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handoutMasterIdLst>
    <p:handoutMasterId r:id="rId18"/>
  </p:handoutMasterIdLst>
  <p:sldIdLst>
    <p:sldId id="279" r:id="rId2"/>
    <p:sldId id="283" r:id="rId3"/>
    <p:sldId id="286" r:id="rId4"/>
    <p:sldId id="287" r:id="rId5"/>
    <p:sldId id="284" r:id="rId6"/>
    <p:sldId id="291" r:id="rId7"/>
    <p:sldId id="292" r:id="rId8"/>
    <p:sldId id="293" r:id="rId9"/>
    <p:sldId id="277" r:id="rId10"/>
    <p:sldId id="278" r:id="rId11"/>
    <p:sldId id="303" r:id="rId12"/>
    <p:sldId id="302" r:id="rId13"/>
    <p:sldId id="304" r:id="rId14"/>
    <p:sldId id="305" r:id="rId15"/>
    <p:sldId id="281" r:id="rId16"/>
    <p:sldId id="294" r:id="rId1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0" autoAdjust="0"/>
    <p:restoredTop sz="94660" autoAdjust="0"/>
  </p:normalViewPr>
  <p:slideViewPr>
    <p:cSldViewPr>
      <p:cViewPr varScale="1">
        <p:scale>
          <a:sx n="74" d="100"/>
          <a:sy n="74" d="100"/>
        </p:scale>
        <p:origin x="39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6FAC3A61-2AAF-4E7F-AE9E-27365C522D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4191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EF8742-80AE-4D0D-AD41-8D25D1A08DD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30D152-688B-4870-AD58-C0914959CEB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DB0097-8B5B-4042-992F-14397931381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473D70-5D06-488F-8D16-4935F1A06FA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BF1E7A-A69A-4FC6-A9C0-C167CAE22DA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BBDBCC-C3C4-46AF-8F5B-DAB44EB02B7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44F29F-3660-416C-8461-72A77FDEB94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C43A8D-2FD6-4F5A-BCF1-1C6E657852A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FC3373-63AF-4CB5-B631-D9108F1721F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E0836-FA7E-4D42-8436-915A0B6242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35C674-E8D0-496F-8081-D65436DEDCC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4A04ED6-E1A0-4FFA-B543-1E4BED9EA5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books.google.co.uk/books?id=kzOwS8tOBQ8C&amp;printsec=frontcover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frm=1&amp;source=images&amp;cd=&amp;cad=rja&amp;uact=8&amp;ved=0CAcQjRxqFQoTCNbPme_JrcgCFUJeGgodOh0M0w&amp;url=http://www.scielo.cl/scielo.php?pid=s0716-58112007000100015&amp;script=sci_arttext&amp;psig=AFQjCNHTgqkeq9io8ZLo_6bKC-oG0EfHNw&amp;ust=1444211468856604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och.edu/vwc/writing-resources/writing-for-academic-audiences/" TargetMode="External"/><Relationship Id="rId2" Type="http://schemas.openxmlformats.org/officeDocument/2006/relationships/hyperlink" Target="http://www.emeraldgrouppublishing.com/research/guides/methods/literature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47800"/>
            <a:ext cx="7772400" cy="201106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>
                <a:solidFill>
                  <a:schemeClr val="accent2"/>
                </a:solidFill>
              </a:rPr>
              <a:t>Writing a Literature </a:t>
            </a:r>
            <a:br>
              <a:rPr lang="en-US" b="1" dirty="0">
                <a:solidFill>
                  <a:schemeClr val="accent2"/>
                </a:solidFill>
              </a:rPr>
            </a:br>
            <a:r>
              <a:rPr lang="en-US" b="1" dirty="0">
                <a:solidFill>
                  <a:schemeClr val="accent2"/>
                </a:solidFill>
              </a:rPr>
              <a:t>Review </a:t>
            </a:r>
            <a:r>
              <a:rPr lang="en-US" b="1" dirty="0" smtClean="0">
                <a:solidFill>
                  <a:schemeClr val="accent2"/>
                </a:solidFill>
              </a:rPr>
              <a:t>at </a:t>
            </a:r>
            <a:r>
              <a:rPr lang="en-US" b="1" dirty="0">
                <a:solidFill>
                  <a:schemeClr val="accent2"/>
                </a:solidFill>
              </a:rPr>
              <a:t>Level 8 </a:t>
            </a:r>
            <a:br>
              <a:rPr lang="en-US" b="1" dirty="0">
                <a:solidFill>
                  <a:schemeClr val="accent2"/>
                </a:solidFill>
              </a:rPr>
            </a:br>
            <a:endParaRPr lang="en-GB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Front Cover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3393057"/>
            <a:ext cx="2057400" cy="310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tx2"/>
                </a:solidFill>
              </a:rPr>
              <a:t/>
            </a:r>
            <a:br>
              <a:rPr lang="en-US" b="1" dirty="0" smtClean="0">
                <a:solidFill>
                  <a:schemeClr val="tx2"/>
                </a:solidFill>
              </a:rPr>
            </a:br>
            <a:r>
              <a:rPr lang="en-US" sz="2700" b="1" dirty="0" smtClean="0">
                <a:solidFill>
                  <a:schemeClr val="tx2"/>
                </a:solidFill>
              </a:rPr>
              <a:t>Writing </a:t>
            </a:r>
            <a:r>
              <a:rPr lang="en-US" sz="2700" b="1" dirty="0">
                <a:solidFill>
                  <a:schemeClr val="tx2"/>
                </a:solidFill>
              </a:rPr>
              <a:t>a Literature </a:t>
            </a:r>
            <a:r>
              <a:rPr lang="en-US" sz="2700" b="1" dirty="0" smtClean="0">
                <a:solidFill>
                  <a:schemeClr val="tx2"/>
                </a:solidFill>
              </a:rPr>
              <a:t>Review: Level 8 </a:t>
            </a:r>
            <a:r>
              <a:rPr lang="en-US" b="1" dirty="0">
                <a:solidFill>
                  <a:schemeClr val="tx2"/>
                </a:solidFill>
              </a:rPr>
              <a:t/>
            </a:r>
            <a:br>
              <a:rPr lang="en-US" b="1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Reflect on the following: </a:t>
            </a:r>
          </a:p>
          <a:p>
            <a:pPr lvl="1"/>
            <a:r>
              <a:rPr lang="en-GB" dirty="0" smtClean="0"/>
              <a:t>What is the purpose of a literature review?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Why is it necessary?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How should I plan for a literature review?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How should I write a literature review?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4536"/>
            <a:ext cx="3602789" cy="2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6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/>
                </a:solidFill>
              </a:rPr>
              <a:t>Writing a Literature Review: </a:t>
            </a:r>
            <a:r>
              <a:rPr lang="en-US" b="1" dirty="0" smtClean="0">
                <a:solidFill>
                  <a:schemeClr val="tx2"/>
                </a:solidFill>
              </a:rPr>
              <a:t>Purpose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34289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literature review surveys </a:t>
            </a:r>
            <a:r>
              <a:rPr lang="en-US" dirty="0" smtClean="0"/>
              <a:t>recent (or otherwise relevant) work </a:t>
            </a:r>
            <a:r>
              <a:rPr lang="en-US" dirty="0"/>
              <a:t>on the topic of your </a:t>
            </a:r>
            <a:r>
              <a:rPr lang="en-US" dirty="0" smtClean="0"/>
              <a:t>research, and provides </a:t>
            </a:r>
            <a:r>
              <a:rPr lang="en-US" dirty="0"/>
              <a:t>the reader with </a:t>
            </a:r>
            <a:r>
              <a:rPr lang="en-US" dirty="0" smtClean="0"/>
              <a:t>a ‘picture’ of the </a:t>
            </a:r>
            <a:r>
              <a:rPr lang="en-US" dirty="0"/>
              <a:t>current state of your research </a:t>
            </a:r>
            <a:r>
              <a:rPr lang="en-US" dirty="0" smtClean="0"/>
              <a:t>field. It is an opportunity to review ideas and methods, compare results, and provide an evaluation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477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Literature Review Objectives 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err="1" smtClean="0"/>
              <a:t>Summarise</a:t>
            </a:r>
            <a:r>
              <a:rPr lang="en-US" dirty="0" smtClean="0"/>
              <a:t> </a:t>
            </a:r>
            <a:r>
              <a:rPr lang="en-US" dirty="0"/>
              <a:t>what’s already been done in </a:t>
            </a:r>
            <a:r>
              <a:rPr lang="en-US" dirty="0" smtClean="0"/>
              <a:t>a research area, including methodological aspects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Identify gaps, problems or </a:t>
            </a:r>
            <a:r>
              <a:rPr lang="en-US" dirty="0" smtClean="0"/>
              <a:t>limitations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provide </a:t>
            </a:r>
            <a:r>
              <a:rPr lang="en-US" dirty="0" smtClean="0"/>
              <a:t>rationale and </a:t>
            </a:r>
            <a:r>
              <a:rPr lang="en-US" dirty="0" smtClean="0"/>
              <a:t>context to your own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207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The literature review is </a:t>
            </a:r>
            <a:r>
              <a:rPr lang="en-US" sz="3200" dirty="0" smtClean="0">
                <a:solidFill>
                  <a:schemeClr val="tx2"/>
                </a:solidFill>
              </a:rPr>
              <a:t>not: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012825"/>
            <a:ext cx="5568950" cy="429895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A </a:t>
            </a:r>
            <a:r>
              <a:rPr lang="en-US" sz="2800" dirty="0"/>
              <a:t>compilation of all material related to your research field, regardless of its relevance to your </a:t>
            </a:r>
            <a:r>
              <a:rPr lang="en-US" sz="2800" dirty="0" smtClean="0"/>
              <a:t>project;</a:t>
            </a:r>
          </a:p>
          <a:p>
            <a:r>
              <a:rPr lang="en-US" sz="2800" dirty="0" smtClean="0"/>
              <a:t>An </a:t>
            </a:r>
            <a:r>
              <a:rPr lang="en-US" sz="2800" dirty="0"/>
              <a:t>annotated list of books and </a:t>
            </a:r>
            <a:r>
              <a:rPr lang="en-US" sz="2800" dirty="0" smtClean="0"/>
              <a:t>articles;</a:t>
            </a:r>
          </a:p>
          <a:p>
            <a:r>
              <a:rPr lang="en-US" sz="2800" dirty="0" smtClean="0"/>
              <a:t>A </a:t>
            </a:r>
            <a:r>
              <a:rPr lang="en-US" sz="2800" dirty="0"/>
              <a:t>summary of material without critical </a:t>
            </a:r>
            <a:r>
              <a:rPr lang="en-US" sz="2800" dirty="0" smtClean="0"/>
              <a:t>commentary.</a:t>
            </a:r>
            <a:endParaRPr lang="en-US" sz="2800" dirty="0"/>
          </a:p>
          <a:p>
            <a:endParaRPr lang="en-GB" sz="2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43" y="1981200"/>
            <a:ext cx="2257425" cy="202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617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1845"/>
            <a:ext cx="8229600" cy="95875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Focusing your </a:t>
            </a:r>
            <a:r>
              <a:rPr lang="en-GB" dirty="0" smtClean="0">
                <a:solidFill>
                  <a:schemeClr val="tx2"/>
                </a:solidFill>
              </a:rPr>
              <a:t>reading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71600"/>
            <a:ext cx="9067800" cy="3048000"/>
          </a:xfrm>
        </p:spPr>
        <p:txBody>
          <a:bodyPr>
            <a:noAutofit/>
          </a:bodyPr>
          <a:lstStyle/>
          <a:p>
            <a:r>
              <a:rPr lang="en-US" sz="2800" b="1" u="sng" dirty="0" smtClean="0"/>
              <a:t>scope: </a:t>
            </a:r>
            <a:r>
              <a:rPr lang="en-US" sz="2800" dirty="0"/>
              <a:t>you will need to define the scope of your literature review, e.g. by </a:t>
            </a:r>
            <a:r>
              <a:rPr lang="en-US" sz="2800" dirty="0" smtClean="0"/>
              <a:t>topic, date </a:t>
            </a:r>
            <a:r>
              <a:rPr lang="en-US" sz="2800" dirty="0"/>
              <a:t>of publication</a:t>
            </a:r>
            <a:r>
              <a:rPr lang="en-US" sz="2800" dirty="0" smtClean="0"/>
              <a:t>. Start as wide as you need to, but aim to narrow down</a:t>
            </a:r>
          </a:p>
          <a:p>
            <a:r>
              <a:rPr lang="en-US" sz="2800" b="1" u="sng" dirty="0" smtClean="0"/>
              <a:t>Purpose: </a:t>
            </a:r>
            <a:r>
              <a:rPr lang="en-US" sz="2800" dirty="0" smtClean="0"/>
              <a:t> once you have a ‘bank’ of articles, look for specific nuggets of information within them, </a:t>
            </a:r>
            <a:r>
              <a:rPr lang="en-US" sz="2800" dirty="0" err="1" smtClean="0"/>
              <a:t>eg</a:t>
            </a:r>
            <a:r>
              <a:rPr lang="en-US" sz="2800" dirty="0"/>
              <a:t>. theories, </a:t>
            </a:r>
            <a:r>
              <a:rPr lang="en-US" sz="2800" dirty="0" smtClean="0"/>
              <a:t>methodologies</a:t>
            </a:r>
            <a:endParaRPr lang="en-US" sz="2800" dirty="0"/>
          </a:p>
          <a:p>
            <a:r>
              <a:rPr lang="en-US" sz="2800" b="1" u="sng" dirty="0" smtClean="0"/>
              <a:t>Relevance</a:t>
            </a:r>
            <a:r>
              <a:rPr lang="en-US" sz="2800" dirty="0"/>
              <a:t>: keep coming back to </a:t>
            </a:r>
            <a:r>
              <a:rPr lang="en-US" sz="2800" b="1" dirty="0">
                <a:solidFill>
                  <a:srgbClr val="C00000"/>
                </a:solidFill>
              </a:rPr>
              <a:t>your</a:t>
            </a:r>
            <a:r>
              <a:rPr lang="en-US" sz="2800" dirty="0">
                <a:solidFill>
                  <a:srgbClr val="C00000"/>
                </a:solidFill>
              </a:rPr>
              <a:t> research </a:t>
            </a:r>
            <a:r>
              <a:rPr lang="en-US" sz="2800" dirty="0" smtClean="0">
                <a:solidFill>
                  <a:srgbClr val="C00000"/>
                </a:solidFill>
              </a:rPr>
              <a:t>question </a:t>
            </a:r>
            <a:r>
              <a:rPr lang="en-US" sz="2800" dirty="0" smtClean="0"/>
              <a:t>and </a:t>
            </a:r>
            <a:r>
              <a:rPr lang="en-US" sz="2800" dirty="0"/>
              <a:t>think about how and why </a:t>
            </a:r>
            <a:r>
              <a:rPr lang="en-US" sz="2800" dirty="0" smtClean="0"/>
              <a:t>a book, article </a:t>
            </a:r>
            <a:r>
              <a:rPr lang="en-US" sz="2800" dirty="0" err="1" smtClean="0"/>
              <a:t>etc</a:t>
            </a:r>
            <a:r>
              <a:rPr lang="en-US" sz="2800" dirty="0" smtClean="0"/>
              <a:t> </a:t>
            </a:r>
            <a:r>
              <a:rPr lang="en-US" sz="2800" dirty="0"/>
              <a:t>is useful (or not) for your project.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3069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2"/>
                </a:solidFill>
              </a:rPr>
              <a:t>Make Notes</a:t>
            </a:r>
            <a:r>
              <a:rPr lang="en-US" dirty="0">
                <a:solidFill>
                  <a:schemeClr val="tx2"/>
                </a:solidFill>
              </a:rPr>
              <a:t/>
            </a:r>
            <a:br>
              <a:rPr lang="en-US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8740" y="269654"/>
            <a:ext cx="5111750" cy="536914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lvl="1"/>
            <a:r>
              <a:rPr lang="en-US" dirty="0" smtClean="0"/>
              <a:t>Date, type of journal</a:t>
            </a:r>
          </a:p>
          <a:p>
            <a:pPr lvl="1"/>
            <a:r>
              <a:rPr lang="en-US" dirty="0" smtClean="0"/>
              <a:t>relevance?</a:t>
            </a:r>
            <a:endParaRPr lang="en-US" dirty="0" smtClean="0"/>
          </a:p>
          <a:p>
            <a:pPr lvl="1"/>
            <a:r>
              <a:rPr lang="en-US" dirty="0" smtClean="0"/>
              <a:t>key </a:t>
            </a:r>
            <a:r>
              <a:rPr lang="en-US" dirty="0" smtClean="0"/>
              <a:t>points re theory, methods</a:t>
            </a:r>
          </a:p>
          <a:p>
            <a:pPr lvl="1"/>
            <a:r>
              <a:rPr lang="en-US" dirty="0" smtClean="0"/>
              <a:t>Interesting </a:t>
            </a:r>
            <a:r>
              <a:rPr lang="en-US" dirty="0" smtClean="0"/>
              <a:t>arguments</a:t>
            </a:r>
            <a:r>
              <a:rPr lang="en-US" dirty="0" smtClean="0"/>
              <a:t>, reasoning, key </a:t>
            </a:r>
            <a:r>
              <a:rPr lang="en-US" dirty="0"/>
              <a:t>examples or </a:t>
            </a:r>
            <a:r>
              <a:rPr lang="en-US" dirty="0" smtClean="0"/>
              <a:t>quotes</a:t>
            </a:r>
            <a:endParaRPr lang="en-US" dirty="0"/>
          </a:p>
          <a:p>
            <a:pPr lvl="1"/>
            <a:r>
              <a:rPr lang="en-US" dirty="0"/>
              <a:t>Your critical evaluation of the material: </a:t>
            </a:r>
            <a:r>
              <a:rPr lang="en-US" dirty="0" smtClean="0"/>
              <a:t>identify </a:t>
            </a:r>
            <a:r>
              <a:rPr lang="en-US" dirty="0"/>
              <a:t>strengths and </a:t>
            </a:r>
            <a:r>
              <a:rPr lang="en-US" dirty="0" smtClean="0"/>
              <a:t>weaknesses</a:t>
            </a:r>
          </a:p>
          <a:p>
            <a:pPr lvl="1"/>
            <a:r>
              <a:rPr lang="en-US" dirty="0" smtClean="0"/>
              <a:t> link/compare </a:t>
            </a:r>
            <a:r>
              <a:rPr lang="en-US" dirty="0"/>
              <a:t>to other </a:t>
            </a:r>
            <a:r>
              <a:rPr lang="en-US" dirty="0" smtClean="0"/>
              <a:t>reading</a:t>
            </a:r>
          </a:p>
          <a:p>
            <a:pPr lvl="1"/>
            <a:r>
              <a:rPr lang="en-US" dirty="0" smtClean="0"/>
              <a:t>any </a:t>
            </a:r>
            <a:r>
              <a:rPr lang="en-US" dirty="0"/>
              <a:t>ideas </a:t>
            </a:r>
            <a:r>
              <a:rPr lang="en-US" dirty="0" smtClean="0"/>
              <a:t>for </a:t>
            </a:r>
            <a:r>
              <a:rPr lang="en-US" dirty="0"/>
              <a:t>your own </a:t>
            </a:r>
            <a:r>
              <a:rPr lang="en-US" dirty="0" smtClean="0"/>
              <a:t>research?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http://international.humber.ca/academic/assets/images/Student%20Support/Academic%20Support/effective-note-taking/FLIP_CHART_Note_Taking_Strategies_4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2" y="1682750"/>
            <a:ext cx="4343400" cy="2203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6324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2"/>
                </a:solidFill>
              </a:rPr>
              <a:t>Re-writing your Literature </a:t>
            </a:r>
            <a:r>
              <a:rPr lang="en-GB" sz="2800" dirty="0">
                <a:solidFill>
                  <a:schemeClr val="tx2"/>
                </a:solidFill>
              </a:rPr>
              <a:t>R</a:t>
            </a:r>
            <a:r>
              <a:rPr lang="en-GB" sz="2800" dirty="0" smtClean="0">
                <a:solidFill>
                  <a:schemeClr val="tx2"/>
                </a:solidFill>
              </a:rPr>
              <a:t>eview 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555" y="228600"/>
            <a:ext cx="5111750" cy="5172173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Throughout the process you </a:t>
            </a:r>
            <a:r>
              <a:rPr lang="en-US" dirty="0"/>
              <a:t>will become more adept at being able to critically synthesize </a:t>
            </a:r>
            <a:r>
              <a:rPr lang="en-US" dirty="0" smtClean="0"/>
              <a:t>information , </a:t>
            </a:r>
            <a:r>
              <a:rPr lang="en-US" dirty="0"/>
              <a:t>you will have a clearer sense of your arguments and where your research fits into other debates.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this reason you will need to re-write the literature </a:t>
            </a:r>
            <a:r>
              <a:rPr lang="en-US" dirty="0" smtClean="0"/>
              <a:t>review</a:t>
            </a:r>
            <a:r>
              <a:rPr lang="en-US" dirty="0"/>
              <a:t> </a:t>
            </a:r>
            <a:r>
              <a:rPr lang="en-US" dirty="0" smtClean="0"/>
              <a:t>throughout……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6" name="irc_mi" descr="http://www.scielo.cl/fbpe/img/lyl/n18/fig3-art-15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752600"/>
            <a:ext cx="4191000" cy="31899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4586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tx2"/>
                </a:solidFill>
              </a:rPr>
              <a:t>Common Errors Made in a Literature Review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433737"/>
            <a:ext cx="8229600" cy="4114799"/>
          </a:xfrm>
        </p:spPr>
        <p:txBody>
          <a:bodyPr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Not logically </a:t>
            </a:r>
            <a:r>
              <a:rPr lang="en-US" sz="2800" dirty="0" err="1" smtClean="0"/>
              <a:t>organised</a:t>
            </a:r>
            <a:endParaRPr lang="en-US" sz="2800" dirty="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Not focused </a:t>
            </a:r>
            <a:r>
              <a:rPr lang="en-US" sz="2800" dirty="0" smtClean="0"/>
              <a:t>on most important facets of the study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Doesn’t clearly link the </a:t>
            </a:r>
            <a:r>
              <a:rPr lang="en-US" sz="2800" dirty="0" smtClean="0"/>
              <a:t>literature to the study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Too few references or outdated references cited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Not written </a:t>
            </a:r>
            <a:r>
              <a:rPr lang="en-US" sz="2800" dirty="0" smtClean="0"/>
              <a:t>in author’s own words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Reads </a:t>
            </a:r>
            <a:r>
              <a:rPr lang="en-US" sz="2800" dirty="0" smtClean="0"/>
              <a:t>like a series of disjointed summaries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Little evaluation/ thought/ argument</a:t>
            </a:r>
            <a:endParaRPr lang="en-US" sz="2800" dirty="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US" sz="2800" dirty="0" smtClean="0"/>
              <a:t>latest </a:t>
            </a:r>
            <a:r>
              <a:rPr lang="en-US" sz="2800" dirty="0" smtClean="0"/>
              <a:t>references are omitted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37160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tx2"/>
                </a:solidFill>
              </a:rPr>
              <a:t>Writing </a:t>
            </a:r>
            <a:r>
              <a:rPr lang="en-US" dirty="0" smtClean="0">
                <a:solidFill>
                  <a:schemeClr val="tx2"/>
                </a:solidFill>
              </a:rPr>
              <a:t>tips</a:t>
            </a:r>
            <a:endParaRPr lang="en-US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3855"/>
            <a:ext cx="8229600" cy="97674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Writing style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195331"/>
            <a:ext cx="6845852" cy="4064567"/>
          </a:xfrm>
        </p:spPr>
        <p:txBody>
          <a:bodyPr>
            <a:normAutofit/>
          </a:bodyPr>
          <a:lstStyle/>
          <a:p>
            <a:r>
              <a:rPr lang="en-GB" dirty="0" smtClean="0"/>
              <a:t>Address </a:t>
            </a:r>
            <a:r>
              <a:rPr lang="en-GB" dirty="0"/>
              <a:t>the title/question</a:t>
            </a:r>
            <a:r>
              <a:rPr lang="en-GB" dirty="0" smtClean="0"/>
              <a:t>, and </a:t>
            </a:r>
            <a:r>
              <a:rPr lang="en-GB" dirty="0"/>
              <a:t>learning objectives 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Aim to be: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clear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Coherent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concise</a:t>
            </a:r>
          </a:p>
          <a:p>
            <a:r>
              <a:rPr lang="en-GB" dirty="0" smtClean="0"/>
              <a:t>check spelling and grammar</a:t>
            </a:r>
          </a:p>
        </p:txBody>
      </p:sp>
      <p:pic>
        <p:nvPicPr>
          <p:cNvPr id="5122" name="Picture 2" descr="C:\Users\christine.davies\AppData\Local\Microsoft\Windows\Temporary Internet Files\Content.IE5\17QHBJ4M\MC900088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1905000"/>
            <a:ext cx="1917147" cy="238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212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Writing style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2209800"/>
            <a:ext cx="3352800" cy="2133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2"/>
                </a:solidFill>
              </a:rPr>
              <a:t>the </a:t>
            </a:r>
            <a:r>
              <a:rPr lang="en-GB" dirty="0">
                <a:solidFill>
                  <a:schemeClr val="tx2"/>
                </a:solidFill>
              </a:rPr>
              <a:t>best writing style is clear and </a:t>
            </a:r>
            <a:r>
              <a:rPr lang="en-GB" dirty="0" smtClean="0">
                <a:solidFill>
                  <a:schemeClr val="tx2"/>
                </a:solidFill>
              </a:rPr>
              <a:t>not </a:t>
            </a:r>
            <a:r>
              <a:rPr lang="en-GB" dirty="0">
                <a:solidFill>
                  <a:schemeClr val="tx2"/>
                </a:solidFill>
              </a:rPr>
              <a:t>unnecessarily </a:t>
            </a:r>
            <a:r>
              <a:rPr lang="en-GB" dirty="0" smtClean="0">
                <a:solidFill>
                  <a:schemeClr val="tx2"/>
                </a:solidFill>
              </a:rPr>
              <a:t>complicated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1600200"/>
            <a:ext cx="3810000" cy="3238500"/>
          </a:xfrm>
        </p:spPr>
      </p:pic>
    </p:spTree>
    <p:extLst>
      <p:ext uri="{BB962C8B-B14F-4D97-AF65-F5344CB8AC3E}">
        <p14:creationId xmlns:p14="http://schemas.microsoft.com/office/powerpoint/2010/main" val="2035969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Writing Style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4038600" cy="2438400"/>
          </a:xfrm>
        </p:spPr>
        <p:txBody>
          <a:bodyPr/>
          <a:lstStyle/>
          <a:p>
            <a:r>
              <a:rPr lang="en-GB" dirty="0" smtClean="0"/>
              <a:t>Past or present tense?</a:t>
            </a:r>
          </a:p>
          <a:p>
            <a:r>
              <a:rPr lang="en-GB" dirty="0" smtClean="0"/>
              <a:t>Active or passive voice?</a:t>
            </a:r>
          </a:p>
          <a:p>
            <a:r>
              <a:rPr lang="en-GB" dirty="0" smtClean="0"/>
              <a:t>What about ‘me’ (I)??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1676400"/>
            <a:ext cx="1524000" cy="3705225"/>
          </a:xfrm>
        </p:spPr>
      </p:pic>
    </p:spTree>
    <p:extLst>
      <p:ext uri="{BB962C8B-B14F-4D97-AF65-F5344CB8AC3E}">
        <p14:creationId xmlns:p14="http://schemas.microsoft.com/office/powerpoint/2010/main" val="4098442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 smtClean="0">
                <a:solidFill>
                  <a:schemeClr val="tx2"/>
                </a:solidFill>
              </a:rPr>
              <a:t>Plagiarism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u="sng" dirty="0" smtClean="0"/>
              <a:t>Plagiarism includes:</a:t>
            </a:r>
            <a:endParaRPr lang="en-US" u="sng" dirty="0" smtClean="0"/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Using another writer’s words without proper citation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Using another writer’s ideas without proper citation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Citing a source but reproducing the exact word without quotation marks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Borrowing the structure of another author’s phrases/sentences without giving the source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Borrowing all or part of another student’s paper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US" sz="2400" dirty="0" smtClean="0"/>
              <a:t>Using paper-writing service or having a friend write the paper</a:t>
            </a:r>
          </a:p>
        </p:txBody>
      </p:sp>
    </p:spTree>
    <p:extLst>
      <p:ext uri="{BB962C8B-B14F-4D97-AF65-F5344CB8AC3E}">
        <p14:creationId xmlns:p14="http://schemas.microsoft.com/office/powerpoint/2010/main" val="3366720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Telling a Story 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conclusion/ summary  in your literature review will identify what </a:t>
            </a:r>
            <a:r>
              <a:rPr lang="en-US" dirty="0" smtClean="0"/>
              <a:t>has </a:t>
            </a:r>
            <a:r>
              <a:rPr lang="en-US" dirty="0"/>
              <a:t>been done, what has not been done, and what needs to be done</a:t>
            </a:r>
            <a:r>
              <a:rPr lang="en-US" dirty="0" smtClean="0"/>
              <a:t>.</a:t>
            </a:r>
            <a:endParaRPr lang="en-GB" dirty="0" smtClean="0"/>
          </a:p>
          <a:p>
            <a:r>
              <a:rPr lang="en-GB" dirty="0" smtClean="0"/>
              <a:t> It should also link to your methodology chapter, e.g. you should have identified any research in your specific area which will help inform your choice of methodology and methods</a:t>
            </a:r>
            <a:r>
              <a:rPr lang="en-GB" smtClean="0"/>
              <a:t>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99050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References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Adolphus, M (2015?) ‘</a:t>
            </a:r>
            <a:r>
              <a:rPr lang="en-US" dirty="0" smtClean="0"/>
              <a:t>How </a:t>
            </a:r>
            <a:r>
              <a:rPr lang="en-US" dirty="0"/>
              <a:t>to... carry out a literature review for a dissertation or research </a:t>
            </a:r>
            <a:r>
              <a:rPr lang="en-US" dirty="0" smtClean="0"/>
              <a:t>paper’. </a:t>
            </a:r>
            <a:r>
              <a:rPr lang="en-US" i="1" dirty="0" smtClean="0"/>
              <a:t>Emerald Group Publishing ‘How to’ Guides</a:t>
            </a:r>
            <a:r>
              <a:rPr lang="en-US" dirty="0" smtClean="0"/>
              <a:t>.</a:t>
            </a:r>
            <a:r>
              <a:rPr lang="en-GB" dirty="0" smtClean="0"/>
              <a:t> [online</a:t>
            </a:r>
            <a:r>
              <a:rPr lang="en-GB" dirty="0"/>
              <a:t>] Available at ;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www.emeraldgrouppublishing.com/research/guides/methods/literature2.htm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Antioch </a:t>
            </a:r>
            <a:r>
              <a:rPr lang="en-GB" dirty="0"/>
              <a:t>University (2015) </a:t>
            </a:r>
            <a:r>
              <a:rPr lang="en-GB" dirty="0" smtClean="0"/>
              <a:t>‘Writing </a:t>
            </a:r>
            <a:r>
              <a:rPr lang="en-GB" dirty="0"/>
              <a:t>for Academic </a:t>
            </a:r>
            <a:r>
              <a:rPr lang="en-GB" dirty="0" smtClean="0"/>
              <a:t>Audiences’. </a:t>
            </a:r>
            <a:r>
              <a:rPr lang="en-GB" dirty="0"/>
              <a:t>[online] Available at: </a:t>
            </a:r>
            <a:r>
              <a:rPr lang="en-US" u="sng" dirty="0">
                <a:hlinkClick r:id="rId3"/>
              </a:rPr>
              <a:t>http://www.antioch.edu/vwc/writing-resources/writing-for-academic-audiences/</a:t>
            </a:r>
            <a:r>
              <a:rPr lang="en-US" u="sng" dirty="0"/>
              <a:t> </a:t>
            </a:r>
            <a:r>
              <a:rPr lang="en-GB" dirty="0"/>
              <a:t>. (Accessed 12.12.15)</a:t>
            </a:r>
          </a:p>
          <a:p>
            <a:r>
              <a:rPr lang="en-US" dirty="0" smtClean="0"/>
              <a:t>Oliver</a:t>
            </a:r>
            <a:r>
              <a:rPr lang="en-US" dirty="0"/>
              <a:t>, P. (2012) </a:t>
            </a:r>
            <a:r>
              <a:rPr lang="en-US" i="1" dirty="0"/>
              <a:t>Succeeding with your literature review : a handbook for students</a:t>
            </a:r>
            <a:r>
              <a:rPr lang="en-US" dirty="0"/>
              <a:t>. Maidenhead: Oxford </a:t>
            </a:r>
            <a:r>
              <a:rPr lang="en-US" dirty="0" smtClean="0"/>
              <a:t>University </a:t>
            </a:r>
            <a:r>
              <a:rPr lang="en-US" dirty="0"/>
              <a:t>Press</a:t>
            </a:r>
          </a:p>
        </p:txBody>
      </p:sp>
    </p:spTree>
    <p:extLst>
      <p:ext uri="{BB962C8B-B14F-4D97-AF65-F5344CB8AC3E}">
        <p14:creationId xmlns:p14="http://schemas.microsoft.com/office/powerpoint/2010/main" val="6176171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717</TotalTime>
  <Words>685</Words>
  <Application>Microsoft Office PowerPoint</Application>
  <PresentationFormat>On-screen Show (4:3)</PresentationFormat>
  <Paragraphs>75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Myriad Pro</vt:lpstr>
      <vt:lpstr>Tahoma</vt:lpstr>
      <vt:lpstr>Times New Roman</vt:lpstr>
      <vt:lpstr>Wingdings</vt:lpstr>
      <vt:lpstr>20140311PresentationUWTSDTemplate</vt:lpstr>
      <vt:lpstr>Writing a Literature  Review at Level 8  </vt:lpstr>
      <vt:lpstr> Writing a Literature Review: Level 8  </vt:lpstr>
      <vt:lpstr>Writing a Literature Review: Purpose</vt:lpstr>
      <vt:lpstr>Literature Review Objectives </vt:lpstr>
      <vt:lpstr>The literature review is not:</vt:lpstr>
      <vt:lpstr>Focusing your reading</vt:lpstr>
      <vt:lpstr>Make Notes </vt:lpstr>
      <vt:lpstr>Re-writing your Literature Review </vt:lpstr>
      <vt:lpstr>Common Errors Made in a Literature Review</vt:lpstr>
      <vt:lpstr>Writing tips</vt:lpstr>
      <vt:lpstr>Writing style</vt:lpstr>
      <vt:lpstr>Writing style</vt:lpstr>
      <vt:lpstr>Writing Style</vt:lpstr>
      <vt:lpstr>Plagiarism</vt:lpstr>
      <vt:lpstr>Telling a Story </vt:lpstr>
      <vt:lpstr>References</vt:lpstr>
    </vt:vector>
  </TitlesOfParts>
  <Company>UHV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johnsonj</dc:creator>
  <cp:lastModifiedBy>CPD</cp:lastModifiedBy>
  <cp:revision>52</cp:revision>
  <dcterms:created xsi:type="dcterms:W3CDTF">2004-01-29T16:51:04Z</dcterms:created>
  <dcterms:modified xsi:type="dcterms:W3CDTF">2017-10-12T08:33:01Z</dcterms:modified>
</cp:coreProperties>
</file>