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8" r:id="rId1"/>
  </p:sldMasterIdLst>
  <p:notesMasterIdLst>
    <p:notesMasterId r:id="rId26"/>
  </p:notesMasterIdLst>
  <p:sldIdLst>
    <p:sldId id="256" r:id="rId2"/>
    <p:sldId id="257" r:id="rId3"/>
    <p:sldId id="281" r:id="rId4"/>
    <p:sldId id="282" r:id="rId5"/>
    <p:sldId id="269" r:id="rId6"/>
    <p:sldId id="260" r:id="rId7"/>
    <p:sldId id="283" r:id="rId8"/>
    <p:sldId id="285" r:id="rId9"/>
    <p:sldId id="286" r:id="rId10"/>
    <p:sldId id="287" r:id="rId11"/>
    <p:sldId id="288" r:id="rId12"/>
    <p:sldId id="259" r:id="rId13"/>
    <p:sldId id="277" r:id="rId14"/>
    <p:sldId id="293" r:id="rId15"/>
    <p:sldId id="295" r:id="rId16"/>
    <p:sldId id="292" r:id="rId17"/>
    <p:sldId id="290" r:id="rId18"/>
    <p:sldId id="291" r:id="rId19"/>
    <p:sldId id="265" r:id="rId20"/>
    <p:sldId id="289" r:id="rId21"/>
    <p:sldId id="280" r:id="rId22"/>
    <p:sldId id="297" r:id="rId23"/>
    <p:sldId id="296" r:id="rId24"/>
    <p:sldId id="266" r:id="rId2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B2F6C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974" autoAdjust="0"/>
    <p:restoredTop sz="93197"/>
  </p:normalViewPr>
  <p:slideViewPr>
    <p:cSldViewPr snapToGrid="0" snapToObjects="1">
      <p:cViewPr>
        <p:scale>
          <a:sx n="46" d="100"/>
          <a:sy n="46" d="100"/>
        </p:scale>
        <p:origin x="-432" y="-32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p:scale>
          <a:sx n="200" d="100"/>
          <a:sy n="200" d="100"/>
        </p:scale>
        <p:origin x="-206" y="-44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8A8190-201C-5A46-96BC-FD7547D6EC23}" type="doc">
      <dgm:prSet loTypeId="urn:microsoft.com/office/officeart/2005/8/layout/chart3" loCatId="relationship" qsTypeId="urn:microsoft.com/office/officeart/2005/8/quickstyle/3d4" qsCatId="3D" csTypeId="urn:microsoft.com/office/officeart/2005/8/colors/accent1_2" csCatId="accent1" phldr="1"/>
      <dgm:spPr/>
      <dgm:t>
        <a:bodyPr/>
        <a:lstStyle/>
        <a:p>
          <a:endParaRPr lang="en-US"/>
        </a:p>
      </dgm:t>
    </dgm:pt>
    <dgm:pt modelId="{BA3D6E33-66DD-AC4A-A646-1808036B2FCA}">
      <dgm:prSet phldrT="[Text]" custT="1"/>
      <dgm:spPr>
        <a:solidFill>
          <a:srgbClr val="0070C0"/>
        </a:solidFill>
      </dgm:spPr>
      <dgm:t>
        <a:bodyPr/>
        <a:lstStyle/>
        <a:p>
          <a:r>
            <a:rPr lang="en-US" sz="2000" dirty="0" err="1">
              <a:solidFill>
                <a:schemeClr val="accent3"/>
              </a:solidFill>
            </a:rPr>
            <a:t>emosiynol</a:t>
          </a:r>
          <a:r>
            <a:rPr lang="en-US" sz="2000" dirty="0">
              <a:solidFill>
                <a:schemeClr val="accent3"/>
              </a:solidFill>
            </a:rPr>
            <a:t>/</a:t>
          </a:r>
        </a:p>
        <a:p>
          <a:r>
            <a:rPr lang="en-US" sz="2000" dirty="0">
              <a:solidFill>
                <a:schemeClr val="tx1"/>
              </a:solidFill>
            </a:rPr>
            <a:t>emotional</a:t>
          </a:r>
        </a:p>
      </dgm:t>
    </dgm:pt>
    <dgm:pt modelId="{6D9C0F77-39DD-E046-A8EC-687CECAE21BB}" type="parTrans" cxnId="{6D5FDCD2-5099-0B4E-B457-46CA23979BCB}">
      <dgm:prSet/>
      <dgm:spPr/>
      <dgm:t>
        <a:bodyPr/>
        <a:lstStyle/>
        <a:p>
          <a:endParaRPr lang="en-US"/>
        </a:p>
      </dgm:t>
    </dgm:pt>
    <dgm:pt modelId="{1A5FDF53-2A34-FF48-A7BE-269882E71CF6}" type="sibTrans" cxnId="{6D5FDCD2-5099-0B4E-B457-46CA23979BCB}">
      <dgm:prSet/>
      <dgm:spPr/>
      <dgm:t>
        <a:bodyPr/>
        <a:lstStyle/>
        <a:p>
          <a:endParaRPr lang="en-US"/>
        </a:p>
      </dgm:t>
    </dgm:pt>
    <dgm:pt modelId="{68B8B112-F063-454B-97C2-83B226B3CEEF}">
      <dgm:prSet phldrT="[Text]" custT="1"/>
      <dgm:spPr>
        <a:solidFill>
          <a:schemeClr val="accent2">
            <a:lumMod val="75000"/>
          </a:schemeClr>
        </a:solidFill>
      </dgm:spPr>
      <dgm:t>
        <a:bodyPr/>
        <a:lstStyle/>
        <a:p>
          <a:r>
            <a:rPr lang="en-US" sz="2000" dirty="0" err="1"/>
            <a:t>seicolegol</a:t>
          </a:r>
          <a:r>
            <a:rPr lang="en-US" sz="2000" dirty="0"/>
            <a:t>/</a:t>
          </a:r>
        </a:p>
        <a:p>
          <a:r>
            <a:rPr lang="en-US" sz="2000" dirty="0">
              <a:solidFill>
                <a:schemeClr val="tx1"/>
              </a:solidFill>
            </a:rPr>
            <a:t>psychological</a:t>
          </a:r>
        </a:p>
      </dgm:t>
    </dgm:pt>
    <dgm:pt modelId="{F531DB50-7BD9-0D4A-8AA6-2517AE496ACC}" type="parTrans" cxnId="{7253EE57-3E3A-CD44-835B-67A72F6E3404}">
      <dgm:prSet/>
      <dgm:spPr/>
      <dgm:t>
        <a:bodyPr/>
        <a:lstStyle/>
        <a:p>
          <a:endParaRPr lang="en-US"/>
        </a:p>
      </dgm:t>
    </dgm:pt>
    <dgm:pt modelId="{993D9750-200B-814A-A81E-782A73659184}" type="sibTrans" cxnId="{7253EE57-3E3A-CD44-835B-67A72F6E3404}">
      <dgm:prSet/>
      <dgm:spPr/>
      <dgm:t>
        <a:bodyPr/>
        <a:lstStyle/>
        <a:p>
          <a:endParaRPr lang="en-US"/>
        </a:p>
      </dgm:t>
    </dgm:pt>
    <dgm:pt modelId="{0AC37FD8-7658-244B-B1B1-B4CA7EE11447}">
      <dgm:prSet phldrT="[Text]" custT="1"/>
      <dgm:spPr>
        <a:solidFill>
          <a:schemeClr val="accent3">
            <a:lumMod val="20000"/>
            <a:lumOff val="80000"/>
          </a:schemeClr>
        </a:solidFill>
      </dgm:spPr>
      <dgm:t>
        <a:bodyPr/>
        <a:lstStyle/>
        <a:p>
          <a:r>
            <a:rPr lang="en-GB" sz="2000" dirty="0" err="1">
              <a:solidFill>
                <a:schemeClr val="accent3"/>
              </a:solidFill>
            </a:rPr>
            <a:t>deallusol</a:t>
          </a:r>
          <a:r>
            <a:rPr lang="en-GB" sz="2000" dirty="0">
              <a:solidFill>
                <a:schemeClr val="accent3"/>
              </a:solidFill>
            </a:rPr>
            <a:t>/</a:t>
          </a:r>
        </a:p>
        <a:p>
          <a:r>
            <a:rPr lang="en-GB" sz="2000" dirty="0">
              <a:solidFill>
                <a:schemeClr val="tx1"/>
              </a:solidFill>
            </a:rPr>
            <a:t>intellectual</a:t>
          </a:r>
          <a:endParaRPr lang="en-US" sz="2000" dirty="0">
            <a:solidFill>
              <a:schemeClr val="tx1"/>
            </a:solidFill>
          </a:endParaRPr>
        </a:p>
      </dgm:t>
    </dgm:pt>
    <dgm:pt modelId="{CC9B4C1F-1C99-6B4A-92CC-083A93B5F3E3}" type="parTrans" cxnId="{9DFBBAC3-9380-A74D-A5DD-C091A1F34049}">
      <dgm:prSet/>
      <dgm:spPr/>
      <dgm:t>
        <a:bodyPr/>
        <a:lstStyle/>
        <a:p>
          <a:endParaRPr lang="en-US"/>
        </a:p>
      </dgm:t>
    </dgm:pt>
    <dgm:pt modelId="{1030A6DF-F575-DB4E-A1AA-4270BF09ED2A}" type="sibTrans" cxnId="{9DFBBAC3-9380-A74D-A5DD-C091A1F34049}">
      <dgm:prSet/>
      <dgm:spPr/>
      <dgm:t>
        <a:bodyPr/>
        <a:lstStyle/>
        <a:p>
          <a:endParaRPr lang="en-US"/>
        </a:p>
      </dgm:t>
    </dgm:pt>
    <dgm:pt modelId="{55083E74-6D2A-B749-97D1-060F78F80B62}">
      <dgm:prSet phldrT="[Text]" custT="1"/>
      <dgm:spPr>
        <a:solidFill>
          <a:schemeClr val="accent3">
            <a:lumMod val="40000"/>
            <a:lumOff val="60000"/>
          </a:schemeClr>
        </a:solidFill>
      </dgm:spPr>
      <dgm:t>
        <a:bodyPr/>
        <a:lstStyle/>
        <a:p>
          <a:r>
            <a:rPr lang="en-GB" sz="2000" dirty="0" err="1">
              <a:solidFill>
                <a:schemeClr val="accent3"/>
              </a:solidFill>
            </a:rPr>
            <a:t>cymdeithasol</a:t>
          </a:r>
          <a:endParaRPr lang="en-GB" sz="2000" dirty="0">
            <a:solidFill>
              <a:schemeClr val="accent3"/>
            </a:solidFill>
          </a:endParaRPr>
        </a:p>
        <a:p>
          <a:r>
            <a:rPr lang="en-GB" sz="2000" dirty="0">
              <a:solidFill>
                <a:schemeClr val="accent3"/>
              </a:solidFill>
            </a:rPr>
            <a:t>/</a:t>
          </a:r>
          <a:r>
            <a:rPr lang="en-GB" sz="2000" dirty="0">
              <a:solidFill>
                <a:schemeClr val="tx1"/>
              </a:solidFill>
            </a:rPr>
            <a:t>social</a:t>
          </a:r>
          <a:endParaRPr lang="en-US" sz="2000" dirty="0">
            <a:solidFill>
              <a:schemeClr val="tx1"/>
            </a:solidFill>
          </a:endParaRPr>
        </a:p>
      </dgm:t>
    </dgm:pt>
    <dgm:pt modelId="{651E34D0-629E-D04F-9C28-7A2094466220}" type="parTrans" cxnId="{0FCB6973-D6B2-144D-89F1-1EA41F9013A9}">
      <dgm:prSet/>
      <dgm:spPr/>
      <dgm:t>
        <a:bodyPr/>
        <a:lstStyle/>
        <a:p>
          <a:endParaRPr lang="en-US"/>
        </a:p>
      </dgm:t>
    </dgm:pt>
    <dgm:pt modelId="{F59AB966-5D7E-6942-AA79-3D11873C3B76}" type="sibTrans" cxnId="{0FCB6973-D6B2-144D-89F1-1EA41F9013A9}">
      <dgm:prSet/>
      <dgm:spPr/>
      <dgm:t>
        <a:bodyPr/>
        <a:lstStyle/>
        <a:p>
          <a:endParaRPr lang="en-US"/>
        </a:p>
      </dgm:t>
    </dgm:pt>
    <dgm:pt modelId="{B1F1C1D6-7B58-B647-ADDB-16098A73643A}" type="pres">
      <dgm:prSet presAssocID="{658A8190-201C-5A46-96BC-FD7547D6EC23}" presName="compositeShape" presStyleCnt="0">
        <dgm:presLayoutVars>
          <dgm:chMax val="7"/>
          <dgm:dir/>
          <dgm:resizeHandles val="exact"/>
        </dgm:presLayoutVars>
      </dgm:prSet>
      <dgm:spPr/>
      <dgm:t>
        <a:bodyPr/>
        <a:lstStyle/>
        <a:p>
          <a:endParaRPr lang="en-US"/>
        </a:p>
      </dgm:t>
    </dgm:pt>
    <dgm:pt modelId="{59F44EA6-B008-934D-BE62-1A11B1DF8A92}" type="pres">
      <dgm:prSet presAssocID="{658A8190-201C-5A46-96BC-FD7547D6EC23}" presName="wedge1" presStyleLbl="node1" presStyleIdx="0" presStyleCnt="4" custLinFactNeighborX="-4157" custLinFactNeighborY="4989"/>
      <dgm:spPr/>
      <dgm:t>
        <a:bodyPr/>
        <a:lstStyle/>
        <a:p>
          <a:endParaRPr lang="en-US"/>
        </a:p>
      </dgm:t>
    </dgm:pt>
    <dgm:pt modelId="{EEE26A70-B818-5F42-B77B-4E5986272FCD}" type="pres">
      <dgm:prSet presAssocID="{658A8190-201C-5A46-96BC-FD7547D6EC23}" presName="wedge1Tx" presStyleLbl="node1" presStyleIdx="0" presStyleCnt="4">
        <dgm:presLayoutVars>
          <dgm:chMax val="0"/>
          <dgm:chPref val="0"/>
          <dgm:bulletEnabled val="1"/>
        </dgm:presLayoutVars>
      </dgm:prSet>
      <dgm:spPr/>
      <dgm:t>
        <a:bodyPr/>
        <a:lstStyle/>
        <a:p>
          <a:endParaRPr lang="en-US"/>
        </a:p>
      </dgm:t>
    </dgm:pt>
    <dgm:pt modelId="{101523D1-0B78-2D49-98B3-54474A4767E6}" type="pres">
      <dgm:prSet presAssocID="{658A8190-201C-5A46-96BC-FD7547D6EC23}" presName="wedge2" presStyleLbl="node1" presStyleIdx="1" presStyleCnt="4"/>
      <dgm:spPr/>
      <dgm:t>
        <a:bodyPr/>
        <a:lstStyle/>
        <a:p>
          <a:endParaRPr lang="en-US"/>
        </a:p>
      </dgm:t>
    </dgm:pt>
    <dgm:pt modelId="{478B3B37-9160-2743-9F2C-C4DA47173C33}" type="pres">
      <dgm:prSet presAssocID="{658A8190-201C-5A46-96BC-FD7547D6EC23}" presName="wedge2Tx" presStyleLbl="node1" presStyleIdx="1" presStyleCnt="4">
        <dgm:presLayoutVars>
          <dgm:chMax val="0"/>
          <dgm:chPref val="0"/>
          <dgm:bulletEnabled val="1"/>
        </dgm:presLayoutVars>
      </dgm:prSet>
      <dgm:spPr/>
      <dgm:t>
        <a:bodyPr/>
        <a:lstStyle/>
        <a:p>
          <a:endParaRPr lang="en-US"/>
        </a:p>
      </dgm:t>
    </dgm:pt>
    <dgm:pt modelId="{2E705D89-A7A2-A047-B91F-256936813971}" type="pres">
      <dgm:prSet presAssocID="{658A8190-201C-5A46-96BC-FD7547D6EC23}" presName="wedge3" presStyleLbl="node1" presStyleIdx="2" presStyleCnt="4" custScaleX="97913" custScaleY="100555" custLinFactNeighborX="277" custLinFactNeighborY="-1342"/>
      <dgm:spPr/>
      <dgm:t>
        <a:bodyPr/>
        <a:lstStyle/>
        <a:p>
          <a:endParaRPr lang="en-US"/>
        </a:p>
      </dgm:t>
    </dgm:pt>
    <dgm:pt modelId="{C32168D2-78E6-9F4E-984D-78C94FBE0BAB}" type="pres">
      <dgm:prSet presAssocID="{658A8190-201C-5A46-96BC-FD7547D6EC23}" presName="wedge3Tx" presStyleLbl="node1" presStyleIdx="2" presStyleCnt="4">
        <dgm:presLayoutVars>
          <dgm:chMax val="0"/>
          <dgm:chPref val="0"/>
          <dgm:bulletEnabled val="1"/>
        </dgm:presLayoutVars>
      </dgm:prSet>
      <dgm:spPr/>
      <dgm:t>
        <a:bodyPr/>
        <a:lstStyle/>
        <a:p>
          <a:endParaRPr lang="en-US"/>
        </a:p>
      </dgm:t>
    </dgm:pt>
    <dgm:pt modelId="{E4621858-FFC1-324A-A14C-EE2E2B291A0C}" type="pres">
      <dgm:prSet presAssocID="{658A8190-201C-5A46-96BC-FD7547D6EC23}" presName="wedge4" presStyleLbl="node1" presStyleIdx="3" presStyleCnt="4"/>
      <dgm:spPr/>
      <dgm:t>
        <a:bodyPr/>
        <a:lstStyle/>
        <a:p>
          <a:endParaRPr lang="en-US"/>
        </a:p>
      </dgm:t>
    </dgm:pt>
    <dgm:pt modelId="{BA60EC14-1462-DB43-8CC4-43B54499A14F}" type="pres">
      <dgm:prSet presAssocID="{658A8190-201C-5A46-96BC-FD7547D6EC23}" presName="wedge4Tx" presStyleLbl="node1" presStyleIdx="3" presStyleCnt="4">
        <dgm:presLayoutVars>
          <dgm:chMax val="0"/>
          <dgm:chPref val="0"/>
          <dgm:bulletEnabled val="1"/>
        </dgm:presLayoutVars>
      </dgm:prSet>
      <dgm:spPr/>
      <dgm:t>
        <a:bodyPr/>
        <a:lstStyle/>
        <a:p>
          <a:endParaRPr lang="en-US"/>
        </a:p>
      </dgm:t>
    </dgm:pt>
  </dgm:ptLst>
  <dgm:cxnLst>
    <dgm:cxn modelId="{9DFBBAC3-9380-A74D-A5DD-C091A1F34049}" srcId="{658A8190-201C-5A46-96BC-FD7547D6EC23}" destId="{0AC37FD8-7658-244B-B1B1-B4CA7EE11447}" srcOrd="3" destOrd="0" parTransId="{CC9B4C1F-1C99-6B4A-92CC-083A93B5F3E3}" sibTransId="{1030A6DF-F575-DB4E-A1AA-4270BF09ED2A}"/>
    <dgm:cxn modelId="{1DF78B01-44B5-BE40-A082-724AEEFB4CEC}" type="presOf" srcId="{68B8B112-F063-454B-97C2-83B226B3CEEF}" destId="{101523D1-0B78-2D49-98B3-54474A4767E6}" srcOrd="0" destOrd="0" presId="urn:microsoft.com/office/officeart/2005/8/layout/chart3"/>
    <dgm:cxn modelId="{7CCABAB0-FCE0-CD4B-A10C-FF641CB92782}" type="presOf" srcId="{0AC37FD8-7658-244B-B1B1-B4CA7EE11447}" destId="{BA60EC14-1462-DB43-8CC4-43B54499A14F}" srcOrd="1" destOrd="0" presId="urn:microsoft.com/office/officeart/2005/8/layout/chart3"/>
    <dgm:cxn modelId="{6D5FDCD2-5099-0B4E-B457-46CA23979BCB}" srcId="{658A8190-201C-5A46-96BC-FD7547D6EC23}" destId="{BA3D6E33-66DD-AC4A-A646-1808036B2FCA}" srcOrd="0" destOrd="0" parTransId="{6D9C0F77-39DD-E046-A8EC-687CECAE21BB}" sibTransId="{1A5FDF53-2A34-FF48-A7BE-269882E71CF6}"/>
    <dgm:cxn modelId="{B865C35E-0F6A-5340-ACB4-19B6768864A7}" type="presOf" srcId="{658A8190-201C-5A46-96BC-FD7547D6EC23}" destId="{B1F1C1D6-7B58-B647-ADDB-16098A73643A}" srcOrd="0" destOrd="0" presId="urn:microsoft.com/office/officeart/2005/8/layout/chart3"/>
    <dgm:cxn modelId="{F1600CF8-0BB8-3449-8882-F489B99FC53F}" type="presOf" srcId="{BA3D6E33-66DD-AC4A-A646-1808036B2FCA}" destId="{EEE26A70-B818-5F42-B77B-4E5986272FCD}" srcOrd="1" destOrd="0" presId="urn:microsoft.com/office/officeart/2005/8/layout/chart3"/>
    <dgm:cxn modelId="{7253EE57-3E3A-CD44-835B-67A72F6E3404}" srcId="{658A8190-201C-5A46-96BC-FD7547D6EC23}" destId="{68B8B112-F063-454B-97C2-83B226B3CEEF}" srcOrd="1" destOrd="0" parTransId="{F531DB50-7BD9-0D4A-8AA6-2517AE496ACC}" sibTransId="{993D9750-200B-814A-A81E-782A73659184}"/>
    <dgm:cxn modelId="{DB81168B-E7CC-7D43-8093-9B428F826CEC}" type="presOf" srcId="{55083E74-6D2A-B749-97D1-060F78F80B62}" destId="{2E705D89-A7A2-A047-B91F-256936813971}" srcOrd="0" destOrd="0" presId="urn:microsoft.com/office/officeart/2005/8/layout/chart3"/>
    <dgm:cxn modelId="{CBD0A824-77B1-FE42-BBEF-2B3448C2A882}" type="presOf" srcId="{BA3D6E33-66DD-AC4A-A646-1808036B2FCA}" destId="{59F44EA6-B008-934D-BE62-1A11B1DF8A92}" srcOrd="0" destOrd="0" presId="urn:microsoft.com/office/officeart/2005/8/layout/chart3"/>
    <dgm:cxn modelId="{323CBC31-07B3-B344-81BC-C9EA89B1C79A}" type="presOf" srcId="{68B8B112-F063-454B-97C2-83B226B3CEEF}" destId="{478B3B37-9160-2743-9F2C-C4DA47173C33}" srcOrd="1" destOrd="0" presId="urn:microsoft.com/office/officeart/2005/8/layout/chart3"/>
    <dgm:cxn modelId="{586B787B-D054-0641-BCA5-FC8E015C2BF8}" type="presOf" srcId="{55083E74-6D2A-B749-97D1-060F78F80B62}" destId="{C32168D2-78E6-9F4E-984D-78C94FBE0BAB}" srcOrd="1" destOrd="0" presId="urn:microsoft.com/office/officeart/2005/8/layout/chart3"/>
    <dgm:cxn modelId="{BC4B10F1-9DEA-D84C-B3D3-89FEB81C8B4D}" type="presOf" srcId="{0AC37FD8-7658-244B-B1B1-B4CA7EE11447}" destId="{E4621858-FFC1-324A-A14C-EE2E2B291A0C}" srcOrd="0" destOrd="0" presId="urn:microsoft.com/office/officeart/2005/8/layout/chart3"/>
    <dgm:cxn modelId="{0FCB6973-D6B2-144D-89F1-1EA41F9013A9}" srcId="{658A8190-201C-5A46-96BC-FD7547D6EC23}" destId="{55083E74-6D2A-B749-97D1-060F78F80B62}" srcOrd="2" destOrd="0" parTransId="{651E34D0-629E-D04F-9C28-7A2094466220}" sibTransId="{F59AB966-5D7E-6942-AA79-3D11873C3B76}"/>
    <dgm:cxn modelId="{3AF69A5D-D1BF-C847-92AA-4931EBB57418}" type="presParOf" srcId="{B1F1C1D6-7B58-B647-ADDB-16098A73643A}" destId="{59F44EA6-B008-934D-BE62-1A11B1DF8A92}" srcOrd="0" destOrd="0" presId="urn:microsoft.com/office/officeart/2005/8/layout/chart3"/>
    <dgm:cxn modelId="{35BD68CC-9CF2-564C-923F-CF859AA5B0C4}" type="presParOf" srcId="{B1F1C1D6-7B58-B647-ADDB-16098A73643A}" destId="{EEE26A70-B818-5F42-B77B-4E5986272FCD}" srcOrd="1" destOrd="0" presId="urn:microsoft.com/office/officeart/2005/8/layout/chart3"/>
    <dgm:cxn modelId="{C6AD42CF-2F1B-EF40-833D-B8CACF8E42F5}" type="presParOf" srcId="{B1F1C1D6-7B58-B647-ADDB-16098A73643A}" destId="{101523D1-0B78-2D49-98B3-54474A4767E6}" srcOrd="2" destOrd="0" presId="urn:microsoft.com/office/officeart/2005/8/layout/chart3"/>
    <dgm:cxn modelId="{208133F9-E383-FF4E-836F-AAFC7FA7168A}" type="presParOf" srcId="{B1F1C1D6-7B58-B647-ADDB-16098A73643A}" destId="{478B3B37-9160-2743-9F2C-C4DA47173C33}" srcOrd="3" destOrd="0" presId="urn:microsoft.com/office/officeart/2005/8/layout/chart3"/>
    <dgm:cxn modelId="{A0EAF431-A7A7-314C-9F3E-079CD9A44810}" type="presParOf" srcId="{B1F1C1D6-7B58-B647-ADDB-16098A73643A}" destId="{2E705D89-A7A2-A047-B91F-256936813971}" srcOrd="4" destOrd="0" presId="urn:microsoft.com/office/officeart/2005/8/layout/chart3"/>
    <dgm:cxn modelId="{4F25C732-4400-1C4A-AD81-AE292F2AD5E7}" type="presParOf" srcId="{B1F1C1D6-7B58-B647-ADDB-16098A73643A}" destId="{C32168D2-78E6-9F4E-984D-78C94FBE0BAB}" srcOrd="5" destOrd="0" presId="urn:microsoft.com/office/officeart/2005/8/layout/chart3"/>
    <dgm:cxn modelId="{1640BC66-26FF-1441-9F89-A9C9D5EDFAD5}" type="presParOf" srcId="{B1F1C1D6-7B58-B647-ADDB-16098A73643A}" destId="{E4621858-FFC1-324A-A14C-EE2E2B291A0C}" srcOrd="6" destOrd="0" presId="urn:microsoft.com/office/officeart/2005/8/layout/chart3"/>
    <dgm:cxn modelId="{615E8E73-78C7-754B-A185-828D43ED01D7}" type="presParOf" srcId="{B1F1C1D6-7B58-B647-ADDB-16098A73643A}" destId="{BA60EC14-1462-DB43-8CC4-43B54499A14F}" srcOrd="7"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466E1A-C1F9-DE4B-AC5F-939AD4776143}" type="doc">
      <dgm:prSet loTypeId="urn:microsoft.com/office/officeart/2005/8/layout/default#1" loCatId="list" qsTypeId="urn:microsoft.com/office/officeart/2005/8/quickstyle/simple4" qsCatId="simple" csTypeId="urn:microsoft.com/office/officeart/2005/8/colors/accent1_2" csCatId="accent1" phldr="1"/>
      <dgm:spPr/>
      <dgm:t>
        <a:bodyPr/>
        <a:lstStyle/>
        <a:p>
          <a:endParaRPr lang="en-US"/>
        </a:p>
      </dgm:t>
    </dgm:pt>
    <dgm:pt modelId="{41CA3026-CF0C-C343-B9E3-ECD6ADAE50D9}">
      <dgm:prSet phldrT="[Text]"/>
      <dgm:spPr>
        <a:solidFill>
          <a:schemeClr val="accent2">
            <a:lumMod val="40000"/>
            <a:lumOff val="60000"/>
          </a:schemeClr>
        </a:solidFill>
      </dgm:spPr>
      <dgm:t>
        <a:bodyPr/>
        <a:lstStyle/>
        <a:p>
          <a:r>
            <a:rPr lang="en-US" dirty="0" err="1"/>
            <a:t>ymweliadau</a:t>
          </a:r>
          <a:endParaRPr lang="en-US" dirty="0"/>
        </a:p>
        <a:p>
          <a:r>
            <a:rPr lang="en-US" dirty="0">
              <a:solidFill>
                <a:schemeClr val="tx1"/>
              </a:solidFill>
            </a:rPr>
            <a:t>visits</a:t>
          </a:r>
        </a:p>
      </dgm:t>
    </dgm:pt>
    <dgm:pt modelId="{65D70AEA-475C-0044-9B2E-4D36F5C9C6B8}" type="parTrans" cxnId="{9DAE6225-14BC-824B-9A3B-AD28CC8040A8}">
      <dgm:prSet/>
      <dgm:spPr/>
      <dgm:t>
        <a:bodyPr/>
        <a:lstStyle/>
        <a:p>
          <a:endParaRPr lang="en-US"/>
        </a:p>
      </dgm:t>
    </dgm:pt>
    <dgm:pt modelId="{0DF75F5E-A3AE-3D41-8035-97B846D77FC2}" type="sibTrans" cxnId="{9DAE6225-14BC-824B-9A3B-AD28CC8040A8}">
      <dgm:prSet/>
      <dgm:spPr/>
      <dgm:t>
        <a:bodyPr/>
        <a:lstStyle/>
        <a:p>
          <a:endParaRPr lang="en-US"/>
        </a:p>
      </dgm:t>
    </dgm:pt>
    <dgm:pt modelId="{12826F14-2F71-454B-A1E1-060504D97415}">
      <dgm:prSet phldrT="[Text]"/>
      <dgm:spPr>
        <a:solidFill>
          <a:schemeClr val="accent2">
            <a:lumMod val="60000"/>
            <a:lumOff val="40000"/>
          </a:schemeClr>
        </a:solidFill>
      </dgm:spPr>
      <dgm:t>
        <a:bodyPr/>
        <a:lstStyle/>
        <a:p>
          <a:r>
            <a:rPr lang="en-US" dirty="0" err="1"/>
            <a:t>amser</a:t>
          </a:r>
          <a:r>
            <a:rPr lang="en-US" dirty="0"/>
            <a:t> </a:t>
          </a:r>
          <a:r>
            <a:rPr lang="en-US" dirty="0" err="1"/>
            <a:t>cylch</a:t>
          </a:r>
          <a:endParaRPr lang="en-US" dirty="0"/>
        </a:p>
        <a:p>
          <a:r>
            <a:rPr lang="en-US" dirty="0">
              <a:solidFill>
                <a:schemeClr val="tx1"/>
              </a:solidFill>
            </a:rPr>
            <a:t>circle time</a:t>
          </a:r>
        </a:p>
      </dgm:t>
    </dgm:pt>
    <dgm:pt modelId="{5DC1EE94-2504-5B49-938C-965FBCED39B3}" type="parTrans" cxnId="{104B5528-5EE4-4B4E-A300-D3CE114B02C6}">
      <dgm:prSet/>
      <dgm:spPr/>
      <dgm:t>
        <a:bodyPr/>
        <a:lstStyle/>
        <a:p>
          <a:endParaRPr lang="en-US"/>
        </a:p>
      </dgm:t>
    </dgm:pt>
    <dgm:pt modelId="{875A5A87-9C62-844C-A567-5E043F9ACADA}" type="sibTrans" cxnId="{104B5528-5EE4-4B4E-A300-D3CE114B02C6}">
      <dgm:prSet/>
      <dgm:spPr/>
      <dgm:t>
        <a:bodyPr/>
        <a:lstStyle/>
        <a:p>
          <a:endParaRPr lang="en-US"/>
        </a:p>
      </dgm:t>
    </dgm:pt>
    <dgm:pt modelId="{B6011573-1020-334E-8BBF-9342A25DD6FD}">
      <dgm:prSet phldrT="[Text]"/>
      <dgm:spPr>
        <a:solidFill>
          <a:schemeClr val="tx2">
            <a:lumMod val="40000"/>
            <a:lumOff val="60000"/>
          </a:schemeClr>
        </a:solidFill>
      </dgm:spPr>
      <dgm:t>
        <a:bodyPr/>
        <a:lstStyle/>
        <a:p>
          <a:r>
            <a:rPr lang="en-US" dirty="0" err="1"/>
            <a:t>proffil</a:t>
          </a:r>
          <a:r>
            <a:rPr lang="en-US" dirty="0"/>
            <a:t> </a:t>
          </a:r>
          <a:r>
            <a:rPr lang="en-US" dirty="0" err="1"/>
            <a:t>disgybl</a:t>
          </a:r>
          <a:endParaRPr lang="en-US" dirty="0"/>
        </a:p>
        <a:p>
          <a:r>
            <a:rPr lang="en-US" dirty="0">
              <a:solidFill>
                <a:schemeClr val="tx1"/>
              </a:solidFill>
            </a:rPr>
            <a:t>pupil profile</a:t>
          </a:r>
        </a:p>
      </dgm:t>
    </dgm:pt>
    <dgm:pt modelId="{AC97F4D5-7F2A-D14F-9689-FED35D068280}" type="parTrans" cxnId="{66CA093F-F55E-D640-8BAE-BC664BA4FFC7}">
      <dgm:prSet/>
      <dgm:spPr/>
      <dgm:t>
        <a:bodyPr/>
        <a:lstStyle/>
        <a:p>
          <a:endParaRPr lang="en-US"/>
        </a:p>
      </dgm:t>
    </dgm:pt>
    <dgm:pt modelId="{B641A22A-DA2A-2B4F-A3B7-17AE5458AABC}" type="sibTrans" cxnId="{66CA093F-F55E-D640-8BAE-BC664BA4FFC7}">
      <dgm:prSet/>
      <dgm:spPr/>
      <dgm:t>
        <a:bodyPr/>
        <a:lstStyle/>
        <a:p>
          <a:endParaRPr lang="en-US"/>
        </a:p>
      </dgm:t>
    </dgm:pt>
    <dgm:pt modelId="{A6FDDF63-B79D-564F-A689-F88B8984D9DE}">
      <dgm:prSet phldrT="[Text]"/>
      <dgm:spPr>
        <a:solidFill>
          <a:schemeClr val="bg2">
            <a:lumMod val="75000"/>
          </a:schemeClr>
        </a:solidFill>
      </dgm:spPr>
      <dgm:t>
        <a:bodyPr/>
        <a:lstStyle/>
        <a:p>
          <a:r>
            <a:rPr lang="en-US" dirty="0" err="1"/>
            <a:t>cynllun</a:t>
          </a:r>
          <a:r>
            <a:rPr lang="en-US" dirty="0"/>
            <a:t> </a:t>
          </a:r>
          <a:r>
            <a:rPr lang="en-US" dirty="0" err="1"/>
            <a:t>bydi</a:t>
          </a:r>
          <a:endParaRPr lang="en-US" dirty="0"/>
        </a:p>
        <a:p>
          <a:r>
            <a:rPr lang="en-US" dirty="0">
              <a:solidFill>
                <a:schemeClr val="tx1"/>
              </a:solidFill>
            </a:rPr>
            <a:t>buddy system</a:t>
          </a:r>
        </a:p>
      </dgm:t>
    </dgm:pt>
    <dgm:pt modelId="{69F38191-D526-5B40-B465-079B2DF3F12B}" type="parTrans" cxnId="{FE6A043E-98A1-7D4E-A3A6-B5350BA23AFE}">
      <dgm:prSet/>
      <dgm:spPr/>
      <dgm:t>
        <a:bodyPr/>
        <a:lstStyle/>
        <a:p>
          <a:endParaRPr lang="en-US"/>
        </a:p>
      </dgm:t>
    </dgm:pt>
    <dgm:pt modelId="{646CEF50-9A43-684E-AAFD-42E7E15F6DFA}" type="sibTrans" cxnId="{FE6A043E-98A1-7D4E-A3A6-B5350BA23AFE}">
      <dgm:prSet/>
      <dgm:spPr/>
      <dgm:t>
        <a:bodyPr/>
        <a:lstStyle/>
        <a:p>
          <a:endParaRPr lang="en-US"/>
        </a:p>
      </dgm:t>
    </dgm:pt>
    <dgm:pt modelId="{B7452E80-436A-BD45-BFD9-533669750804}">
      <dgm:prSet phldrT="[Text]"/>
      <dgm:spPr>
        <a:solidFill>
          <a:schemeClr val="accent3">
            <a:lumMod val="40000"/>
            <a:lumOff val="60000"/>
          </a:schemeClr>
        </a:solidFill>
      </dgm:spPr>
      <dgm:t>
        <a:bodyPr/>
        <a:lstStyle/>
        <a:p>
          <a:r>
            <a:rPr lang="en-US" dirty="0" err="1"/>
            <a:t>adnoddau</a:t>
          </a:r>
          <a:endParaRPr lang="en-US" dirty="0"/>
        </a:p>
        <a:p>
          <a:r>
            <a:rPr lang="en-US" dirty="0">
              <a:solidFill>
                <a:schemeClr val="tx1"/>
              </a:solidFill>
            </a:rPr>
            <a:t>resources</a:t>
          </a:r>
        </a:p>
      </dgm:t>
    </dgm:pt>
    <dgm:pt modelId="{5CA00801-AF92-6341-AFD0-59FC840AABDC}" type="parTrans" cxnId="{8935C862-03B8-5040-8CDC-2A463280ECED}">
      <dgm:prSet/>
      <dgm:spPr/>
      <dgm:t>
        <a:bodyPr/>
        <a:lstStyle/>
        <a:p>
          <a:endParaRPr lang="en-US"/>
        </a:p>
      </dgm:t>
    </dgm:pt>
    <dgm:pt modelId="{5F1B06AA-87BC-0145-9873-836A52D0ED55}" type="sibTrans" cxnId="{8935C862-03B8-5040-8CDC-2A463280ECED}">
      <dgm:prSet/>
      <dgm:spPr/>
      <dgm:t>
        <a:bodyPr/>
        <a:lstStyle/>
        <a:p>
          <a:endParaRPr lang="en-US"/>
        </a:p>
      </dgm:t>
    </dgm:pt>
    <dgm:pt modelId="{32DC1054-1F64-134B-B00F-E3A9C6EA40B7}">
      <dgm:prSet phldrT="[Text]"/>
      <dgm:spPr>
        <a:solidFill>
          <a:schemeClr val="accent2"/>
        </a:solidFill>
      </dgm:spPr>
      <dgm:t>
        <a:bodyPr/>
        <a:lstStyle/>
        <a:p>
          <a:endParaRPr lang="en-US" dirty="0">
            <a:solidFill>
              <a:schemeClr val="tx1"/>
            </a:solidFill>
          </a:endParaRPr>
        </a:p>
        <a:p>
          <a:r>
            <a:rPr lang="en-US" dirty="0" err="1" smtClean="0">
              <a:solidFill>
                <a:schemeClr val="bg1"/>
              </a:solidFill>
            </a:rPr>
            <a:t>gweithgareddau</a:t>
          </a:r>
          <a:r>
            <a:rPr lang="en-US" dirty="0" smtClean="0">
              <a:solidFill>
                <a:schemeClr val="bg1"/>
              </a:solidFill>
            </a:rPr>
            <a:t> </a:t>
          </a:r>
          <a:endParaRPr lang="en-US" dirty="0">
            <a:solidFill>
              <a:schemeClr val="bg1"/>
            </a:solidFill>
          </a:endParaRPr>
        </a:p>
        <a:p>
          <a:r>
            <a:rPr lang="en-US" dirty="0" smtClean="0">
              <a:solidFill>
                <a:schemeClr val="tx1"/>
              </a:solidFill>
            </a:rPr>
            <a:t>activities</a:t>
          </a:r>
          <a:endParaRPr lang="en-US" dirty="0">
            <a:solidFill>
              <a:schemeClr val="tx1"/>
            </a:solidFill>
          </a:endParaRPr>
        </a:p>
        <a:p>
          <a:endParaRPr lang="en-US" dirty="0">
            <a:solidFill>
              <a:schemeClr val="tx1"/>
            </a:solidFill>
          </a:endParaRPr>
        </a:p>
      </dgm:t>
    </dgm:pt>
    <dgm:pt modelId="{A67A3519-DA78-4B4D-8692-16FA1053D0D3}" type="parTrans" cxnId="{36052CB9-44EC-A547-9736-67BCA947180C}">
      <dgm:prSet/>
      <dgm:spPr/>
      <dgm:t>
        <a:bodyPr/>
        <a:lstStyle/>
        <a:p>
          <a:endParaRPr lang="en-US"/>
        </a:p>
      </dgm:t>
    </dgm:pt>
    <dgm:pt modelId="{2709330B-F159-2341-8449-AB64A5AB200E}" type="sibTrans" cxnId="{36052CB9-44EC-A547-9736-67BCA947180C}">
      <dgm:prSet/>
      <dgm:spPr/>
      <dgm:t>
        <a:bodyPr/>
        <a:lstStyle/>
        <a:p>
          <a:endParaRPr lang="en-US"/>
        </a:p>
      </dgm:t>
    </dgm:pt>
    <dgm:pt modelId="{E1795582-E099-AE43-A983-53B44CADD761}" type="pres">
      <dgm:prSet presAssocID="{02466E1A-C1F9-DE4B-AC5F-939AD4776143}" presName="diagram" presStyleCnt="0">
        <dgm:presLayoutVars>
          <dgm:dir/>
          <dgm:resizeHandles val="exact"/>
        </dgm:presLayoutVars>
      </dgm:prSet>
      <dgm:spPr/>
      <dgm:t>
        <a:bodyPr/>
        <a:lstStyle/>
        <a:p>
          <a:endParaRPr lang="en-US"/>
        </a:p>
      </dgm:t>
    </dgm:pt>
    <dgm:pt modelId="{40357B07-1E71-0A49-B868-AA8F366D4A09}" type="pres">
      <dgm:prSet presAssocID="{41CA3026-CF0C-C343-B9E3-ECD6ADAE50D9}" presName="node" presStyleLbl="node1" presStyleIdx="0" presStyleCnt="6">
        <dgm:presLayoutVars>
          <dgm:bulletEnabled val="1"/>
        </dgm:presLayoutVars>
      </dgm:prSet>
      <dgm:spPr/>
      <dgm:t>
        <a:bodyPr/>
        <a:lstStyle/>
        <a:p>
          <a:endParaRPr lang="en-US"/>
        </a:p>
      </dgm:t>
    </dgm:pt>
    <dgm:pt modelId="{21E583B8-5A30-8944-BE58-F7A21654B7C7}" type="pres">
      <dgm:prSet presAssocID="{0DF75F5E-A3AE-3D41-8035-97B846D77FC2}" presName="sibTrans" presStyleCnt="0"/>
      <dgm:spPr/>
    </dgm:pt>
    <dgm:pt modelId="{9DE69303-4210-9A42-9E1F-06B620AEE88F}" type="pres">
      <dgm:prSet presAssocID="{12826F14-2F71-454B-A1E1-060504D97415}" presName="node" presStyleLbl="node1" presStyleIdx="1" presStyleCnt="6">
        <dgm:presLayoutVars>
          <dgm:bulletEnabled val="1"/>
        </dgm:presLayoutVars>
      </dgm:prSet>
      <dgm:spPr/>
      <dgm:t>
        <a:bodyPr/>
        <a:lstStyle/>
        <a:p>
          <a:endParaRPr lang="en-US"/>
        </a:p>
      </dgm:t>
    </dgm:pt>
    <dgm:pt modelId="{0BD9BB0D-FB74-5645-9407-BD1855019A46}" type="pres">
      <dgm:prSet presAssocID="{875A5A87-9C62-844C-A567-5E043F9ACADA}" presName="sibTrans" presStyleCnt="0"/>
      <dgm:spPr/>
    </dgm:pt>
    <dgm:pt modelId="{341DA952-37DC-EF45-B77B-C74A1F2C6A5A}" type="pres">
      <dgm:prSet presAssocID="{B6011573-1020-334E-8BBF-9342A25DD6FD}" presName="node" presStyleLbl="node1" presStyleIdx="2" presStyleCnt="6">
        <dgm:presLayoutVars>
          <dgm:bulletEnabled val="1"/>
        </dgm:presLayoutVars>
      </dgm:prSet>
      <dgm:spPr/>
      <dgm:t>
        <a:bodyPr/>
        <a:lstStyle/>
        <a:p>
          <a:endParaRPr lang="en-US"/>
        </a:p>
      </dgm:t>
    </dgm:pt>
    <dgm:pt modelId="{7E5D2F6F-F9D1-0346-9819-F4462E629BA0}" type="pres">
      <dgm:prSet presAssocID="{B641A22A-DA2A-2B4F-A3B7-17AE5458AABC}" presName="sibTrans" presStyleCnt="0"/>
      <dgm:spPr/>
    </dgm:pt>
    <dgm:pt modelId="{92D58F1E-A6E0-8447-AE0A-A7BE2682FA37}" type="pres">
      <dgm:prSet presAssocID="{A6FDDF63-B79D-564F-A689-F88B8984D9DE}" presName="node" presStyleLbl="node1" presStyleIdx="3" presStyleCnt="6">
        <dgm:presLayoutVars>
          <dgm:bulletEnabled val="1"/>
        </dgm:presLayoutVars>
      </dgm:prSet>
      <dgm:spPr/>
      <dgm:t>
        <a:bodyPr/>
        <a:lstStyle/>
        <a:p>
          <a:endParaRPr lang="en-US"/>
        </a:p>
      </dgm:t>
    </dgm:pt>
    <dgm:pt modelId="{7D14CB41-FB7A-4143-8159-C167D53C27A2}" type="pres">
      <dgm:prSet presAssocID="{646CEF50-9A43-684E-AAFD-42E7E15F6DFA}" presName="sibTrans" presStyleCnt="0"/>
      <dgm:spPr/>
    </dgm:pt>
    <dgm:pt modelId="{A52595A4-933B-5C4F-988D-116E7B87E84D}" type="pres">
      <dgm:prSet presAssocID="{B7452E80-436A-BD45-BFD9-533669750804}" presName="node" presStyleLbl="node1" presStyleIdx="4" presStyleCnt="6">
        <dgm:presLayoutVars>
          <dgm:bulletEnabled val="1"/>
        </dgm:presLayoutVars>
      </dgm:prSet>
      <dgm:spPr/>
      <dgm:t>
        <a:bodyPr/>
        <a:lstStyle/>
        <a:p>
          <a:endParaRPr lang="en-US"/>
        </a:p>
      </dgm:t>
    </dgm:pt>
    <dgm:pt modelId="{475DFF71-A65C-DF43-B65D-C2BF63FFA05B}" type="pres">
      <dgm:prSet presAssocID="{5F1B06AA-87BC-0145-9873-836A52D0ED55}" presName="sibTrans" presStyleCnt="0"/>
      <dgm:spPr/>
    </dgm:pt>
    <dgm:pt modelId="{049B8F42-18D9-0E4F-B449-8AD8B10CADB9}" type="pres">
      <dgm:prSet presAssocID="{32DC1054-1F64-134B-B00F-E3A9C6EA40B7}" presName="node" presStyleLbl="node1" presStyleIdx="5" presStyleCnt="6">
        <dgm:presLayoutVars>
          <dgm:bulletEnabled val="1"/>
        </dgm:presLayoutVars>
      </dgm:prSet>
      <dgm:spPr/>
      <dgm:t>
        <a:bodyPr/>
        <a:lstStyle/>
        <a:p>
          <a:endParaRPr lang="en-US"/>
        </a:p>
      </dgm:t>
    </dgm:pt>
  </dgm:ptLst>
  <dgm:cxnLst>
    <dgm:cxn modelId="{F5EB6BCA-D6E6-B64D-ABC6-3344A1062F99}" type="presOf" srcId="{32DC1054-1F64-134B-B00F-E3A9C6EA40B7}" destId="{049B8F42-18D9-0E4F-B449-8AD8B10CADB9}" srcOrd="0" destOrd="0" presId="urn:microsoft.com/office/officeart/2005/8/layout/default#1"/>
    <dgm:cxn modelId="{9DAE6225-14BC-824B-9A3B-AD28CC8040A8}" srcId="{02466E1A-C1F9-DE4B-AC5F-939AD4776143}" destId="{41CA3026-CF0C-C343-B9E3-ECD6ADAE50D9}" srcOrd="0" destOrd="0" parTransId="{65D70AEA-475C-0044-9B2E-4D36F5C9C6B8}" sibTransId="{0DF75F5E-A3AE-3D41-8035-97B846D77FC2}"/>
    <dgm:cxn modelId="{F17DE93E-1FAC-2645-9C44-B0C07094A31D}" type="presOf" srcId="{B7452E80-436A-BD45-BFD9-533669750804}" destId="{A52595A4-933B-5C4F-988D-116E7B87E84D}" srcOrd="0" destOrd="0" presId="urn:microsoft.com/office/officeart/2005/8/layout/default#1"/>
    <dgm:cxn modelId="{8935C862-03B8-5040-8CDC-2A463280ECED}" srcId="{02466E1A-C1F9-DE4B-AC5F-939AD4776143}" destId="{B7452E80-436A-BD45-BFD9-533669750804}" srcOrd="4" destOrd="0" parTransId="{5CA00801-AF92-6341-AFD0-59FC840AABDC}" sibTransId="{5F1B06AA-87BC-0145-9873-836A52D0ED55}"/>
    <dgm:cxn modelId="{462CED94-0710-494E-9B97-75C603369594}" type="presOf" srcId="{A6FDDF63-B79D-564F-A689-F88B8984D9DE}" destId="{92D58F1E-A6E0-8447-AE0A-A7BE2682FA37}" srcOrd="0" destOrd="0" presId="urn:microsoft.com/office/officeart/2005/8/layout/default#1"/>
    <dgm:cxn modelId="{2166667F-C446-344B-8B05-7337EB646073}" type="presOf" srcId="{02466E1A-C1F9-DE4B-AC5F-939AD4776143}" destId="{E1795582-E099-AE43-A983-53B44CADD761}" srcOrd="0" destOrd="0" presId="urn:microsoft.com/office/officeart/2005/8/layout/default#1"/>
    <dgm:cxn modelId="{36052CB9-44EC-A547-9736-67BCA947180C}" srcId="{02466E1A-C1F9-DE4B-AC5F-939AD4776143}" destId="{32DC1054-1F64-134B-B00F-E3A9C6EA40B7}" srcOrd="5" destOrd="0" parTransId="{A67A3519-DA78-4B4D-8692-16FA1053D0D3}" sibTransId="{2709330B-F159-2341-8449-AB64A5AB200E}"/>
    <dgm:cxn modelId="{FE6A043E-98A1-7D4E-A3A6-B5350BA23AFE}" srcId="{02466E1A-C1F9-DE4B-AC5F-939AD4776143}" destId="{A6FDDF63-B79D-564F-A689-F88B8984D9DE}" srcOrd="3" destOrd="0" parTransId="{69F38191-D526-5B40-B465-079B2DF3F12B}" sibTransId="{646CEF50-9A43-684E-AAFD-42E7E15F6DFA}"/>
    <dgm:cxn modelId="{66CA093F-F55E-D640-8BAE-BC664BA4FFC7}" srcId="{02466E1A-C1F9-DE4B-AC5F-939AD4776143}" destId="{B6011573-1020-334E-8BBF-9342A25DD6FD}" srcOrd="2" destOrd="0" parTransId="{AC97F4D5-7F2A-D14F-9689-FED35D068280}" sibTransId="{B641A22A-DA2A-2B4F-A3B7-17AE5458AABC}"/>
    <dgm:cxn modelId="{08254F73-0B02-1140-8090-0D0A195548CE}" type="presOf" srcId="{12826F14-2F71-454B-A1E1-060504D97415}" destId="{9DE69303-4210-9A42-9E1F-06B620AEE88F}" srcOrd="0" destOrd="0" presId="urn:microsoft.com/office/officeart/2005/8/layout/default#1"/>
    <dgm:cxn modelId="{5318C005-D4C9-F64E-B3F5-E2AA8217E964}" type="presOf" srcId="{B6011573-1020-334E-8BBF-9342A25DD6FD}" destId="{341DA952-37DC-EF45-B77B-C74A1F2C6A5A}" srcOrd="0" destOrd="0" presId="urn:microsoft.com/office/officeart/2005/8/layout/default#1"/>
    <dgm:cxn modelId="{104B5528-5EE4-4B4E-A300-D3CE114B02C6}" srcId="{02466E1A-C1F9-DE4B-AC5F-939AD4776143}" destId="{12826F14-2F71-454B-A1E1-060504D97415}" srcOrd="1" destOrd="0" parTransId="{5DC1EE94-2504-5B49-938C-965FBCED39B3}" sibTransId="{875A5A87-9C62-844C-A567-5E043F9ACADA}"/>
    <dgm:cxn modelId="{0414AA4C-5E60-FA4C-9D80-405C89AC8E40}" type="presOf" srcId="{41CA3026-CF0C-C343-B9E3-ECD6ADAE50D9}" destId="{40357B07-1E71-0A49-B868-AA8F366D4A09}" srcOrd="0" destOrd="0" presId="urn:microsoft.com/office/officeart/2005/8/layout/default#1"/>
    <dgm:cxn modelId="{71D6F206-233B-7146-BF17-7DF96B49E2A1}" type="presParOf" srcId="{E1795582-E099-AE43-A983-53B44CADD761}" destId="{40357B07-1E71-0A49-B868-AA8F366D4A09}" srcOrd="0" destOrd="0" presId="urn:microsoft.com/office/officeart/2005/8/layout/default#1"/>
    <dgm:cxn modelId="{AB7E26B9-D19F-E040-AF1E-2FF5A2D8B165}" type="presParOf" srcId="{E1795582-E099-AE43-A983-53B44CADD761}" destId="{21E583B8-5A30-8944-BE58-F7A21654B7C7}" srcOrd="1" destOrd="0" presId="urn:microsoft.com/office/officeart/2005/8/layout/default#1"/>
    <dgm:cxn modelId="{7935103E-8A69-DA48-BF46-336E664FB239}" type="presParOf" srcId="{E1795582-E099-AE43-A983-53B44CADD761}" destId="{9DE69303-4210-9A42-9E1F-06B620AEE88F}" srcOrd="2" destOrd="0" presId="urn:microsoft.com/office/officeart/2005/8/layout/default#1"/>
    <dgm:cxn modelId="{5945C769-33E9-444F-A97C-DA46982797AC}" type="presParOf" srcId="{E1795582-E099-AE43-A983-53B44CADD761}" destId="{0BD9BB0D-FB74-5645-9407-BD1855019A46}" srcOrd="3" destOrd="0" presId="urn:microsoft.com/office/officeart/2005/8/layout/default#1"/>
    <dgm:cxn modelId="{E80D75DE-C470-6D4E-9E35-4244B3BD0798}" type="presParOf" srcId="{E1795582-E099-AE43-A983-53B44CADD761}" destId="{341DA952-37DC-EF45-B77B-C74A1F2C6A5A}" srcOrd="4" destOrd="0" presId="urn:microsoft.com/office/officeart/2005/8/layout/default#1"/>
    <dgm:cxn modelId="{36401CB1-409B-DD41-99B3-A028C600BEF4}" type="presParOf" srcId="{E1795582-E099-AE43-A983-53B44CADD761}" destId="{7E5D2F6F-F9D1-0346-9819-F4462E629BA0}" srcOrd="5" destOrd="0" presId="urn:microsoft.com/office/officeart/2005/8/layout/default#1"/>
    <dgm:cxn modelId="{13F5AC2A-5723-1B41-B574-DD7492C24587}" type="presParOf" srcId="{E1795582-E099-AE43-A983-53B44CADD761}" destId="{92D58F1E-A6E0-8447-AE0A-A7BE2682FA37}" srcOrd="6" destOrd="0" presId="urn:microsoft.com/office/officeart/2005/8/layout/default#1"/>
    <dgm:cxn modelId="{6A174C90-2626-624F-A4BA-A2004AC11727}" type="presParOf" srcId="{E1795582-E099-AE43-A983-53B44CADD761}" destId="{7D14CB41-FB7A-4143-8159-C167D53C27A2}" srcOrd="7" destOrd="0" presId="urn:microsoft.com/office/officeart/2005/8/layout/default#1"/>
    <dgm:cxn modelId="{7FC83444-EE44-724F-B8ED-FA486FD2C784}" type="presParOf" srcId="{E1795582-E099-AE43-A983-53B44CADD761}" destId="{A52595A4-933B-5C4F-988D-116E7B87E84D}" srcOrd="8" destOrd="0" presId="urn:microsoft.com/office/officeart/2005/8/layout/default#1"/>
    <dgm:cxn modelId="{CF310060-C2CF-BA4C-8565-E38D72E4EE0C}" type="presParOf" srcId="{E1795582-E099-AE43-A983-53B44CADD761}" destId="{475DFF71-A65C-DF43-B65D-C2BF63FFA05B}" srcOrd="9" destOrd="0" presId="urn:microsoft.com/office/officeart/2005/8/layout/default#1"/>
    <dgm:cxn modelId="{9F537689-C366-C64D-A28D-D73199338365}" type="presParOf" srcId="{E1795582-E099-AE43-A983-53B44CADD761}" destId="{049B8F42-18D9-0E4F-B449-8AD8B10CADB9}" srcOrd="10"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F44EA6-B008-934D-BE62-1A11B1DF8A92}">
      <dsp:nvSpPr>
        <dsp:cNvPr id="0" name=""/>
        <dsp:cNvSpPr/>
      </dsp:nvSpPr>
      <dsp:spPr>
        <a:xfrm>
          <a:off x="1309477" y="608502"/>
          <a:ext cx="4960515" cy="4960515"/>
        </a:xfrm>
        <a:prstGeom prst="pie">
          <a:avLst>
            <a:gd name="adj1" fmla="val 16200000"/>
            <a:gd name="adj2" fmla="val 0"/>
          </a:avLst>
        </a:prstGeom>
        <a:solidFill>
          <a:srgbClr val="0070C0"/>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err="1">
              <a:solidFill>
                <a:schemeClr val="accent3"/>
              </a:solidFill>
            </a:rPr>
            <a:t>emosiynol</a:t>
          </a:r>
          <a:r>
            <a:rPr lang="en-US" sz="2000" kern="1200" dirty="0">
              <a:solidFill>
                <a:schemeClr val="accent3"/>
              </a:solidFill>
            </a:rPr>
            <a:t>/</a:t>
          </a:r>
        </a:p>
        <a:p>
          <a:pPr lvl="0" algn="ctr" defTabSz="889000">
            <a:lnSpc>
              <a:spcPct val="90000"/>
            </a:lnSpc>
            <a:spcBef>
              <a:spcPct val="0"/>
            </a:spcBef>
            <a:spcAft>
              <a:spcPct val="35000"/>
            </a:spcAft>
          </a:pPr>
          <a:r>
            <a:rPr lang="en-US" sz="2000" kern="1200" dirty="0">
              <a:solidFill>
                <a:schemeClr val="tx1"/>
              </a:solidFill>
            </a:rPr>
            <a:t>emotional</a:t>
          </a:r>
        </a:p>
      </dsp:txBody>
      <dsp:txXfrm>
        <a:off x="3846427" y="1526197"/>
        <a:ext cx="1830666" cy="1476344"/>
      </dsp:txXfrm>
    </dsp:sp>
    <dsp:sp modelId="{101523D1-0B78-2D49-98B3-54474A4767E6}">
      <dsp:nvSpPr>
        <dsp:cNvPr id="0" name=""/>
        <dsp:cNvSpPr/>
      </dsp:nvSpPr>
      <dsp:spPr>
        <a:xfrm>
          <a:off x="1306635" y="570072"/>
          <a:ext cx="4960515" cy="4960515"/>
        </a:xfrm>
        <a:prstGeom prst="pie">
          <a:avLst>
            <a:gd name="adj1" fmla="val 0"/>
            <a:gd name="adj2" fmla="val 5400000"/>
          </a:avLst>
        </a:prstGeom>
        <a:solidFill>
          <a:schemeClr val="accent2">
            <a:lumMod val="7500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err="1"/>
            <a:t>seicolegol</a:t>
          </a:r>
          <a:r>
            <a:rPr lang="en-US" sz="2000" kern="1200" dirty="0"/>
            <a:t>/</a:t>
          </a:r>
        </a:p>
        <a:p>
          <a:pPr lvl="0" algn="ctr" defTabSz="889000">
            <a:lnSpc>
              <a:spcPct val="90000"/>
            </a:lnSpc>
            <a:spcBef>
              <a:spcPct val="0"/>
            </a:spcBef>
            <a:spcAft>
              <a:spcPct val="35000"/>
            </a:spcAft>
          </a:pPr>
          <a:r>
            <a:rPr lang="en-US" sz="2000" kern="1200" dirty="0">
              <a:solidFill>
                <a:schemeClr val="tx1"/>
              </a:solidFill>
            </a:rPr>
            <a:t>psychological</a:t>
          </a:r>
        </a:p>
      </dsp:txBody>
      <dsp:txXfrm>
        <a:off x="3875474" y="3138911"/>
        <a:ext cx="1830666" cy="1476344"/>
      </dsp:txXfrm>
    </dsp:sp>
    <dsp:sp modelId="{2E705D89-A7A2-A047-B91F-256936813971}">
      <dsp:nvSpPr>
        <dsp:cNvPr id="0" name=""/>
        <dsp:cNvSpPr/>
      </dsp:nvSpPr>
      <dsp:spPr>
        <a:xfrm>
          <a:off x="1372139" y="489736"/>
          <a:ext cx="4856989" cy="4988046"/>
        </a:xfrm>
        <a:prstGeom prst="pie">
          <a:avLst>
            <a:gd name="adj1" fmla="val 5400000"/>
            <a:gd name="adj2" fmla="val 10800000"/>
          </a:avLst>
        </a:prstGeom>
        <a:solidFill>
          <a:schemeClr val="accent3">
            <a:lumMod val="40000"/>
            <a:lumOff val="6000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err="1">
              <a:solidFill>
                <a:schemeClr val="accent3"/>
              </a:solidFill>
            </a:rPr>
            <a:t>cymdeithasol</a:t>
          </a:r>
          <a:endParaRPr lang="en-GB" sz="2000" kern="1200" dirty="0">
            <a:solidFill>
              <a:schemeClr val="accent3"/>
            </a:solidFill>
          </a:endParaRPr>
        </a:p>
        <a:p>
          <a:pPr lvl="0" algn="ctr" defTabSz="889000">
            <a:lnSpc>
              <a:spcPct val="90000"/>
            </a:lnSpc>
            <a:spcBef>
              <a:spcPct val="0"/>
            </a:spcBef>
            <a:spcAft>
              <a:spcPct val="35000"/>
            </a:spcAft>
          </a:pPr>
          <a:r>
            <a:rPr lang="en-GB" sz="2000" kern="1200" dirty="0">
              <a:solidFill>
                <a:schemeClr val="accent3"/>
              </a:solidFill>
            </a:rPr>
            <a:t>/</a:t>
          </a:r>
          <a:r>
            <a:rPr lang="en-GB" sz="2000" kern="1200" dirty="0">
              <a:solidFill>
                <a:schemeClr val="tx1"/>
              </a:solidFill>
            </a:rPr>
            <a:t>social</a:t>
          </a:r>
          <a:endParaRPr lang="en-US" sz="2000" kern="1200" dirty="0">
            <a:solidFill>
              <a:schemeClr val="tx1"/>
            </a:solidFill>
          </a:endParaRPr>
        </a:p>
      </dsp:txBody>
      <dsp:txXfrm>
        <a:off x="1921441" y="3072832"/>
        <a:ext cx="1792460" cy="1484537"/>
      </dsp:txXfrm>
    </dsp:sp>
    <dsp:sp modelId="{E4621858-FFC1-324A-A14C-EE2E2B291A0C}">
      <dsp:nvSpPr>
        <dsp:cNvPr id="0" name=""/>
        <dsp:cNvSpPr/>
      </dsp:nvSpPr>
      <dsp:spPr>
        <a:xfrm>
          <a:off x="1306635" y="570072"/>
          <a:ext cx="4960515" cy="4960515"/>
        </a:xfrm>
        <a:prstGeom prst="pie">
          <a:avLst>
            <a:gd name="adj1" fmla="val 10800000"/>
            <a:gd name="adj2" fmla="val 16200000"/>
          </a:avLst>
        </a:prstGeom>
        <a:solidFill>
          <a:schemeClr val="accent3">
            <a:lumMod val="20000"/>
            <a:lumOff val="8000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err="1">
              <a:solidFill>
                <a:schemeClr val="accent3"/>
              </a:solidFill>
            </a:rPr>
            <a:t>deallusol</a:t>
          </a:r>
          <a:r>
            <a:rPr lang="en-GB" sz="2000" kern="1200" dirty="0">
              <a:solidFill>
                <a:schemeClr val="accent3"/>
              </a:solidFill>
            </a:rPr>
            <a:t>/</a:t>
          </a:r>
        </a:p>
        <a:p>
          <a:pPr lvl="0" algn="ctr" defTabSz="889000">
            <a:lnSpc>
              <a:spcPct val="90000"/>
            </a:lnSpc>
            <a:spcBef>
              <a:spcPct val="0"/>
            </a:spcBef>
            <a:spcAft>
              <a:spcPct val="35000"/>
            </a:spcAft>
          </a:pPr>
          <a:r>
            <a:rPr lang="en-GB" sz="2000" kern="1200" dirty="0">
              <a:solidFill>
                <a:schemeClr val="tx1"/>
              </a:solidFill>
            </a:rPr>
            <a:t>intellectual</a:t>
          </a:r>
          <a:endParaRPr lang="en-US" sz="2000" kern="1200" dirty="0">
            <a:solidFill>
              <a:schemeClr val="tx1"/>
            </a:solidFill>
          </a:endParaRPr>
        </a:p>
      </dsp:txBody>
      <dsp:txXfrm>
        <a:off x="1867646" y="1485405"/>
        <a:ext cx="1830666" cy="14763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357B07-1E71-0A49-B868-AA8F366D4A09}">
      <dsp:nvSpPr>
        <dsp:cNvPr id="0" name=""/>
        <dsp:cNvSpPr/>
      </dsp:nvSpPr>
      <dsp:spPr>
        <a:xfrm>
          <a:off x="1259162" y="59"/>
          <a:ext cx="2385627" cy="1431376"/>
        </a:xfrm>
        <a:prstGeom prst="rect">
          <a:avLst/>
        </a:prstGeom>
        <a:solidFill>
          <a:schemeClr val="accent2">
            <a:lumMod val="40000"/>
            <a:lumOff val="60000"/>
          </a:schemeClr>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err="1"/>
            <a:t>ymweliadau</a:t>
          </a:r>
          <a:endParaRPr lang="en-US" sz="1700" kern="1200" dirty="0"/>
        </a:p>
        <a:p>
          <a:pPr lvl="0" algn="ctr" defTabSz="755650">
            <a:lnSpc>
              <a:spcPct val="90000"/>
            </a:lnSpc>
            <a:spcBef>
              <a:spcPct val="0"/>
            </a:spcBef>
            <a:spcAft>
              <a:spcPct val="35000"/>
            </a:spcAft>
          </a:pPr>
          <a:r>
            <a:rPr lang="en-US" sz="1700" kern="1200" dirty="0">
              <a:solidFill>
                <a:schemeClr val="tx1"/>
              </a:solidFill>
            </a:rPr>
            <a:t>visits</a:t>
          </a:r>
        </a:p>
      </dsp:txBody>
      <dsp:txXfrm>
        <a:off x="1259162" y="59"/>
        <a:ext cx="2385627" cy="1431376"/>
      </dsp:txXfrm>
    </dsp:sp>
    <dsp:sp modelId="{9DE69303-4210-9A42-9E1F-06B620AEE88F}">
      <dsp:nvSpPr>
        <dsp:cNvPr id="0" name=""/>
        <dsp:cNvSpPr/>
      </dsp:nvSpPr>
      <dsp:spPr>
        <a:xfrm>
          <a:off x="3883352" y="59"/>
          <a:ext cx="2385627" cy="1431376"/>
        </a:xfrm>
        <a:prstGeom prst="rect">
          <a:avLst/>
        </a:prstGeom>
        <a:solidFill>
          <a:schemeClr val="accent2">
            <a:lumMod val="60000"/>
            <a:lumOff val="40000"/>
          </a:schemeClr>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err="1"/>
            <a:t>amser</a:t>
          </a:r>
          <a:r>
            <a:rPr lang="en-US" sz="1700" kern="1200" dirty="0"/>
            <a:t> </a:t>
          </a:r>
          <a:r>
            <a:rPr lang="en-US" sz="1700" kern="1200" dirty="0" err="1"/>
            <a:t>cylch</a:t>
          </a:r>
          <a:endParaRPr lang="en-US" sz="1700" kern="1200" dirty="0"/>
        </a:p>
        <a:p>
          <a:pPr lvl="0" algn="ctr" defTabSz="755650">
            <a:lnSpc>
              <a:spcPct val="90000"/>
            </a:lnSpc>
            <a:spcBef>
              <a:spcPct val="0"/>
            </a:spcBef>
            <a:spcAft>
              <a:spcPct val="35000"/>
            </a:spcAft>
          </a:pPr>
          <a:r>
            <a:rPr lang="en-US" sz="1700" kern="1200" dirty="0">
              <a:solidFill>
                <a:schemeClr val="tx1"/>
              </a:solidFill>
            </a:rPr>
            <a:t>circle time</a:t>
          </a:r>
        </a:p>
      </dsp:txBody>
      <dsp:txXfrm>
        <a:off x="3883352" y="59"/>
        <a:ext cx="2385627" cy="1431376"/>
      </dsp:txXfrm>
    </dsp:sp>
    <dsp:sp modelId="{341DA952-37DC-EF45-B77B-C74A1F2C6A5A}">
      <dsp:nvSpPr>
        <dsp:cNvPr id="0" name=""/>
        <dsp:cNvSpPr/>
      </dsp:nvSpPr>
      <dsp:spPr>
        <a:xfrm>
          <a:off x="1259162" y="1669998"/>
          <a:ext cx="2385627" cy="1431376"/>
        </a:xfrm>
        <a:prstGeom prst="rect">
          <a:avLst/>
        </a:prstGeom>
        <a:solidFill>
          <a:schemeClr val="tx2">
            <a:lumMod val="40000"/>
            <a:lumOff val="60000"/>
          </a:schemeClr>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err="1"/>
            <a:t>proffil</a:t>
          </a:r>
          <a:r>
            <a:rPr lang="en-US" sz="1700" kern="1200" dirty="0"/>
            <a:t> </a:t>
          </a:r>
          <a:r>
            <a:rPr lang="en-US" sz="1700" kern="1200" dirty="0" err="1"/>
            <a:t>disgybl</a:t>
          </a:r>
          <a:endParaRPr lang="en-US" sz="1700" kern="1200" dirty="0"/>
        </a:p>
        <a:p>
          <a:pPr lvl="0" algn="ctr" defTabSz="755650">
            <a:lnSpc>
              <a:spcPct val="90000"/>
            </a:lnSpc>
            <a:spcBef>
              <a:spcPct val="0"/>
            </a:spcBef>
            <a:spcAft>
              <a:spcPct val="35000"/>
            </a:spcAft>
          </a:pPr>
          <a:r>
            <a:rPr lang="en-US" sz="1700" kern="1200" dirty="0">
              <a:solidFill>
                <a:schemeClr val="tx1"/>
              </a:solidFill>
            </a:rPr>
            <a:t>pupil profile</a:t>
          </a:r>
        </a:p>
      </dsp:txBody>
      <dsp:txXfrm>
        <a:off x="1259162" y="1669998"/>
        <a:ext cx="2385627" cy="1431376"/>
      </dsp:txXfrm>
    </dsp:sp>
    <dsp:sp modelId="{92D58F1E-A6E0-8447-AE0A-A7BE2682FA37}">
      <dsp:nvSpPr>
        <dsp:cNvPr id="0" name=""/>
        <dsp:cNvSpPr/>
      </dsp:nvSpPr>
      <dsp:spPr>
        <a:xfrm>
          <a:off x="3883352" y="1669998"/>
          <a:ext cx="2385627" cy="1431376"/>
        </a:xfrm>
        <a:prstGeom prst="rect">
          <a:avLst/>
        </a:prstGeom>
        <a:solidFill>
          <a:schemeClr val="bg2">
            <a:lumMod val="75000"/>
          </a:schemeClr>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err="1"/>
            <a:t>cynllun</a:t>
          </a:r>
          <a:r>
            <a:rPr lang="en-US" sz="1700" kern="1200" dirty="0"/>
            <a:t> </a:t>
          </a:r>
          <a:r>
            <a:rPr lang="en-US" sz="1700" kern="1200" dirty="0" err="1"/>
            <a:t>bydi</a:t>
          </a:r>
          <a:endParaRPr lang="en-US" sz="1700" kern="1200" dirty="0"/>
        </a:p>
        <a:p>
          <a:pPr lvl="0" algn="ctr" defTabSz="755650">
            <a:lnSpc>
              <a:spcPct val="90000"/>
            </a:lnSpc>
            <a:spcBef>
              <a:spcPct val="0"/>
            </a:spcBef>
            <a:spcAft>
              <a:spcPct val="35000"/>
            </a:spcAft>
          </a:pPr>
          <a:r>
            <a:rPr lang="en-US" sz="1700" kern="1200" dirty="0">
              <a:solidFill>
                <a:schemeClr val="tx1"/>
              </a:solidFill>
            </a:rPr>
            <a:t>buddy system</a:t>
          </a:r>
        </a:p>
      </dsp:txBody>
      <dsp:txXfrm>
        <a:off x="3883352" y="1669998"/>
        <a:ext cx="2385627" cy="1431376"/>
      </dsp:txXfrm>
    </dsp:sp>
    <dsp:sp modelId="{A52595A4-933B-5C4F-988D-116E7B87E84D}">
      <dsp:nvSpPr>
        <dsp:cNvPr id="0" name=""/>
        <dsp:cNvSpPr/>
      </dsp:nvSpPr>
      <dsp:spPr>
        <a:xfrm>
          <a:off x="1259162" y="3339937"/>
          <a:ext cx="2385627" cy="1431376"/>
        </a:xfrm>
        <a:prstGeom prst="rect">
          <a:avLst/>
        </a:prstGeom>
        <a:solidFill>
          <a:schemeClr val="accent3">
            <a:lumMod val="40000"/>
            <a:lumOff val="60000"/>
          </a:schemeClr>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err="1"/>
            <a:t>adnoddau</a:t>
          </a:r>
          <a:endParaRPr lang="en-US" sz="1700" kern="1200" dirty="0"/>
        </a:p>
        <a:p>
          <a:pPr lvl="0" algn="ctr" defTabSz="755650">
            <a:lnSpc>
              <a:spcPct val="90000"/>
            </a:lnSpc>
            <a:spcBef>
              <a:spcPct val="0"/>
            </a:spcBef>
            <a:spcAft>
              <a:spcPct val="35000"/>
            </a:spcAft>
          </a:pPr>
          <a:r>
            <a:rPr lang="en-US" sz="1700" kern="1200" dirty="0">
              <a:solidFill>
                <a:schemeClr val="tx1"/>
              </a:solidFill>
            </a:rPr>
            <a:t>resources</a:t>
          </a:r>
        </a:p>
      </dsp:txBody>
      <dsp:txXfrm>
        <a:off x="1259162" y="3339937"/>
        <a:ext cx="2385627" cy="1431376"/>
      </dsp:txXfrm>
    </dsp:sp>
    <dsp:sp modelId="{049B8F42-18D9-0E4F-B449-8AD8B10CADB9}">
      <dsp:nvSpPr>
        <dsp:cNvPr id="0" name=""/>
        <dsp:cNvSpPr/>
      </dsp:nvSpPr>
      <dsp:spPr>
        <a:xfrm>
          <a:off x="3883352" y="3339937"/>
          <a:ext cx="2385627" cy="1431376"/>
        </a:xfrm>
        <a:prstGeom prst="rect">
          <a:avLst/>
        </a:prstGeom>
        <a:solidFill>
          <a:schemeClr val="accent2"/>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endParaRPr lang="en-US" sz="1700" kern="1200" dirty="0">
            <a:solidFill>
              <a:schemeClr val="tx1"/>
            </a:solidFill>
          </a:endParaRPr>
        </a:p>
        <a:p>
          <a:pPr lvl="0" algn="ctr" defTabSz="755650">
            <a:lnSpc>
              <a:spcPct val="90000"/>
            </a:lnSpc>
            <a:spcBef>
              <a:spcPct val="0"/>
            </a:spcBef>
            <a:spcAft>
              <a:spcPct val="35000"/>
            </a:spcAft>
          </a:pPr>
          <a:r>
            <a:rPr lang="en-US" sz="1700" kern="1200" dirty="0" err="1" smtClean="0">
              <a:solidFill>
                <a:schemeClr val="bg1"/>
              </a:solidFill>
            </a:rPr>
            <a:t>gweithgareddau</a:t>
          </a:r>
          <a:r>
            <a:rPr lang="en-US" sz="1700" kern="1200" dirty="0" smtClean="0">
              <a:solidFill>
                <a:schemeClr val="bg1"/>
              </a:solidFill>
            </a:rPr>
            <a:t> </a:t>
          </a:r>
          <a:endParaRPr lang="en-US" sz="1700" kern="1200" dirty="0">
            <a:solidFill>
              <a:schemeClr val="bg1"/>
            </a:solidFill>
          </a:endParaRPr>
        </a:p>
        <a:p>
          <a:pPr lvl="0" algn="ctr" defTabSz="755650">
            <a:lnSpc>
              <a:spcPct val="90000"/>
            </a:lnSpc>
            <a:spcBef>
              <a:spcPct val="0"/>
            </a:spcBef>
            <a:spcAft>
              <a:spcPct val="35000"/>
            </a:spcAft>
          </a:pPr>
          <a:r>
            <a:rPr lang="en-US" sz="1700" kern="1200" dirty="0" smtClean="0">
              <a:solidFill>
                <a:schemeClr val="tx1"/>
              </a:solidFill>
            </a:rPr>
            <a:t>activities</a:t>
          </a:r>
          <a:endParaRPr lang="en-US" sz="1700" kern="1200" dirty="0">
            <a:solidFill>
              <a:schemeClr val="tx1"/>
            </a:solidFill>
          </a:endParaRPr>
        </a:p>
        <a:p>
          <a:pPr lvl="0" algn="ctr" defTabSz="755650">
            <a:lnSpc>
              <a:spcPct val="90000"/>
            </a:lnSpc>
            <a:spcBef>
              <a:spcPct val="0"/>
            </a:spcBef>
            <a:spcAft>
              <a:spcPct val="35000"/>
            </a:spcAft>
          </a:pPr>
          <a:endParaRPr lang="en-US" sz="1700" kern="1200" dirty="0">
            <a:solidFill>
              <a:schemeClr val="tx1"/>
            </a:solidFill>
          </a:endParaRPr>
        </a:p>
      </dsp:txBody>
      <dsp:txXfrm>
        <a:off x="3883352" y="3339937"/>
        <a:ext cx="2385627" cy="1431376"/>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2.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A87876E-ACD9-0947-AB9F-8A4FB2F08FA4}" type="datetimeFigureOut">
              <a:rPr lang="en-US" smtClean="0"/>
              <a:pPr/>
              <a:t>9/29/2019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CB96D84-9EDF-3345-810A-370EF3753EAB}" type="slidenum">
              <a:rPr lang="en-US" smtClean="0"/>
              <a:pPr/>
              <a:t>‹#›</a:t>
            </a:fld>
            <a:endParaRPr lang="en-US"/>
          </a:p>
        </p:txBody>
      </p:sp>
    </p:spTree>
    <p:extLst>
      <p:ext uri="{BB962C8B-B14F-4D97-AF65-F5344CB8AC3E}">
        <p14:creationId xmlns:p14="http://schemas.microsoft.com/office/powerpoint/2010/main" val="56384625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CB96D84-9EDF-3345-810A-370EF3753EAB}"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CB96D84-9EDF-3345-810A-370EF3753EAB}"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smtClean="0">
                <a:ea typeface="ＭＳ Ｐゴシック" panose="020B0600070205080204" pitchFamily="34" charset="-128"/>
              </a:rPr>
              <a:t>Transitions can mean many things in various circumstances, we will be considering the issues that have an impact on the child &amp; the school community.</a:t>
            </a:r>
          </a:p>
          <a:p>
            <a:pPr eaLnBrk="1" hangingPunct="1"/>
            <a:endParaRPr lang="en-GB" altLang="en-US" dirty="0" smtClean="0">
              <a:ea typeface="ＭＳ Ｐゴシック" panose="020B0600070205080204" pitchFamily="34" charset="-128"/>
            </a:endParaRPr>
          </a:p>
          <a:p>
            <a:r>
              <a:rPr lang="en-GB" altLang="en-US" dirty="0"/>
              <a:t>Gall </a:t>
            </a:r>
            <a:r>
              <a:rPr lang="en-GB" altLang="en-US" dirty="0" err="1"/>
              <a:t>trosglwyddo</a:t>
            </a:r>
            <a:r>
              <a:rPr lang="en-GB" altLang="en-US" dirty="0"/>
              <a:t> </a:t>
            </a:r>
            <a:r>
              <a:rPr lang="en-GB" altLang="en-US" dirty="0" err="1"/>
              <a:t>olygu</a:t>
            </a:r>
            <a:r>
              <a:rPr lang="en-GB" altLang="en-US" dirty="0"/>
              <a:t> </a:t>
            </a:r>
            <a:r>
              <a:rPr lang="en-GB" altLang="en-US" dirty="0" err="1"/>
              <a:t>nifer</a:t>
            </a:r>
            <a:r>
              <a:rPr lang="en-GB" altLang="en-US" dirty="0"/>
              <a:t> o </a:t>
            </a:r>
            <a:r>
              <a:rPr lang="en-GB" altLang="en-US" dirty="0" err="1"/>
              <a:t>wahanol</a:t>
            </a:r>
            <a:r>
              <a:rPr lang="en-GB" altLang="en-US" dirty="0"/>
              <a:t> </a:t>
            </a:r>
            <a:r>
              <a:rPr lang="en-GB" altLang="en-US" dirty="0" err="1"/>
              <a:t>bethau</a:t>
            </a:r>
            <a:r>
              <a:rPr lang="en-GB" altLang="en-US" dirty="0"/>
              <a:t> </a:t>
            </a:r>
            <a:r>
              <a:rPr lang="en-GB" altLang="en-US" dirty="0" err="1"/>
              <a:t>mewn</a:t>
            </a:r>
            <a:r>
              <a:rPr lang="en-GB" altLang="en-US" dirty="0"/>
              <a:t> </a:t>
            </a:r>
            <a:r>
              <a:rPr lang="en-GB" altLang="en-US" dirty="0" err="1"/>
              <a:t>gwahanol</a:t>
            </a:r>
            <a:r>
              <a:rPr lang="en-GB" altLang="en-US" dirty="0"/>
              <a:t> </a:t>
            </a:r>
            <a:r>
              <a:rPr lang="en-GB" altLang="en-US" dirty="0" err="1"/>
              <a:t>gyd-destunau</a:t>
            </a:r>
            <a:r>
              <a:rPr lang="en-GB" altLang="en-US" dirty="0"/>
              <a:t> </a:t>
            </a:r>
            <a:r>
              <a:rPr lang="en-GB" altLang="en-US" dirty="0" err="1"/>
              <a:t>ond</a:t>
            </a:r>
            <a:r>
              <a:rPr lang="en-GB" altLang="en-US" dirty="0"/>
              <a:t> </a:t>
            </a:r>
            <a:r>
              <a:rPr lang="en-GB" altLang="en-US" dirty="0" err="1"/>
              <a:t>fe</a:t>
            </a:r>
            <a:r>
              <a:rPr lang="en-GB" altLang="en-US" dirty="0"/>
              <a:t> </a:t>
            </a:r>
            <a:r>
              <a:rPr lang="en-GB" altLang="en-US" dirty="0" err="1"/>
              <a:t>fyddwn</a:t>
            </a:r>
            <a:r>
              <a:rPr lang="en-GB" altLang="en-US" dirty="0"/>
              <a:t> </a:t>
            </a:r>
            <a:r>
              <a:rPr lang="en-GB" altLang="en-US" dirty="0" err="1"/>
              <a:t>heddiw’n</a:t>
            </a:r>
            <a:r>
              <a:rPr lang="en-GB" altLang="en-US" dirty="0"/>
              <a:t> </a:t>
            </a:r>
            <a:r>
              <a:rPr lang="en-GB" altLang="en-US" dirty="0" err="1"/>
              <a:t>benodol</a:t>
            </a:r>
            <a:r>
              <a:rPr lang="en-GB" altLang="en-US" dirty="0"/>
              <a:t> </a:t>
            </a:r>
            <a:r>
              <a:rPr lang="en-GB" altLang="en-US" dirty="0" err="1"/>
              <a:t>yn</a:t>
            </a:r>
            <a:r>
              <a:rPr lang="en-GB" altLang="en-US" dirty="0"/>
              <a:t> </a:t>
            </a:r>
            <a:r>
              <a:rPr lang="en-GB" altLang="en-US" dirty="0" err="1"/>
              <a:t>edrych</a:t>
            </a:r>
            <a:r>
              <a:rPr lang="en-GB" altLang="en-US" dirty="0"/>
              <a:t> </a:t>
            </a:r>
            <a:r>
              <a:rPr lang="en-GB" altLang="en-US" dirty="0" err="1"/>
              <a:t>ar</a:t>
            </a:r>
            <a:r>
              <a:rPr lang="en-GB" altLang="en-US" dirty="0"/>
              <a:t> y </a:t>
            </a:r>
            <a:r>
              <a:rPr lang="en-GB" altLang="en-US" dirty="0" err="1"/>
              <a:t>mathau</a:t>
            </a:r>
            <a:r>
              <a:rPr lang="en-GB" altLang="en-US" dirty="0"/>
              <a:t> o </a:t>
            </a:r>
            <a:r>
              <a:rPr lang="en-GB" altLang="en-US" dirty="0" err="1"/>
              <a:t>drosglwyddo</a:t>
            </a:r>
            <a:r>
              <a:rPr lang="en-GB" altLang="en-US" dirty="0"/>
              <a:t> </a:t>
            </a:r>
            <a:r>
              <a:rPr lang="en-GB" altLang="en-US" dirty="0" err="1"/>
              <a:t>sy’n</a:t>
            </a:r>
            <a:r>
              <a:rPr lang="en-GB" altLang="en-US" dirty="0"/>
              <a:t> </a:t>
            </a:r>
            <a:r>
              <a:rPr lang="en-GB" altLang="en-US" dirty="0" err="1"/>
              <a:t>dylanwadu</a:t>
            </a:r>
            <a:r>
              <a:rPr lang="en-GB" altLang="en-US" dirty="0"/>
              <a:t> </a:t>
            </a:r>
            <a:r>
              <a:rPr lang="en-GB" altLang="en-US" dirty="0" err="1"/>
              <a:t>ar</a:t>
            </a:r>
            <a:r>
              <a:rPr lang="en-GB" altLang="en-US" dirty="0"/>
              <a:t> y </a:t>
            </a:r>
            <a:r>
              <a:rPr lang="en-GB" altLang="en-US" dirty="0" err="1"/>
              <a:t>plentyn</a:t>
            </a:r>
            <a:r>
              <a:rPr lang="en-GB" altLang="en-US" dirty="0"/>
              <a:t>, </a:t>
            </a:r>
            <a:r>
              <a:rPr lang="en-GB" altLang="en-US" dirty="0" err="1"/>
              <a:t>oedolion</a:t>
            </a:r>
            <a:r>
              <a:rPr lang="en-GB" altLang="en-US" dirty="0"/>
              <a:t> </a:t>
            </a:r>
            <a:r>
              <a:rPr lang="en-GB" altLang="en-US" dirty="0" err="1"/>
              <a:t>a’r</a:t>
            </a:r>
            <a:r>
              <a:rPr lang="en-GB" altLang="en-US" dirty="0"/>
              <a:t> </a:t>
            </a:r>
            <a:r>
              <a:rPr lang="en-GB" altLang="en-US" dirty="0" err="1"/>
              <a:t>ysgol</a:t>
            </a:r>
            <a:r>
              <a:rPr lang="en-GB" altLang="en-US" dirty="0"/>
              <a:t> </a:t>
            </a:r>
            <a:r>
              <a:rPr lang="en-GB" altLang="en-US" dirty="0" err="1"/>
              <a:t>fel</a:t>
            </a:r>
            <a:r>
              <a:rPr lang="en-GB" altLang="en-US" dirty="0"/>
              <a:t> </a:t>
            </a:r>
            <a:r>
              <a:rPr lang="en-GB" altLang="en-US" dirty="0" err="1"/>
              <a:t>cymuned</a:t>
            </a:r>
            <a:r>
              <a:rPr lang="en-GB" altLang="en-US" dirty="0"/>
              <a:t>.</a:t>
            </a:r>
            <a:endParaRPr lang="en-US" altLang="en-US" dirty="0"/>
          </a:p>
          <a:p>
            <a:pPr eaLnBrk="1" hangingPunct="1"/>
            <a:endParaRPr lang="en-GB" altLang="en-US" dirty="0" smtClean="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fld id="{9CB96D84-9EDF-3345-810A-370EF3753EAB}" type="slidenum">
              <a:rPr lang="en-US" smtClean="0"/>
              <a:pPr/>
              <a:t>3</a:t>
            </a:fld>
            <a:endParaRPr lang="en-US"/>
          </a:p>
        </p:txBody>
      </p:sp>
    </p:spTree>
    <p:extLst>
      <p:ext uri="{BB962C8B-B14F-4D97-AF65-F5344CB8AC3E}">
        <p14:creationId xmlns:p14="http://schemas.microsoft.com/office/powerpoint/2010/main" val="11591112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37931725" indent="-37474525">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E0B301B-9D7E-4A82-81EF-B6BBCA9415EE}" type="slidenum">
              <a:rPr lang="en-US" altLang="en-US" smtClean="0">
                <a:latin typeface="Times New Roman" panose="02020603050405020304" pitchFamily="18" charset="0"/>
                <a:ea typeface="ＭＳ Ｐゴシック" panose="020B0600070205080204" pitchFamily="34" charset="-128"/>
              </a:rPr>
              <a:pPr>
                <a:spcBef>
                  <a:spcPct val="0"/>
                </a:spcBef>
              </a:pPr>
              <a:t>4</a:t>
            </a:fld>
            <a:endParaRPr lang="en-US" altLang="en-US" smtClean="0">
              <a:latin typeface="Times New Roman" panose="02020603050405020304" pitchFamily="18" charset="0"/>
              <a:ea typeface="ＭＳ Ｐゴシック" panose="020B0600070205080204" pitchFamily="34" charset="-128"/>
            </a:endParaRPr>
          </a:p>
        </p:txBody>
      </p:sp>
      <p:sp>
        <p:nvSpPr>
          <p:cNvPr id="14339" name="Rectangle 2"/>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lnSpcReduction="10000"/>
          </a:bodyPr>
          <a:lstStyle/>
          <a:p>
            <a:pPr eaLnBrk="1" hangingPunct="1"/>
            <a:r>
              <a:rPr lang="en-GB" altLang="en-US" dirty="0" smtClean="0">
                <a:ea typeface="ＭＳ Ｐゴシック" panose="020B0600070205080204" pitchFamily="34" charset="-128"/>
              </a:rPr>
              <a:t>Horizontal</a:t>
            </a:r>
            <a:r>
              <a:rPr lang="en-GB" altLang="en-US" baseline="0" dirty="0" smtClean="0">
                <a:ea typeface="ＭＳ Ｐゴシック" panose="020B0600070205080204" pitchFamily="34" charset="-128"/>
              </a:rPr>
              <a:t> – daily basis – sometimes without warning</a:t>
            </a:r>
          </a:p>
          <a:p>
            <a:pPr eaLnBrk="1" hangingPunct="1"/>
            <a:r>
              <a:rPr lang="en-GB" altLang="en-US" baseline="0" dirty="0" smtClean="0">
                <a:ea typeface="ＭＳ Ｐゴシック" panose="020B0600070205080204" pitchFamily="34" charset="-128"/>
              </a:rPr>
              <a:t>Vertical – major transitions</a:t>
            </a:r>
            <a:endParaRPr lang="en-GB" altLang="en-US" dirty="0" smtClean="0">
              <a:ea typeface="ＭＳ Ｐゴシック" panose="020B0600070205080204" pitchFamily="34" charset="-128"/>
            </a:endParaRPr>
          </a:p>
          <a:p>
            <a:pPr eaLnBrk="1" hangingPunct="1"/>
            <a:r>
              <a:rPr lang="en-GB" altLang="en-US" dirty="0" smtClean="0">
                <a:ea typeface="ＭＳ Ｐゴシック" panose="020B0600070205080204" pitchFamily="34" charset="-128"/>
              </a:rPr>
              <a:t>Home- </a:t>
            </a:r>
            <a:r>
              <a:rPr lang="en-GB" altLang="en-US" dirty="0" smtClean="0">
                <a:ea typeface="ＭＳ Ｐゴシック" panose="020B0600070205080204" pitchFamily="34" charset="-128"/>
              </a:rPr>
              <a:t>illness, death, new baby, moving house, marriage break up, step families, moving </a:t>
            </a:r>
            <a:r>
              <a:rPr lang="en-GB" altLang="en-US" dirty="0" smtClean="0">
                <a:ea typeface="ＭＳ Ｐゴシック" panose="020B0600070205080204" pitchFamily="34" charset="-128"/>
              </a:rPr>
              <a:t>country… language</a:t>
            </a:r>
            <a:r>
              <a:rPr lang="en-GB" altLang="en-US" dirty="0" smtClean="0">
                <a:ea typeface="ＭＳ Ｐゴシック" panose="020B0600070205080204" pitchFamily="34" charset="-128"/>
              </a:rPr>
              <a:t>, culture</a:t>
            </a:r>
          </a:p>
          <a:p>
            <a:pPr eaLnBrk="1" hangingPunct="1"/>
            <a:endParaRPr lang="en-GB" altLang="en-US" dirty="0" smtClean="0">
              <a:ea typeface="ＭＳ Ｐゴシック" panose="020B0600070205080204" pitchFamily="34" charset="-128"/>
            </a:endParaRPr>
          </a:p>
          <a:p>
            <a:pPr eaLnBrk="1" hangingPunct="1"/>
            <a:r>
              <a:rPr lang="en-GB" altLang="en-US" dirty="0" smtClean="0">
                <a:ea typeface="ＭＳ Ｐゴシック" panose="020B0600070205080204" pitchFamily="34" charset="-128"/>
              </a:rPr>
              <a:t>School- </a:t>
            </a:r>
            <a:r>
              <a:rPr lang="en-GB" altLang="en-US" dirty="0" smtClean="0">
                <a:ea typeface="ＭＳ Ｐゴシック" panose="020B0600070205080204" pitchFamily="34" charset="-128"/>
              </a:rPr>
              <a:t>Building, teachers </a:t>
            </a:r>
            <a:r>
              <a:rPr lang="en-GB" altLang="en-US" dirty="0" err="1" smtClean="0">
                <a:ea typeface="ＭＳ Ｐゴシック" panose="020B0600070205080204" pitchFamily="34" charset="-128"/>
              </a:rPr>
              <a:t>eg</a:t>
            </a:r>
            <a:r>
              <a:rPr lang="en-GB" altLang="en-US" dirty="0" smtClean="0">
                <a:ea typeface="ＭＳ Ｐゴシック" panose="020B0600070205080204" pitchFamily="34" charset="-128"/>
              </a:rPr>
              <a:t> supply, children, routines, expectations, bullying, change in social group</a:t>
            </a:r>
          </a:p>
          <a:p>
            <a:pPr eaLnBrk="1" hangingPunct="1"/>
            <a:r>
              <a:rPr lang="en-GB" altLang="en-US" dirty="0" smtClean="0">
                <a:ea typeface="ＭＳ Ｐゴシック" panose="020B0600070205080204" pitchFamily="34" charset="-128"/>
              </a:rPr>
              <a:t>We must recognise that what happens to the child at home will have an impact on their well being &amp; behaviour in school</a:t>
            </a:r>
          </a:p>
          <a:p>
            <a:pPr eaLnBrk="1" hangingPunct="1"/>
            <a:endParaRPr lang="en-GB" altLang="en-US" dirty="0" smtClean="0">
              <a:ea typeface="ＭＳ Ｐゴシック" panose="020B0600070205080204" pitchFamily="34" charset="-128"/>
            </a:endParaRPr>
          </a:p>
          <a:p>
            <a:pPr eaLnBrk="1" hangingPunct="1"/>
            <a:r>
              <a:rPr lang="en-GB" altLang="en-US" dirty="0" smtClean="0">
                <a:ea typeface="ＭＳ Ｐゴシック" panose="020B0600070205080204" pitchFamily="34" charset="-128"/>
              </a:rPr>
              <a:t>This highlights the importance of fostering strong home school links from the </a:t>
            </a:r>
            <a:r>
              <a:rPr lang="en-GB" altLang="en-US" dirty="0" smtClean="0">
                <a:ea typeface="ＭＳ Ｐゴシック" panose="020B0600070205080204" pitchFamily="34" charset="-128"/>
              </a:rPr>
              <a:t>outset</a:t>
            </a:r>
          </a:p>
          <a:p>
            <a:pPr eaLnBrk="1" hangingPunct="1"/>
            <a:endParaRPr lang="en-GB" altLang="en-US" dirty="0" smtClean="0">
              <a:ea typeface="ＭＳ Ｐゴシック" panose="020B0600070205080204" pitchFamily="34" charset="-128"/>
            </a:endParaRPr>
          </a:p>
          <a:p>
            <a:pPr eaLnBrk="1" hangingPunct="1"/>
            <a:r>
              <a:rPr lang="en-GB" altLang="en-US" dirty="0" err="1" smtClean="0">
                <a:ea typeface="ＭＳ Ｐゴシック" panose="020B0600070205080204" pitchFamily="34" charset="-128"/>
              </a:rPr>
              <a:t>Llorweddol</a:t>
            </a:r>
            <a:r>
              <a:rPr lang="en-GB" altLang="en-US" baseline="0" dirty="0" smtClean="0">
                <a:ea typeface="ＭＳ Ｐゴシック" panose="020B0600070205080204" pitchFamily="34" charset="-128"/>
              </a:rPr>
              <a:t> – </a:t>
            </a:r>
            <a:r>
              <a:rPr lang="en-GB" altLang="en-US" baseline="0" dirty="0" err="1" smtClean="0">
                <a:ea typeface="ＭＳ Ｐゴシック" panose="020B0600070205080204" pitchFamily="34" charset="-128"/>
              </a:rPr>
              <a:t>dyddiol</a:t>
            </a:r>
            <a:r>
              <a:rPr lang="en-GB" altLang="en-US" baseline="0" dirty="0" smtClean="0">
                <a:ea typeface="ＭＳ Ｐゴシック" panose="020B0600070205080204" pitchFamily="34" charset="-128"/>
              </a:rPr>
              <a:t> ac </a:t>
            </a:r>
            <a:r>
              <a:rPr lang="en-GB" altLang="en-US" baseline="0" dirty="0" err="1" smtClean="0">
                <a:ea typeface="ＭＳ Ｐゴシック" panose="020B0600070205080204" pitchFamily="34" charset="-128"/>
              </a:rPr>
              <a:t>ar</a:t>
            </a:r>
            <a:r>
              <a:rPr lang="en-GB" altLang="en-US" baseline="0" dirty="0" smtClean="0">
                <a:ea typeface="ＭＳ Ｐゴシック" panose="020B0600070205080204" pitchFamily="34" charset="-128"/>
              </a:rPr>
              <a:t> hap</a:t>
            </a:r>
          </a:p>
          <a:p>
            <a:pPr eaLnBrk="1" hangingPunct="1"/>
            <a:r>
              <a:rPr lang="en-GB" altLang="en-US" baseline="0" dirty="0" err="1" smtClean="0">
                <a:ea typeface="ＭＳ Ｐゴシック" panose="020B0600070205080204" pitchFamily="34" charset="-128"/>
              </a:rPr>
              <a:t>Fertigol</a:t>
            </a:r>
            <a:r>
              <a:rPr lang="en-GB" altLang="en-US" baseline="0" dirty="0" smtClean="0">
                <a:ea typeface="ＭＳ Ｐゴシック" panose="020B0600070205080204" pitchFamily="34" charset="-128"/>
              </a:rPr>
              <a:t> - </a:t>
            </a:r>
            <a:r>
              <a:rPr lang="en-GB" altLang="en-US" baseline="0" dirty="0" err="1" smtClean="0">
                <a:ea typeface="ＭＳ Ｐゴシック" panose="020B0600070205080204" pitchFamily="34" charset="-128"/>
              </a:rPr>
              <a:t>prif</a:t>
            </a:r>
            <a:r>
              <a:rPr lang="en-GB" altLang="en-US" baseline="0" dirty="0" smtClean="0">
                <a:ea typeface="ＭＳ Ｐゴシック" panose="020B0600070205080204" pitchFamily="34" charset="-128"/>
              </a:rPr>
              <a:t> </a:t>
            </a:r>
            <a:r>
              <a:rPr lang="en-GB" altLang="en-US" baseline="0" dirty="0" err="1" smtClean="0">
                <a:ea typeface="ＭＳ Ｐゴシック" panose="020B0600070205080204" pitchFamily="34" charset="-128"/>
              </a:rPr>
              <a:t>drosglwyddiadau</a:t>
            </a:r>
            <a:r>
              <a:rPr lang="en-GB" altLang="en-US" baseline="0" dirty="0" smtClean="0">
                <a:ea typeface="ＭＳ Ｐゴシック" panose="020B0600070205080204" pitchFamily="34" charset="-128"/>
              </a:rPr>
              <a:t> (</a:t>
            </a:r>
            <a:r>
              <a:rPr lang="en-GB" altLang="en-US" baseline="0" dirty="0" err="1" smtClean="0">
                <a:ea typeface="ＭＳ Ｐゴシック" panose="020B0600070205080204" pitchFamily="34" charset="-128"/>
              </a:rPr>
              <a:t>Vogler</a:t>
            </a:r>
            <a:r>
              <a:rPr lang="en-GB" altLang="en-US" baseline="0" dirty="0" smtClean="0">
                <a:ea typeface="ＭＳ Ｐゴシック" panose="020B0600070205080204" pitchFamily="34" charset="-128"/>
              </a:rPr>
              <a:t> et al, 2008)</a:t>
            </a:r>
            <a:endParaRPr lang="en-GB" altLang="en-US" dirty="0">
              <a:ea typeface="ＭＳ Ｐゴシック" panose="020B0600070205080204" pitchFamily="34" charset="-128"/>
            </a:endParaRPr>
          </a:p>
          <a:p>
            <a:r>
              <a:rPr lang="en-GB" altLang="en-US" dirty="0" err="1"/>
              <a:t>Adref</a:t>
            </a:r>
            <a:r>
              <a:rPr lang="en-GB" altLang="en-US" dirty="0"/>
              <a:t>- </a:t>
            </a:r>
            <a:r>
              <a:rPr lang="en-GB" altLang="en-US" dirty="0" err="1"/>
              <a:t>tostrwydd</a:t>
            </a:r>
            <a:r>
              <a:rPr lang="en-GB" altLang="en-US" dirty="0"/>
              <a:t>, </a:t>
            </a:r>
            <a:r>
              <a:rPr lang="en-GB" altLang="en-US" dirty="0" err="1"/>
              <a:t>profedigaeth</a:t>
            </a:r>
            <a:r>
              <a:rPr lang="en-GB" altLang="en-US" dirty="0"/>
              <a:t>, </a:t>
            </a:r>
            <a:r>
              <a:rPr lang="en-GB" altLang="en-US" dirty="0" err="1"/>
              <a:t>babi</a:t>
            </a:r>
            <a:r>
              <a:rPr lang="en-GB" altLang="en-US" dirty="0"/>
              <a:t> </a:t>
            </a:r>
            <a:r>
              <a:rPr lang="en-GB" altLang="en-US" dirty="0" err="1"/>
              <a:t>newydd</a:t>
            </a:r>
            <a:r>
              <a:rPr lang="en-GB" altLang="en-US" dirty="0"/>
              <a:t>, </a:t>
            </a:r>
            <a:r>
              <a:rPr lang="en-GB" altLang="en-US" dirty="0" err="1"/>
              <a:t>symud</a:t>
            </a:r>
            <a:r>
              <a:rPr lang="en-GB" altLang="en-US" dirty="0"/>
              <a:t> ty, tor </a:t>
            </a:r>
            <a:r>
              <a:rPr lang="en-GB" altLang="en-US" dirty="0" err="1"/>
              <a:t>priodas</a:t>
            </a:r>
            <a:r>
              <a:rPr lang="en-GB" altLang="en-US" dirty="0"/>
              <a:t>/ </a:t>
            </a:r>
            <a:r>
              <a:rPr lang="en-GB" altLang="en-US" dirty="0" err="1"/>
              <a:t>llys</a:t>
            </a:r>
            <a:r>
              <a:rPr lang="en-GB" altLang="en-US" dirty="0"/>
              <a:t> </a:t>
            </a:r>
            <a:r>
              <a:rPr lang="en-GB" altLang="en-US" dirty="0" err="1"/>
              <a:t>deuluoedd</a:t>
            </a:r>
            <a:r>
              <a:rPr lang="en-GB" altLang="en-US" dirty="0"/>
              <a:t>, </a:t>
            </a:r>
            <a:r>
              <a:rPr lang="en-GB" altLang="en-US" dirty="0" err="1"/>
              <a:t>gwlad</a:t>
            </a:r>
            <a:r>
              <a:rPr lang="en-GB" altLang="en-US" dirty="0"/>
              <a:t>, </a:t>
            </a:r>
            <a:r>
              <a:rPr lang="en-GB" altLang="en-US" dirty="0" err="1"/>
              <a:t>iaith</a:t>
            </a:r>
            <a:r>
              <a:rPr lang="en-GB" altLang="en-US" dirty="0"/>
              <a:t>, </a:t>
            </a:r>
            <a:r>
              <a:rPr lang="en-GB" altLang="en-US" dirty="0" err="1"/>
              <a:t>diwylliant</a:t>
            </a:r>
            <a:endParaRPr lang="en-GB" altLang="en-US" dirty="0"/>
          </a:p>
          <a:p>
            <a:r>
              <a:rPr lang="en-GB" altLang="en-US" dirty="0"/>
              <a:t>Ysgol-</a:t>
            </a:r>
            <a:r>
              <a:rPr lang="en-GB" altLang="en-US" dirty="0" err="1"/>
              <a:t>adeilad</a:t>
            </a:r>
            <a:r>
              <a:rPr lang="en-GB" altLang="en-US" dirty="0"/>
              <a:t>, </a:t>
            </a:r>
            <a:r>
              <a:rPr lang="en-GB" altLang="en-US" dirty="0" err="1"/>
              <a:t>oedolion</a:t>
            </a:r>
            <a:r>
              <a:rPr lang="en-GB" altLang="en-US" dirty="0"/>
              <a:t>, </a:t>
            </a:r>
            <a:r>
              <a:rPr lang="en-GB" altLang="en-US" dirty="0" err="1"/>
              <a:t>athrawon</a:t>
            </a:r>
            <a:r>
              <a:rPr lang="en-GB" altLang="en-US" dirty="0"/>
              <a:t> </a:t>
            </a:r>
            <a:r>
              <a:rPr lang="en-GB" altLang="en-US" dirty="0" err="1"/>
              <a:t>ee</a:t>
            </a:r>
            <a:r>
              <a:rPr lang="en-GB" altLang="en-US" dirty="0"/>
              <a:t> </a:t>
            </a:r>
            <a:r>
              <a:rPr lang="en-GB" altLang="en-US" dirty="0" err="1"/>
              <a:t>cyflenwi</a:t>
            </a:r>
            <a:r>
              <a:rPr lang="en-GB" altLang="en-US" dirty="0"/>
              <a:t>, plant, </a:t>
            </a:r>
            <a:r>
              <a:rPr lang="en-GB" altLang="en-US" dirty="0" err="1"/>
              <a:t>dosbarth</a:t>
            </a:r>
            <a:r>
              <a:rPr lang="en-GB" altLang="en-US" dirty="0"/>
              <a:t>, </a:t>
            </a:r>
            <a:r>
              <a:rPr lang="en-GB" altLang="en-US" dirty="0" err="1"/>
              <a:t>arferion</a:t>
            </a:r>
            <a:r>
              <a:rPr lang="en-GB" altLang="en-US" dirty="0"/>
              <a:t>, </a:t>
            </a:r>
            <a:r>
              <a:rPr lang="en-GB" altLang="en-US" dirty="0" err="1"/>
              <a:t>disgwyliadau</a:t>
            </a:r>
            <a:r>
              <a:rPr lang="en-GB" altLang="en-US" dirty="0"/>
              <a:t>, </a:t>
            </a:r>
            <a:r>
              <a:rPr lang="en-GB" altLang="en-US" dirty="0" err="1"/>
              <a:t>bwlio</a:t>
            </a:r>
            <a:r>
              <a:rPr lang="en-GB" altLang="en-US" dirty="0"/>
              <a:t>, </a:t>
            </a:r>
            <a:r>
              <a:rPr lang="en-GB" altLang="en-US" dirty="0" err="1"/>
              <a:t>newid</a:t>
            </a:r>
            <a:r>
              <a:rPr lang="en-GB" altLang="en-US" dirty="0"/>
              <a:t> </a:t>
            </a:r>
            <a:r>
              <a:rPr lang="en-GB" altLang="en-US" dirty="0" err="1"/>
              <a:t>grwp</a:t>
            </a:r>
            <a:r>
              <a:rPr lang="en-GB" altLang="en-US" dirty="0"/>
              <a:t> </a:t>
            </a:r>
            <a:r>
              <a:rPr lang="en-GB" altLang="en-US" dirty="0" err="1"/>
              <a:t>cymdeithasol</a:t>
            </a:r>
            <a:r>
              <a:rPr lang="en-GB" altLang="en-US" dirty="0"/>
              <a:t> </a:t>
            </a:r>
          </a:p>
          <a:p>
            <a:endParaRPr lang="en-GB" altLang="en-US" dirty="0"/>
          </a:p>
          <a:p>
            <a:r>
              <a:rPr lang="en-GB" altLang="en-US" dirty="0" err="1"/>
              <a:t>Rhaid</a:t>
            </a:r>
            <a:r>
              <a:rPr lang="en-GB" altLang="en-US" dirty="0"/>
              <a:t> </a:t>
            </a:r>
            <a:r>
              <a:rPr lang="en-GB" altLang="en-US" dirty="0" err="1"/>
              <a:t>i</a:t>
            </a:r>
            <a:r>
              <a:rPr lang="en-GB" altLang="en-US" dirty="0"/>
              <a:t> </a:t>
            </a:r>
            <a:r>
              <a:rPr lang="en-GB" altLang="en-US" dirty="0" err="1"/>
              <a:t>ni</a:t>
            </a:r>
            <a:r>
              <a:rPr lang="en-GB" altLang="en-US" dirty="0"/>
              <a:t> </a:t>
            </a:r>
            <a:r>
              <a:rPr lang="en-GB" altLang="en-US" dirty="0" err="1"/>
              <a:t>gydnabod</a:t>
            </a:r>
            <a:r>
              <a:rPr lang="en-GB" altLang="en-US" dirty="0"/>
              <a:t> bod </a:t>
            </a:r>
            <a:r>
              <a:rPr lang="en-GB" altLang="en-US" dirty="0" err="1"/>
              <a:t>yr</a:t>
            </a:r>
            <a:r>
              <a:rPr lang="en-GB" altLang="en-US" dirty="0"/>
              <a:t> </a:t>
            </a:r>
            <a:r>
              <a:rPr lang="en-GB" altLang="en-US" dirty="0" err="1"/>
              <a:t>hyn</a:t>
            </a:r>
            <a:r>
              <a:rPr lang="en-GB" altLang="en-US" dirty="0"/>
              <a:t> a </a:t>
            </a:r>
            <a:r>
              <a:rPr lang="en-GB" altLang="en-US" dirty="0" err="1"/>
              <a:t>wnaiff</a:t>
            </a:r>
            <a:r>
              <a:rPr lang="en-GB" altLang="en-US" dirty="0"/>
              <a:t> </a:t>
            </a:r>
            <a:r>
              <a:rPr lang="en-GB" altLang="en-US" dirty="0" err="1"/>
              <a:t>ddigwydd</a:t>
            </a:r>
            <a:r>
              <a:rPr lang="en-GB" altLang="en-US" dirty="0"/>
              <a:t> </a:t>
            </a:r>
            <a:r>
              <a:rPr lang="en-GB" altLang="en-US" dirty="0" err="1"/>
              <a:t>i’r</a:t>
            </a:r>
            <a:r>
              <a:rPr lang="en-GB" altLang="en-US" dirty="0"/>
              <a:t> </a:t>
            </a:r>
            <a:r>
              <a:rPr lang="en-GB" altLang="en-US" dirty="0" err="1"/>
              <a:t>plentyn</a:t>
            </a:r>
            <a:r>
              <a:rPr lang="en-GB" altLang="en-US" dirty="0"/>
              <a:t> </a:t>
            </a:r>
            <a:r>
              <a:rPr lang="en-GB" altLang="en-US" dirty="0" err="1"/>
              <a:t>yn</a:t>
            </a:r>
            <a:r>
              <a:rPr lang="en-GB" altLang="en-US" dirty="0"/>
              <a:t> y </a:t>
            </a:r>
            <a:r>
              <a:rPr lang="en-GB" altLang="en-US" dirty="0" err="1"/>
              <a:t>cartref</a:t>
            </a:r>
            <a:r>
              <a:rPr lang="en-GB" altLang="en-US" dirty="0"/>
              <a:t> </a:t>
            </a:r>
            <a:r>
              <a:rPr lang="en-GB" altLang="en-US" dirty="0" err="1"/>
              <a:t>ddylanwadu’n</a:t>
            </a:r>
            <a:r>
              <a:rPr lang="en-GB" altLang="en-US" dirty="0"/>
              <a:t> </a:t>
            </a:r>
            <a:r>
              <a:rPr lang="en-GB" altLang="en-US" dirty="0" err="1"/>
              <a:t>enbyd</a:t>
            </a:r>
            <a:r>
              <a:rPr lang="en-GB" altLang="en-US" dirty="0"/>
              <a:t> </a:t>
            </a:r>
            <a:r>
              <a:rPr lang="en-GB" altLang="en-US" dirty="0" err="1"/>
              <a:t>arno</a:t>
            </a:r>
            <a:r>
              <a:rPr lang="en-GB" altLang="en-US" dirty="0"/>
              <a:t> o </a:t>
            </a:r>
            <a:r>
              <a:rPr lang="en-GB" altLang="en-US" dirty="0" err="1"/>
              <a:t>fewn</a:t>
            </a:r>
            <a:r>
              <a:rPr lang="en-GB" altLang="en-US" dirty="0"/>
              <a:t> y </a:t>
            </a:r>
            <a:r>
              <a:rPr lang="en-GB" altLang="en-US" dirty="0" err="1"/>
              <a:t>ddarpariaeth</a:t>
            </a:r>
            <a:r>
              <a:rPr lang="en-GB" altLang="en-US" dirty="0"/>
              <a:t> </a:t>
            </a:r>
            <a:r>
              <a:rPr lang="en-GB" altLang="en-US" dirty="0" err="1"/>
              <a:t>yn</a:t>
            </a:r>
            <a:r>
              <a:rPr lang="en-GB" altLang="en-US" dirty="0"/>
              <a:t> </a:t>
            </a:r>
            <a:r>
              <a:rPr lang="en-GB" altLang="en-US" dirty="0" err="1"/>
              <a:t>ogystal</a:t>
            </a:r>
            <a:r>
              <a:rPr lang="en-GB" altLang="en-US" dirty="0"/>
              <a:t>.</a:t>
            </a:r>
          </a:p>
          <a:p>
            <a:endParaRPr lang="en-GB" altLang="en-US" dirty="0"/>
          </a:p>
          <a:p>
            <a:r>
              <a:rPr lang="en-GB" altLang="en-US" dirty="0"/>
              <a:t>Mae </a:t>
            </a:r>
            <a:r>
              <a:rPr lang="en-GB" altLang="en-US" dirty="0" err="1"/>
              <a:t>hyn</a:t>
            </a:r>
            <a:r>
              <a:rPr lang="en-GB" altLang="en-US" dirty="0"/>
              <a:t> </a:t>
            </a:r>
            <a:r>
              <a:rPr lang="en-GB" altLang="en-US" dirty="0" err="1"/>
              <a:t>yn</a:t>
            </a:r>
            <a:r>
              <a:rPr lang="en-GB" altLang="en-US" dirty="0"/>
              <a:t> </a:t>
            </a:r>
            <a:r>
              <a:rPr lang="en-GB" altLang="en-US" dirty="0" err="1"/>
              <a:t>ategu’r</a:t>
            </a:r>
            <a:r>
              <a:rPr lang="en-GB" altLang="en-US" dirty="0"/>
              <a:t> </a:t>
            </a:r>
            <a:r>
              <a:rPr lang="en-GB" altLang="en-US" dirty="0" err="1"/>
              <a:t>pwysigrwydd</a:t>
            </a:r>
            <a:r>
              <a:rPr lang="en-GB" altLang="en-US" dirty="0"/>
              <a:t> o </a:t>
            </a:r>
            <a:r>
              <a:rPr lang="en-GB" altLang="en-US" dirty="0" err="1"/>
              <a:t>sicrhau</a:t>
            </a:r>
            <a:r>
              <a:rPr lang="en-GB" altLang="en-US" dirty="0"/>
              <a:t> </a:t>
            </a:r>
            <a:r>
              <a:rPr lang="en-GB" altLang="en-US" dirty="0" err="1"/>
              <a:t>cysylltiadau</a:t>
            </a:r>
            <a:r>
              <a:rPr lang="en-GB" altLang="en-US" dirty="0"/>
              <a:t> </a:t>
            </a:r>
            <a:r>
              <a:rPr lang="en-GB" altLang="en-US" dirty="0" err="1"/>
              <a:t>cadarn</a:t>
            </a:r>
            <a:r>
              <a:rPr lang="en-GB" altLang="en-US" dirty="0"/>
              <a:t> </a:t>
            </a:r>
            <a:r>
              <a:rPr lang="en-GB" altLang="en-US" dirty="0" err="1"/>
              <a:t>a’r</a:t>
            </a:r>
            <a:r>
              <a:rPr lang="en-GB" altLang="en-US" dirty="0"/>
              <a:t> </a:t>
            </a:r>
            <a:r>
              <a:rPr lang="en-GB" altLang="en-US" dirty="0" err="1"/>
              <a:t>cartref</a:t>
            </a:r>
            <a:r>
              <a:rPr lang="en-GB" altLang="en-US" dirty="0"/>
              <a:t>.</a:t>
            </a:r>
            <a:endParaRPr lang="en-US" altLang="en-US" dirty="0"/>
          </a:p>
          <a:p>
            <a:pPr eaLnBrk="1" hangingPunct="1"/>
            <a:endParaRPr lang="en-GB" altLang="en-US" dirty="0" smtClean="0">
              <a:ea typeface="ＭＳ Ｐゴシック" panose="020B0600070205080204" pitchFamily="34" charset="-128"/>
            </a:endParaRPr>
          </a:p>
        </p:txBody>
      </p:sp>
    </p:spTree>
    <p:extLst>
      <p:ext uri="{BB962C8B-B14F-4D97-AF65-F5344CB8AC3E}">
        <p14:creationId xmlns:p14="http://schemas.microsoft.com/office/powerpoint/2010/main" val="4510931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8600" indent="-228600">
              <a:buNone/>
            </a:pPr>
            <a:r>
              <a:rPr lang="en-US" baseline="0" dirty="0" smtClean="0"/>
              <a:t>Pet versus food – differing perspectives</a:t>
            </a:r>
          </a:p>
          <a:p>
            <a:pPr marL="228600" indent="-228600">
              <a:buNone/>
            </a:pPr>
            <a:r>
              <a:rPr lang="en-US" baseline="0" dirty="0" smtClean="0"/>
              <a:t>How can this be transferred to the context of transition?</a:t>
            </a:r>
          </a:p>
          <a:p>
            <a:pPr marL="228600" indent="-228600">
              <a:buNone/>
            </a:pPr>
            <a:r>
              <a:rPr lang="en-US" baseline="0" dirty="0" smtClean="0"/>
              <a:t>Reflect on how transition processes may be the same/different for you compared with the person sitting beside you.</a:t>
            </a:r>
          </a:p>
          <a:p>
            <a:pPr marL="228600" indent="-228600">
              <a:buNone/>
            </a:pPr>
            <a:endParaRPr lang="en-US" baseline="0" dirty="0" smtClean="0"/>
          </a:p>
          <a:p>
            <a:pPr marL="228600" indent="-228600">
              <a:buNone/>
            </a:pPr>
            <a:r>
              <a:rPr lang="en-US" baseline="0" dirty="0" err="1" smtClean="0"/>
              <a:t>Anifail</a:t>
            </a:r>
            <a:r>
              <a:rPr lang="en-US" baseline="0" dirty="0" smtClean="0"/>
              <a:t> </a:t>
            </a:r>
            <a:r>
              <a:rPr lang="en-US" baseline="0" dirty="0" err="1" smtClean="0"/>
              <a:t>anwes</a:t>
            </a:r>
            <a:r>
              <a:rPr lang="en-US" baseline="0" dirty="0" smtClean="0"/>
              <a:t> </a:t>
            </a:r>
            <a:r>
              <a:rPr lang="en-US" baseline="0" dirty="0" err="1" smtClean="0"/>
              <a:t>neu</a:t>
            </a:r>
            <a:r>
              <a:rPr lang="en-US" baseline="0" dirty="0" smtClean="0"/>
              <a:t> </a:t>
            </a:r>
            <a:r>
              <a:rPr lang="en-US" baseline="0" dirty="0" err="1" smtClean="0"/>
              <a:t>fwyd</a:t>
            </a:r>
            <a:r>
              <a:rPr lang="en-US" baseline="0" dirty="0" smtClean="0"/>
              <a:t>.</a:t>
            </a:r>
          </a:p>
          <a:p>
            <a:pPr marL="228600" indent="-228600">
              <a:buNone/>
            </a:pPr>
            <a:r>
              <a:rPr lang="en-US" baseline="0" dirty="0" err="1" smtClean="0"/>
              <a:t>Sut</a:t>
            </a:r>
            <a:r>
              <a:rPr lang="en-US" baseline="0" dirty="0" smtClean="0"/>
              <a:t> all </a:t>
            </a:r>
            <a:r>
              <a:rPr lang="en-US" baseline="0" dirty="0" err="1" smtClean="0"/>
              <a:t>hyn</a:t>
            </a:r>
            <a:r>
              <a:rPr lang="en-US" baseline="0" dirty="0" smtClean="0"/>
              <a:t> </a:t>
            </a:r>
            <a:r>
              <a:rPr lang="en-US" baseline="0" dirty="0" err="1" smtClean="0"/>
              <a:t>gael</a:t>
            </a:r>
            <a:r>
              <a:rPr lang="en-US" baseline="0" dirty="0" smtClean="0"/>
              <a:t> </a:t>
            </a:r>
            <a:r>
              <a:rPr lang="en-US" baseline="0" dirty="0" err="1" smtClean="0"/>
              <a:t>ei</a:t>
            </a:r>
            <a:r>
              <a:rPr lang="en-US" baseline="0" dirty="0" smtClean="0"/>
              <a:t> </a:t>
            </a:r>
            <a:r>
              <a:rPr lang="en-US" baseline="0" dirty="0" err="1" smtClean="0"/>
              <a:t>drosglwyddo</a:t>
            </a:r>
            <a:r>
              <a:rPr lang="en-US" baseline="0" dirty="0" smtClean="0"/>
              <a:t> </a:t>
            </a:r>
            <a:r>
              <a:rPr lang="en-US" baseline="0" dirty="0" err="1" smtClean="0"/>
              <a:t>i</a:t>
            </a:r>
            <a:r>
              <a:rPr lang="en-US" baseline="0" dirty="0" smtClean="0"/>
              <a:t> </a:t>
            </a:r>
            <a:r>
              <a:rPr lang="en-US" baseline="0" dirty="0" err="1" smtClean="0"/>
              <a:t>gyd-destun</a:t>
            </a:r>
            <a:r>
              <a:rPr lang="en-US" baseline="0" dirty="0" smtClean="0"/>
              <a:t> </a:t>
            </a:r>
            <a:r>
              <a:rPr lang="en-US" baseline="0" dirty="0" err="1" smtClean="0"/>
              <a:t>trosglwyddo</a:t>
            </a:r>
            <a:r>
              <a:rPr lang="en-US" baseline="0" dirty="0" smtClean="0"/>
              <a:t>?</a:t>
            </a:r>
          </a:p>
          <a:p>
            <a:pPr marL="228600" indent="-228600">
              <a:buNone/>
            </a:pPr>
            <a:r>
              <a:rPr lang="en-US" baseline="0" dirty="0" err="1" smtClean="0"/>
              <a:t>Adfyfyriwch</a:t>
            </a:r>
            <a:r>
              <a:rPr lang="en-US" baseline="0" dirty="0" smtClean="0"/>
              <a:t> </a:t>
            </a:r>
            <a:r>
              <a:rPr lang="en-US" baseline="0" dirty="0" err="1" smtClean="0"/>
              <a:t>ar</a:t>
            </a:r>
            <a:r>
              <a:rPr lang="en-US" baseline="0" dirty="0" smtClean="0"/>
              <a:t> </a:t>
            </a:r>
            <a:r>
              <a:rPr lang="en-US" baseline="0" dirty="0" err="1" smtClean="0"/>
              <a:t>sut</a:t>
            </a:r>
            <a:r>
              <a:rPr lang="en-US" baseline="0" dirty="0" smtClean="0"/>
              <a:t> gall </a:t>
            </a:r>
            <a:r>
              <a:rPr lang="en-US" baseline="0" dirty="0" err="1" smtClean="0"/>
              <a:t>prosesau</a:t>
            </a:r>
            <a:r>
              <a:rPr lang="en-US" baseline="0" dirty="0" smtClean="0"/>
              <a:t> </a:t>
            </a:r>
            <a:r>
              <a:rPr lang="en-US" baseline="0" dirty="0" err="1" smtClean="0"/>
              <a:t>trosglwyddo</a:t>
            </a:r>
            <a:r>
              <a:rPr lang="en-US" baseline="0" dirty="0" smtClean="0"/>
              <a:t> </a:t>
            </a:r>
            <a:r>
              <a:rPr lang="en-US" baseline="0" dirty="0" err="1" smtClean="0"/>
              <a:t>fod</a:t>
            </a:r>
            <a:r>
              <a:rPr lang="en-US" baseline="0" dirty="0" smtClean="0"/>
              <a:t> </a:t>
            </a:r>
            <a:r>
              <a:rPr lang="en-US" baseline="0" dirty="0" err="1" smtClean="0"/>
              <a:t>yn</a:t>
            </a:r>
            <a:r>
              <a:rPr lang="en-US" baseline="0" dirty="0" smtClean="0"/>
              <a:t> </a:t>
            </a:r>
            <a:r>
              <a:rPr lang="en-US" baseline="0" dirty="0" err="1" smtClean="0"/>
              <a:t>wahanol</a:t>
            </a:r>
            <a:r>
              <a:rPr lang="en-US" baseline="0" dirty="0" smtClean="0"/>
              <a:t> </a:t>
            </a:r>
            <a:r>
              <a:rPr lang="en-US" baseline="0" dirty="0" err="1" smtClean="0"/>
              <a:t>i</a:t>
            </a:r>
            <a:r>
              <a:rPr lang="en-US" baseline="0" dirty="0" smtClean="0"/>
              <a:t> chi </a:t>
            </a:r>
            <a:r>
              <a:rPr lang="en-US" baseline="0" dirty="0" err="1" smtClean="0"/>
              <a:t>o’u</a:t>
            </a:r>
            <a:r>
              <a:rPr lang="en-US" baseline="0" dirty="0" smtClean="0"/>
              <a:t> </a:t>
            </a:r>
            <a:r>
              <a:rPr lang="en-US" baseline="0" dirty="0" err="1" smtClean="0"/>
              <a:t>cymharu</a:t>
            </a:r>
            <a:r>
              <a:rPr lang="en-US" baseline="0" dirty="0" smtClean="0"/>
              <a:t> </a:t>
            </a:r>
            <a:r>
              <a:rPr lang="en-US" baseline="0" dirty="0" err="1" smtClean="0"/>
              <a:t>a’r</a:t>
            </a:r>
            <a:r>
              <a:rPr lang="en-US" baseline="0" dirty="0" smtClean="0"/>
              <a:t> person </a:t>
            </a:r>
            <a:r>
              <a:rPr lang="en-US" baseline="0" dirty="0" err="1" smtClean="0"/>
              <a:t>sydd</a:t>
            </a:r>
            <a:r>
              <a:rPr lang="en-US" baseline="0" dirty="0" smtClean="0"/>
              <a:t> </a:t>
            </a:r>
            <a:r>
              <a:rPr lang="en-US" baseline="0" dirty="0" err="1" smtClean="0"/>
              <a:t>yn</a:t>
            </a:r>
            <a:r>
              <a:rPr lang="en-US" baseline="0" dirty="0" smtClean="0"/>
              <a:t> </a:t>
            </a:r>
            <a:r>
              <a:rPr lang="en-US" baseline="0" dirty="0" err="1" smtClean="0"/>
              <a:t>eistedd</a:t>
            </a:r>
            <a:r>
              <a:rPr lang="en-US" baseline="0" dirty="0" smtClean="0"/>
              <a:t> </a:t>
            </a:r>
            <a:r>
              <a:rPr lang="en-US" baseline="0" dirty="0" err="1" smtClean="0"/>
              <a:t>drws</a:t>
            </a:r>
            <a:r>
              <a:rPr lang="en-US" baseline="0" dirty="0" smtClean="0"/>
              <a:t> </a:t>
            </a:r>
            <a:r>
              <a:rPr lang="en-US" baseline="0" dirty="0" err="1" smtClean="0"/>
              <a:t>nesaf</a:t>
            </a:r>
            <a:r>
              <a:rPr lang="en-US" baseline="0" dirty="0" smtClean="0"/>
              <a:t> I chi. </a:t>
            </a:r>
            <a:endParaRPr lang="en-US" baseline="0" dirty="0"/>
          </a:p>
          <a:p>
            <a:endParaRPr lang="en-US" dirty="0"/>
          </a:p>
        </p:txBody>
      </p:sp>
      <p:sp>
        <p:nvSpPr>
          <p:cNvPr id="4" name="Slide Number Placeholder 3"/>
          <p:cNvSpPr>
            <a:spLocks noGrp="1"/>
          </p:cNvSpPr>
          <p:nvPr>
            <p:ph type="sldNum" sz="quarter" idx="10"/>
          </p:nvPr>
        </p:nvSpPr>
        <p:spPr/>
        <p:txBody>
          <a:bodyPr/>
          <a:lstStyle/>
          <a:p>
            <a:fld id="{9CB96D84-9EDF-3345-810A-370EF3753EAB}"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Reflect</a:t>
            </a:r>
            <a:r>
              <a:rPr lang="en-US" baseline="0" dirty="0" smtClean="0"/>
              <a:t> on PTE experience - was there a child/children that experienced challenges to their </a:t>
            </a:r>
            <a:r>
              <a:rPr lang="en-US" baseline="0" dirty="0" err="1" smtClean="0"/>
              <a:t>learnin</a:t>
            </a:r>
            <a:r>
              <a:rPr lang="en-US" baseline="0" dirty="0" smtClean="0"/>
              <a:t> due to transition issues? E.g. ALN, social/emotional barriers, immigrants, vulnerable groups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baseline="0" dirty="0" err="1" smtClean="0"/>
              <a:t>Adfyfyrio</a:t>
            </a:r>
            <a:r>
              <a:rPr lang="en-US" baseline="0" dirty="0" smtClean="0"/>
              <a:t> </a:t>
            </a:r>
            <a:r>
              <a:rPr lang="en-US" baseline="0" dirty="0" err="1" smtClean="0"/>
              <a:t>ar</a:t>
            </a:r>
            <a:r>
              <a:rPr lang="en-US" baseline="0" dirty="0" smtClean="0"/>
              <a:t> </a:t>
            </a:r>
            <a:r>
              <a:rPr lang="en-US" baseline="0" dirty="0" err="1" smtClean="0"/>
              <a:t>brofiadau</a:t>
            </a:r>
            <a:r>
              <a:rPr lang="en-US" baseline="0" dirty="0" smtClean="0"/>
              <a:t> PAP  - a </a:t>
            </a:r>
            <a:r>
              <a:rPr lang="en-US" baseline="0" dirty="0" err="1" smtClean="0"/>
              <a:t>oedd</a:t>
            </a:r>
            <a:r>
              <a:rPr lang="en-US" baseline="0" dirty="0" smtClean="0"/>
              <a:t> </a:t>
            </a:r>
            <a:r>
              <a:rPr lang="en-US" baseline="0" dirty="0" err="1" smtClean="0"/>
              <a:t>plentyn</a:t>
            </a:r>
            <a:r>
              <a:rPr lang="en-US" baseline="0" dirty="0" smtClean="0"/>
              <a:t>/plant </a:t>
            </a:r>
            <a:r>
              <a:rPr lang="en-US" baseline="0" dirty="0" err="1" smtClean="0"/>
              <a:t>oedd</a:t>
            </a:r>
            <a:r>
              <a:rPr lang="en-US" baseline="0" dirty="0" smtClean="0"/>
              <a:t> </a:t>
            </a:r>
            <a:r>
              <a:rPr lang="en-US" baseline="0" dirty="0" err="1" smtClean="0"/>
              <a:t>yn</a:t>
            </a:r>
            <a:r>
              <a:rPr lang="en-US" baseline="0" dirty="0" smtClean="0"/>
              <a:t> </a:t>
            </a:r>
            <a:r>
              <a:rPr lang="en-US" baseline="0" dirty="0" err="1" smtClean="0"/>
              <a:t>gweld</a:t>
            </a:r>
            <a:r>
              <a:rPr lang="en-US" baseline="0" dirty="0" smtClean="0"/>
              <a:t> </a:t>
            </a:r>
            <a:r>
              <a:rPr lang="en-US" baseline="0" dirty="0" err="1" smtClean="0"/>
              <a:t>dysgu’n</a:t>
            </a:r>
            <a:r>
              <a:rPr lang="en-US" baseline="0" dirty="0" smtClean="0"/>
              <a:t> </a:t>
            </a:r>
            <a:r>
              <a:rPr lang="en-US" baseline="0" dirty="0" err="1" smtClean="0"/>
              <a:t>heriol</a:t>
            </a:r>
            <a:r>
              <a:rPr lang="en-US" baseline="0" dirty="0" smtClean="0"/>
              <a:t> o </a:t>
            </a:r>
            <a:r>
              <a:rPr lang="en-US" baseline="0" dirty="0" err="1" smtClean="0"/>
              <a:t>ganlyniad</a:t>
            </a:r>
            <a:r>
              <a:rPr lang="en-US" baseline="0" dirty="0" smtClean="0"/>
              <a:t> </a:t>
            </a:r>
            <a:r>
              <a:rPr lang="en-US" baseline="0" dirty="0" err="1" smtClean="0"/>
              <a:t>i</a:t>
            </a:r>
            <a:r>
              <a:rPr lang="en-US" baseline="0" dirty="0" smtClean="0"/>
              <a:t> </a:t>
            </a:r>
            <a:r>
              <a:rPr lang="en-US" baseline="0" dirty="0" err="1" smtClean="0"/>
              <a:t>faterion</a:t>
            </a:r>
            <a:r>
              <a:rPr lang="en-US" baseline="0" dirty="0" smtClean="0"/>
              <a:t> </a:t>
            </a:r>
            <a:r>
              <a:rPr lang="en-US" baseline="0" dirty="0" err="1" smtClean="0"/>
              <a:t>yn</a:t>
            </a:r>
            <a:r>
              <a:rPr lang="en-US" baseline="0" dirty="0" smtClean="0"/>
              <a:t> </a:t>
            </a:r>
            <a:r>
              <a:rPr lang="en-US" baseline="0" dirty="0" err="1" smtClean="0"/>
              <a:t>ymwneud</a:t>
            </a:r>
            <a:r>
              <a:rPr lang="en-US" baseline="0" dirty="0" smtClean="0"/>
              <a:t> a </a:t>
            </a:r>
            <a:r>
              <a:rPr lang="en-US" baseline="0" dirty="0" err="1" smtClean="0"/>
              <a:t>throsglwyddo</a:t>
            </a:r>
            <a:r>
              <a:rPr lang="en-US" baseline="0" dirty="0" smtClean="0"/>
              <a:t>? </a:t>
            </a:r>
            <a:r>
              <a:rPr lang="en-US" baseline="0" dirty="0" err="1" smtClean="0"/>
              <a:t>E.e</a:t>
            </a:r>
            <a:r>
              <a:rPr lang="en-US" baseline="0" dirty="0" smtClean="0"/>
              <a:t>. ADY, </a:t>
            </a:r>
            <a:r>
              <a:rPr lang="en-US" baseline="0" dirty="0" err="1" smtClean="0"/>
              <a:t>rhwystrau</a:t>
            </a:r>
            <a:r>
              <a:rPr lang="en-US" baseline="0" dirty="0" smtClean="0"/>
              <a:t> </a:t>
            </a:r>
            <a:r>
              <a:rPr lang="en-US" baseline="0" dirty="0" err="1" smtClean="0"/>
              <a:t>cymdeithasol</a:t>
            </a:r>
            <a:r>
              <a:rPr lang="en-US" baseline="0" dirty="0" smtClean="0"/>
              <a:t>/</a:t>
            </a:r>
            <a:r>
              <a:rPr lang="en-US" baseline="0" dirty="0" err="1" smtClean="0"/>
              <a:t>emosiynol</a:t>
            </a:r>
            <a:r>
              <a:rPr lang="en-US" baseline="0" dirty="0" smtClean="0"/>
              <a:t>, </a:t>
            </a:r>
            <a:r>
              <a:rPr lang="en-US" baseline="0" dirty="0" err="1" smtClean="0"/>
              <a:t>mewnfudwyr</a:t>
            </a:r>
            <a:r>
              <a:rPr lang="en-US" baseline="0" dirty="0" smtClean="0"/>
              <a:t>, </a:t>
            </a:r>
            <a:r>
              <a:rPr lang="en-US" baseline="0" dirty="0" err="1" smtClean="0"/>
              <a:t>ffoaduriaid</a:t>
            </a:r>
            <a:endParaRPr lang="en-US" baseline="0" dirty="0" smtClean="0"/>
          </a:p>
          <a:p>
            <a:endParaRPr lang="en-US" dirty="0"/>
          </a:p>
        </p:txBody>
      </p:sp>
      <p:sp>
        <p:nvSpPr>
          <p:cNvPr id="4" name="Slide Number Placeholder 3"/>
          <p:cNvSpPr>
            <a:spLocks noGrp="1"/>
          </p:cNvSpPr>
          <p:nvPr>
            <p:ph type="sldNum" sz="quarter" idx="10"/>
          </p:nvPr>
        </p:nvSpPr>
        <p:spPr/>
        <p:txBody>
          <a:bodyPr/>
          <a:lstStyle/>
          <a:p>
            <a:fld id="{9CB96D84-9EDF-3345-810A-370EF3753EAB}"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36F01E2D-4578-49A2-826D-733D7A4798F3}" type="slidenum">
              <a:rPr lang="en-US" altLang="en-US" smtClean="0">
                <a:latin typeface="Times New Roman" panose="02020603050405020304" pitchFamily="18" charset="0"/>
              </a:rPr>
              <a:pPr>
                <a:spcBef>
                  <a:spcPct val="0"/>
                </a:spcBef>
              </a:pPr>
              <a:t>8</a:t>
            </a:fld>
            <a:endParaRPr lang="en-US" altLang="en-US" smtClean="0">
              <a:latin typeface="Times New Roman" panose="02020603050405020304" pitchFamily="18" charset="0"/>
            </a:endParaRPr>
          </a:p>
        </p:txBody>
      </p:sp>
      <p:sp>
        <p:nvSpPr>
          <p:cNvPr id="18435" name="Rectangle 2"/>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smtClean="0"/>
              <a:t>Edward Conrad </a:t>
            </a:r>
            <a:r>
              <a:rPr lang="en-GB" altLang="en-US" dirty="0" err="1" smtClean="0"/>
              <a:t>Wragg</a:t>
            </a:r>
            <a:r>
              <a:rPr lang="en-GB" altLang="en-US" dirty="0" smtClean="0"/>
              <a:t>  1938-2005   </a:t>
            </a:r>
            <a:r>
              <a:rPr lang="en-GB" altLang="en-US" dirty="0" err="1" smtClean="0"/>
              <a:t>Ysgrifennu</a:t>
            </a:r>
            <a:r>
              <a:rPr lang="en-GB" altLang="en-US" dirty="0" smtClean="0"/>
              <a:t> </a:t>
            </a:r>
            <a:r>
              <a:rPr lang="en-GB" altLang="en-US" dirty="0" err="1" smtClean="0"/>
              <a:t>tipyn</a:t>
            </a:r>
            <a:r>
              <a:rPr lang="en-GB" altLang="en-US" dirty="0" smtClean="0"/>
              <a:t> </a:t>
            </a:r>
            <a:r>
              <a:rPr lang="en-GB" altLang="en-US" dirty="0" err="1" smtClean="0"/>
              <a:t>yn</a:t>
            </a:r>
            <a:r>
              <a:rPr lang="en-GB" altLang="en-US" dirty="0" smtClean="0"/>
              <a:t> TES </a:t>
            </a:r>
            <a:r>
              <a:rPr lang="en-GB" altLang="en-US" dirty="0" err="1" smtClean="0"/>
              <a:t>yn</a:t>
            </a:r>
            <a:r>
              <a:rPr lang="en-GB" altLang="en-US" dirty="0" smtClean="0"/>
              <a:t> </a:t>
            </a:r>
            <a:r>
              <a:rPr lang="en-GB" altLang="en-US" dirty="0" err="1" smtClean="0"/>
              <a:t>ystod</a:t>
            </a:r>
            <a:r>
              <a:rPr lang="en-GB" altLang="en-US" dirty="0" smtClean="0"/>
              <a:t> </a:t>
            </a:r>
            <a:r>
              <a:rPr lang="en-GB" altLang="en-US" dirty="0" err="1" smtClean="0"/>
              <a:t>ei</a:t>
            </a:r>
            <a:r>
              <a:rPr lang="en-GB" altLang="en-US" dirty="0" smtClean="0"/>
              <a:t> </a:t>
            </a:r>
            <a:r>
              <a:rPr lang="en-GB" altLang="en-US" dirty="0" err="1" smtClean="0"/>
              <a:t>yrfa</a:t>
            </a:r>
            <a:endParaRPr lang="en-GB" altLang="en-US" dirty="0" smtClean="0"/>
          </a:p>
          <a:p>
            <a:pPr eaLnBrk="1" hangingPunct="1"/>
            <a:endParaRPr lang="en-GB" altLang="en-US" dirty="0" smtClean="0"/>
          </a:p>
          <a:p>
            <a:pPr eaLnBrk="1" hangingPunct="1"/>
            <a:r>
              <a:rPr lang="en-GB" altLang="en-US" dirty="0" err="1" smtClean="0"/>
              <a:t>Athro</a:t>
            </a:r>
            <a:r>
              <a:rPr lang="en-GB" altLang="en-US" dirty="0" smtClean="0"/>
              <a:t> a </a:t>
            </a:r>
            <a:r>
              <a:rPr lang="en-GB" altLang="en-US" dirty="0" err="1" smtClean="0"/>
              <a:t>Phrif</a:t>
            </a:r>
            <a:r>
              <a:rPr lang="en-GB" altLang="en-US" dirty="0" smtClean="0"/>
              <a:t> </a:t>
            </a:r>
            <a:r>
              <a:rPr lang="en-GB" altLang="en-US" dirty="0" err="1" smtClean="0"/>
              <a:t>athro</a:t>
            </a:r>
            <a:r>
              <a:rPr lang="en-GB" altLang="en-US" dirty="0" smtClean="0"/>
              <a:t> a </a:t>
            </a:r>
            <a:r>
              <a:rPr lang="en-GB" altLang="en-US" dirty="0" err="1" smtClean="0"/>
              <a:t>wnaeth</a:t>
            </a:r>
            <a:r>
              <a:rPr lang="en-GB" altLang="en-US" dirty="0" smtClean="0"/>
              <a:t> </a:t>
            </a:r>
            <a:r>
              <a:rPr lang="en-GB" altLang="en-US" dirty="0" err="1" smtClean="0"/>
              <a:t>ymgyrchu’n</a:t>
            </a:r>
            <a:r>
              <a:rPr lang="en-GB" altLang="en-US" dirty="0" smtClean="0"/>
              <a:t> </a:t>
            </a:r>
            <a:r>
              <a:rPr lang="en-GB" altLang="en-US" dirty="0" err="1" smtClean="0"/>
              <a:t>ddiwyd</a:t>
            </a:r>
            <a:r>
              <a:rPr lang="en-GB" altLang="en-US" dirty="0" smtClean="0"/>
              <a:t> </a:t>
            </a:r>
            <a:r>
              <a:rPr lang="en-GB" altLang="en-US" dirty="0" err="1" smtClean="0"/>
              <a:t>dros</a:t>
            </a:r>
            <a:r>
              <a:rPr lang="en-GB" altLang="en-US" dirty="0" smtClean="0"/>
              <a:t> </a:t>
            </a:r>
            <a:r>
              <a:rPr lang="en-GB" altLang="en-US" dirty="0" err="1" smtClean="0"/>
              <a:t>blant</a:t>
            </a:r>
            <a:r>
              <a:rPr lang="en-GB" altLang="en-US" dirty="0" smtClean="0"/>
              <a:t> ac </a:t>
            </a:r>
            <a:r>
              <a:rPr lang="en-GB" altLang="en-US" dirty="0" err="1" smtClean="0"/>
              <a:t>athrawon</a:t>
            </a:r>
            <a:endParaRPr lang="en-GB" altLang="en-US" dirty="0" smtClean="0"/>
          </a:p>
          <a:p>
            <a:pPr eaLnBrk="1" hangingPunct="1"/>
            <a:endParaRPr lang="en-GB" altLang="en-US" dirty="0" smtClean="0"/>
          </a:p>
          <a:p>
            <a:pPr eaLnBrk="1" hangingPunct="1"/>
            <a:r>
              <a:rPr lang="en-US" altLang="en-US" dirty="0" smtClean="0"/>
              <a:t>"He towered over education for the last 30 years, seeking always to promote the interests of every single child and to support teachers in their efforts to provide the best education possible." </a:t>
            </a:r>
          </a:p>
          <a:p>
            <a:pPr eaLnBrk="1" hangingPunct="1"/>
            <a:endParaRPr lang="en-GB" altLang="en-US" dirty="0" smtClean="0"/>
          </a:p>
          <a:p>
            <a:pPr eaLnBrk="1" hangingPunct="1"/>
            <a:r>
              <a:rPr lang="en-GB" altLang="en-US" dirty="0" smtClean="0"/>
              <a:t>If you come across someone doing something right, steal it!  TW</a:t>
            </a:r>
            <a:endParaRPr lang="en-US" altLang="en-US" dirty="0" smtClean="0"/>
          </a:p>
        </p:txBody>
      </p:sp>
    </p:spTree>
    <p:extLst>
      <p:ext uri="{BB962C8B-B14F-4D97-AF65-F5344CB8AC3E}">
        <p14:creationId xmlns:p14="http://schemas.microsoft.com/office/powerpoint/2010/main" val="6317755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dirty="0" smtClean="0">
                <a:latin typeface="Arial" panose="020B0604020202020204" pitchFamily="34" charset="0"/>
                <a:ea typeface="ＭＳ Ｐゴシック" panose="020B0600070205080204" pitchFamily="34" charset="-128"/>
              </a:rPr>
              <a:t>Successful transitions are challenging and therefore rewarding. However, they should not present young children with obstacles they cannot reasonably overcome. Every child has a different starting point which needs to be respected.</a:t>
            </a:r>
          </a:p>
          <a:p>
            <a:pPr eaLnBrk="1" hangingPunct="1"/>
            <a:endParaRPr lang="en-US" altLang="en-US" dirty="0" smtClean="0">
              <a:latin typeface="Arial" panose="020B0604020202020204" pitchFamily="34" charset="0"/>
              <a:ea typeface="ＭＳ Ｐゴシック" panose="020B0600070205080204" pitchFamily="34" charset="-128"/>
            </a:endParaRPr>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37931725" indent="-37474525">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DE1CB04-4101-429D-818A-0653D47F3694}" type="slidenum">
              <a:rPr lang="en-GB" altLang="en-US" smtClean="0">
                <a:latin typeface="Arial" panose="020B0604020202020204" pitchFamily="34" charset="0"/>
                <a:ea typeface="ＭＳ Ｐゴシック" panose="020B0600070205080204" pitchFamily="34" charset="-128"/>
              </a:rPr>
              <a:pPr>
                <a:spcBef>
                  <a:spcPct val="0"/>
                </a:spcBef>
              </a:pPr>
              <a:t>11</a:t>
            </a:fld>
            <a:endParaRPr lang="en-GB" altLang="en-US"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368940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CB96D84-9EDF-3345-810A-370EF3753EAB}" type="slidenum">
              <a:rPr lang="en-US" smtClean="0"/>
              <a:pPr/>
              <a:t>12</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Examples of attachment</a:t>
            </a:r>
          </a:p>
          <a:p>
            <a:r>
              <a:rPr lang="en-US" dirty="0" err="1" smtClean="0"/>
              <a:t>Enghreifftiau</a:t>
            </a:r>
            <a:r>
              <a:rPr lang="en-US" baseline="0" dirty="0" smtClean="0"/>
              <a:t> o </a:t>
            </a:r>
            <a:r>
              <a:rPr lang="en-US" baseline="0" dirty="0" err="1" smtClean="0"/>
              <a:t>ymglymiad</a:t>
            </a:r>
            <a:endParaRPr lang="en-US" dirty="0"/>
          </a:p>
        </p:txBody>
      </p:sp>
      <p:sp>
        <p:nvSpPr>
          <p:cNvPr id="4" name="Slide Number Placeholder 3"/>
          <p:cNvSpPr>
            <a:spLocks noGrp="1"/>
          </p:cNvSpPr>
          <p:nvPr>
            <p:ph type="sldNum" sz="quarter" idx="10"/>
          </p:nvPr>
        </p:nvSpPr>
        <p:spPr/>
        <p:txBody>
          <a:bodyPr/>
          <a:lstStyle/>
          <a:p>
            <a:fld id="{9CB96D84-9EDF-3345-810A-370EF3753EAB}" type="slidenum">
              <a:rPr lang="en-US" smtClean="0"/>
              <a:pPr/>
              <a:t>13</a:t>
            </a:fld>
            <a:endParaRPr lang="en-US"/>
          </a:p>
        </p:txBody>
      </p:sp>
    </p:spTree>
    <p:extLst>
      <p:ext uri="{BB962C8B-B14F-4D97-AF65-F5344CB8AC3E}">
        <p14:creationId xmlns:p14="http://schemas.microsoft.com/office/powerpoint/2010/main" val="16559684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4EC2EE5-C915-4D3C-8DAE-BB7CCAC7FDCB}" type="slidenum">
              <a:rPr lang="en-US" altLang="en-US" smtClean="0"/>
              <a:pPr/>
              <a:t>14</a:t>
            </a:fld>
            <a:endParaRPr lang="en-US" altLang="en-US" smtClean="0"/>
          </a:p>
        </p:txBody>
      </p:sp>
    </p:spTree>
    <p:extLst>
      <p:ext uri="{BB962C8B-B14F-4D97-AF65-F5344CB8AC3E}">
        <p14:creationId xmlns:p14="http://schemas.microsoft.com/office/powerpoint/2010/main" val="26690922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4EC2EE5-C915-4D3C-8DAE-BB7CCAC7FDCB}" type="slidenum">
              <a:rPr lang="en-US" altLang="en-US" smtClean="0"/>
              <a:pPr/>
              <a:t>15</a:t>
            </a:fld>
            <a:endParaRPr lang="en-US" altLang="en-US" smtClean="0"/>
          </a:p>
        </p:txBody>
      </p:sp>
    </p:spTree>
    <p:extLst>
      <p:ext uri="{BB962C8B-B14F-4D97-AF65-F5344CB8AC3E}">
        <p14:creationId xmlns:p14="http://schemas.microsoft.com/office/powerpoint/2010/main" val="40082037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409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78BD60F-4059-484D-A956-973C4459218B}" type="slidenum">
              <a:rPr lang="en-US" altLang="en-US" smtClean="0"/>
              <a:pPr/>
              <a:t>16</a:t>
            </a:fld>
            <a:endParaRPr lang="en-US" altLang="en-US" smtClean="0"/>
          </a:p>
        </p:txBody>
      </p:sp>
    </p:spTree>
    <p:extLst>
      <p:ext uri="{BB962C8B-B14F-4D97-AF65-F5344CB8AC3E}">
        <p14:creationId xmlns:p14="http://schemas.microsoft.com/office/powerpoint/2010/main" val="22920627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not within the child but at the “interaction and fit between the child and his/her family and the ‘readiness’ of the classroom/school to teach that child” (p. 63).</a:t>
            </a:r>
          </a:p>
          <a:p>
            <a:pPr eaLnBrk="1" hangingPunct="1">
              <a:spcBef>
                <a:spcPct val="0"/>
              </a:spcBef>
            </a:pPr>
            <a:endParaRPr lang="en-GB" altLang="en-US" smtClean="0"/>
          </a:p>
          <a:p>
            <a:pPr eaLnBrk="1" hangingPunct="1">
              <a:spcBef>
                <a:spcPct val="0"/>
              </a:spcBef>
            </a:pPr>
            <a:r>
              <a:rPr lang="en-GB" altLang="en-US" smtClean="0"/>
              <a:t>*Vernon-Feagans, L., Odom, E., Panscofar, N., &amp; Kainz, K. (2008). Comments on Farkas and Hibel: A transactional/ecological model of readiness and inequality.In A. Booth &amp; A. C. Crouter (Eds.), </a:t>
            </a:r>
            <a:r>
              <a:rPr lang="en-GB" altLang="en-US" i="1" smtClean="0"/>
              <a:t>Disparities in school readiness </a:t>
            </a:r>
            <a:r>
              <a:rPr lang="en-GB" altLang="en-US" smtClean="0"/>
              <a:t>(pp. 61–78).New York: Lawrence Erlbaum Associates.</a:t>
            </a:r>
          </a:p>
          <a:p>
            <a:pPr eaLnBrk="1" hangingPunct="1">
              <a:spcBef>
                <a:spcPct val="0"/>
              </a:spcBef>
            </a:pPr>
            <a:endParaRPr lang="en-GB" altLang="en-US" smtClean="0"/>
          </a:p>
          <a:p>
            <a:pPr eaLnBrk="1" hangingPunct="1">
              <a:spcBef>
                <a:spcPct val="0"/>
              </a:spcBef>
            </a:pPr>
            <a:endParaRPr lang="en-US" altLang="en-US"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8AEA292-1ABB-4A77-98F4-4B03F82C7793}" type="slidenum">
              <a:rPr lang="en-US" altLang="en-US" smtClean="0">
                <a:latin typeface="Arial" panose="020B0604020202020204" pitchFamily="34" charset="0"/>
              </a:rPr>
              <a:pPr>
                <a:spcBef>
                  <a:spcPct val="0"/>
                </a:spcBef>
              </a:pPr>
              <a:t>17</a:t>
            </a:fld>
            <a:endParaRPr lang="en-US" altLang="en-US" smtClean="0">
              <a:latin typeface="Arial" panose="020B0604020202020204" pitchFamily="34" charset="0"/>
            </a:endParaRPr>
          </a:p>
        </p:txBody>
      </p:sp>
    </p:spTree>
    <p:extLst>
      <p:ext uri="{BB962C8B-B14F-4D97-AF65-F5344CB8AC3E}">
        <p14:creationId xmlns:p14="http://schemas.microsoft.com/office/powerpoint/2010/main" val="31736445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smtClean="0"/>
              <a:t>Any</a:t>
            </a:r>
            <a:r>
              <a:rPr lang="en-US" altLang="en-US" baseline="0" dirty="0" smtClean="0"/>
              <a:t> impact?</a:t>
            </a:r>
          </a:p>
          <a:p>
            <a:r>
              <a:rPr lang="en-US" altLang="en-US" baseline="0" dirty="0" err="1" smtClean="0"/>
              <a:t>Goblygiadau</a:t>
            </a:r>
            <a:r>
              <a:rPr lang="en-US" altLang="en-US" baseline="0" dirty="0" smtClean="0"/>
              <a:t> </a:t>
            </a:r>
            <a:r>
              <a:rPr lang="en-US" altLang="en-US" baseline="0" dirty="0" err="1" smtClean="0"/>
              <a:t>hyn</a:t>
            </a:r>
            <a:r>
              <a:rPr lang="en-US" altLang="en-US" baseline="0" dirty="0" smtClean="0"/>
              <a:t>?</a:t>
            </a:r>
            <a:endParaRPr lang="en-US"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1E22E45-BB9B-4187-BBCA-6826C6660E50}" type="slidenum">
              <a:rPr lang="en-US" altLang="en-US" smtClean="0"/>
              <a:pPr/>
              <a:t>18</a:t>
            </a:fld>
            <a:endParaRPr lang="en-US" altLang="en-US" smtClean="0"/>
          </a:p>
        </p:txBody>
      </p:sp>
    </p:spTree>
    <p:extLst>
      <p:ext uri="{BB962C8B-B14F-4D97-AF65-F5344CB8AC3E}">
        <p14:creationId xmlns:p14="http://schemas.microsoft.com/office/powerpoint/2010/main" val="31609445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CB96D84-9EDF-3345-810A-370EF3753EAB}" type="slidenum">
              <a:rPr lang="en-US" smtClean="0"/>
              <a:pPr/>
              <a:t>19</a:t>
            </a:fld>
            <a:endParaRPr lang="en-US"/>
          </a:p>
        </p:txBody>
      </p:sp>
    </p:spTree>
    <p:extLst>
      <p:ext uri="{BB962C8B-B14F-4D97-AF65-F5344CB8AC3E}">
        <p14:creationId xmlns:p14="http://schemas.microsoft.com/office/powerpoint/2010/main" val="23361436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b="1" smtClean="0">
                <a:latin typeface="Arial" panose="020B0604020202020204" pitchFamily="34" charset="0"/>
                <a:ea typeface="ＭＳ Ｐゴシック" panose="020B0600070205080204" pitchFamily="34" charset="-128"/>
              </a:rPr>
              <a:t>TRANSITION TO SCHOOL: LOOKING FORWARD  Kay Margetts</a:t>
            </a:r>
            <a:endParaRPr lang="en-US" altLang="en-US" smtClean="0">
              <a:latin typeface="Arial" panose="020B0604020202020204" pitchFamily="34" charset="0"/>
              <a:ea typeface="ＭＳ Ｐゴシック" panose="020B0600070205080204" pitchFamily="34" charset="-128"/>
            </a:endParaRPr>
          </a:p>
          <a:p>
            <a:pPr eaLnBrk="1" hangingPunct="1"/>
            <a:r>
              <a:rPr lang="en-US" altLang="en-US" smtClean="0">
                <a:latin typeface="Arial" panose="020B0604020202020204" pitchFamily="34" charset="0"/>
                <a:ea typeface="ＭＳ Ｐゴシック" panose="020B0600070205080204" pitchFamily="34" charset="-128"/>
              </a:rPr>
              <a:t>It can be implied that</a:t>
            </a:r>
          </a:p>
          <a:p>
            <a:pPr eaLnBrk="1" hangingPunct="1"/>
            <a:r>
              <a:rPr lang="en-US" altLang="en-US" smtClean="0">
                <a:latin typeface="Arial" panose="020B0604020202020204" pitchFamily="34" charset="0"/>
                <a:ea typeface="ＭＳ Ｐゴシック" panose="020B0600070205080204" pitchFamily="34" charset="-128"/>
              </a:rPr>
              <a:t>transition programs with multiple opportunities for children and parents to familiarise</a:t>
            </a:r>
          </a:p>
          <a:p>
            <a:pPr eaLnBrk="1" hangingPunct="1"/>
            <a:r>
              <a:rPr lang="en-US" altLang="en-US" smtClean="0">
                <a:latin typeface="Arial" panose="020B0604020202020204" pitchFamily="34" charset="0"/>
                <a:ea typeface="ＭＳ Ｐゴシック" panose="020B0600070205080204" pitchFamily="34" charset="-128"/>
              </a:rPr>
              <a:t>themselves with the school environment and expectations have a positive association with</a:t>
            </a:r>
          </a:p>
          <a:p>
            <a:pPr eaLnBrk="1" hangingPunct="1"/>
            <a:r>
              <a:rPr lang="en-US" altLang="en-US" smtClean="0">
                <a:latin typeface="Arial" panose="020B0604020202020204" pitchFamily="34" charset="0"/>
                <a:ea typeface="ＭＳ Ｐゴシック" panose="020B0600070205080204" pitchFamily="34" charset="-128"/>
              </a:rPr>
              <a:t>children's adjustment to school and lower ratings of problem behaviour.</a:t>
            </a:r>
          </a:p>
          <a:p>
            <a:pPr eaLnBrk="1" hangingPunct="1"/>
            <a:endParaRPr lang="en-US" altLang="en-US" smtClean="0">
              <a:latin typeface="Arial" panose="020B0604020202020204" pitchFamily="34" charset="0"/>
              <a:ea typeface="ＭＳ Ｐゴシック" panose="020B0600070205080204" pitchFamily="34" charset="-128"/>
            </a:endParaRPr>
          </a:p>
          <a:p>
            <a:pPr eaLnBrk="1" hangingPunct="1"/>
            <a:r>
              <a:rPr lang="en-US" altLang="en-US" smtClean="0">
                <a:latin typeface="Arial" panose="020B0604020202020204" pitchFamily="34" charset="0"/>
                <a:ea typeface="ＭＳ Ｐゴシック" panose="020B0600070205080204" pitchFamily="34" charset="-128"/>
              </a:rPr>
              <a:t>Children who did not speak English at home were</a:t>
            </a:r>
          </a:p>
          <a:p>
            <a:pPr eaLnBrk="1" hangingPunct="1"/>
            <a:r>
              <a:rPr lang="en-US" altLang="en-US" smtClean="0">
                <a:latin typeface="Arial" panose="020B0604020202020204" pitchFamily="34" charset="0"/>
                <a:ea typeface="ＭＳ Ｐゴシック" panose="020B0600070205080204" pitchFamily="34" charset="-128"/>
              </a:rPr>
              <a:t>rated as having fewer social skills, more problem behaviour and lower academic competence</a:t>
            </a:r>
          </a:p>
          <a:p>
            <a:pPr eaLnBrk="1" hangingPunct="1"/>
            <a:endParaRPr lang="en-GB" altLang="en-US" smtClean="0">
              <a:latin typeface="Arial" panose="020B0604020202020204" pitchFamily="34" charset="0"/>
              <a:ea typeface="ＭＳ Ｐゴシック" panose="020B0600070205080204" pitchFamily="34" charset="-128"/>
            </a:endParaRPr>
          </a:p>
          <a:p>
            <a:pPr eaLnBrk="1" hangingPunct="1"/>
            <a:r>
              <a:rPr lang="en-US" altLang="en-US" smtClean="0">
                <a:latin typeface="Arial" panose="020B0604020202020204" pitchFamily="34" charset="0"/>
                <a:ea typeface="ＭＳ Ｐゴシック" panose="020B0600070205080204" pitchFamily="34" charset="-128"/>
              </a:rPr>
              <a:t>Pairing children with</a:t>
            </a:r>
          </a:p>
          <a:p>
            <a:pPr eaLnBrk="1" hangingPunct="1"/>
            <a:r>
              <a:rPr lang="en-US" altLang="en-US" smtClean="0">
                <a:latin typeface="Arial" panose="020B0604020202020204" pitchFamily="34" charset="0"/>
                <a:ea typeface="ＭＳ Ｐゴシック" panose="020B0600070205080204" pitchFamily="34" charset="-128"/>
              </a:rPr>
              <a:t>friends in the same class should be a priority in helping children adjust to the demands of</a:t>
            </a:r>
          </a:p>
          <a:p>
            <a:pPr eaLnBrk="1" hangingPunct="1"/>
            <a:r>
              <a:rPr lang="en-US" altLang="en-US" smtClean="0">
                <a:latin typeface="Arial" panose="020B0604020202020204" pitchFamily="34" charset="0"/>
                <a:ea typeface="ＭＳ Ｐゴシック" panose="020B0600070205080204" pitchFamily="34" charset="-128"/>
              </a:rPr>
              <a:t>school</a:t>
            </a:r>
          </a:p>
          <a:p>
            <a:pPr eaLnBrk="1" hangingPunct="1"/>
            <a:endParaRPr lang="en-GB" altLang="en-US" smtClean="0">
              <a:latin typeface="Arial" panose="020B0604020202020204" pitchFamily="34" charset="0"/>
              <a:ea typeface="ＭＳ Ｐゴシック" panose="020B0600070205080204" pitchFamily="34" charset="-128"/>
            </a:endParaRPr>
          </a:p>
          <a:p>
            <a:pPr eaLnBrk="1" hangingPunct="1"/>
            <a:r>
              <a:rPr lang="en-US" altLang="en-US" b="1" smtClean="0">
                <a:latin typeface="Arial" panose="020B0604020202020204" pitchFamily="34" charset="0"/>
                <a:ea typeface="ＭＳ Ｐゴシック" panose="020B0600070205080204" pitchFamily="34" charset="-128"/>
              </a:rPr>
              <a:t>Some of the issues discussed with the panel.</a:t>
            </a:r>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37931725" indent="-37474525">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3214A57-4BD0-402F-9D78-45B1E9ADAE7D}" type="slidenum">
              <a:rPr lang="en-GB" altLang="en-US" smtClean="0">
                <a:latin typeface="Arial" panose="020B0604020202020204" pitchFamily="34" charset="0"/>
                <a:ea typeface="ＭＳ Ｐゴシック" panose="020B0600070205080204" pitchFamily="34" charset="-128"/>
              </a:rPr>
              <a:pPr>
                <a:spcBef>
                  <a:spcPct val="0"/>
                </a:spcBef>
              </a:pPr>
              <a:t>20</a:t>
            </a:fld>
            <a:endParaRPr lang="en-GB" altLang="en-US"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9552934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CB96D84-9EDF-3345-810A-370EF3753EAB}" type="slidenum">
              <a:rPr lang="en-US" smtClean="0"/>
              <a:pPr/>
              <a:t>21</a:t>
            </a:fld>
            <a:endParaRPr lang="en-US"/>
          </a:p>
        </p:txBody>
      </p:sp>
    </p:spTree>
    <p:extLst>
      <p:ext uri="{BB962C8B-B14F-4D97-AF65-F5344CB8AC3E}">
        <p14:creationId xmlns:p14="http://schemas.microsoft.com/office/powerpoint/2010/main" val="13503142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CB96D84-9EDF-3345-810A-370EF3753EAB}" type="slidenum">
              <a:rPr lang="en-US" smtClean="0"/>
              <a:pPr/>
              <a:t>24</a:t>
            </a:fld>
            <a:endParaRPr lang="en-US"/>
          </a:p>
        </p:txBody>
      </p:sp>
    </p:spTree>
    <p:extLst>
      <p:ext uri="{BB962C8B-B14F-4D97-AF65-F5344CB8AC3E}">
        <p14:creationId xmlns:p14="http://schemas.microsoft.com/office/powerpoint/2010/main" val="753012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0E208A2-A456-624C-945D-BC24F593A0CD}" type="datetimeFigureOut">
              <a:rPr lang="en-US" smtClean="0"/>
              <a:pPr/>
              <a:t>9/29/2019</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1EDAC20D-696A-F941-86A3-EA91BF98191D}" type="slidenum">
              <a:rPr lang="en-US" smtClean="0"/>
              <a:pPr/>
              <a:t>‹#›</a:t>
            </a:fld>
            <a:endParaRPr lang="en-US"/>
          </a:p>
        </p:txBody>
      </p:sp>
    </p:spTree>
    <p:extLst>
      <p:ext uri="{BB962C8B-B14F-4D97-AF65-F5344CB8AC3E}">
        <p14:creationId xmlns:p14="http://schemas.microsoft.com/office/powerpoint/2010/main" val="25793861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E208A2-A456-624C-945D-BC24F593A0CD}" type="datetimeFigureOut">
              <a:rPr lang="en-US" smtClean="0"/>
              <a:pPr/>
              <a:t>9/29/2019</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EDAC20D-696A-F941-86A3-EA91BF98191D}" type="slidenum">
              <a:rPr lang="en-US" smtClean="0"/>
              <a:pPr/>
              <a:t>‹#›</a:t>
            </a:fld>
            <a:endParaRPr lang="en-US"/>
          </a:p>
        </p:txBody>
      </p:sp>
    </p:spTree>
    <p:extLst>
      <p:ext uri="{BB962C8B-B14F-4D97-AF65-F5344CB8AC3E}">
        <p14:creationId xmlns:p14="http://schemas.microsoft.com/office/powerpoint/2010/main" val="10027431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0E208A2-A456-624C-945D-BC24F593A0CD}" type="datetimeFigureOut">
              <a:rPr lang="en-US" smtClean="0"/>
              <a:pPr/>
              <a:t>9/29/2019</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1EDAC20D-696A-F941-86A3-EA91BF98191D}" type="slidenum">
              <a:rPr lang="en-US" smtClean="0"/>
              <a:pPr/>
              <a:t>‹#›</a:t>
            </a:fld>
            <a:endParaRPr lang="en-US"/>
          </a:p>
        </p:txBody>
      </p:sp>
    </p:spTree>
    <p:extLst>
      <p:ext uri="{BB962C8B-B14F-4D97-AF65-F5344CB8AC3E}">
        <p14:creationId xmlns:p14="http://schemas.microsoft.com/office/powerpoint/2010/main" val="2404029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0E208A2-A456-624C-945D-BC24F593A0CD}" type="datetimeFigureOut">
              <a:rPr lang="en-US" smtClean="0"/>
              <a:pPr/>
              <a:t>9/29/2019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1EDAC20D-696A-F941-86A3-EA91BF98191D}" type="slidenum">
              <a:rPr lang="en-US" smtClean="0"/>
              <a:pPr/>
              <a:t>‹#›</a:t>
            </a:fld>
            <a:endParaRPr lang="en-US"/>
          </a:p>
        </p:txBody>
      </p:sp>
    </p:spTree>
    <p:extLst>
      <p:ext uri="{BB962C8B-B14F-4D97-AF65-F5344CB8AC3E}">
        <p14:creationId xmlns:p14="http://schemas.microsoft.com/office/powerpoint/2010/main" val="2118656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0E208A2-A456-624C-945D-BC24F593A0CD}" type="datetimeFigureOut">
              <a:rPr lang="en-US" smtClean="0"/>
              <a:pPr/>
              <a:t>9/29/2019</a:t>
            </a:fld>
            <a:endParaRPr lang="en-US"/>
          </a:p>
        </p:txBody>
      </p:sp>
      <p:sp>
        <p:nvSpPr>
          <p:cNvPr id="8" name="Footer Placeholder 7"/>
          <p:cNvSpPr>
            <a:spLocks noGrp="1"/>
          </p:cNvSpPr>
          <p:nvPr>
            <p:ph type="ftr" sz="quarter" idx="11"/>
          </p:nvPr>
        </p:nvSpPr>
        <p:spPr/>
        <p:txBody>
          <a:bodyPr/>
          <a:lstStyle/>
          <a:p>
            <a:endParaRPr lang="en-US"/>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1EDAC20D-696A-F941-86A3-EA91BF98191D}" type="slidenum">
              <a:rPr lang="en-US" smtClean="0"/>
              <a:pPr/>
              <a:t>‹#›</a:t>
            </a:fld>
            <a:endParaRPr lang="en-US"/>
          </a:p>
        </p:txBody>
      </p:sp>
    </p:spTree>
    <p:extLst>
      <p:ext uri="{BB962C8B-B14F-4D97-AF65-F5344CB8AC3E}">
        <p14:creationId xmlns:p14="http://schemas.microsoft.com/office/powerpoint/2010/main" val="2888405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0E208A2-A456-624C-945D-BC24F593A0CD}" type="datetimeFigureOut">
              <a:rPr lang="en-US" smtClean="0"/>
              <a:pPr/>
              <a:t>9/29/2019</a:t>
            </a:fld>
            <a:endParaRPr lang="en-US"/>
          </a:p>
        </p:txBody>
      </p:sp>
      <p:sp>
        <p:nvSpPr>
          <p:cNvPr id="4" name="Footer Placeholder 3"/>
          <p:cNvSpPr>
            <a:spLocks noGrp="1"/>
          </p:cNvSpPr>
          <p:nvPr>
            <p:ph type="ftr" sz="quarter" idx="11"/>
          </p:nvPr>
        </p:nvSpPr>
        <p:spPr/>
        <p:txBody>
          <a:bodyPr/>
          <a:lstStyle/>
          <a:p>
            <a:endParaRPr lang="en-US"/>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1EDAC20D-696A-F941-86A3-EA91BF98191D}" type="slidenum">
              <a:rPr lang="en-US" smtClean="0"/>
              <a:pPr/>
              <a:t>‹#›</a:t>
            </a:fld>
            <a:endParaRPr lang="en-US"/>
          </a:p>
        </p:txBody>
      </p:sp>
    </p:spTree>
    <p:extLst>
      <p:ext uri="{BB962C8B-B14F-4D97-AF65-F5344CB8AC3E}">
        <p14:creationId xmlns:p14="http://schemas.microsoft.com/office/powerpoint/2010/main" val="157019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E208A2-A456-624C-945D-BC24F593A0CD}" type="datetimeFigureOut">
              <a:rPr lang="en-US" smtClean="0"/>
              <a:pPr/>
              <a:t>9/29/2019</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EDAC20D-696A-F941-86A3-EA91BF98191D}" type="slidenum">
              <a:rPr lang="en-US" smtClean="0"/>
              <a:pPr/>
              <a:t>‹#›</a:t>
            </a:fld>
            <a:endParaRPr lang="en-US"/>
          </a:p>
        </p:txBody>
      </p:sp>
    </p:spTree>
    <p:extLst>
      <p:ext uri="{BB962C8B-B14F-4D97-AF65-F5344CB8AC3E}">
        <p14:creationId xmlns:p14="http://schemas.microsoft.com/office/powerpoint/2010/main" val="4098847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0E208A2-A456-624C-945D-BC24F593A0CD}" type="datetimeFigureOut">
              <a:rPr lang="en-US" smtClean="0"/>
              <a:pPr/>
              <a:t>9/29/2019</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EDAC20D-696A-F941-86A3-EA91BF98191D}" type="slidenum">
              <a:rPr lang="en-US" smtClean="0"/>
              <a:pPr/>
              <a:t>‹#›</a:t>
            </a:fld>
            <a:endParaRPr lang="en-US"/>
          </a:p>
        </p:txBody>
      </p:sp>
    </p:spTree>
    <p:extLst>
      <p:ext uri="{BB962C8B-B14F-4D97-AF65-F5344CB8AC3E}">
        <p14:creationId xmlns:p14="http://schemas.microsoft.com/office/powerpoint/2010/main" val="1731712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0E208A2-A456-624C-945D-BC24F593A0CD}" type="datetimeFigureOut">
              <a:rPr lang="en-US" smtClean="0"/>
              <a:pPr/>
              <a:t>9/29/2019</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1EDAC20D-696A-F941-86A3-EA91BF98191D}" type="slidenum">
              <a:rPr lang="en-US" smtClean="0"/>
              <a:pPr/>
              <a:t>‹#›</a:t>
            </a:fld>
            <a:endParaRPr lang="en-US"/>
          </a:p>
        </p:txBody>
      </p:sp>
    </p:spTree>
    <p:extLst>
      <p:ext uri="{BB962C8B-B14F-4D97-AF65-F5344CB8AC3E}">
        <p14:creationId xmlns:p14="http://schemas.microsoft.com/office/powerpoint/2010/main" val="2659457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0E208A2-A456-624C-945D-BC24F593A0CD}" type="datetimeFigureOut">
              <a:rPr lang="en-US" smtClean="0"/>
              <a:pPr/>
              <a:t>9/29/2019</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1EDAC20D-696A-F941-86A3-EA91BF98191D}" type="slidenum">
              <a:rPr lang="en-US" smtClean="0"/>
              <a:pPr/>
              <a:t>‹#›</a:t>
            </a:fld>
            <a:endParaRPr lang="en-US"/>
          </a:p>
        </p:txBody>
      </p:sp>
    </p:spTree>
    <p:extLst>
      <p:ext uri="{BB962C8B-B14F-4D97-AF65-F5344CB8AC3E}">
        <p14:creationId xmlns:p14="http://schemas.microsoft.com/office/powerpoint/2010/main" val="892514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0E208A2-A456-624C-945D-BC24F593A0CD}" type="datetimeFigureOut">
              <a:rPr lang="en-US" smtClean="0"/>
              <a:pPr/>
              <a:t>9/29/2019</a:t>
            </a:fld>
            <a:endParaRPr lang="en-US"/>
          </a:p>
        </p:txBody>
      </p:sp>
      <p:sp>
        <p:nvSpPr>
          <p:cNvPr id="5" name="Footer Placeholder 4"/>
          <p:cNvSpPr>
            <a:spLocks noGrp="1"/>
          </p:cNvSpPr>
          <p:nvPr>
            <p:ph type="ftr" sz="quarter" idx="11"/>
          </p:nvPr>
        </p:nvSpPr>
        <p:spPr/>
        <p:txBody>
          <a:bodyPr/>
          <a:lstStyle/>
          <a:p>
            <a:endParaRPr lang="en-US"/>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1EDAC20D-696A-F941-86A3-EA91BF98191D}" type="slidenum">
              <a:rPr lang="en-US" smtClean="0"/>
              <a:pPr/>
              <a:t>‹#›</a:t>
            </a:fld>
            <a:endParaRPr lang="en-US"/>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87542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A0E208A2-A456-624C-945D-BC24F593A0CD}" type="datetimeFigureOut">
              <a:rPr lang="en-US" smtClean="0"/>
              <a:pPr/>
              <a:t>9/29/2019</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1EDAC20D-696A-F941-86A3-EA91BF98191D}" type="slidenum">
              <a:rPr lang="en-US" smtClean="0"/>
              <a:pPr/>
              <a:t>‹#›</a:t>
            </a:fld>
            <a:endParaRPr lang="en-US"/>
          </a:p>
        </p:txBody>
      </p:sp>
    </p:spTree>
    <p:extLst>
      <p:ext uri="{BB962C8B-B14F-4D97-AF65-F5344CB8AC3E}">
        <p14:creationId xmlns:p14="http://schemas.microsoft.com/office/powerpoint/2010/main" val="8375278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A0E208A2-A456-624C-945D-BC24F593A0CD}" type="datetimeFigureOut">
              <a:rPr lang="en-US" smtClean="0"/>
              <a:pPr/>
              <a:t>9/29/2019</a:t>
            </a:fld>
            <a:endParaRPr lang="en-US"/>
          </a:p>
        </p:txBody>
      </p:sp>
      <p:sp>
        <p:nvSpPr>
          <p:cNvPr id="6" name="Footer Placeholder 5"/>
          <p:cNvSpPr>
            <a:spLocks noGrp="1"/>
          </p:cNvSpPr>
          <p:nvPr>
            <p:ph type="ftr" sz="quarter" idx="11"/>
          </p:nvPr>
        </p:nvSpPr>
        <p:spPr/>
        <p:txBody>
          <a:bodyPr/>
          <a:lstStyle/>
          <a:p>
            <a:endParaRPr lang="en-US"/>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1EDAC20D-696A-F941-86A3-EA91BF98191D}" type="slidenum">
              <a:rPr lang="en-US" smtClean="0"/>
              <a:pPr/>
              <a:t>‹#›</a:t>
            </a:fld>
            <a:endParaRPr lang="en-US"/>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531198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A0E208A2-A456-624C-945D-BC24F593A0CD}" type="datetimeFigureOut">
              <a:rPr lang="en-US" smtClean="0"/>
              <a:pPr/>
              <a:t>9/29/2019</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1EDAC20D-696A-F941-86A3-EA91BF98191D}" type="slidenum">
              <a:rPr lang="en-US" smtClean="0"/>
              <a:pPr/>
              <a:t>‹#›</a:t>
            </a:fld>
            <a:endParaRPr lang="en-US"/>
          </a:p>
        </p:txBody>
      </p:sp>
    </p:spTree>
    <p:extLst>
      <p:ext uri="{BB962C8B-B14F-4D97-AF65-F5344CB8AC3E}">
        <p14:creationId xmlns:p14="http://schemas.microsoft.com/office/powerpoint/2010/main" val="24024961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E208A2-A456-624C-945D-BC24F593A0CD}" type="datetimeFigureOut">
              <a:rPr lang="en-US" smtClean="0"/>
              <a:pPr/>
              <a:t>9/29/2019</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EDAC20D-696A-F941-86A3-EA91BF98191D}" type="slidenum">
              <a:rPr lang="en-US" smtClean="0"/>
              <a:pPr/>
              <a:t>‹#›</a:t>
            </a:fld>
            <a:endParaRPr lang="en-US"/>
          </a:p>
        </p:txBody>
      </p:sp>
    </p:spTree>
    <p:extLst>
      <p:ext uri="{BB962C8B-B14F-4D97-AF65-F5344CB8AC3E}">
        <p14:creationId xmlns:p14="http://schemas.microsoft.com/office/powerpoint/2010/main" val="31735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E208A2-A456-624C-945D-BC24F593A0CD}" type="datetimeFigureOut">
              <a:rPr lang="en-US" smtClean="0"/>
              <a:pPr/>
              <a:t>9/29/2019</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EDAC20D-696A-F941-86A3-EA91BF98191D}" type="slidenum">
              <a:rPr lang="en-US" smtClean="0"/>
              <a:pPr/>
              <a:t>‹#›</a:t>
            </a:fld>
            <a:endParaRPr lang="en-US"/>
          </a:p>
        </p:txBody>
      </p:sp>
    </p:spTree>
    <p:extLst>
      <p:ext uri="{BB962C8B-B14F-4D97-AF65-F5344CB8AC3E}">
        <p14:creationId xmlns:p14="http://schemas.microsoft.com/office/powerpoint/2010/main" val="40556940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Media">
  <p:cSld name="Title, Text and Media Clip">
    <p:spTree>
      <p:nvGrpSpPr>
        <p:cNvPr id="1" name=""/>
        <p:cNvGrpSpPr/>
        <p:nvPr/>
      </p:nvGrpSpPr>
      <p:grpSpPr>
        <a:xfrm>
          <a:off x="0" y="0"/>
          <a:ext cx="0" cy="0"/>
          <a:chOff x="0" y="0"/>
          <a:chExt cx="0" cy="0"/>
        </a:xfrm>
      </p:grpSpPr>
      <p:sp>
        <p:nvSpPr>
          <p:cNvPr id="2" name="Title 1"/>
          <p:cNvSpPr>
            <a:spLocks noGrp="1"/>
          </p:cNvSpPr>
          <p:nvPr>
            <p:ph type="title"/>
          </p:nvPr>
        </p:nvSpPr>
        <p:spPr>
          <a:xfrm>
            <a:off x="381000" y="381000"/>
            <a:ext cx="8382000" cy="10668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381000" y="1676400"/>
            <a:ext cx="4114800" cy="4419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Media Placeholder 3"/>
          <p:cNvSpPr>
            <a:spLocks noGrp="1"/>
          </p:cNvSpPr>
          <p:nvPr>
            <p:ph type="media" sz="half" idx="2"/>
          </p:nvPr>
        </p:nvSpPr>
        <p:spPr>
          <a:xfrm>
            <a:off x="4648200" y="1676400"/>
            <a:ext cx="4114800" cy="4419600"/>
          </a:xfrm>
        </p:spPr>
        <p:txBody>
          <a:bodyPr>
            <a:normAutofit/>
          </a:bodyPr>
          <a:lstStyle/>
          <a:p>
            <a:pPr lvl="0"/>
            <a:endParaRPr lang="en-GB" noProof="0" smtClean="0"/>
          </a:p>
        </p:txBody>
      </p:sp>
      <p:sp>
        <p:nvSpPr>
          <p:cNvPr id="5" name="Date Placeholder 9"/>
          <p:cNvSpPr>
            <a:spLocks noGrp="1"/>
          </p:cNvSpPr>
          <p:nvPr>
            <p:ph type="dt" sz="half" idx="10"/>
          </p:nvPr>
        </p:nvSpPr>
        <p:spPr/>
        <p:txBody>
          <a:bodyPr/>
          <a:lstStyle>
            <a:lvl1pPr>
              <a:defRPr/>
            </a:lvl1pPr>
          </a:lstStyle>
          <a:p>
            <a:pPr>
              <a:defRPr/>
            </a:pPr>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pPr>
              <a:defRPr/>
            </a:pPr>
            <a:fld id="{59DC32E1-ED15-4C81-B8CF-E56DA7995929}" type="slidenum">
              <a:rPr lang="en-US" altLang="en-US"/>
              <a:pPr>
                <a:defRPr/>
              </a:pPr>
              <a:t>‹#›</a:t>
            </a:fld>
            <a:endParaRPr lang="en-US" altLang="en-US"/>
          </a:p>
        </p:txBody>
      </p:sp>
    </p:spTree>
    <p:extLst>
      <p:ext uri="{BB962C8B-B14F-4D97-AF65-F5344CB8AC3E}">
        <p14:creationId xmlns:p14="http://schemas.microsoft.com/office/powerpoint/2010/main" val="2889823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749"/>
            <a:ext cx="1952272" cy="6852504"/>
            <a:chOff x="6627813" y="196102"/>
            <a:chExt cx="1952625" cy="5677649"/>
          </a:xfrm>
        </p:grpSpPr>
        <p:sp>
          <p:nvSpPr>
            <p:cNvPr id="50" name="Freeform 27"/>
            <p:cNvSpPr/>
            <p:nvPr/>
          </p:nvSpPr>
          <p:spPr bwMode="auto">
            <a:xfrm>
              <a:off x="6627813" y="19610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A0E208A2-A456-624C-945D-BC24F593A0CD}" type="datetimeFigureOut">
              <a:rPr lang="en-US" smtClean="0"/>
              <a:pPr/>
              <a:t>9/29/2019</a:t>
            </a:fld>
            <a:endParaRPr lang="en-US"/>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1EDAC20D-696A-F941-86A3-EA91BF98191D}" type="slidenum">
              <a:rPr lang="en-US" smtClean="0"/>
              <a:pPr/>
              <a:t>‹#›</a:t>
            </a:fld>
            <a:endParaRPr lang="en-US"/>
          </a:p>
        </p:txBody>
      </p:sp>
    </p:spTree>
    <p:extLst>
      <p:ext uri="{BB962C8B-B14F-4D97-AF65-F5344CB8AC3E}">
        <p14:creationId xmlns:p14="http://schemas.microsoft.com/office/powerpoint/2010/main" val="1405040560"/>
      </p:ext>
    </p:extLst>
  </p:cSld>
  <p:clrMap bg1="lt1" tx1="dk1" bg2="lt2" tx2="dk2" accent1="accent1" accent2="accent2" accent3="accent3" accent4="accent4" accent5="accent5" accent6="accent6" hlink="hlink" folHlink="folHlink"/>
  <p:sldLayoutIdLst>
    <p:sldLayoutId id="2147483839" r:id="rId1"/>
    <p:sldLayoutId id="2147483840" r:id="rId2"/>
    <p:sldLayoutId id="2147483841" r:id="rId3"/>
    <p:sldLayoutId id="2147483842" r:id="rId4"/>
    <p:sldLayoutId id="2147483843" r:id="rId5"/>
    <p:sldLayoutId id="2147483844" r:id="rId6"/>
    <p:sldLayoutId id="2147483845" r:id="rId7"/>
    <p:sldLayoutId id="2147483846" r:id="rId8"/>
    <p:sldLayoutId id="2147483847" r:id="rId9"/>
    <p:sldLayoutId id="2147483848" r:id="rId10"/>
    <p:sldLayoutId id="2147483849" r:id="rId11"/>
    <p:sldLayoutId id="2147483850" r:id="rId12"/>
    <p:sldLayoutId id="2147483851" r:id="rId13"/>
    <p:sldLayoutId id="2147483852" r:id="rId14"/>
    <p:sldLayoutId id="2147483853" r:id="rId15"/>
    <p:sldLayoutId id="2147483854" r:id="rId16"/>
    <p:sldLayoutId id="2147483855" r:id="rId17"/>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www.thefreedictionary.com/transition" TargetMode="External"/><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7.xml"/><Relationship Id="rId1" Type="http://schemas.openxmlformats.org/officeDocument/2006/relationships/video" Target="file:///E:\ITPS6005C\Transitions.wmv" TargetMode="External"/><Relationship Id="rId5" Type="http://schemas.openxmlformats.org/officeDocument/2006/relationships/hyperlink" Target="https://www.youtube.com/watch?v=_D62Ndygs6c" TargetMode="Externa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4713" y="1541701"/>
            <a:ext cx="8079287" cy="1470025"/>
          </a:xfrm>
        </p:spPr>
        <p:txBody>
          <a:bodyPr>
            <a:normAutofit fontScale="90000"/>
          </a:bodyPr>
          <a:lstStyle/>
          <a:p>
            <a:r>
              <a:rPr lang="en-US" sz="6000" b="1" dirty="0"/>
              <a:t/>
            </a:r>
            <a:br>
              <a:rPr lang="en-US" sz="6000" b="1" dirty="0"/>
            </a:br>
            <a:r>
              <a:rPr lang="en-US" sz="4900" b="1" dirty="0" err="1" smtClean="0">
                <a:solidFill>
                  <a:schemeClr val="accent3"/>
                </a:solidFill>
              </a:rPr>
              <a:t>Trosglwyddo</a:t>
            </a:r>
            <a:r>
              <a:rPr lang="en-US" sz="4900" dirty="0"/>
              <a:t/>
            </a:r>
            <a:br>
              <a:rPr lang="en-US" sz="4900" dirty="0"/>
            </a:br>
            <a:r>
              <a:rPr lang="en-US" sz="4900" b="1" i="1" dirty="0" smtClean="0">
                <a:solidFill>
                  <a:schemeClr val="tx1"/>
                </a:solidFill>
              </a:rPr>
              <a:t>Transitions</a:t>
            </a:r>
            <a:endParaRPr lang="en-US" sz="4900" b="1" i="1" dirty="0">
              <a:solidFill>
                <a:schemeClr val="tx1"/>
              </a:solidFill>
            </a:endParaRPr>
          </a:p>
        </p:txBody>
      </p:sp>
      <p:sp>
        <p:nvSpPr>
          <p:cNvPr id="3" name="Subtitle 2"/>
          <p:cNvSpPr>
            <a:spLocks noGrp="1"/>
          </p:cNvSpPr>
          <p:nvPr>
            <p:ph type="subTitle" idx="1"/>
          </p:nvPr>
        </p:nvSpPr>
        <p:spPr>
          <a:xfrm>
            <a:off x="1663988" y="5163856"/>
            <a:ext cx="6517482" cy="1371599"/>
          </a:xfrm>
        </p:spPr>
        <p:txBody>
          <a:bodyPr>
            <a:normAutofit fontScale="92500" lnSpcReduction="20000"/>
          </a:bodyPr>
          <a:lstStyle/>
          <a:p>
            <a:r>
              <a:rPr lang="en-US" dirty="0" smtClean="0">
                <a:solidFill>
                  <a:schemeClr val="tx1"/>
                </a:solidFill>
              </a:rPr>
              <a:t>ECAD6001/C</a:t>
            </a:r>
          </a:p>
          <a:p>
            <a:r>
              <a:rPr lang="en-US" dirty="0" smtClean="0">
                <a:solidFill>
                  <a:schemeClr val="tx1"/>
                </a:solidFill>
              </a:rPr>
              <a:t>Carys Jennings</a:t>
            </a:r>
            <a:endParaRPr lang="en-US" dirty="0">
              <a:solidFill>
                <a:schemeClr val="tx1"/>
              </a:solidFill>
            </a:endParaRPr>
          </a:p>
          <a:p>
            <a:r>
              <a:rPr lang="en-US" dirty="0">
                <a:solidFill>
                  <a:schemeClr val="tx1"/>
                </a:solidFill>
              </a:rPr>
              <a:t>Nanna Ryder</a:t>
            </a:r>
          </a:p>
          <a:p>
            <a:r>
              <a:rPr lang="en-US" dirty="0" smtClean="0">
                <a:solidFill>
                  <a:schemeClr val="tx1"/>
                </a:solidFill>
              </a:rPr>
              <a:t>30</a:t>
            </a:r>
            <a:r>
              <a:rPr lang="en-US" dirty="0" smtClean="0">
                <a:solidFill>
                  <a:schemeClr val="tx1"/>
                </a:solidFill>
              </a:rPr>
              <a:t>.09.19</a:t>
            </a:r>
            <a:endParaRPr lang="en-US" dirty="0">
              <a:solidFill>
                <a:schemeClr val="tx1"/>
              </a:solidFill>
            </a:endParaRPr>
          </a:p>
        </p:txBody>
      </p:sp>
      <p:pic>
        <p:nvPicPr>
          <p:cNvPr id="2050" name="Picture 2" descr="Image result for school transition">
            <a:extLst>
              <a:ext uri="{FF2B5EF4-FFF2-40B4-BE49-F238E27FC236}">
                <a16:creationId xmlns:a16="http://schemas.microsoft.com/office/drawing/2014/main" id="{3DEF2798-57A2-604B-B6BD-D7FE2A747E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7626" y="3343965"/>
            <a:ext cx="3810000" cy="2794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4712" y="205159"/>
            <a:ext cx="7773338" cy="1596177"/>
          </a:xfrm>
        </p:spPr>
        <p:txBody>
          <a:bodyPr>
            <a:normAutofit/>
          </a:bodyPr>
          <a:lstStyle/>
          <a:p>
            <a:r>
              <a:rPr lang="en-US" dirty="0" err="1"/>
              <a:t>Amcanion</a:t>
            </a:r>
            <a:r>
              <a:rPr lang="en-US" dirty="0"/>
              <a:t/>
            </a:r>
            <a:br>
              <a:rPr lang="en-US" dirty="0"/>
            </a:br>
            <a:r>
              <a:rPr lang="en-US" i="1" dirty="0">
                <a:solidFill>
                  <a:schemeClr val="tx1"/>
                </a:solidFill>
              </a:rPr>
              <a:t>Aims</a:t>
            </a:r>
          </a:p>
        </p:txBody>
      </p:sp>
      <p:sp>
        <p:nvSpPr>
          <p:cNvPr id="3" name="Content Placeholder 2"/>
          <p:cNvSpPr>
            <a:spLocks noGrp="1"/>
          </p:cNvSpPr>
          <p:nvPr>
            <p:ph sz="half" idx="1"/>
          </p:nvPr>
        </p:nvSpPr>
        <p:spPr>
          <a:xfrm>
            <a:off x="1066800" y="1600200"/>
            <a:ext cx="4038600" cy="5257800"/>
          </a:xfrm>
        </p:spPr>
        <p:txBody>
          <a:bodyPr>
            <a:normAutofit fontScale="55000" lnSpcReduction="20000"/>
          </a:bodyPr>
          <a:lstStyle/>
          <a:p>
            <a:r>
              <a:rPr lang="cy-GB" sz="4400" dirty="0">
                <a:solidFill>
                  <a:schemeClr val="accent3"/>
                </a:solidFill>
              </a:rPr>
              <a:t>Adlewyrchu’n feirniadol ar strategaethau allweddol er mwyn sicrhau </a:t>
            </a:r>
            <a:r>
              <a:rPr lang="cy-GB" sz="4400" dirty="0" smtClean="0">
                <a:solidFill>
                  <a:schemeClr val="accent3"/>
                </a:solidFill>
              </a:rPr>
              <a:t>t</a:t>
            </a:r>
            <a:r>
              <a:rPr lang="cy-GB" sz="4400" dirty="0" smtClean="0">
                <a:solidFill>
                  <a:schemeClr val="accent3"/>
                </a:solidFill>
              </a:rPr>
              <a:t>rosglwyddiadau effeithiol</a:t>
            </a:r>
            <a:endParaRPr lang="cy-GB" sz="4400" dirty="0">
              <a:solidFill>
                <a:schemeClr val="accent3"/>
              </a:solidFill>
            </a:endParaRPr>
          </a:p>
          <a:p>
            <a:pPr marL="0" indent="0">
              <a:buNone/>
            </a:pPr>
            <a:endParaRPr lang="cy-GB" sz="4400" dirty="0">
              <a:solidFill>
                <a:schemeClr val="accent3"/>
              </a:solidFill>
            </a:endParaRPr>
          </a:p>
          <a:p>
            <a:r>
              <a:rPr lang="cy-GB" sz="4400" dirty="0">
                <a:solidFill>
                  <a:schemeClr val="accent3"/>
                </a:solidFill>
              </a:rPr>
              <a:t>Ystyried mewn dyfnder y prif heriau a’r rhwystrau sydd ynghlwm wrth y broses. </a:t>
            </a:r>
          </a:p>
          <a:p>
            <a:pPr marL="0" indent="0">
              <a:buNone/>
            </a:pPr>
            <a:endParaRPr lang="cy-GB" sz="4400" dirty="0">
              <a:solidFill>
                <a:schemeClr val="accent3"/>
              </a:solidFill>
            </a:endParaRPr>
          </a:p>
          <a:p>
            <a:pPr marL="0" indent="0">
              <a:buNone/>
            </a:pPr>
            <a:r>
              <a:rPr lang="cy-GB" sz="4400" dirty="0">
                <a:solidFill>
                  <a:schemeClr val="accent3"/>
                </a:solidFill>
              </a:rPr>
              <a:t>Cysylltiedig â Deilliannau </a:t>
            </a:r>
            <a:r>
              <a:rPr lang="cy-GB" sz="4400" dirty="0" smtClean="0">
                <a:solidFill>
                  <a:schemeClr val="accent3"/>
                </a:solidFill>
              </a:rPr>
              <a:t>Dysgu 1&amp; 2</a:t>
            </a:r>
            <a:endParaRPr lang="cy-GB" sz="4400" dirty="0">
              <a:solidFill>
                <a:schemeClr val="accent3"/>
              </a:solidFill>
            </a:endParaRPr>
          </a:p>
          <a:p>
            <a:endParaRPr lang="en-GB" altLang="en-US" dirty="0"/>
          </a:p>
          <a:p>
            <a:endParaRPr lang="en-US" dirty="0"/>
          </a:p>
        </p:txBody>
      </p:sp>
      <p:sp>
        <p:nvSpPr>
          <p:cNvPr id="4" name="Content Placeholder 3"/>
          <p:cNvSpPr>
            <a:spLocks noGrp="1"/>
          </p:cNvSpPr>
          <p:nvPr>
            <p:ph sz="half" idx="2"/>
          </p:nvPr>
        </p:nvSpPr>
        <p:spPr>
          <a:xfrm>
            <a:off x="4890052" y="1600200"/>
            <a:ext cx="3554293" cy="5257800"/>
          </a:xfrm>
        </p:spPr>
        <p:txBody>
          <a:bodyPr>
            <a:noAutofit/>
          </a:bodyPr>
          <a:lstStyle/>
          <a:p>
            <a:r>
              <a:rPr lang="cy-GB" sz="2400" i="1" dirty="0"/>
              <a:t>Critically reflect on key strategies to </a:t>
            </a:r>
            <a:r>
              <a:rPr lang="cy-GB" sz="2400" i="1" dirty="0" err="1" smtClean="0"/>
              <a:t>ensure</a:t>
            </a:r>
            <a:r>
              <a:rPr lang="cy-GB" sz="2400" i="1" dirty="0" smtClean="0"/>
              <a:t> </a:t>
            </a:r>
            <a:r>
              <a:rPr lang="cy-GB" sz="2400" i="1" dirty="0" err="1" smtClean="0"/>
              <a:t>effective</a:t>
            </a:r>
            <a:r>
              <a:rPr lang="cy-GB" sz="2400" i="1" dirty="0" smtClean="0"/>
              <a:t> </a:t>
            </a:r>
            <a:r>
              <a:rPr lang="cy-GB" sz="2400" i="1" dirty="0" err="1" smtClean="0"/>
              <a:t>transitions</a:t>
            </a:r>
            <a:endParaRPr lang="cy-GB" sz="2400" i="1" dirty="0"/>
          </a:p>
          <a:p>
            <a:r>
              <a:rPr lang="cy-GB" sz="2400" i="1" dirty="0"/>
              <a:t>Consider in depth the key challenges and barriers involved in this process. </a:t>
            </a:r>
          </a:p>
          <a:p>
            <a:pPr marL="0" indent="0">
              <a:buNone/>
            </a:pPr>
            <a:r>
              <a:rPr lang="cy-GB" sz="2400" i="1" dirty="0" smtClean="0"/>
              <a:t>    </a:t>
            </a:r>
          </a:p>
          <a:p>
            <a:pPr marL="0" indent="0">
              <a:buNone/>
            </a:pPr>
            <a:r>
              <a:rPr lang="cy-GB" sz="2400" i="1" dirty="0" smtClean="0"/>
              <a:t> </a:t>
            </a:r>
            <a:r>
              <a:rPr lang="cy-GB" sz="2400" i="1" dirty="0" err="1" smtClean="0"/>
              <a:t>Linked</a:t>
            </a:r>
            <a:r>
              <a:rPr lang="cy-GB" sz="2400" i="1" dirty="0" smtClean="0"/>
              <a:t> </a:t>
            </a:r>
            <a:r>
              <a:rPr lang="cy-GB" sz="2400" i="1" dirty="0"/>
              <a:t>to </a:t>
            </a:r>
            <a:r>
              <a:rPr lang="cy-GB" sz="2400" i="1" dirty="0" err="1"/>
              <a:t>Learning</a:t>
            </a:r>
            <a:r>
              <a:rPr lang="cy-GB" sz="2400" i="1" dirty="0"/>
              <a:t> </a:t>
            </a:r>
            <a:r>
              <a:rPr lang="cy-GB" sz="2400" i="1" dirty="0" smtClean="0"/>
              <a:t>               </a:t>
            </a:r>
            <a:r>
              <a:rPr lang="cy-GB" sz="2400" i="1" dirty="0" err="1" smtClean="0"/>
              <a:t>Outcomes</a:t>
            </a:r>
            <a:r>
              <a:rPr lang="cy-GB" sz="2400" i="1" dirty="0" smtClean="0"/>
              <a:t> 1&amp; 2 </a:t>
            </a:r>
            <a:endParaRPr lang="cy-GB" sz="2400" i="1" dirty="0"/>
          </a:p>
          <a:p>
            <a:pPr marL="0" indent="0">
              <a:buNone/>
            </a:pPr>
            <a:endParaRPr lang="cy-GB" sz="2400" i="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426723" y="825147"/>
            <a:ext cx="7658911" cy="2099635"/>
          </a:xfrm>
        </p:spPr>
        <p:txBody>
          <a:bodyPr/>
          <a:lstStyle/>
          <a:p>
            <a:r>
              <a:rPr lang="en-GB" dirty="0" smtClean="0"/>
              <a:t>Beth a </a:t>
            </a:r>
            <a:r>
              <a:rPr lang="en-GB" dirty="0" err="1" smtClean="0"/>
              <a:t>olygir</a:t>
            </a:r>
            <a:r>
              <a:rPr lang="en-GB" dirty="0" smtClean="0"/>
              <a:t> </a:t>
            </a:r>
            <a:r>
              <a:rPr lang="en-GB" dirty="0" err="1" smtClean="0"/>
              <a:t>wrth</a:t>
            </a:r>
            <a:r>
              <a:rPr lang="en-GB" dirty="0" smtClean="0"/>
              <a:t> ‘</a:t>
            </a:r>
            <a:r>
              <a:rPr lang="en-GB" dirty="0" err="1" smtClean="0"/>
              <a:t>drosglwyddo</a:t>
            </a:r>
            <a:r>
              <a:rPr lang="en-GB" dirty="0" smtClean="0"/>
              <a:t>’?</a:t>
            </a:r>
            <a:br>
              <a:rPr lang="en-GB" dirty="0" smtClean="0"/>
            </a:br>
            <a:r>
              <a:rPr lang="en-GB" dirty="0" smtClean="0">
                <a:solidFill>
                  <a:schemeClr val="tx1"/>
                </a:solidFill>
              </a:rPr>
              <a:t>What do we mean by ‘transition’?</a:t>
            </a:r>
            <a:endParaRPr lang="en-GB" dirty="0"/>
          </a:p>
        </p:txBody>
      </p:sp>
      <p:sp>
        <p:nvSpPr>
          <p:cNvPr id="6" name="Oval Callout 5"/>
          <p:cNvSpPr/>
          <p:nvPr/>
        </p:nvSpPr>
        <p:spPr>
          <a:xfrm>
            <a:off x="1692613" y="2924781"/>
            <a:ext cx="6465650" cy="3385225"/>
          </a:xfrm>
          <a:prstGeom prst="wedgeEllipseCallout">
            <a:avLst>
              <a:gd name="adj1" fmla="val -50068"/>
              <a:gd name="adj2" fmla="val 6640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ltLang="en-US" dirty="0" smtClean="0"/>
          </a:p>
          <a:p>
            <a:r>
              <a:rPr lang="en-US" altLang="en-US" sz="2400" dirty="0" smtClean="0"/>
              <a:t>‘Passage </a:t>
            </a:r>
            <a:r>
              <a:rPr lang="en-US" altLang="en-US" sz="2400" dirty="0"/>
              <a:t>from one form, state, style,</a:t>
            </a:r>
          </a:p>
          <a:p>
            <a:r>
              <a:rPr lang="en-US" altLang="en-US" sz="2400" dirty="0"/>
              <a:t>or place to </a:t>
            </a:r>
            <a:r>
              <a:rPr lang="en-US" altLang="en-US" sz="2400" dirty="0" smtClean="0"/>
              <a:t>another.’  </a:t>
            </a:r>
            <a:r>
              <a:rPr lang="en-US" altLang="en-US" dirty="0" smtClean="0"/>
              <a:t>(</a:t>
            </a:r>
            <a:r>
              <a:rPr lang="en-US" altLang="en-US" dirty="0">
                <a:hlinkClick r:id="rId3"/>
              </a:rPr>
              <a:t>http://</a:t>
            </a:r>
            <a:r>
              <a:rPr lang="en-US" altLang="en-US" dirty="0" smtClean="0">
                <a:hlinkClick r:id="rId3"/>
              </a:rPr>
              <a:t>www.thefreedictionary.com/transition</a:t>
            </a:r>
            <a:r>
              <a:rPr lang="en-US" altLang="en-US" dirty="0" smtClean="0"/>
              <a:t>, </a:t>
            </a:r>
            <a:r>
              <a:rPr lang="en-GB" altLang="en-US" dirty="0" smtClean="0"/>
              <a:t>accessed 01/10/18)</a:t>
            </a:r>
            <a:endParaRPr lang="en-GB" dirty="0"/>
          </a:p>
          <a:p>
            <a:endParaRPr lang="en-US" altLang="en-US" dirty="0"/>
          </a:p>
          <a:p>
            <a:r>
              <a:rPr lang="en-US" altLang="en-US" dirty="0" smtClean="0"/>
              <a:t>      </a:t>
            </a:r>
            <a:endParaRPr lang="en-GB" dirty="0"/>
          </a:p>
        </p:txBody>
      </p:sp>
    </p:spTree>
    <p:extLst>
      <p:ext uri="{BB962C8B-B14F-4D97-AF65-F5344CB8AC3E}">
        <p14:creationId xmlns:p14="http://schemas.microsoft.com/office/powerpoint/2010/main" val="26376300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dirty="0" err="1" smtClean="0">
                <a:solidFill>
                  <a:schemeClr val="accent2"/>
                </a:solidFill>
                <a:ea typeface="ＭＳ Ｐゴシック" panose="020B0600070205080204" pitchFamily="34" charset="-128"/>
              </a:rPr>
              <a:t>Ystyriwch</a:t>
            </a:r>
            <a:r>
              <a:rPr lang="en-GB" altLang="en-US" dirty="0" smtClean="0">
                <a:solidFill>
                  <a:schemeClr val="tx1"/>
                </a:solidFill>
                <a:ea typeface="ＭＳ Ｐゴシック" panose="020B0600070205080204" pitchFamily="34" charset="-128"/>
              </a:rPr>
              <a:t/>
            </a:r>
            <a:br>
              <a:rPr lang="en-GB" altLang="en-US" dirty="0" smtClean="0">
                <a:solidFill>
                  <a:schemeClr val="tx1"/>
                </a:solidFill>
                <a:ea typeface="ＭＳ Ｐゴシック" panose="020B0600070205080204" pitchFamily="34" charset="-128"/>
              </a:rPr>
            </a:br>
            <a:r>
              <a:rPr lang="en-GB" altLang="en-US" dirty="0" smtClean="0">
                <a:solidFill>
                  <a:schemeClr val="tx1"/>
                </a:solidFill>
                <a:ea typeface="ＭＳ Ｐゴシック" panose="020B0600070205080204" pitchFamily="34" charset="-128"/>
              </a:rPr>
              <a:t>Consider</a:t>
            </a:r>
            <a:endParaRPr lang="en-US" altLang="en-US" dirty="0" smtClean="0">
              <a:solidFill>
                <a:schemeClr val="tx1"/>
              </a:solidFill>
              <a:ea typeface="ＭＳ Ｐゴシック" panose="020B0600070205080204" pitchFamily="34" charset="-128"/>
            </a:endParaRPr>
          </a:p>
        </p:txBody>
      </p:sp>
      <p:sp>
        <p:nvSpPr>
          <p:cNvPr id="13315" name="Rectangle 3"/>
          <p:cNvSpPr>
            <a:spLocks noGrp="1" noChangeArrowheads="1"/>
          </p:cNvSpPr>
          <p:nvPr>
            <p:ph idx="1"/>
          </p:nvPr>
        </p:nvSpPr>
        <p:spPr>
          <a:xfrm>
            <a:off x="1436795" y="2036323"/>
            <a:ext cx="6591985" cy="3777622"/>
          </a:xfrm>
        </p:spPr>
        <p:txBody>
          <a:bodyPr/>
          <a:lstStyle/>
          <a:p>
            <a:r>
              <a:rPr lang="en-GB" altLang="en-US" dirty="0" err="1">
                <a:solidFill>
                  <a:schemeClr val="accent2"/>
                </a:solidFill>
              </a:rPr>
              <a:t>Rhestrwch</a:t>
            </a:r>
            <a:r>
              <a:rPr lang="en-GB" altLang="en-US" dirty="0">
                <a:solidFill>
                  <a:schemeClr val="accent2"/>
                </a:solidFill>
              </a:rPr>
              <a:t> y </a:t>
            </a:r>
            <a:r>
              <a:rPr lang="en-GB" altLang="en-US" dirty="0" err="1">
                <a:solidFill>
                  <a:schemeClr val="accent2"/>
                </a:solidFill>
              </a:rPr>
              <a:t>mathau</a:t>
            </a:r>
            <a:r>
              <a:rPr lang="en-GB" altLang="en-US" dirty="0">
                <a:solidFill>
                  <a:schemeClr val="accent2"/>
                </a:solidFill>
              </a:rPr>
              <a:t> </a:t>
            </a:r>
            <a:r>
              <a:rPr lang="en-GB" altLang="en-US" dirty="0" err="1">
                <a:solidFill>
                  <a:schemeClr val="accent2"/>
                </a:solidFill>
              </a:rPr>
              <a:t>gwahanol</a:t>
            </a:r>
            <a:r>
              <a:rPr lang="en-GB" altLang="en-US" dirty="0">
                <a:solidFill>
                  <a:schemeClr val="accent2"/>
                </a:solidFill>
              </a:rPr>
              <a:t> o </a:t>
            </a:r>
            <a:r>
              <a:rPr lang="en-GB" altLang="en-US" dirty="0" err="1">
                <a:solidFill>
                  <a:schemeClr val="accent2"/>
                </a:solidFill>
              </a:rPr>
              <a:t>drosglwyddo</a:t>
            </a:r>
            <a:r>
              <a:rPr lang="en-GB" altLang="en-US" dirty="0">
                <a:solidFill>
                  <a:schemeClr val="accent2"/>
                </a:solidFill>
              </a:rPr>
              <a:t> gall </a:t>
            </a:r>
            <a:r>
              <a:rPr lang="en-GB" altLang="en-US" dirty="0" err="1">
                <a:solidFill>
                  <a:schemeClr val="accent2"/>
                </a:solidFill>
              </a:rPr>
              <a:t>ddylanwadu</a:t>
            </a:r>
            <a:r>
              <a:rPr lang="en-GB" altLang="en-US" dirty="0">
                <a:solidFill>
                  <a:schemeClr val="accent2"/>
                </a:solidFill>
              </a:rPr>
              <a:t> </a:t>
            </a:r>
            <a:r>
              <a:rPr lang="en-GB" altLang="en-US" dirty="0" err="1">
                <a:solidFill>
                  <a:schemeClr val="accent2"/>
                </a:solidFill>
              </a:rPr>
              <a:t>ar</a:t>
            </a:r>
            <a:r>
              <a:rPr lang="en-GB" altLang="en-US" dirty="0">
                <a:solidFill>
                  <a:schemeClr val="accent2"/>
                </a:solidFill>
              </a:rPr>
              <a:t> y </a:t>
            </a:r>
            <a:r>
              <a:rPr lang="en-GB" altLang="en-US" dirty="0" err="1">
                <a:solidFill>
                  <a:schemeClr val="accent2"/>
                </a:solidFill>
              </a:rPr>
              <a:t>plentyn</a:t>
            </a:r>
            <a:r>
              <a:rPr lang="en-GB" altLang="en-US" dirty="0">
                <a:solidFill>
                  <a:schemeClr val="accent2"/>
                </a:solidFill>
              </a:rPr>
              <a:t> o 0-11 </a:t>
            </a:r>
            <a:r>
              <a:rPr lang="en-GB" altLang="en-US" dirty="0" err="1">
                <a:solidFill>
                  <a:schemeClr val="accent2"/>
                </a:solidFill>
              </a:rPr>
              <a:t>oed</a:t>
            </a:r>
            <a:r>
              <a:rPr lang="en-GB" altLang="en-US" dirty="0">
                <a:solidFill>
                  <a:schemeClr val="accent2"/>
                </a:solidFill>
              </a:rPr>
              <a:t>.</a:t>
            </a:r>
            <a:endParaRPr lang="en-US" altLang="en-US" dirty="0">
              <a:solidFill>
                <a:schemeClr val="accent2"/>
              </a:solidFill>
            </a:endParaRPr>
          </a:p>
          <a:p>
            <a:pPr eaLnBrk="1" hangingPunct="1"/>
            <a:endParaRPr lang="en-GB" altLang="en-US" dirty="0" smtClean="0">
              <a:ea typeface="ＭＳ Ｐゴシック" panose="020B0600070205080204" pitchFamily="34" charset="-128"/>
            </a:endParaRPr>
          </a:p>
          <a:p>
            <a:pPr eaLnBrk="1" hangingPunct="1"/>
            <a:r>
              <a:rPr lang="en-GB" altLang="en-US" dirty="0" smtClean="0">
                <a:ea typeface="ＭＳ Ｐゴシック" panose="020B0600070205080204" pitchFamily="34" charset="-128"/>
              </a:rPr>
              <a:t>List the </a:t>
            </a:r>
            <a:r>
              <a:rPr lang="en-GB" altLang="en-US" dirty="0" smtClean="0">
                <a:ea typeface="ＭＳ Ｐゴシック" panose="020B0600070205080204" pitchFamily="34" charset="-128"/>
              </a:rPr>
              <a:t>varying types of transitions that may have an influence on a child between 0-11yrs.</a:t>
            </a:r>
            <a:endParaRPr lang="en-US" altLang="en-US" dirty="0" smtClean="0">
              <a:ea typeface="ＭＳ Ｐゴシック" panose="020B0600070205080204" pitchFamily="34" charset="-128"/>
            </a:endParaRPr>
          </a:p>
        </p:txBody>
      </p:sp>
      <p:sp>
        <p:nvSpPr>
          <p:cNvPr id="13316" name="Line 4"/>
          <p:cNvSpPr>
            <a:spLocks noChangeShapeType="1"/>
          </p:cNvSpPr>
          <p:nvPr/>
        </p:nvSpPr>
        <p:spPr bwMode="auto">
          <a:xfrm>
            <a:off x="827088" y="4292600"/>
            <a:ext cx="6697662"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317" name="Line 5"/>
          <p:cNvSpPr>
            <a:spLocks noChangeShapeType="1"/>
          </p:cNvSpPr>
          <p:nvPr/>
        </p:nvSpPr>
        <p:spPr bwMode="auto">
          <a:xfrm flipV="1">
            <a:off x="827088" y="4076700"/>
            <a:ext cx="0" cy="2159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18" name="Line 6"/>
          <p:cNvSpPr>
            <a:spLocks noChangeShapeType="1"/>
          </p:cNvSpPr>
          <p:nvPr/>
        </p:nvSpPr>
        <p:spPr bwMode="auto">
          <a:xfrm>
            <a:off x="1331913" y="4292600"/>
            <a:ext cx="0" cy="2889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19" name="Line 7"/>
          <p:cNvSpPr>
            <a:spLocks noChangeShapeType="1"/>
          </p:cNvSpPr>
          <p:nvPr/>
        </p:nvSpPr>
        <p:spPr bwMode="auto">
          <a:xfrm flipV="1">
            <a:off x="1835150" y="4076700"/>
            <a:ext cx="0" cy="2159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20" name="Line 8"/>
          <p:cNvSpPr>
            <a:spLocks noChangeShapeType="1"/>
          </p:cNvSpPr>
          <p:nvPr/>
        </p:nvSpPr>
        <p:spPr bwMode="auto">
          <a:xfrm>
            <a:off x="2411413" y="4292600"/>
            <a:ext cx="0" cy="2889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21" name="Line 9"/>
          <p:cNvSpPr>
            <a:spLocks noChangeShapeType="1"/>
          </p:cNvSpPr>
          <p:nvPr/>
        </p:nvSpPr>
        <p:spPr bwMode="auto">
          <a:xfrm flipV="1">
            <a:off x="2987675" y="4076700"/>
            <a:ext cx="0" cy="2159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22" name="Line 10"/>
          <p:cNvSpPr>
            <a:spLocks noChangeShapeType="1"/>
          </p:cNvSpPr>
          <p:nvPr/>
        </p:nvSpPr>
        <p:spPr bwMode="auto">
          <a:xfrm>
            <a:off x="3563938" y="4292600"/>
            <a:ext cx="0" cy="2889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23" name="Line 11"/>
          <p:cNvSpPr>
            <a:spLocks noChangeShapeType="1"/>
          </p:cNvSpPr>
          <p:nvPr/>
        </p:nvSpPr>
        <p:spPr bwMode="auto">
          <a:xfrm flipV="1">
            <a:off x="4140200" y="4076700"/>
            <a:ext cx="0" cy="2159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24" name="Line 12"/>
          <p:cNvSpPr>
            <a:spLocks noChangeShapeType="1"/>
          </p:cNvSpPr>
          <p:nvPr/>
        </p:nvSpPr>
        <p:spPr bwMode="auto">
          <a:xfrm>
            <a:off x="4787900" y="4292600"/>
            <a:ext cx="0" cy="3603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25" name="Line 13"/>
          <p:cNvSpPr>
            <a:spLocks noChangeShapeType="1"/>
          </p:cNvSpPr>
          <p:nvPr/>
        </p:nvSpPr>
        <p:spPr bwMode="auto">
          <a:xfrm flipV="1">
            <a:off x="5292725" y="4076700"/>
            <a:ext cx="0" cy="2159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26" name="Line 14"/>
          <p:cNvSpPr>
            <a:spLocks noChangeShapeType="1"/>
          </p:cNvSpPr>
          <p:nvPr/>
        </p:nvSpPr>
        <p:spPr bwMode="auto">
          <a:xfrm>
            <a:off x="7019925" y="4292600"/>
            <a:ext cx="0" cy="3603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27" name="Line 15"/>
          <p:cNvSpPr>
            <a:spLocks noChangeShapeType="1"/>
          </p:cNvSpPr>
          <p:nvPr/>
        </p:nvSpPr>
        <p:spPr bwMode="auto">
          <a:xfrm flipV="1">
            <a:off x="6372225" y="4076700"/>
            <a:ext cx="0" cy="2159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28" name="Line 16"/>
          <p:cNvSpPr>
            <a:spLocks noChangeShapeType="1"/>
          </p:cNvSpPr>
          <p:nvPr/>
        </p:nvSpPr>
        <p:spPr bwMode="auto">
          <a:xfrm>
            <a:off x="5795963" y="4292600"/>
            <a:ext cx="0" cy="3603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29" name="Line 17"/>
          <p:cNvSpPr>
            <a:spLocks noChangeShapeType="1"/>
          </p:cNvSpPr>
          <p:nvPr/>
        </p:nvSpPr>
        <p:spPr bwMode="auto">
          <a:xfrm flipV="1">
            <a:off x="7524750" y="4292600"/>
            <a:ext cx="360363"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073784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982778" y="323486"/>
            <a:ext cx="6589200" cy="1280890"/>
          </a:xfrm>
        </p:spPr>
        <p:txBody>
          <a:bodyPr>
            <a:normAutofit/>
          </a:bodyPr>
          <a:lstStyle/>
          <a:p>
            <a:r>
              <a:rPr lang="en-GB" dirty="0" err="1"/>
              <a:t>Gwahanol</a:t>
            </a:r>
            <a:r>
              <a:rPr lang="en-GB" dirty="0"/>
              <a:t> </a:t>
            </a:r>
            <a:r>
              <a:rPr lang="en-GB" dirty="0" err="1"/>
              <a:t>bersbectif</a:t>
            </a:r>
            <a:r>
              <a:rPr lang="en-GB" dirty="0"/>
              <a:t/>
            </a:r>
            <a:br>
              <a:rPr lang="en-GB" dirty="0"/>
            </a:br>
            <a:r>
              <a:rPr lang="en-GB" i="1" dirty="0">
                <a:solidFill>
                  <a:schemeClr val="tx1"/>
                </a:solidFill>
              </a:rPr>
              <a:t>Different perspectives</a:t>
            </a:r>
            <a:endParaRPr lang="en-US" i="1" dirty="0">
              <a:solidFill>
                <a:schemeClr val="tx1"/>
              </a:solidFill>
            </a:endParaRPr>
          </a:p>
        </p:txBody>
      </p:sp>
      <p:pic>
        <p:nvPicPr>
          <p:cNvPr id="5" name="Picture 4"/>
          <p:cNvPicPr>
            <a:picLocks noChangeAspect="1"/>
          </p:cNvPicPr>
          <p:nvPr/>
        </p:nvPicPr>
        <p:blipFill>
          <a:blip r:embed="rId3"/>
          <a:stretch>
            <a:fillRect/>
          </a:stretch>
        </p:blipFill>
        <p:spPr>
          <a:xfrm>
            <a:off x="769616" y="1693451"/>
            <a:ext cx="7917184" cy="483827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8000"/>
                <a:lumOff val="92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4" name="Rounded Rectangle 3"/>
          <p:cNvSpPr/>
          <p:nvPr/>
        </p:nvSpPr>
        <p:spPr>
          <a:xfrm>
            <a:off x="1567173" y="1704210"/>
            <a:ext cx="6982441" cy="3397993"/>
          </a:xfrm>
          <a:prstGeom prst="roundRect">
            <a:avLst/>
          </a:prstGeom>
          <a:solidFill>
            <a:schemeClr val="accent3">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dirty="0"/>
              <a:t>“Each child’s transition … to new formal learning situations will be different and the process they go through in making these … transitions will be as important as the outcomes they experience.” </a:t>
            </a:r>
          </a:p>
          <a:p>
            <a:pPr algn="ctr"/>
            <a:r>
              <a:rPr lang="en-US" sz="2400" dirty="0"/>
              <a:t>(Crafter &amp; Maunder, 2012 </a:t>
            </a:r>
            <a:r>
              <a:rPr lang="en-US" sz="2400" i="1" dirty="0" smtClean="0"/>
              <a:t>cited in </a:t>
            </a:r>
            <a:r>
              <a:rPr lang="en-US" sz="2400" dirty="0" err="1" smtClean="0"/>
              <a:t>Macblain</a:t>
            </a:r>
            <a:r>
              <a:rPr lang="en-US" sz="2400" dirty="0"/>
              <a:t>, 2014, t.121)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r>
              <a:rPr lang="cy-GB" altLang="en-US" dirty="0" smtClean="0"/>
              <a:t>Themâu </a:t>
            </a:r>
            <a:r>
              <a:rPr lang="cy-GB" altLang="en-US" dirty="0" smtClean="0"/>
              <a:t>allweddol</a:t>
            </a:r>
            <a:br>
              <a:rPr lang="cy-GB" altLang="en-US" dirty="0" smtClean="0"/>
            </a:br>
            <a:r>
              <a:rPr lang="cy-GB" altLang="en-US" dirty="0" err="1" smtClean="0">
                <a:solidFill>
                  <a:schemeClr val="tx1"/>
                </a:solidFill>
              </a:rPr>
              <a:t>Key</a:t>
            </a:r>
            <a:r>
              <a:rPr lang="cy-GB" altLang="en-US" dirty="0" smtClean="0">
                <a:solidFill>
                  <a:schemeClr val="tx1"/>
                </a:solidFill>
              </a:rPr>
              <a:t> </a:t>
            </a:r>
            <a:r>
              <a:rPr lang="cy-GB" altLang="en-US" dirty="0" err="1" smtClean="0">
                <a:solidFill>
                  <a:schemeClr val="tx1"/>
                </a:solidFill>
              </a:rPr>
              <a:t>Themes</a:t>
            </a:r>
            <a:endParaRPr lang="cy-GB" altLang="en-US" dirty="0" smtClean="0"/>
          </a:p>
        </p:txBody>
      </p:sp>
      <p:sp>
        <p:nvSpPr>
          <p:cNvPr id="14339" name="Content Placeholder 2"/>
          <p:cNvSpPr>
            <a:spLocks noGrp="1"/>
          </p:cNvSpPr>
          <p:nvPr>
            <p:ph sz="half" idx="1"/>
          </p:nvPr>
        </p:nvSpPr>
        <p:spPr/>
        <p:txBody>
          <a:bodyPr/>
          <a:lstStyle/>
          <a:p>
            <a:pPr eaLnBrk="1" hangingPunct="1"/>
            <a:r>
              <a:rPr lang="cy-GB" altLang="en-US" dirty="0" smtClean="0">
                <a:solidFill>
                  <a:schemeClr val="accent2"/>
                </a:solidFill>
              </a:rPr>
              <a:t>Strategaethau</a:t>
            </a:r>
          </a:p>
          <a:p>
            <a:pPr eaLnBrk="1" hangingPunct="1"/>
            <a:r>
              <a:rPr lang="cy-GB" altLang="en-US" dirty="0" smtClean="0">
                <a:solidFill>
                  <a:schemeClr val="accent2"/>
                </a:solidFill>
              </a:rPr>
              <a:t>Polisi</a:t>
            </a:r>
          </a:p>
          <a:p>
            <a:pPr eaLnBrk="1" hangingPunct="1"/>
            <a:r>
              <a:rPr lang="cy-GB" altLang="en-US" dirty="0" smtClean="0">
                <a:solidFill>
                  <a:schemeClr val="accent2"/>
                </a:solidFill>
              </a:rPr>
              <a:t>Gweithredu</a:t>
            </a:r>
          </a:p>
          <a:p>
            <a:pPr eaLnBrk="1" hangingPunct="1"/>
            <a:r>
              <a:rPr lang="cy-GB" altLang="en-US" dirty="0" smtClean="0">
                <a:solidFill>
                  <a:schemeClr val="accent2"/>
                </a:solidFill>
              </a:rPr>
              <a:t>Dylanwadau</a:t>
            </a:r>
          </a:p>
          <a:p>
            <a:pPr eaLnBrk="1" hangingPunct="1"/>
            <a:r>
              <a:rPr lang="cy-GB" altLang="en-US" dirty="0" err="1" smtClean="0">
                <a:solidFill>
                  <a:schemeClr val="accent2"/>
                </a:solidFill>
              </a:rPr>
              <a:t>Rhanddeiliaid</a:t>
            </a:r>
            <a:endParaRPr lang="cy-GB" altLang="en-US" dirty="0" smtClean="0">
              <a:solidFill>
                <a:schemeClr val="accent2"/>
              </a:solidFill>
            </a:endParaRPr>
          </a:p>
          <a:p>
            <a:pPr eaLnBrk="1" hangingPunct="1"/>
            <a:r>
              <a:rPr lang="cy-GB" altLang="en-US" dirty="0" smtClean="0">
                <a:solidFill>
                  <a:schemeClr val="accent2"/>
                </a:solidFill>
              </a:rPr>
              <a:t>Y ddamcaniaeth sy’n sail i ymarfer</a:t>
            </a:r>
          </a:p>
        </p:txBody>
      </p:sp>
      <p:sp>
        <p:nvSpPr>
          <p:cNvPr id="2" name="Content Placeholder 1"/>
          <p:cNvSpPr>
            <a:spLocks noGrp="1"/>
          </p:cNvSpPr>
          <p:nvPr>
            <p:ph sz="half" idx="2"/>
          </p:nvPr>
        </p:nvSpPr>
        <p:spPr/>
        <p:txBody>
          <a:bodyPr/>
          <a:lstStyle/>
          <a:p>
            <a:r>
              <a:rPr lang="en-GB" dirty="0" smtClean="0"/>
              <a:t>Strategies</a:t>
            </a:r>
          </a:p>
          <a:p>
            <a:r>
              <a:rPr lang="en-GB" dirty="0" smtClean="0"/>
              <a:t>Policy</a:t>
            </a:r>
          </a:p>
          <a:p>
            <a:r>
              <a:rPr lang="en-GB" dirty="0" smtClean="0"/>
              <a:t>Implementation</a:t>
            </a:r>
          </a:p>
          <a:p>
            <a:r>
              <a:rPr lang="en-GB" dirty="0" smtClean="0"/>
              <a:t>Influences</a:t>
            </a:r>
          </a:p>
          <a:p>
            <a:r>
              <a:rPr lang="en-GB" dirty="0" smtClean="0"/>
              <a:t>Stakeholders</a:t>
            </a:r>
          </a:p>
          <a:p>
            <a:r>
              <a:rPr lang="en-GB" dirty="0" smtClean="0"/>
              <a:t>Theory that underpins practice</a:t>
            </a:r>
            <a:endParaRPr lang="en-GB" dirty="0"/>
          </a:p>
        </p:txBody>
      </p:sp>
    </p:spTree>
    <p:extLst>
      <p:ext uri="{BB962C8B-B14F-4D97-AF65-F5344CB8AC3E}">
        <p14:creationId xmlns:p14="http://schemas.microsoft.com/office/powerpoint/2010/main" val="4073336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 calcmode="lin" valueType="num">
                                      <p:cBhvr additive="base">
                                        <p:cTn id="7" dur="500" fill="hold"/>
                                        <p:tgtEl>
                                          <p:spTgt spid="1433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33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anim calcmode="lin" valueType="num">
                                      <p:cBhvr additive="base">
                                        <p:cTn id="11" dur="500" fill="hold"/>
                                        <p:tgtEl>
                                          <p:spTgt spid="14339">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4339">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anim calcmode="lin" valueType="num">
                                      <p:cBhvr additive="base">
                                        <p:cTn id="15" dur="500" fill="hold"/>
                                        <p:tgtEl>
                                          <p:spTgt spid="14339">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4339">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anim calcmode="lin" valueType="num">
                                      <p:cBhvr additive="base">
                                        <p:cTn id="19" dur="500" fill="hold"/>
                                        <p:tgtEl>
                                          <p:spTgt spid="1433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339">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anim calcmode="lin" valueType="num">
                                      <p:cBhvr additive="base">
                                        <p:cTn id="23" dur="500" fill="hold"/>
                                        <p:tgtEl>
                                          <p:spTgt spid="14339">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4339">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4339">
                                            <p:txEl>
                                              <p:pRg st="5" end="5"/>
                                            </p:txEl>
                                          </p:spTgt>
                                        </p:tgtEl>
                                        <p:attrNameLst>
                                          <p:attrName>style.visibility</p:attrName>
                                        </p:attrNameLst>
                                      </p:cBhvr>
                                      <p:to>
                                        <p:strVal val="visible"/>
                                      </p:to>
                                    </p:set>
                                    <p:anim calcmode="lin" valueType="num">
                                      <p:cBhvr additive="base">
                                        <p:cTn id="27" dur="500" fill="hold"/>
                                        <p:tgtEl>
                                          <p:spTgt spid="14339">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433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2">
                                            <p:txEl>
                                              <p:pRg st="0" end="0"/>
                                            </p:txEl>
                                          </p:spTgt>
                                        </p:tgtEl>
                                        <p:attrNameLst>
                                          <p:attrName>style.visibility</p:attrName>
                                        </p:attrNameLst>
                                      </p:cBhvr>
                                      <p:to>
                                        <p:strVal val="visible"/>
                                      </p:to>
                                    </p:set>
                                    <p:anim calcmode="lin" valueType="num">
                                      <p:cBhvr additive="base">
                                        <p:cTn id="33"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2">
                                            <p:txEl>
                                              <p:pRg st="1" end="1"/>
                                            </p:txEl>
                                          </p:spTgt>
                                        </p:tgtEl>
                                        <p:attrNameLst>
                                          <p:attrName>style.visibility</p:attrName>
                                        </p:attrNameLst>
                                      </p:cBhvr>
                                      <p:to>
                                        <p:strVal val="visible"/>
                                      </p:to>
                                    </p:set>
                                    <p:anim calcmode="lin" valueType="num">
                                      <p:cBhvr additive="base">
                                        <p:cTn id="39"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2">
                                            <p:txEl>
                                              <p:pRg st="2" end="2"/>
                                            </p:txEl>
                                          </p:spTgt>
                                        </p:tgtEl>
                                        <p:attrNameLst>
                                          <p:attrName>style.visibility</p:attrName>
                                        </p:attrNameLst>
                                      </p:cBhvr>
                                      <p:to>
                                        <p:strVal val="visible"/>
                                      </p:to>
                                    </p:set>
                                    <p:anim calcmode="lin" valueType="num">
                                      <p:cBhvr additive="base">
                                        <p:cTn id="4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2">
                                            <p:txEl>
                                              <p:pRg st="3" end="3"/>
                                            </p:txEl>
                                          </p:spTgt>
                                        </p:tgtEl>
                                        <p:attrNameLst>
                                          <p:attrName>style.visibility</p:attrName>
                                        </p:attrNameLst>
                                      </p:cBhvr>
                                      <p:to>
                                        <p:strVal val="visible"/>
                                      </p:to>
                                    </p:set>
                                    <p:anim calcmode="lin" valueType="num">
                                      <p:cBhvr additive="base">
                                        <p:cTn id="51"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2">
                                            <p:txEl>
                                              <p:pRg st="4" end="4"/>
                                            </p:txEl>
                                          </p:spTgt>
                                        </p:tgtEl>
                                        <p:attrNameLst>
                                          <p:attrName>style.visibility</p:attrName>
                                        </p:attrNameLst>
                                      </p:cBhvr>
                                      <p:to>
                                        <p:strVal val="visible"/>
                                      </p:to>
                                    </p:set>
                                    <p:anim calcmode="lin" valueType="num">
                                      <p:cBhvr additive="base">
                                        <p:cTn id="5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2">
                                            <p:txEl>
                                              <p:pRg st="5" end="5"/>
                                            </p:txEl>
                                          </p:spTgt>
                                        </p:tgtEl>
                                        <p:attrNameLst>
                                          <p:attrName>style.visibility</p:attrName>
                                        </p:attrNameLst>
                                      </p:cBhvr>
                                      <p:to>
                                        <p:strVal val="visible"/>
                                      </p:to>
                                    </p:set>
                                    <p:anim calcmode="lin" valueType="num">
                                      <p:cBhvr additive="base">
                                        <p:cTn id="6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1" name="Transitions.wmv">
            <a:hlinkClick r:id="" action="ppaction://media"/>
          </p:cNvPr>
          <p:cNvPicPr>
            <a:picLocks noChangeAspect="1" noChangeArrowheads="1"/>
          </p:cNvPicPr>
          <p:nvPr>
            <p:ph type="media" sz="half" idx="2"/>
            <a:videoFile r:link="rId1"/>
          </p:nvPr>
        </p:nvPicPr>
        <p:blipFill>
          <a:blip r:embed="rId4">
            <a:extLst>
              <a:ext uri="{28A0092B-C50C-407E-A947-70E740481C1C}">
                <a14:useLocalDpi xmlns:a14="http://schemas.microsoft.com/office/drawing/2010/main" val="0"/>
              </a:ext>
            </a:extLst>
          </a:blip>
          <a:srcRect/>
          <a:stretch>
            <a:fillRect/>
          </a:stretch>
        </p:blipFill>
        <p:spPr>
          <a:xfrm>
            <a:off x="1794164" y="762001"/>
            <a:ext cx="6431684" cy="3752116"/>
          </a:xfrm>
        </p:spPr>
      </p:pic>
      <p:sp>
        <p:nvSpPr>
          <p:cNvPr id="2" name="TextBox 1"/>
          <p:cNvSpPr txBox="1"/>
          <p:nvPr/>
        </p:nvSpPr>
        <p:spPr>
          <a:xfrm>
            <a:off x="1614055" y="5541818"/>
            <a:ext cx="6906490" cy="369332"/>
          </a:xfrm>
          <a:prstGeom prst="rect">
            <a:avLst/>
          </a:prstGeom>
          <a:noFill/>
        </p:spPr>
        <p:txBody>
          <a:bodyPr wrap="square" rtlCol="0">
            <a:spAutoFit/>
          </a:bodyPr>
          <a:lstStyle/>
          <a:p>
            <a:r>
              <a:rPr lang="en-GB" dirty="0">
                <a:hlinkClick r:id="rId5"/>
              </a:rPr>
              <a:t>https://www.youtube.com/watch?v=_</a:t>
            </a:r>
            <a:r>
              <a:rPr lang="en-GB" dirty="0" smtClean="0">
                <a:hlinkClick r:id="rId5"/>
              </a:rPr>
              <a:t>D62Ndygs6c</a:t>
            </a:r>
            <a:r>
              <a:rPr lang="en-GB" dirty="0" smtClean="0"/>
              <a:t> </a:t>
            </a:r>
            <a:endParaRPr lang="en-GB" dirty="0"/>
          </a:p>
        </p:txBody>
      </p:sp>
    </p:spTree>
    <p:extLst>
      <p:ext uri="{BB962C8B-B14F-4D97-AF65-F5344CB8AC3E}">
        <p14:creationId xmlns:p14="http://schemas.microsoft.com/office/powerpoint/2010/main" val="44268677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7651"/>
                    </p:tgtEl>
                  </p:cond>
                </p:stCondLst>
                <p:endSync evt="end" delay="0">
                  <p:rtn val="all"/>
                </p:endSync>
                <p:childTnLst>
                  <p:par>
                    <p:cTn id="3" fill="hold" nodeType="clickPar">
                      <p:stCondLst>
                        <p:cond delay="0"/>
                      </p:stCondLst>
                      <p:childTnLst>
                        <p:par>
                          <p:cTn id="4" fill="hold" nodeType="withGroup">
                            <p:stCondLst>
                              <p:cond delay="0"/>
                            </p:stCondLst>
                            <p:childTnLst>
                              <p:par>
                                <p:cTn id="5" presetID="2" presetClass="mediacall" presetSubtype="0" fill="hold" nodeType="clickEffect">
                                  <p:stCondLst>
                                    <p:cond delay="0"/>
                                  </p:stCondLst>
                                  <p:childTnLst>
                                    <p:cmd type="call" cmd="togglePause">
                                      <p:cBhvr>
                                        <p:cTn id="6" dur="1" fill="hold"/>
                                        <p:tgtEl>
                                          <p:spTgt spid="27651"/>
                                        </p:tgtEl>
                                      </p:cBhvr>
                                    </p:cmd>
                                  </p:childTnLst>
                                </p:cTn>
                              </p:par>
                            </p:childTnLst>
                          </p:cTn>
                        </p:par>
                      </p:childTnLst>
                    </p:cTn>
                  </p:par>
                </p:childTnLst>
              </p:cTn>
              <p:nextCondLst>
                <p:cond evt="onClick" delay="0">
                  <p:tgtEl>
                    <p:spTgt spid="27651"/>
                  </p:tgtEl>
                </p:cond>
              </p:nextCondLst>
            </p:seq>
            <p:video>
              <p:cMediaNode>
                <p:cTn id="7" fill="hold" display="0">
                  <p:stCondLst>
                    <p:cond delay="indefinite"/>
                  </p:stCondLst>
                  <p:endCondLst>
                    <p:cond evt="onNext" delay="0">
                      <p:tgtEl>
                        <p:sldTgt/>
                      </p:tgtEl>
                    </p:cond>
                    <p:cond evt="onPrev" delay="0">
                      <p:tgtEl>
                        <p:sldTgt/>
                      </p:tgtEl>
                    </p:cond>
                  </p:endCondLst>
                </p:cTn>
                <p:tgtEl>
                  <p:spTgt spid="27651"/>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8838" y="298528"/>
            <a:ext cx="6589199" cy="1280890"/>
          </a:xfrm>
        </p:spPr>
        <p:txBody>
          <a:bodyPr/>
          <a:lstStyle/>
          <a:p>
            <a:r>
              <a:rPr lang="en-GB" dirty="0" err="1" smtClean="0"/>
              <a:t>Trafodwch</a:t>
            </a:r>
            <a:r>
              <a:rPr lang="en-GB" dirty="0" smtClean="0"/>
              <a:t/>
            </a:r>
            <a:br>
              <a:rPr lang="en-GB" dirty="0" smtClean="0"/>
            </a:br>
            <a:endParaRPr lang="en-GB" dirty="0"/>
          </a:p>
        </p:txBody>
      </p:sp>
      <p:sp>
        <p:nvSpPr>
          <p:cNvPr id="4" name="Oval 3"/>
          <p:cNvSpPr/>
          <p:nvPr/>
        </p:nvSpPr>
        <p:spPr>
          <a:xfrm>
            <a:off x="228600" y="990600"/>
            <a:ext cx="8742218" cy="5867399"/>
          </a:xfrm>
          <a:prstGeom prst="ellipse">
            <a:avLst/>
          </a:prstGeom>
          <a:solidFill>
            <a:srgbClr val="00B0F0"/>
          </a:solidFill>
          <a:ln>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a:p>
            <a:r>
              <a:rPr lang="en-GB" sz="2400" dirty="0" err="1">
                <a:solidFill>
                  <a:schemeClr val="tx1"/>
                </a:solidFill>
              </a:rPr>
              <a:t>Gwelir</a:t>
            </a:r>
            <a:r>
              <a:rPr lang="en-GB" sz="2400" dirty="0">
                <a:solidFill>
                  <a:schemeClr val="tx1"/>
                </a:solidFill>
              </a:rPr>
              <a:t> </a:t>
            </a:r>
            <a:r>
              <a:rPr lang="en-GB" sz="2400" dirty="0" err="1">
                <a:solidFill>
                  <a:schemeClr val="tx1"/>
                </a:solidFill>
              </a:rPr>
              <a:t>effeithiau</a:t>
            </a:r>
            <a:r>
              <a:rPr lang="en-GB" sz="2400" dirty="0">
                <a:solidFill>
                  <a:schemeClr val="tx1"/>
                </a:solidFill>
              </a:rPr>
              <a:t> </a:t>
            </a:r>
            <a:r>
              <a:rPr lang="en-GB" sz="2400" dirty="0" err="1">
                <a:solidFill>
                  <a:schemeClr val="tx1"/>
                </a:solidFill>
              </a:rPr>
              <a:t>negyddol</a:t>
            </a:r>
            <a:r>
              <a:rPr lang="en-GB" sz="2400" dirty="0">
                <a:solidFill>
                  <a:schemeClr val="tx1"/>
                </a:solidFill>
              </a:rPr>
              <a:t> </a:t>
            </a:r>
            <a:r>
              <a:rPr lang="en-GB" sz="2400" dirty="0" err="1">
                <a:solidFill>
                  <a:schemeClr val="tx1"/>
                </a:solidFill>
              </a:rPr>
              <a:t>yn</a:t>
            </a:r>
            <a:r>
              <a:rPr lang="en-GB" sz="2400" dirty="0">
                <a:solidFill>
                  <a:schemeClr val="tx1"/>
                </a:solidFill>
              </a:rPr>
              <a:t> y </a:t>
            </a:r>
            <a:r>
              <a:rPr lang="en-GB" sz="2400" dirty="0" err="1">
                <a:solidFill>
                  <a:schemeClr val="tx1"/>
                </a:solidFill>
              </a:rPr>
              <a:t>trosglwyddo</a:t>
            </a:r>
            <a:r>
              <a:rPr lang="en-GB" sz="2400" dirty="0">
                <a:solidFill>
                  <a:schemeClr val="tx1"/>
                </a:solidFill>
              </a:rPr>
              <a:t> </a:t>
            </a:r>
            <a:r>
              <a:rPr lang="en-GB" sz="2400" dirty="0" err="1">
                <a:solidFill>
                  <a:schemeClr val="tx1"/>
                </a:solidFill>
              </a:rPr>
              <a:t>rhwng</a:t>
            </a:r>
            <a:r>
              <a:rPr lang="en-GB" sz="2400" dirty="0">
                <a:solidFill>
                  <a:schemeClr val="tx1"/>
                </a:solidFill>
              </a:rPr>
              <a:t> y </a:t>
            </a:r>
            <a:r>
              <a:rPr lang="en-GB" sz="2400" dirty="0" err="1">
                <a:solidFill>
                  <a:schemeClr val="tx1"/>
                </a:solidFill>
              </a:rPr>
              <a:t>Cyfnod</a:t>
            </a:r>
            <a:r>
              <a:rPr lang="en-GB" sz="2400" dirty="0">
                <a:solidFill>
                  <a:schemeClr val="tx1"/>
                </a:solidFill>
              </a:rPr>
              <a:t> Sylfaen a </a:t>
            </a:r>
            <a:r>
              <a:rPr lang="en-GB" sz="2400" dirty="0" err="1">
                <a:solidFill>
                  <a:schemeClr val="tx1"/>
                </a:solidFill>
              </a:rPr>
              <a:t>Chyfnod</a:t>
            </a:r>
            <a:r>
              <a:rPr lang="en-GB" sz="2400" dirty="0">
                <a:solidFill>
                  <a:schemeClr val="tx1"/>
                </a:solidFill>
              </a:rPr>
              <a:t> </a:t>
            </a:r>
            <a:r>
              <a:rPr lang="en-GB" sz="2400" dirty="0" err="1">
                <a:solidFill>
                  <a:schemeClr val="tx1"/>
                </a:solidFill>
              </a:rPr>
              <a:t>Allweddol</a:t>
            </a:r>
            <a:r>
              <a:rPr lang="en-GB" sz="2400" dirty="0">
                <a:solidFill>
                  <a:schemeClr val="tx1"/>
                </a:solidFill>
              </a:rPr>
              <a:t> 2, </a:t>
            </a:r>
            <a:r>
              <a:rPr lang="en-GB" sz="2400" dirty="0" err="1">
                <a:solidFill>
                  <a:schemeClr val="tx1"/>
                </a:solidFill>
              </a:rPr>
              <a:t>rhwng</a:t>
            </a:r>
            <a:r>
              <a:rPr lang="en-GB" sz="2400" dirty="0">
                <a:solidFill>
                  <a:schemeClr val="tx1"/>
                </a:solidFill>
              </a:rPr>
              <a:t> </a:t>
            </a:r>
            <a:r>
              <a:rPr lang="en-GB" sz="2400" dirty="0" err="1">
                <a:solidFill>
                  <a:schemeClr val="tx1"/>
                </a:solidFill>
              </a:rPr>
              <a:t>Cyfnodau</a:t>
            </a:r>
            <a:r>
              <a:rPr lang="en-GB" sz="2400" dirty="0">
                <a:solidFill>
                  <a:schemeClr val="tx1"/>
                </a:solidFill>
              </a:rPr>
              <a:t> </a:t>
            </a:r>
            <a:r>
              <a:rPr lang="en-GB" sz="2400" dirty="0" err="1">
                <a:solidFill>
                  <a:schemeClr val="tx1"/>
                </a:solidFill>
              </a:rPr>
              <a:t>Allweddol</a:t>
            </a:r>
            <a:r>
              <a:rPr lang="en-GB" sz="2400" dirty="0">
                <a:solidFill>
                  <a:schemeClr val="tx1"/>
                </a:solidFill>
              </a:rPr>
              <a:t> 2 a 3, a </a:t>
            </a:r>
            <a:r>
              <a:rPr lang="en-GB" sz="2400" dirty="0" err="1">
                <a:solidFill>
                  <a:schemeClr val="tx1"/>
                </a:solidFill>
              </a:rPr>
              <a:t>rhwng</a:t>
            </a:r>
            <a:r>
              <a:rPr lang="en-GB" sz="2400" dirty="0">
                <a:solidFill>
                  <a:schemeClr val="tx1"/>
                </a:solidFill>
              </a:rPr>
              <a:t> </a:t>
            </a:r>
            <a:r>
              <a:rPr lang="en-GB" sz="2400" dirty="0" err="1">
                <a:solidFill>
                  <a:schemeClr val="tx1"/>
                </a:solidFill>
              </a:rPr>
              <a:t>Cyfnodau</a:t>
            </a:r>
            <a:r>
              <a:rPr lang="en-GB" sz="2400" dirty="0">
                <a:solidFill>
                  <a:schemeClr val="tx1"/>
                </a:solidFill>
              </a:rPr>
              <a:t> </a:t>
            </a:r>
            <a:r>
              <a:rPr lang="en-GB" sz="2400" dirty="0" err="1">
                <a:solidFill>
                  <a:schemeClr val="tx1"/>
                </a:solidFill>
              </a:rPr>
              <a:t>Allweddol</a:t>
            </a:r>
            <a:r>
              <a:rPr lang="en-GB" sz="2400" dirty="0">
                <a:solidFill>
                  <a:schemeClr val="tx1"/>
                </a:solidFill>
              </a:rPr>
              <a:t> 3 a 4. </a:t>
            </a:r>
            <a:r>
              <a:rPr lang="en-GB" sz="2400" dirty="0" err="1">
                <a:solidFill>
                  <a:schemeClr val="tx1"/>
                </a:solidFill>
              </a:rPr>
              <a:t>Ym</a:t>
            </a:r>
            <a:r>
              <a:rPr lang="en-GB" sz="2400" dirty="0">
                <a:solidFill>
                  <a:schemeClr val="tx1"/>
                </a:solidFill>
              </a:rPr>
              <a:t> </a:t>
            </a:r>
            <a:r>
              <a:rPr lang="en-GB" sz="2400" dirty="0" err="1">
                <a:solidFill>
                  <a:schemeClr val="tx1"/>
                </a:solidFill>
              </a:rPr>
              <a:t>mhob</a:t>
            </a:r>
            <a:r>
              <a:rPr lang="en-GB" sz="2400" dirty="0">
                <a:solidFill>
                  <a:schemeClr val="tx1"/>
                </a:solidFill>
              </a:rPr>
              <a:t> </a:t>
            </a:r>
            <a:r>
              <a:rPr lang="en-GB" sz="2400" dirty="0" err="1">
                <a:solidFill>
                  <a:schemeClr val="tx1"/>
                </a:solidFill>
              </a:rPr>
              <a:t>achos</a:t>
            </a:r>
            <a:r>
              <a:rPr lang="en-GB" sz="2400" dirty="0">
                <a:solidFill>
                  <a:schemeClr val="tx1"/>
                </a:solidFill>
              </a:rPr>
              <a:t>, </a:t>
            </a:r>
            <a:r>
              <a:rPr lang="en-GB" sz="2400" dirty="0" err="1">
                <a:solidFill>
                  <a:schemeClr val="tx1"/>
                </a:solidFill>
              </a:rPr>
              <a:t>mae’r</a:t>
            </a:r>
            <a:r>
              <a:rPr lang="en-GB" sz="2400" dirty="0">
                <a:solidFill>
                  <a:schemeClr val="tx1"/>
                </a:solidFill>
              </a:rPr>
              <a:t> </a:t>
            </a:r>
            <a:r>
              <a:rPr lang="en-GB" sz="2400" dirty="0" err="1">
                <a:solidFill>
                  <a:schemeClr val="tx1"/>
                </a:solidFill>
              </a:rPr>
              <a:t>newid</a:t>
            </a:r>
            <a:r>
              <a:rPr lang="en-GB" sz="2400" dirty="0">
                <a:solidFill>
                  <a:schemeClr val="tx1"/>
                </a:solidFill>
              </a:rPr>
              <a:t> </a:t>
            </a:r>
            <a:r>
              <a:rPr lang="en-GB" sz="2400" dirty="0" err="1">
                <a:solidFill>
                  <a:schemeClr val="tx1"/>
                </a:solidFill>
              </a:rPr>
              <a:t>yn</a:t>
            </a:r>
            <a:r>
              <a:rPr lang="en-GB" sz="2400" dirty="0">
                <a:solidFill>
                  <a:schemeClr val="tx1"/>
                </a:solidFill>
              </a:rPr>
              <a:t> </a:t>
            </a:r>
            <a:r>
              <a:rPr lang="en-GB" sz="2400" dirty="0" err="1">
                <a:solidFill>
                  <a:schemeClr val="tx1"/>
                </a:solidFill>
              </a:rPr>
              <a:t>yr</a:t>
            </a:r>
            <a:r>
              <a:rPr lang="en-GB" sz="2400" dirty="0">
                <a:solidFill>
                  <a:schemeClr val="tx1"/>
                </a:solidFill>
              </a:rPr>
              <a:t> </a:t>
            </a:r>
            <a:r>
              <a:rPr lang="en-GB" sz="2400" dirty="0" err="1">
                <a:solidFill>
                  <a:schemeClr val="tx1"/>
                </a:solidFill>
              </a:rPr>
              <a:t>athroniaeth</a:t>
            </a:r>
            <a:r>
              <a:rPr lang="en-GB" sz="2400" dirty="0">
                <a:solidFill>
                  <a:schemeClr val="tx1"/>
                </a:solidFill>
              </a:rPr>
              <a:t> </a:t>
            </a:r>
            <a:r>
              <a:rPr lang="en-GB" sz="2400" dirty="0" err="1">
                <a:solidFill>
                  <a:schemeClr val="tx1"/>
                </a:solidFill>
              </a:rPr>
              <a:t>neu’r</a:t>
            </a:r>
            <a:r>
              <a:rPr lang="en-GB" sz="2400" dirty="0">
                <a:solidFill>
                  <a:schemeClr val="tx1"/>
                </a:solidFill>
              </a:rPr>
              <a:t> dull </a:t>
            </a:r>
            <a:r>
              <a:rPr lang="en-GB" sz="2400" dirty="0" err="1">
                <a:solidFill>
                  <a:schemeClr val="tx1"/>
                </a:solidFill>
              </a:rPr>
              <a:t>gweithredu</a:t>
            </a:r>
            <a:r>
              <a:rPr lang="en-GB" sz="2400" dirty="0">
                <a:solidFill>
                  <a:schemeClr val="tx1"/>
                </a:solidFill>
              </a:rPr>
              <a:t> </a:t>
            </a:r>
            <a:r>
              <a:rPr lang="en-GB" sz="2400" dirty="0" err="1">
                <a:solidFill>
                  <a:schemeClr val="tx1"/>
                </a:solidFill>
              </a:rPr>
              <a:t>ar</a:t>
            </a:r>
            <a:r>
              <a:rPr lang="en-GB" sz="2400" dirty="0">
                <a:solidFill>
                  <a:schemeClr val="tx1"/>
                </a:solidFill>
              </a:rPr>
              <a:t> </a:t>
            </a:r>
            <a:r>
              <a:rPr lang="en-GB" sz="2400" dirty="0" err="1">
                <a:solidFill>
                  <a:schemeClr val="tx1"/>
                </a:solidFill>
              </a:rPr>
              <a:t>bwyntiau</a:t>
            </a:r>
            <a:r>
              <a:rPr lang="en-GB" sz="2400" dirty="0">
                <a:solidFill>
                  <a:schemeClr val="tx1"/>
                </a:solidFill>
              </a:rPr>
              <a:t> </a:t>
            </a:r>
            <a:r>
              <a:rPr lang="en-GB" sz="2400" dirty="0" err="1">
                <a:solidFill>
                  <a:schemeClr val="tx1"/>
                </a:solidFill>
              </a:rPr>
              <a:t>trosglwyddo</a:t>
            </a:r>
            <a:r>
              <a:rPr lang="en-GB" sz="2400" dirty="0">
                <a:solidFill>
                  <a:schemeClr val="tx1"/>
                </a:solidFill>
              </a:rPr>
              <a:t> </a:t>
            </a:r>
            <a:r>
              <a:rPr lang="en-GB" sz="2400" dirty="0" err="1">
                <a:solidFill>
                  <a:schemeClr val="tx1"/>
                </a:solidFill>
              </a:rPr>
              <a:t>yn</a:t>
            </a:r>
            <a:r>
              <a:rPr lang="en-GB" sz="2400" dirty="0">
                <a:solidFill>
                  <a:schemeClr val="tx1"/>
                </a:solidFill>
              </a:rPr>
              <a:t> </a:t>
            </a:r>
            <a:r>
              <a:rPr lang="en-GB" sz="2400" dirty="0" err="1">
                <a:solidFill>
                  <a:schemeClr val="tx1"/>
                </a:solidFill>
              </a:rPr>
              <a:t>gallu</a:t>
            </a:r>
            <a:r>
              <a:rPr lang="en-GB" sz="2400" dirty="0">
                <a:solidFill>
                  <a:schemeClr val="tx1"/>
                </a:solidFill>
              </a:rPr>
              <a:t> </a:t>
            </a:r>
            <a:r>
              <a:rPr lang="en-GB" sz="2400" dirty="0" err="1">
                <a:solidFill>
                  <a:schemeClr val="tx1"/>
                </a:solidFill>
              </a:rPr>
              <a:t>llesteirio</a:t>
            </a:r>
            <a:r>
              <a:rPr lang="en-GB" sz="2400" dirty="0">
                <a:solidFill>
                  <a:schemeClr val="tx1"/>
                </a:solidFill>
              </a:rPr>
              <a:t> </a:t>
            </a:r>
            <a:r>
              <a:rPr lang="en-GB" sz="2400" dirty="0" err="1">
                <a:solidFill>
                  <a:schemeClr val="tx1"/>
                </a:solidFill>
              </a:rPr>
              <a:t>dilyniant</a:t>
            </a:r>
            <a:r>
              <a:rPr lang="en-GB" sz="2400" dirty="0">
                <a:solidFill>
                  <a:schemeClr val="tx1"/>
                </a:solidFill>
              </a:rPr>
              <a:t> ac </a:t>
            </a:r>
            <a:r>
              <a:rPr lang="en-GB" sz="2400" dirty="0" err="1">
                <a:solidFill>
                  <a:schemeClr val="tx1"/>
                </a:solidFill>
              </a:rPr>
              <a:t>roedd</a:t>
            </a:r>
            <a:r>
              <a:rPr lang="en-GB" sz="2400" dirty="0">
                <a:solidFill>
                  <a:schemeClr val="tx1"/>
                </a:solidFill>
              </a:rPr>
              <a:t> </a:t>
            </a:r>
            <a:r>
              <a:rPr lang="en-GB" sz="2400" dirty="0" err="1">
                <a:solidFill>
                  <a:schemeClr val="tx1"/>
                </a:solidFill>
              </a:rPr>
              <a:t>tystiolaeth</a:t>
            </a:r>
            <a:r>
              <a:rPr lang="en-GB" sz="2400" dirty="0">
                <a:solidFill>
                  <a:schemeClr val="tx1"/>
                </a:solidFill>
              </a:rPr>
              <a:t> bod </a:t>
            </a:r>
            <a:r>
              <a:rPr lang="en-GB" sz="2400" dirty="0" err="1">
                <a:solidFill>
                  <a:schemeClr val="tx1"/>
                </a:solidFill>
              </a:rPr>
              <a:t>hyn</a:t>
            </a:r>
            <a:r>
              <a:rPr lang="en-GB" sz="2400" dirty="0">
                <a:solidFill>
                  <a:schemeClr val="tx1"/>
                </a:solidFill>
              </a:rPr>
              <a:t> </a:t>
            </a:r>
            <a:r>
              <a:rPr lang="en-GB" sz="2400" dirty="0" err="1">
                <a:solidFill>
                  <a:schemeClr val="tx1"/>
                </a:solidFill>
              </a:rPr>
              <a:t>yn</a:t>
            </a:r>
            <a:r>
              <a:rPr lang="en-GB" sz="2400" dirty="0">
                <a:solidFill>
                  <a:schemeClr val="tx1"/>
                </a:solidFill>
              </a:rPr>
              <a:t> </a:t>
            </a:r>
            <a:r>
              <a:rPr lang="en-GB" sz="2400" dirty="0" err="1">
                <a:solidFill>
                  <a:schemeClr val="tx1"/>
                </a:solidFill>
              </a:rPr>
              <a:t>gallu</a:t>
            </a:r>
            <a:r>
              <a:rPr lang="en-GB" sz="2400" dirty="0">
                <a:solidFill>
                  <a:schemeClr val="tx1"/>
                </a:solidFill>
              </a:rPr>
              <a:t> </a:t>
            </a:r>
            <a:r>
              <a:rPr lang="en-GB" sz="2400" dirty="0" err="1">
                <a:solidFill>
                  <a:schemeClr val="tx1"/>
                </a:solidFill>
              </a:rPr>
              <a:t>cyfrannu</a:t>
            </a:r>
            <a:r>
              <a:rPr lang="en-GB" sz="2400" dirty="0">
                <a:solidFill>
                  <a:schemeClr val="tx1"/>
                </a:solidFill>
              </a:rPr>
              <a:t> at </a:t>
            </a:r>
            <a:r>
              <a:rPr lang="en-GB" sz="2400" dirty="0" err="1">
                <a:solidFill>
                  <a:schemeClr val="tx1"/>
                </a:solidFill>
              </a:rPr>
              <a:t>ymddieithrio</a:t>
            </a:r>
            <a:r>
              <a:rPr lang="en-GB" sz="2400" dirty="0">
                <a:solidFill>
                  <a:schemeClr val="tx1"/>
                </a:solidFill>
              </a:rPr>
              <a:t> </a:t>
            </a:r>
            <a:r>
              <a:rPr lang="en-GB" sz="2400" dirty="0" err="1">
                <a:solidFill>
                  <a:schemeClr val="tx1"/>
                </a:solidFill>
              </a:rPr>
              <a:t>gan</a:t>
            </a:r>
            <a:r>
              <a:rPr lang="en-GB" sz="2400" dirty="0">
                <a:solidFill>
                  <a:schemeClr val="tx1"/>
                </a:solidFill>
              </a:rPr>
              <a:t> </a:t>
            </a:r>
            <a:r>
              <a:rPr lang="en-GB" sz="2400" dirty="0" err="1">
                <a:solidFill>
                  <a:schemeClr val="tx1"/>
                </a:solidFill>
              </a:rPr>
              <a:t>bobl</a:t>
            </a:r>
            <a:r>
              <a:rPr lang="en-GB" sz="2400" dirty="0">
                <a:solidFill>
                  <a:schemeClr val="tx1"/>
                </a:solidFill>
              </a:rPr>
              <a:t> </a:t>
            </a:r>
            <a:r>
              <a:rPr lang="en-GB" sz="2400" dirty="0" err="1">
                <a:solidFill>
                  <a:schemeClr val="tx1"/>
                </a:solidFill>
              </a:rPr>
              <a:t>ifanc</a:t>
            </a:r>
            <a:r>
              <a:rPr lang="en-GB" sz="2400" dirty="0">
                <a:solidFill>
                  <a:schemeClr val="tx1"/>
                </a:solidFill>
              </a:rPr>
              <a:t> </a:t>
            </a:r>
            <a:r>
              <a:rPr lang="en-GB" sz="2400" dirty="0" err="1">
                <a:solidFill>
                  <a:schemeClr val="tx1"/>
                </a:solidFill>
              </a:rPr>
              <a:t>wrth</a:t>
            </a:r>
            <a:r>
              <a:rPr lang="en-GB" sz="2400" dirty="0">
                <a:solidFill>
                  <a:schemeClr val="tx1"/>
                </a:solidFill>
              </a:rPr>
              <a:t> </a:t>
            </a:r>
            <a:r>
              <a:rPr lang="en-GB" sz="2400" dirty="0" err="1">
                <a:solidFill>
                  <a:schemeClr val="tx1"/>
                </a:solidFill>
              </a:rPr>
              <a:t>iddynt</a:t>
            </a:r>
            <a:r>
              <a:rPr lang="en-GB" sz="2400" dirty="0">
                <a:solidFill>
                  <a:schemeClr val="tx1"/>
                </a:solidFill>
              </a:rPr>
              <a:t> </a:t>
            </a:r>
            <a:r>
              <a:rPr lang="en-GB" sz="2400" dirty="0" err="1">
                <a:solidFill>
                  <a:schemeClr val="tx1"/>
                </a:solidFill>
              </a:rPr>
              <a:t>fynd</a:t>
            </a:r>
            <a:r>
              <a:rPr lang="en-GB" sz="2400" dirty="0">
                <a:solidFill>
                  <a:schemeClr val="tx1"/>
                </a:solidFill>
              </a:rPr>
              <a:t> </a:t>
            </a:r>
            <a:r>
              <a:rPr lang="en-GB" sz="2400" dirty="0" err="1">
                <a:solidFill>
                  <a:schemeClr val="tx1"/>
                </a:solidFill>
              </a:rPr>
              <a:t>drwy’r</a:t>
            </a:r>
            <a:r>
              <a:rPr lang="en-GB" sz="2400" dirty="0">
                <a:solidFill>
                  <a:schemeClr val="tx1"/>
                </a:solidFill>
              </a:rPr>
              <a:t> </a:t>
            </a:r>
            <a:r>
              <a:rPr lang="en-GB" sz="2400" dirty="0" err="1" smtClean="0">
                <a:solidFill>
                  <a:schemeClr val="tx1"/>
                </a:solidFill>
              </a:rPr>
              <a:t>ysgol</a:t>
            </a:r>
            <a:r>
              <a:rPr lang="en-GB" sz="2400" dirty="0">
                <a:solidFill>
                  <a:schemeClr val="tx1"/>
                </a:solidFill>
              </a:rPr>
              <a:t> </a:t>
            </a:r>
            <a:r>
              <a:rPr lang="en-GB" sz="2400" dirty="0" smtClean="0">
                <a:solidFill>
                  <a:schemeClr val="tx1"/>
                </a:solidFill>
              </a:rPr>
              <a:t>(Donaldson, 2015:52).  </a:t>
            </a:r>
            <a:endParaRPr lang="en-GB" sz="2400" dirty="0">
              <a:solidFill>
                <a:schemeClr val="tx1"/>
              </a:solidFill>
            </a:endParaRPr>
          </a:p>
        </p:txBody>
      </p:sp>
    </p:spTree>
    <p:extLst>
      <p:ext uri="{BB962C8B-B14F-4D97-AF65-F5344CB8AC3E}">
        <p14:creationId xmlns:p14="http://schemas.microsoft.com/office/powerpoint/2010/main" val="49245303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8838" y="298528"/>
            <a:ext cx="6589199" cy="1280890"/>
          </a:xfrm>
        </p:spPr>
        <p:txBody>
          <a:bodyPr/>
          <a:lstStyle/>
          <a:p>
            <a:r>
              <a:rPr lang="en-GB" dirty="0" smtClean="0"/>
              <a:t>Discuss</a:t>
            </a:r>
            <a:br>
              <a:rPr lang="en-GB" dirty="0" smtClean="0"/>
            </a:br>
            <a:endParaRPr lang="en-GB" dirty="0"/>
          </a:p>
        </p:txBody>
      </p:sp>
      <p:sp>
        <p:nvSpPr>
          <p:cNvPr id="4" name="Oval 3"/>
          <p:cNvSpPr/>
          <p:nvPr/>
        </p:nvSpPr>
        <p:spPr>
          <a:xfrm>
            <a:off x="228600" y="990600"/>
            <a:ext cx="8742218" cy="5867399"/>
          </a:xfrm>
          <a:prstGeom prst="ellipse">
            <a:avLst/>
          </a:prstGeom>
          <a:solidFill>
            <a:srgbClr val="00B0F0"/>
          </a:solidFill>
          <a:ln>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smtClean="0">
                <a:solidFill>
                  <a:schemeClr val="tx1"/>
                </a:solidFill>
              </a:rPr>
              <a:t>Negative </a:t>
            </a:r>
            <a:r>
              <a:rPr lang="en-GB" sz="2400" dirty="0">
                <a:solidFill>
                  <a:schemeClr val="tx1"/>
                </a:solidFill>
              </a:rPr>
              <a:t>effects are evident in the transitions between the Foundation Phase and Key Stage 2, Key Stages 2 and 3, and Key Stages 3 and 4. In each case, shifts in philosophy or approach at transition points can hinder progression and there was evidence that this could contribute to disengagement as young people progress through </a:t>
            </a:r>
            <a:r>
              <a:rPr lang="en-GB" sz="2400" dirty="0" smtClean="0">
                <a:solidFill>
                  <a:schemeClr val="tx1"/>
                </a:solidFill>
              </a:rPr>
              <a:t>school (Donaldson, 2015:52). </a:t>
            </a:r>
            <a:endParaRPr lang="en-GB" sz="2400" dirty="0">
              <a:solidFill>
                <a:schemeClr val="tx1"/>
              </a:solidFill>
            </a:endParaRPr>
          </a:p>
        </p:txBody>
      </p:sp>
    </p:spTree>
    <p:extLst>
      <p:ext uri="{BB962C8B-B14F-4D97-AF65-F5344CB8AC3E}">
        <p14:creationId xmlns:p14="http://schemas.microsoft.com/office/powerpoint/2010/main" val="5952261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1451768" y="436418"/>
            <a:ext cx="7923213" cy="1320800"/>
          </a:xfrm>
        </p:spPr>
        <p:txBody>
          <a:bodyPr/>
          <a:lstStyle/>
          <a:p>
            <a:r>
              <a:rPr lang="en-GB" altLang="en-US" sz="3200" u="sng" dirty="0" smtClean="0">
                <a:ea typeface="ＭＳ Ｐゴシック" panose="020B0600070205080204" pitchFamily="34" charset="-128"/>
              </a:rPr>
              <a:t>Beth </a:t>
            </a:r>
            <a:r>
              <a:rPr lang="en-GB" altLang="en-US" sz="3200" u="sng" dirty="0" err="1" smtClean="0">
                <a:ea typeface="ＭＳ Ｐゴシック" panose="020B0600070205080204" pitchFamily="34" charset="-128"/>
              </a:rPr>
              <a:t>yw</a:t>
            </a:r>
            <a:r>
              <a:rPr lang="en-GB" altLang="en-US" sz="3200" u="sng" dirty="0" smtClean="0">
                <a:ea typeface="ＭＳ Ｐゴシック" panose="020B0600070205080204" pitchFamily="34" charset="-128"/>
              </a:rPr>
              <a:t> </a:t>
            </a:r>
            <a:r>
              <a:rPr lang="en-GB" altLang="en-US" sz="3200" u="sng" dirty="0" err="1" smtClean="0">
                <a:ea typeface="ＭＳ Ｐゴシック" panose="020B0600070205080204" pitchFamily="34" charset="-128"/>
              </a:rPr>
              <a:t>rhai</a:t>
            </a:r>
            <a:r>
              <a:rPr lang="en-GB" altLang="en-US" sz="3200" u="sng" dirty="0" smtClean="0">
                <a:ea typeface="ＭＳ Ｐゴシック" panose="020B0600070205080204" pitchFamily="34" charset="-128"/>
              </a:rPr>
              <a:t> </a:t>
            </a:r>
            <a:r>
              <a:rPr lang="en-GB" altLang="en-US" sz="3200" u="sng" dirty="0" err="1" smtClean="0">
                <a:ea typeface="ＭＳ Ｐゴシック" panose="020B0600070205080204" pitchFamily="34" charset="-128"/>
              </a:rPr>
              <a:t>o’r</a:t>
            </a:r>
            <a:r>
              <a:rPr lang="en-GB" altLang="en-US" sz="3200" u="sng" dirty="0" smtClean="0">
                <a:ea typeface="ＭＳ Ｐゴシック" panose="020B0600070205080204" pitchFamily="34" charset="-128"/>
              </a:rPr>
              <a:t> </a:t>
            </a:r>
            <a:r>
              <a:rPr lang="en-GB" altLang="en-US" sz="3200" u="sng" dirty="0" err="1" smtClean="0">
                <a:ea typeface="ＭＳ Ｐゴシック" panose="020B0600070205080204" pitchFamily="34" charset="-128"/>
              </a:rPr>
              <a:t>heriau</a:t>
            </a:r>
            <a:r>
              <a:rPr lang="en-GB" altLang="en-US" sz="3200" u="sng" dirty="0" smtClean="0">
                <a:ea typeface="ＭＳ Ｐゴシック" panose="020B0600070205080204" pitchFamily="34" charset="-128"/>
              </a:rPr>
              <a:t>?</a:t>
            </a:r>
            <a:br>
              <a:rPr lang="en-GB" altLang="en-US" sz="3200" u="sng" dirty="0" smtClean="0">
                <a:ea typeface="ＭＳ Ｐゴシック" panose="020B0600070205080204" pitchFamily="34" charset="-128"/>
              </a:rPr>
            </a:br>
            <a:r>
              <a:rPr lang="en-GB" altLang="en-US" sz="3200" u="sng" dirty="0" smtClean="0">
                <a:solidFill>
                  <a:schemeClr val="tx1"/>
                </a:solidFill>
                <a:ea typeface="ＭＳ Ｐゴシック" panose="020B0600070205080204" pitchFamily="34" charset="-128"/>
              </a:rPr>
              <a:t>What are some of the challenges?</a:t>
            </a:r>
            <a:endParaRPr lang="en-US" altLang="en-US" sz="3200" u="sng" dirty="0" smtClean="0">
              <a:solidFill>
                <a:schemeClr val="tx1"/>
              </a:solidFill>
              <a:ea typeface="ＭＳ Ｐゴシック" panose="020B0600070205080204" pitchFamily="34" charset="-128"/>
            </a:endParaRPr>
          </a:p>
        </p:txBody>
      </p:sp>
      <p:sp>
        <p:nvSpPr>
          <p:cNvPr id="18435" name="Content Placeholder 3"/>
          <p:cNvSpPr>
            <a:spLocks noGrp="1"/>
          </p:cNvSpPr>
          <p:nvPr>
            <p:ph sz="half" idx="1"/>
          </p:nvPr>
        </p:nvSpPr>
        <p:spPr>
          <a:xfrm>
            <a:off x="1524000" y="1994333"/>
            <a:ext cx="3087688" cy="3881437"/>
          </a:xfrm>
        </p:spPr>
        <p:txBody>
          <a:bodyPr rtlCol="0">
            <a:normAutofit fontScale="92500" lnSpcReduction="20000"/>
          </a:bodyPr>
          <a:lstStyle/>
          <a:p>
            <a:pPr fontAlgn="auto">
              <a:spcAft>
                <a:spcPts val="0"/>
              </a:spcAft>
              <a:buFont typeface="Wingdings 3" charset="2"/>
              <a:buChar char=""/>
              <a:defRPr/>
            </a:pPr>
            <a:r>
              <a:rPr lang="en-GB" altLang="en-US" sz="2000" dirty="0" err="1" smtClean="0">
                <a:solidFill>
                  <a:schemeClr val="accent2"/>
                </a:solidFill>
                <a:ea typeface="ＭＳ Ｐゴシック" panose="020B0600070205080204" pitchFamily="34" charset="-128"/>
              </a:rPr>
              <a:t>Sicrhau</a:t>
            </a:r>
            <a:r>
              <a:rPr lang="en-GB" altLang="en-US" sz="2000" dirty="0" smtClean="0">
                <a:solidFill>
                  <a:schemeClr val="accent2"/>
                </a:solidFill>
                <a:ea typeface="ＭＳ Ｐゴシック" panose="020B0600070205080204" pitchFamily="34" charset="-128"/>
              </a:rPr>
              <a:t> </a:t>
            </a:r>
            <a:r>
              <a:rPr lang="en-GB" altLang="en-US" sz="2000" dirty="0" err="1" smtClean="0">
                <a:solidFill>
                  <a:schemeClr val="accent2"/>
                </a:solidFill>
                <a:ea typeface="ＭＳ Ｐゴシック" panose="020B0600070205080204" pitchFamily="34" charset="-128"/>
              </a:rPr>
              <a:t>dilyniant</a:t>
            </a:r>
            <a:r>
              <a:rPr lang="en-GB" altLang="en-US" sz="2000" dirty="0" smtClean="0">
                <a:solidFill>
                  <a:schemeClr val="accent2"/>
                </a:solidFill>
                <a:ea typeface="ＭＳ Ｐゴシック" panose="020B0600070205080204" pitchFamily="34" charset="-128"/>
              </a:rPr>
              <a:t> </a:t>
            </a:r>
            <a:r>
              <a:rPr lang="en-GB" altLang="en-US" sz="2000" dirty="0" err="1" smtClean="0">
                <a:solidFill>
                  <a:schemeClr val="accent2"/>
                </a:solidFill>
                <a:ea typeface="ＭＳ Ｐゴシック" panose="020B0600070205080204" pitchFamily="34" charset="-128"/>
              </a:rPr>
              <a:t>i</a:t>
            </a:r>
            <a:r>
              <a:rPr lang="en-GB" altLang="en-US" sz="2000" dirty="0" smtClean="0">
                <a:solidFill>
                  <a:schemeClr val="accent2"/>
                </a:solidFill>
                <a:ea typeface="ＭＳ Ｐゴシック" panose="020B0600070205080204" pitchFamily="34" charset="-128"/>
              </a:rPr>
              <a:t> </a:t>
            </a:r>
            <a:r>
              <a:rPr lang="en-GB" altLang="en-US" sz="2000" dirty="0" err="1" smtClean="0">
                <a:solidFill>
                  <a:schemeClr val="accent2"/>
                </a:solidFill>
                <a:ea typeface="ＭＳ Ｐゴシック" panose="020B0600070205080204" pitchFamily="34" charset="-128"/>
              </a:rPr>
              <a:t>bawb</a:t>
            </a:r>
            <a:endParaRPr lang="en-GB" altLang="en-US" sz="2000" dirty="0" smtClean="0">
              <a:solidFill>
                <a:schemeClr val="accent2"/>
              </a:solidFill>
              <a:ea typeface="ＭＳ Ｐゴシック" panose="020B0600070205080204" pitchFamily="34" charset="-128"/>
            </a:endParaRPr>
          </a:p>
          <a:p>
            <a:pPr fontAlgn="auto">
              <a:spcAft>
                <a:spcPts val="0"/>
              </a:spcAft>
              <a:buFont typeface="Wingdings 3" charset="2"/>
              <a:buChar char=""/>
              <a:defRPr/>
            </a:pPr>
            <a:r>
              <a:rPr lang="en-GB" altLang="en-US" sz="2000" dirty="0" err="1" smtClean="0">
                <a:solidFill>
                  <a:schemeClr val="accent2"/>
                </a:solidFill>
                <a:ea typeface="ＭＳ Ｐゴシック" panose="020B0600070205080204" pitchFamily="34" charset="-128"/>
              </a:rPr>
              <a:t>gwneud</a:t>
            </a:r>
            <a:r>
              <a:rPr lang="en-GB" altLang="en-US" sz="2000" dirty="0" smtClean="0">
                <a:solidFill>
                  <a:schemeClr val="accent2"/>
                </a:solidFill>
                <a:ea typeface="ＭＳ Ｐゴシック" panose="020B0600070205080204" pitchFamily="34" charset="-128"/>
              </a:rPr>
              <a:t> </a:t>
            </a:r>
            <a:r>
              <a:rPr lang="en-GB" altLang="en-US" sz="2000" dirty="0" err="1" smtClean="0">
                <a:solidFill>
                  <a:schemeClr val="accent2"/>
                </a:solidFill>
                <a:ea typeface="ＭＳ Ｐゴシック" panose="020B0600070205080204" pitchFamily="34" charset="-128"/>
              </a:rPr>
              <a:t>gwell</a:t>
            </a:r>
            <a:r>
              <a:rPr lang="en-GB" altLang="en-US" sz="2000" dirty="0" smtClean="0">
                <a:solidFill>
                  <a:schemeClr val="accent2"/>
                </a:solidFill>
                <a:ea typeface="ＭＳ Ｐゴシック" panose="020B0600070205080204" pitchFamily="34" charset="-128"/>
              </a:rPr>
              <a:t> </a:t>
            </a:r>
            <a:r>
              <a:rPr lang="en-GB" altLang="en-US" sz="2000" dirty="0" err="1" smtClean="0">
                <a:solidFill>
                  <a:schemeClr val="accent2"/>
                </a:solidFill>
                <a:ea typeface="ＭＳ Ｐゴシック" panose="020B0600070205080204" pitchFamily="34" charset="-128"/>
              </a:rPr>
              <a:t>defnydd</a:t>
            </a:r>
            <a:r>
              <a:rPr lang="en-GB" altLang="en-US" sz="2000" dirty="0" smtClean="0">
                <a:solidFill>
                  <a:schemeClr val="accent2"/>
                </a:solidFill>
                <a:ea typeface="ＭＳ Ｐゴシック" panose="020B0600070205080204" pitchFamily="34" charset="-128"/>
              </a:rPr>
              <a:t> o </a:t>
            </a:r>
            <a:r>
              <a:rPr lang="en-GB" altLang="en-US" sz="2000" dirty="0" err="1" smtClean="0">
                <a:solidFill>
                  <a:schemeClr val="accent2"/>
                </a:solidFill>
                <a:ea typeface="ＭＳ Ｐゴシック" panose="020B0600070205080204" pitchFamily="34" charset="-128"/>
              </a:rPr>
              <a:t>broffiliau</a:t>
            </a:r>
            <a:r>
              <a:rPr lang="en-GB" altLang="en-US" sz="2000" dirty="0" smtClean="0">
                <a:solidFill>
                  <a:schemeClr val="accent2"/>
                </a:solidFill>
                <a:ea typeface="ＭＳ Ｐゴシック" panose="020B0600070205080204" pitchFamily="34" charset="-128"/>
              </a:rPr>
              <a:t> </a:t>
            </a:r>
            <a:r>
              <a:rPr lang="en-GB" altLang="en-US" sz="2000" dirty="0" err="1" smtClean="0">
                <a:solidFill>
                  <a:schemeClr val="accent2"/>
                </a:solidFill>
                <a:ea typeface="ＭＳ Ｐゴシック" panose="020B0600070205080204" pitchFamily="34" charset="-128"/>
              </a:rPr>
              <a:t>disgyblion</a:t>
            </a:r>
            <a:endParaRPr lang="en-GB" altLang="en-US" sz="2000" dirty="0" smtClean="0">
              <a:solidFill>
                <a:schemeClr val="accent2"/>
              </a:solidFill>
              <a:ea typeface="ＭＳ Ｐゴシック" panose="020B0600070205080204" pitchFamily="34" charset="-128"/>
            </a:endParaRPr>
          </a:p>
          <a:p>
            <a:pPr fontAlgn="auto">
              <a:spcAft>
                <a:spcPts val="0"/>
              </a:spcAft>
              <a:buFont typeface="Wingdings 3" charset="2"/>
              <a:buChar char=""/>
              <a:defRPr/>
            </a:pPr>
            <a:r>
              <a:rPr lang="en-GB" altLang="en-US" sz="2000" dirty="0" err="1" smtClean="0">
                <a:solidFill>
                  <a:schemeClr val="accent2"/>
                </a:solidFill>
                <a:ea typeface="ＭＳ Ｐゴシック" panose="020B0600070205080204" pitchFamily="34" charset="-128"/>
              </a:rPr>
              <a:t>lles</a:t>
            </a:r>
            <a:endParaRPr lang="en-GB" altLang="en-US" sz="2000" dirty="0" smtClean="0">
              <a:solidFill>
                <a:schemeClr val="accent2"/>
              </a:solidFill>
              <a:ea typeface="ＭＳ Ｐゴシック" panose="020B0600070205080204" pitchFamily="34" charset="-128"/>
            </a:endParaRPr>
          </a:p>
          <a:p>
            <a:pPr fontAlgn="auto">
              <a:spcAft>
                <a:spcPts val="0"/>
              </a:spcAft>
              <a:buFont typeface="Wingdings 3" charset="2"/>
              <a:buChar char=""/>
              <a:defRPr/>
            </a:pPr>
            <a:r>
              <a:rPr lang="en-GB" altLang="en-US" sz="2000" dirty="0" err="1" smtClean="0">
                <a:solidFill>
                  <a:schemeClr val="accent2"/>
                </a:solidFill>
                <a:ea typeface="ＭＳ Ｐゴシック" panose="020B0600070205080204" pitchFamily="34" charset="-128"/>
              </a:rPr>
              <a:t>addysgeg</a:t>
            </a:r>
            <a:r>
              <a:rPr lang="en-GB" altLang="en-US" sz="2000" dirty="0" smtClean="0">
                <a:solidFill>
                  <a:schemeClr val="accent2"/>
                </a:solidFill>
                <a:ea typeface="ＭＳ Ｐゴシック" panose="020B0600070205080204" pitchFamily="34" charset="-128"/>
              </a:rPr>
              <a:t> </a:t>
            </a:r>
            <a:r>
              <a:rPr lang="en-GB" altLang="en-US" sz="2000" dirty="0" err="1" smtClean="0">
                <a:solidFill>
                  <a:schemeClr val="accent2"/>
                </a:solidFill>
                <a:ea typeface="ＭＳ Ｐゴシック" panose="020B0600070205080204" pitchFamily="34" charset="-128"/>
              </a:rPr>
              <a:t>ddatblygiadol</a:t>
            </a:r>
            <a:endParaRPr lang="en-GB" altLang="en-US" sz="2000" dirty="0" smtClean="0">
              <a:solidFill>
                <a:schemeClr val="accent2"/>
              </a:solidFill>
              <a:ea typeface="ＭＳ Ｐゴシック" panose="020B0600070205080204" pitchFamily="34" charset="-128"/>
            </a:endParaRPr>
          </a:p>
          <a:p>
            <a:pPr fontAlgn="auto">
              <a:spcAft>
                <a:spcPts val="0"/>
              </a:spcAft>
              <a:buFont typeface="Wingdings 3" charset="2"/>
              <a:buChar char=""/>
              <a:defRPr/>
            </a:pPr>
            <a:r>
              <a:rPr lang="en-GB" altLang="en-US" sz="2000" dirty="0" err="1" smtClean="0">
                <a:solidFill>
                  <a:schemeClr val="accent2"/>
                </a:solidFill>
                <a:ea typeface="ＭＳ Ｐゴシック" panose="020B0600070205080204" pitchFamily="34" charset="-128"/>
              </a:rPr>
              <a:t>partneriaethau</a:t>
            </a:r>
            <a:r>
              <a:rPr lang="en-GB" altLang="en-US" sz="2000" dirty="0" smtClean="0">
                <a:solidFill>
                  <a:schemeClr val="accent2"/>
                </a:solidFill>
                <a:ea typeface="ＭＳ Ｐゴシック" panose="020B0600070205080204" pitchFamily="34" charset="-128"/>
              </a:rPr>
              <a:t> </a:t>
            </a:r>
            <a:r>
              <a:rPr lang="en-GB" altLang="en-US" sz="2000" dirty="0" err="1" smtClean="0">
                <a:solidFill>
                  <a:schemeClr val="accent2"/>
                </a:solidFill>
                <a:ea typeface="ＭＳ Ｐゴシック" panose="020B0600070205080204" pitchFamily="34" charset="-128"/>
              </a:rPr>
              <a:t>rhieni</a:t>
            </a:r>
            <a:endParaRPr lang="en-GB" altLang="en-US" sz="2000" dirty="0" smtClean="0">
              <a:solidFill>
                <a:schemeClr val="accent2"/>
              </a:solidFill>
              <a:ea typeface="ＭＳ Ｐゴシック" panose="020B0600070205080204" pitchFamily="34" charset="-128"/>
            </a:endParaRPr>
          </a:p>
          <a:p>
            <a:pPr fontAlgn="auto">
              <a:spcAft>
                <a:spcPts val="0"/>
              </a:spcAft>
              <a:buFont typeface="Wingdings 3" charset="2"/>
              <a:buChar char=""/>
              <a:defRPr/>
            </a:pPr>
            <a:r>
              <a:rPr lang="en-GB" altLang="en-US" sz="2000" dirty="0" err="1" smtClean="0">
                <a:solidFill>
                  <a:schemeClr val="accent2"/>
                </a:solidFill>
                <a:ea typeface="ＭＳ Ｐゴシック" panose="020B0600070205080204" pitchFamily="34" charset="-128"/>
              </a:rPr>
              <a:t>amser</a:t>
            </a:r>
            <a:r>
              <a:rPr lang="en-GB" altLang="en-US" sz="2000" dirty="0" smtClean="0">
                <a:solidFill>
                  <a:schemeClr val="accent2"/>
                </a:solidFill>
                <a:ea typeface="ＭＳ Ｐゴシック" panose="020B0600070205080204" pitchFamily="34" charset="-128"/>
              </a:rPr>
              <a:t> ac </a:t>
            </a:r>
            <a:r>
              <a:rPr lang="en-GB" altLang="en-US" sz="2000" dirty="0" err="1" smtClean="0">
                <a:solidFill>
                  <a:schemeClr val="accent2"/>
                </a:solidFill>
                <a:ea typeface="ＭＳ Ｐゴシック" panose="020B0600070205080204" pitchFamily="34" charset="-128"/>
              </a:rPr>
              <a:t>ehangder</a:t>
            </a:r>
            <a:r>
              <a:rPr lang="en-GB" altLang="en-US" sz="2000" dirty="0" smtClean="0">
                <a:solidFill>
                  <a:schemeClr val="accent2"/>
                </a:solidFill>
                <a:ea typeface="ＭＳ Ｐゴシック" panose="020B0600070205080204" pitchFamily="34" charset="-128"/>
              </a:rPr>
              <a:t> </a:t>
            </a:r>
            <a:r>
              <a:rPr lang="en-GB" altLang="en-US" sz="2000" dirty="0" err="1" smtClean="0">
                <a:solidFill>
                  <a:schemeClr val="accent2"/>
                </a:solidFill>
                <a:ea typeface="ＭＳ Ｐゴシック" panose="020B0600070205080204" pitchFamily="34" charset="-128"/>
              </a:rPr>
              <a:t>i</a:t>
            </a:r>
            <a:r>
              <a:rPr lang="en-GB" altLang="en-US" sz="2000" dirty="0" smtClean="0">
                <a:solidFill>
                  <a:schemeClr val="accent2"/>
                </a:solidFill>
                <a:ea typeface="ＭＳ Ｐゴシック" panose="020B0600070205080204" pitchFamily="34" charset="-128"/>
              </a:rPr>
              <a:t> </a:t>
            </a:r>
            <a:r>
              <a:rPr lang="en-GB" altLang="en-US" sz="2000" dirty="0" err="1" smtClean="0">
                <a:solidFill>
                  <a:schemeClr val="accent2"/>
                </a:solidFill>
                <a:ea typeface="ＭＳ Ｐゴシック" panose="020B0600070205080204" pitchFamily="34" charset="-128"/>
              </a:rPr>
              <a:t>gyfleoedd</a:t>
            </a:r>
            <a:endParaRPr lang="en-GB" altLang="en-US" sz="2000" dirty="0" smtClean="0">
              <a:solidFill>
                <a:schemeClr val="accent2"/>
              </a:solidFill>
              <a:ea typeface="ＭＳ Ｐゴシック" panose="020B0600070205080204" pitchFamily="34" charset="-128"/>
            </a:endParaRPr>
          </a:p>
          <a:p>
            <a:pPr fontAlgn="auto">
              <a:spcAft>
                <a:spcPts val="0"/>
              </a:spcAft>
              <a:buFont typeface="Wingdings 3" charset="2"/>
              <a:buChar char=""/>
              <a:defRPr/>
            </a:pPr>
            <a:r>
              <a:rPr lang="en-GB" altLang="en-US" sz="2000" dirty="0" err="1" smtClean="0">
                <a:solidFill>
                  <a:schemeClr val="accent2"/>
                </a:solidFill>
                <a:ea typeface="ＭＳ Ｐゴシック" panose="020B0600070205080204" pitchFamily="34" charset="-128"/>
              </a:rPr>
              <a:t>tlodi</a:t>
            </a:r>
            <a:endParaRPr lang="en-GB" altLang="en-US" sz="2000" dirty="0" smtClean="0">
              <a:solidFill>
                <a:schemeClr val="accent2"/>
              </a:solidFill>
              <a:ea typeface="ＭＳ Ｐゴシック" panose="020B0600070205080204" pitchFamily="34" charset="-128"/>
            </a:endParaRPr>
          </a:p>
          <a:p>
            <a:pPr fontAlgn="auto">
              <a:spcAft>
                <a:spcPts val="0"/>
              </a:spcAft>
              <a:buFont typeface="Wingdings 3" charset="2"/>
              <a:buChar char=""/>
              <a:defRPr/>
            </a:pPr>
            <a:endParaRPr lang="en-GB" altLang="en-US" sz="2000" dirty="0" smtClean="0">
              <a:solidFill>
                <a:schemeClr val="tx1">
                  <a:lumMod val="75000"/>
                  <a:lumOff val="25000"/>
                </a:schemeClr>
              </a:solidFill>
              <a:ea typeface="ＭＳ Ｐゴシック" panose="020B0600070205080204" pitchFamily="34" charset="-128"/>
            </a:endParaRPr>
          </a:p>
          <a:p>
            <a:pPr fontAlgn="auto">
              <a:spcAft>
                <a:spcPts val="0"/>
              </a:spcAft>
              <a:buFont typeface="Wingdings 3" charset="2"/>
              <a:buChar char=""/>
              <a:defRPr/>
            </a:pPr>
            <a:endParaRPr lang="en-GB" altLang="en-US" sz="2000" dirty="0" smtClean="0">
              <a:solidFill>
                <a:schemeClr val="tx1">
                  <a:lumMod val="75000"/>
                  <a:lumOff val="25000"/>
                </a:schemeClr>
              </a:solidFill>
              <a:ea typeface="ＭＳ Ｐゴシック" panose="020B0600070205080204" pitchFamily="34" charset="-128"/>
            </a:endParaRPr>
          </a:p>
          <a:p>
            <a:pPr fontAlgn="auto">
              <a:spcAft>
                <a:spcPts val="0"/>
              </a:spcAft>
              <a:buFont typeface="Wingdings 3" charset="2"/>
              <a:buChar char=""/>
              <a:defRPr/>
            </a:pPr>
            <a:endParaRPr lang="en-GB" altLang="en-US" sz="2000" dirty="0" smtClean="0">
              <a:solidFill>
                <a:schemeClr val="tx1">
                  <a:lumMod val="75000"/>
                  <a:lumOff val="25000"/>
                </a:schemeClr>
              </a:solidFill>
              <a:ea typeface="ＭＳ Ｐゴシック" panose="020B0600070205080204" pitchFamily="34" charset="-128"/>
            </a:endParaRPr>
          </a:p>
          <a:p>
            <a:pPr fontAlgn="auto">
              <a:spcAft>
                <a:spcPts val="0"/>
              </a:spcAft>
              <a:buFont typeface="Wingdings 3" charset="2"/>
              <a:buChar char=""/>
              <a:defRPr/>
            </a:pPr>
            <a:endParaRPr lang="en-GB" altLang="en-US" sz="2000" dirty="0" smtClean="0">
              <a:solidFill>
                <a:schemeClr val="tx1">
                  <a:lumMod val="75000"/>
                  <a:lumOff val="25000"/>
                </a:schemeClr>
              </a:solidFill>
              <a:ea typeface="ＭＳ Ｐゴシック" panose="020B0600070205080204" pitchFamily="34" charset="-128"/>
            </a:endParaRPr>
          </a:p>
          <a:p>
            <a:pPr fontAlgn="auto">
              <a:spcAft>
                <a:spcPts val="0"/>
              </a:spcAft>
              <a:buFont typeface="Wingdings 3" charset="2"/>
              <a:buChar char=""/>
              <a:defRPr/>
            </a:pPr>
            <a:endParaRPr lang="en-US" altLang="en-US" sz="2000" dirty="0" smtClean="0">
              <a:solidFill>
                <a:schemeClr val="tx1">
                  <a:lumMod val="75000"/>
                  <a:lumOff val="25000"/>
                </a:schemeClr>
              </a:solidFill>
              <a:ea typeface="ＭＳ Ｐゴシック" panose="020B0600070205080204" pitchFamily="34" charset="-128"/>
            </a:endParaRPr>
          </a:p>
        </p:txBody>
      </p:sp>
      <p:sp>
        <p:nvSpPr>
          <p:cNvPr id="18436" name="Content Placeholder 4"/>
          <p:cNvSpPr>
            <a:spLocks noGrp="1"/>
          </p:cNvSpPr>
          <p:nvPr>
            <p:ph sz="half" idx="2"/>
          </p:nvPr>
        </p:nvSpPr>
        <p:spPr>
          <a:xfrm>
            <a:off x="4935538" y="1994333"/>
            <a:ext cx="3591935" cy="3881437"/>
          </a:xfrm>
        </p:spPr>
        <p:txBody>
          <a:bodyPr rtlCol="0">
            <a:normAutofit fontScale="92500" lnSpcReduction="20000"/>
          </a:bodyPr>
          <a:lstStyle/>
          <a:p>
            <a:pPr fontAlgn="auto">
              <a:spcAft>
                <a:spcPts val="0"/>
              </a:spcAft>
              <a:buFont typeface="Wingdings 3" charset="2"/>
              <a:buChar char=""/>
              <a:defRPr/>
            </a:pPr>
            <a:r>
              <a:rPr lang="en-US" altLang="en-US" sz="2000" dirty="0" smtClean="0">
                <a:solidFill>
                  <a:schemeClr val="tx1"/>
                </a:solidFill>
                <a:ea typeface="ＭＳ Ｐゴシック" panose="020B0600070205080204" pitchFamily="34" charset="-128"/>
              </a:rPr>
              <a:t>ensure progression for all children</a:t>
            </a:r>
          </a:p>
          <a:p>
            <a:pPr fontAlgn="auto">
              <a:spcAft>
                <a:spcPts val="0"/>
              </a:spcAft>
              <a:buFont typeface="Wingdings 3" charset="2"/>
              <a:buChar char=""/>
              <a:defRPr/>
            </a:pPr>
            <a:r>
              <a:rPr lang="en-US" altLang="en-US" sz="2000" dirty="0" smtClean="0">
                <a:solidFill>
                  <a:schemeClr val="tx1"/>
                </a:solidFill>
                <a:ea typeface="ＭＳ Ｐゴシック" panose="020B0600070205080204" pitchFamily="34" charset="-128"/>
              </a:rPr>
              <a:t>make more effective use of individual children’s profiles</a:t>
            </a:r>
          </a:p>
          <a:p>
            <a:pPr fontAlgn="auto">
              <a:spcAft>
                <a:spcPts val="0"/>
              </a:spcAft>
              <a:buFont typeface="Wingdings 3" charset="2"/>
              <a:buChar char=""/>
              <a:defRPr/>
            </a:pPr>
            <a:r>
              <a:rPr lang="en-GB" altLang="en-US" sz="2000" dirty="0" smtClean="0">
                <a:solidFill>
                  <a:schemeClr val="tx1"/>
                </a:solidFill>
                <a:ea typeface="ＭＳ Ｐゴシック" panose="020B0600070205080204" pitchFamily="34" charset="-128"/>
              </a:rPr>
              <a:t>wellbeing</a:t>
            </a:r>
            <a:endParaRPr lang="en-US" altLang="en-US" sz="2000" dirty="0" smtClean="0">
              <a:solidFill>
                <a:schemeClr val="tx1"/>
              </a:solidFill>
              <a:ea typeface="ＭＳ Ｐゴシック" panose="020B0600070205080204" pitchFamily="34" charset="-128"/>
            </a:endParaRPr>
          </a:p>
          <a:p>
            <a:pPr fontAlgn="auto">
              <a:spcAft>
                <a:spcPts val="0"/>
              </a:spcAft>
              <a:buFont typeface="Wingdings 3" charset="2"/>
              <a:buChar char=""/>
              <a:defRPr/>
            </a:pPr>
            <a:r>
              <a:rPr lang="en-US" altLang="en-US" sz="2000" dirty="0" smtClean="0">
                <a:solidFill>
                  <a:schemeClr val="tx1"/>
                </a:solidFill>
                <a:ea typeface="ＭＳ Ｐゴシック" panose="020B0600070205080204" pitchFamily="34" charset="-128"/>
              </a:rPr>
              <a:t>pedagogical progression</a:t>
            </a:r>
          </a:p>
          <a:p>
            <a:pPr fontAlgn="auto">
              <a:spcAft>
                <a:spcPts val="0"/>
              </a:spcAft>
              <a:buFont typeface="Wingdings 3" charset="2"/>
              <a:buChar char=""/>
              <a:defRPr/>
            </a:pPr>
            <a:r>
              <a:rPr lang="en-US" altLang="en-US" sz="2000" dirty="0" smtClean="0">
                <a:solidFill>
                  <a:schemeClr val="tx1"/>
                </a:solidFill>
                <a:ea typeface="ＭＳ Ｐゴシック" panose="020B0600070205080204" pitchFamily="34" charset="-128"/>
              </a:rPr>
              <a:t>parental partnerships</a:t>
            </a:r>
          </a:p>
          <a:p>
            <a:pPr fontAlgn="auto">
              <a:spcAft>
                <a:spcPts val="0"/>
              </a:spcAft>
              <a:buFont typeface="Wingdings 3" charset="2"/>
              <a:buChar char=""/>
              <a:defRPr/>
            </a:pPr>
            <a:r>
              <a:rPr lang="en-US" altLang="en-US" sz="2000" dirty="0" smtClean="0">
                <a:solidFill>
                  <a:schemeClr val="tx1"/>
                </a:solidFill>
                <a:ea typeface="ＭＳ Ｐゴシック" panose="020B0600070205080204" pitchFamily="34" charset="-128"/>
              </a:rPr>
              <a:t>time and scope for opportunities</a:t>
            </a:r>
          </a:p>
          <a:p>
            <a:pPr fontAlgn="auto">
              <a:spcAft>
                <a:spcPts val="0"/>
              </a:spcAft>
              <a:buFont typeface="Wingdings 3" charset="2"/>
              <a:buChar char=""/>
              <a:defRPr/>
            </a:pPr>
            <a:r>
              <a:rPr lang="en-GB" altLang="en-US" sz="2000" dirty="0" smtClean="0">
                <a:solidFill>
                  <a:schemeClr val="tx1"/>
                </a:solidFill>
                <a:ea typeface="ＭＳ Ｐゴシック" panose="020B0600070205080204" pitchFamily="34" charset="-128"/>
              </a:rPr>
              <a:t>poverty</a:t>
            </a:r>
            <a:endParaRPr lang="en-US" altLang="en-US" sz="2000" dirty="0" smtClean="0">
              <a:solidFill>
                <a:schemeClr val="tx1"/>
              </a:solidFill>
              <a:ea typeface="ＭＳ Ｐゴシック" panose="020B0600070205080204" pitchFamily="34" charset="-128"/>
            </a:endParaRPr>
          </a:p>
        </p:txBody>
      </p:sp>
    </p:spTree>
    <p:extLst>
      <p:ext uri="{BB962C8B-B14F-4D97-AF65-F5344CB8AC3E}">
        <p14:creationId xmlns:p14="http://schemas.microsoft.com/office/powerpoint/2010/main" val="553549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843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8436">
                                            <p:txEl>
                                              <p:pRg st="0" end="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8436">
                                            <p:txEl>
                                              <p:pRg st="1" end="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8436">
                                            <p:txEl>
                                              <p:pRg st="2" end="2"/>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8436">
                                            <p:txEl>
                                              <p:pRg st="3" end="3"/>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8436">
                                            <p:txEl>
                                              <p:pRg st="4" end="4"/>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8436">
                                            <p:txEl>
                                              <p:pRg st="5" end="5"/>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1843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47404" y="246964"/>
            <a:ext cx="7236378" cy="1280890"/>
          </a:xfrm>
        </p:spPr>
        <p:txBody>
          <a:bodyPr>
            <a:normAutofit/>
          </a:bodyPr>
          <a:lstStyle/>
          <a:p>
            <a:r>
              <a:rPr lang="en-US" i="1" dirty="0" err="1"/>
              <a:t>Meddwl</a:t>
            </a:r>
            <a:r>
              <a:rPr lang="en-US" i="1" dirty="0"/>
              <a:t>, </a:t>
            </a:r>
            <a:r>
              <a:rPr lang="en-US" i="1" dirty="0" err="1"/>
              <a:t>paru</a:t>
            </a:r>
            <a:r>
              <a:rPr lang="en-US" i="1" dirty="0"/>
              <a:t>, </a:t>
            </a:r>
            <a:r>
              <a:rPr lang="en-US" i="1" dirty="0" err="1"/>
              <a:t>rhannu</a:t>
            </a:r>
            <a:r>
              <a:rPr lang="en-US" i="1" dirty="0"/>
              <a:t> – </a:t>
            </a:r>
            <a:r>
              <a:rPr lang="en-US" i="1" dirty="0" err="1" smtClean="0"/>
              <a:t>heriau</a:t>
            </a:r>
            <a:r>
              <a:rPr lang="en-US" i="1" dirty="0"/>
              <a:t/>
            </a:r>
            <a:br>
              <a:rPr lang="en-US" i="1" dirty="0"/>
            </a:br>
            <a:r>
              <a:rPr lang="en-US" i="1" dirty="0">
                <a:solidFill>
                  <a:schemeClr val="tx1"/>
                </a:solidFill>
              </a:rPr>
              <a:t>Think, pair, share - challenges</a:t>
            </a:r>
          </a:p>
        </p:txBody>
      </p:sp>
      <p:graphicFrame>
        <p:nvGraphicFramePr>
          <p:cNvPr id="5" name="Diagram 4"/>
          <p:cNvGraphicFramePr/>
          <p:nvPr>
            <p:extLst>
              <p:ext uri="{D42A27DB-BD31-4B8C-83A1-F6EECF244321}">
                <p14:modId xmlns:p14="http://schemas.microsoft.com/office/powerpoint/2010/main" val="1977542352"/>
              </p:ext>
            </p:extLst>
          </p:nvPr>
        </p:nvGraphicFramePr>
        <p:xfrm>
          <a:off x="713984" y="952624"/>
          <a:ext cx="7782838" cy="59053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2"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Graphic spid="5" grpId="0">
        <p:bldAsOne/>
      </p:bldGraphic>
      <p:bldGraphic spid="5" grpId="1">
        <p:bldAsOne/>
      </p:bldGraphic>
      <p:bldGraphic spid="5" grpId="2">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78318-85A3-904E-A3EE-99C66689602F}"/>
              </a:ext>
            </a:extLst>
          </p:cNvPr>
          <p:cNvSpPr>
            <a:spLocks noGrp="1"/>
          </p:cNvSpPr>
          <p:nvPr>
            <p:ph type="title"/>
          </p:nvPr>
        </p:nvSpPr>
        <p:spPr/>
        <p:txBody>
          <a:bodyPr>
            <a:normAutofit fontScale="90000"/>
          </a:bodyPr>
          <a:lstStyle/>
          <a:p>
            <a:r>
              <a:rPr lang="en-US" dirty="0" err="1"/>
              <a:t>Ymglymiad</a:t>
            </a:r>
            <a:r>
              <a:rPr lang="en-US" dirty="0"/>
              <a:t> a </a:t>
            </a:r>
            <a:r>
              <a:rPr lang="en-US" dirty="0" err="1"/>
              <a:t>gwydnwch</a:t>
            </a:r>
            <a:r>
              <a:rPr lang="en-US" dirty="0"/>
              <a:t> </a:t>
            </a:r>
            <a:br>
              <a:rPr lang="en-US" dirty="0"/>
            </a:br>
            <a:r>
              <a:rPr lang="en-US" dirty="0">
                <a:solidFill>
                  <a:schemeClr val="tx1"/>
                </a:solidFill>
              </a:rPr>
              <a:t>Attachment and resilience</a:t>
            </a:r>
            <a:br>
              <a:rPr lang="en-US" dirty="0">
                <a:solidFill>
                  <a:schemeClr val="tx1"/>
                </a:solidFill>
              </a:rPr>
            </a:br>
            <a:r>
              <a:rPr lang="en-US" dirty="0">
                <a:solidFill>
                  <a:schemeClr val="tx1"/>
                </a:solidFill>
              </a:rPr>
              <a:t>(Bowlby, 1969)</a:t>
            </a:r>
            <a:endParaRPr lang="en-US" dirty="0"/>
          </a:p>
        </p:txBody>
      </p:sp>
      <p:sp>
        <p:nvSpPr>
          <p:cNvPr id="5" name="Oval Callout 4">
            <a:extLst>
              <a:ext uri="{FF2B5EF4-FFF2-40B4-BE49-F238E27FC236}">
                <a16:creationId xmlns:a16="http://schemas.microsoft.com/office/drawing/2014/main" id="{83820AB3-CBB1-1644-9EF0-859D02F56DC1}"/>
              </a:ext>
            </a:extLst>
          </p:cNvPr>
          <p:cNvSpPr/>
          <p:nvPr/>
        </p:nvSpPr>
        <p:spPr>
          <a:xfrm>
            <a:off x="1610139" y="2461591"/>
            <a:ext cx="6738731" cy="3959087"/>
          </a:xfrm>
          <a:prstGeom prst="wedgeEllipseCallout">
            <a:avLst>
              <a:gd name="adj1" fmla="val -48739"/>
              <a:gd name="adj2" fmla="val 46514"/>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Children who have experienced a secure attachment are more likely to ‘approach the world with confidence and, when faced with potentially alarming situations, are likely to tackle them effectively or to seek help”. </a:t>
            </a:r>
          </a:p>
        </p:txBody>
      </p:sp>
    </p:spTree>
    <p:extLst>
      <p:ext uri="{BB962C8B-B14F-4D97-AF65-F5344CB8AC3E}">
        <p14:creationId xmlns:p14="http://schemas.microsoft.com/office/powerpoint/2010/main" val="2527779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p:cNvSpPr>
            <a:spLocks noChangeArrowheads="1"/>
          </p:cNvSpPr>
          <p:nvPr/>
        </p:nvSpPr>
        <p:spPr bwMode="auto">
          <a:xfrm>
            <a:off x="1779588" y="608013"/>
            <a:ext cx="7473841"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CC6600"/>
              </a:buClr>
              <a:buChar char="•"/>
              <a:defRPr sz="3200">
                <a:solidFill>
                  <a:schemeClr val="tx1"/>
                </a:solidFill>
                <a:latin typeface="Arial" panose="020B0604020202020204" pitchFamily="34" charset="0"/>
              </a:defRPr>
            </a:lvl1pPr>
            <a:lvl2pPr marL="742950" indent="-285750">
              <a:spcBef>
                <a:spcPct val="20000"/>
              </a:spcBef>
              <a:buClr>
                <a:srgbClr val="CC6600"/>
              </a:buClr>
              <a:buChar char="–"/>
              <a:defRPr sz="2800">
                <a:solidFill>
                  <a:schemeClr val="tx1"/>
                </a:solidFill>
                <a:latin typeface="Arial" panose="020B0604020202020204" pitchFamily="34" charset="0"/>
              </a:defRPr>
            </a:lvl2pPr>
            <a:lvl3pPr marL="1143000" indent="-228600">
              <a:spcBef>
                <a:spcPct val="20000"/>
              </a:spcBef>
              <a:buClr>
                <a:srgbClr val="CC6600"/>
              </a:buClr>
              <a:buChar char="•"/>
              <a:defRPr sz="2400">
                <a:solidFill>
                  <a:schemeClr val="tx1"/>
                </a:solidFill>
                <a:latin typeface="Arial" panose="020B0604020202020204" pitchFamily="34" charset="0"/>
              </a:defRPr>
            </a:lvl3pPr>
            <a:lvl4pPr marL="1600200" indent="-228600">
              <a:spcBef>
                <a:spcPct val="20000"/>
              </a:spcBef>
              <a:buClr>
                <a:srgbClr val="CC6600"/>
              </a:buClr>
              <a:buChar char="–"/>
              <a:defRPr sz="2000">
                <a:solidFill>
                  <a:schemeClr val="tx1"/>
                </a:solidFill>
                <a:latin typeface="Arial" panose="020B0604020202020204" pitchFamily="34" charset="0"/>
              </a:defRPr>
            </a:lvl4pPr>
            <a:lvl5pPr marL="2057400" indent="-228600">
              <a:spcBef>
                <a:spcPct val="20000"/>
              </a:spcBef>
              <a:buClr>
                <a:srgbClr val="CC6600"/>
              </a:buClr>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9pPr>
          </a:lstStyle>
          <a:p>
            <a:pPr eaLnBrk="1" hangingPunct="1">
              <a:spcBef>
                <a:spcPct val="0"/>
              </a:spcBef>
              <a:buClrTx/>
              <a:buFontTx/>
              <a:buNone/>
            </a:pPr>
            <a:r>
              <a:rPr lang="en-GB" altLang="en-US" sz="4000" dirty="0" err="1" smtClean="0">
                <a:solidFill>
                  <a:schemeClr val="accent2"/>
                </a:solidFill>
              </a:rPr>
              <a:t>Gwydnwch</a:t>
            </a:r>
            <a:r>
              <a:rPr lang="en-GB" altLang="en-US" sz="4000" dirty="0" smtClean="0">
                <a:solidFill>
                  <a:schemeClr val="accent2"/>
                </a:solidFill>
              </a:rPr>
              <a:t> &amp; </a:t>
            </a:r>
            <a:r>
              <a:rPr lang="en-GB" altLang="en-US" sz="4000" dirty="0" err="1" smtClean="0">
                <a:solidFill>
                  <a:schemeClr val="accent2"/>
                </a:solidFill>
              </a:rPr>
              <a:t>Throsglwyddiadau</a:t>
            </a:r>
            <a:endParaRPr lang="en-GB" altLang="en-US" sz="4000" dirty="0" smtClean="0">
              <a:solidFill>
                <a:schemeClr val="accent2"/>
              </a:solidFill>
            </a:endParaRPr>
          </a:p>
          <a:p>
            <a:pPr eaLnBrk="1" hangingPunct="1">
              <a:spcBef>
                <a:spcPct val="0"/>
              </a:spcBef>
              <a:buClrTx/>
              <a:buFontTx/>
              <a:buNone/>
            </a:pPr>
            <a:r>
              <a:rPr lang="en-GB" altLang="en-US" sz="4000" dirty="0" smtClean="0"/>
              <a:t>Resilience </a:t>
            </a:r>
            <a:r>
              <a:rPr lang="en-GB" altLang="en-US" sz="4000" dirty="0"/>
              <a:t>&amp; Transitions</a:t>
            </a:r>
            <a:endParaRPr lang="en-US" altLang="en-US" sz="4000" dirty="0"/>
          </a:p>
        </p:txBody>
      </p:sp>
      <p:sp>
        <p:nvSpPr>
          <p:cNvPr id="3" name="Content Placeholder 2"/>
          <p:cNvSpPr>
            <a:spLocks noGrp="1"/>
          </p:cNvSpPr>
          <p:nvPr>
            <p:ph sz="half" idx="1"/>
          </p:nvPr>
        </p:nvSpPr>
        <p:spPr/>
        <p:txBody>
          <a:bodyPr/>
          <a:lstStyle/>
          <a:p>
            <a:pPr marL="0" indent="0">
              <a:buNone/>
            </a:pPr>
            <a:r>
              <a:rPr lang="en-GB" dirty="0" err="1" smtClean="0">
                <a:solidFill>
                  <a:schemeClr val="accent2"/>
                </a:solidFill>
              </a:rPr>
              <a:t>Awgryma</a:t>
            </a:r>
            <a:r>
              <a:rPr lang="en-GB" dirty="0" smtClean="0">
                <a:solidFill>
                  <a:schemeClr val="accent2"/>
                </a:solidFill>
              </a:rPr>
              <a:t> </a:t>
            </a:r>
            <a:r>
              <a:rPr lang="en-GB" dirty="0" err="1" smtClean="0">
                <a:solidFill>
                  <a:schemeClr val="accent2"/>
                </a:solidFill>
              </a:rPr>
              <a:t>ymchwil</a:t>
            </a:r>
            <a:r>
              <a:rPr lang="en-GB" dirty="0" smtClean="0">
                <a:solidFill>
                  <a:schemeClr val="accent2"/>
                </a:solidFill>
              </a:rPr>
              <a:t> </a:t>
            </a:r>
            <a:r>
              <a:rPr lang="en-GB" dirty="0" err="1" smtClean="0">
                <a:solidFill>
                  <a:schemeClr val="accent2"/>
                </a:solidFill>
              </a:rPr>
              <a:t>ar</a:t>
            </a:r>
            <a:r>
              <a:rPr lang="en-GB" dirty="0" smtClean="0">
                <a:solidFill>
                  <a:schemeClr val="accent2"/>
                </a:solidFill>
              </a:rPr>
              <a:t> </a:t>
            </a:r>
            <a:r>
              <a:rPr lang="en-GB" dirty="0" err="1" smtClean="0">
                <a:solidFill>
                  <a:schemeClr val="accent2"/>
                </a:solidFill>
              </a:rPr>
              <a:t>drosglwyddiadau</a:t>
            </a:r>
            <a:r>
              <a:rPr lang="en-GB" dirty="0" smtClean="0">
                <a:solidFill>
                  <a:schemeClr val="accent2"/>
                </a:solidFill>
              </a:rPr>
              <a:t> bod </a:t>
            </a:r>
            <a:r>
              <a:rPr lang="en-GB" dirty="0" err="1" smtClean="0">
                <a:solidFill>
                  <a:schemeClr val="accent2"/>
                </a:solidFill>
              </a:rPr>
              <a:t>nifer</a:t>
            </a:r>
            <a:r>
              <a:rPr lang="en-GB" dirty="0" smtClean="0">
                <a:solidFill>
                  <a:schemeClr val="accent2"/>
                </a:solidFill>
              </a:rPr>
              <a:t> o </a:t>
            </a:r>
            <a:r>
              <a:rPr lang="en-GB" dirty="0" err="1" smtClean="0">
                <a:solidFill>
                  <a:schemeClr val="accent2"/>
                </a:solidFill>
              </a:rPr>
              <a:t>bethau</a:t>
            </a:r>
            <a:r>
              <a:rPr lang="en-GB" dirty="0" smtClean="0">
                <a:solidFill>
                  <a:schemeClr val="accent2"/>
                </a:solidFill>
              </a:rPr>
              <a:t> </a:t>
            </a:r>
            <a:r>
              <a:rPr lang="en-GB" dirty="0" err="1" smtClean="0">
                <a:solidFill>
                  <a:schemeClr val="accent2"/>
                </a:solidFill>
              </a:rPr>
              <a:t>yn</a:t>
            </a:r>
            <a:r>
              <a:rPr lang="en-GB" dirty="0" smtClean="0">
                <a:solidFill>
                  <a:schemeClr val="accent2"/>
                </a:solidFill>
              </a:rPr>
              <a:t> </a:t>
            </a:r>
            <a:r>
              <a:rPr lang="en-GB" dirty="0" err="1" smtClean="0">
                <a:solidFill>
                  <a:schemeClr val="accent2"/>
                </a:solidFill>
              </a:rPr>
              <a:t>achosi</a:t>
            </a:r>
            <a:r>
              <a:rPr lang="en-GB" dirty="0" smtClean="0">
                <a:solidFill>
                  <a:schemeClr val="accent2"/>
                </a:solidFill>
              </a:rPr>
              <a:t> </a:t>
            </a:r>
            <a:r>
              <a:rPr lang="en-GB" dirty="0" err="1" smtClean="0">
                <a:solidFill>
                  <a:schemeClr val="accent2"/>
                </a:solidFill>
              </a:rPr>
              <a:t>straen</a:t>
            </a:r>
            <a:r>
              <a:rPr lang="en-GB" dirty="0" smtClean="0">
                <a:solidFill>
                  <a:schemeClr val="accent2"/>
                </a:solidFill>
              </a:rPr>
              <a:t> </a:t>
            </a:r>
            <a:r>
              <a:rPr lang="en-GB" dirty="0" err="1" smtClean="0">
                <a:solidFill>
                  <a:schemeClr val="accent2"/>
                </a:solidFill>
              </a:rPr>
              <a:t>ar</a:t>
            </a:r>
            <a:r>
              <a:rPr lang="en-GB" dirty="0" smtClean="0">
                <a:solidFill>
                  <a:schemeClr val="accent2"/>
                </a:solidFill>
              </a:rPr>
              <a:t> </a:t>
            </a:r>
            <a:r>
              <a:rPr lang="en-GB" dirty="0" err="1" smtClean="0">
                <a:solidFill>
                  <a:schemeClr val="accent2"/>
                </a:solidFill>
              </a:rPr>
              <a:t>blentyn</a:t>
            </a:r>
            <a:r>
              <a:rPr lang="en-GB" dirty="0" smtClean="0">
                <a:solidFill>
                  <a:schemeClr val="accent2"/>
                </a:solidFill>
              </a:rPr>
              <a:t>/person </a:t>
            </a:r>
            <a:r>
              <a:rPr lang="en-GB" dirty="0" err="1" smtClean="0">
                <a:solidFill>
                  <a:schemeClr val="accent2"/>
                </a:solidFill>
              </a:rPr>
              <a:t>ifanc</a:t>
            </a:r>
            <a:r>
              <a:rPr lang="en-GB" dirty="0" smtClean="0">
                <a:solidFill>
                  <a:schemeClr val="accent2"/>
                </a:solidFill>
              </a:rPr>
              <a:t> </a:t>
            </a:r>
            <a:r>
              <a:rPr lang="en-GB" dirty="0" err="1" smtClean="0">
                <a:solidFill>
                  <a:schemeClr val="accent2"/>
                </a:solidFill>
              </a:rPr>
              <a:t>ar</a:t>
            </a:r>
            <a:r>
              <a:rPr lang="en-GB" dirty="0" smtClean="0">
                <a:solidFill>
                  <a:schemeClr val="accent2"/>
                </a:solidFill>
              </a:rPr>
              <a:t> </a:t>
            </a:r>
            <a:r>
              <a:rPr lang="en-GB" dirty="0" err="1" smtClean="0">
                <a:solidFill>
                  <a:schemeClr val="accent2"/>
                </a:solidFill>
              </a:rPr>
              <a:t>yr</a:t>
            </a:r>
            <a:r>
              <a:rPr lang="en-GB" dirty="0" smtClean="0">
                <a:solidFill>
                  <a:schemeClr val="accent2"/>
                </a:solidFill>
              </a:rPr>
              <a:t> </a:t>
            </a:r>
            <a:r>
              <a:rPr lang="en-GB" dirty="0" err="1" smtClean="0">
                <a:solidFill>
                  <a:schemeClr val="accent2"/>
                </a:solidFill>
              </a:rPr>
              <a:t>adeg</a:t>
            </a:r>
            <a:r>
              <a:rPr lang="en-GB" dirty="0" smtClean="0">
                <a:solidFill>
                  <a:schemeClr val="accent2"/>
                </a:solidFill>
              </a:rPr>
              <a:t> </a:t>
            </a:r>
            <a:r>
              <a:rPr lang="en-GB" dirty="0" err="1" smtClean="0">
                <a:solidFill>
                  <a:schemeClr val="accent2"/>
                </a:solidFill>
              </a:rPr>
              <a:t>hyn</a:t>
            </a:r>
            <a:r>
              <a:rPr lang="en-GB" dirty="0" smtClean="0">
                <a:solidFill>
                  <a:schemeClr val="accent2"/>
                </a:solidFill>
              </a:rPr>
              <a:t>:</a:t>
            </a:r>
          </a:p>
          <a:p>
            <a:r>
              <a:rPr lang="en-GB" dirty="0" err="1" smtClean="0">
                <a:solidFill>
                  <a:schemeClr val="accent2"/>
                </a:solidFill>
              </a:rPr>
              <a:t>Diffyg</a:t>
            </a:r>
            <a:r>
              <a:rPr lang="en-GB" dirty="0" smtClean="0">
                <a:solidFill>
                  <a:schemeClr val="accent2"/>
                </a:solidFill>
              </a:rPr>
              <a:t> </a:t>
            </a:r>
            <a:r>
              <a:rPr lang="en-GB" dirty="0" err="1" smtClean="0">
                <a:solidFill>
                  <a:schemeClr val="accent2"/>
                </a:solidFill>
              </a:rPr>
              <a:t>parhad</a:t>
            </a:r>
            <a:endParaRPr lang="en-GB" dirty="0" smtClean="0">
              <a:solidFill>
                <a:schemeClr val="accent2"/>
              </a:solidFill>
            </a:endParaRPr>
          </a:p>
          <a:p>
            <a:r>
              <a:rPr lang="en-GB" dirty="0" err="1" smtClean="0">
                <a:solidFill>
                  <a:schemeClr val="accent2"/>
                </a:solidFill>
              </a:rPr>
              <a:t>Newid</a:t>
            </a:r>
            <a:r>
              <a:rPr lang="en-GB" dirty="0" smtClean="0">
                <a:solidFill>
                  <a:schemeClr val="accent2"/>
                </a:solidFill>
              </a:rPr>
              <a:t> </a:t>
            </a:r>
            <a:r>
              <a:rPr lang="en-GB" dirty="0" err="1" smtClean="0">
                <a:solidFill>
                  <a:schemeClr val="accent2"/>
                </a:solidFill>
              </a:rPr>
              <a:t>mewn</a:t>
            </a:r>
            <a:r>
              <a:rPr lang="en-GB" dirty="0" smtClean="0">
                <a:solidFill>
                  <a:schemeClr val="accent2"/>
                </a:solidFill>
              </a:rPr>
              <a:t> </a:t>
            </a:r>
            <a:r>
              <a:rPr lang="en-GB" dirty="0" err="1" smtClean="0">
                <a:solidFill>
                  <a:schemeClr val="accent2"/>
                </a:solidFill>
              </a:rPr>
              <a:t>disgwyliadau</a:t>
            </a:r>
            <a:endParaRPr lang="en-GB" dirty="0" smtClean="0">
              <a:solidFill>
                <a:schemeClr val="accent2"/>
              </a:solidFill>
            </a:endParaRPr>
          </a:p>
          <a:p>
            <a:r>
              <a:rPr lang="en-GB" dirty="0" err="1" smtClean="0">
                <a:solidFill>
                  <a:schemeClr val="accent2"/>
                </a:solidFill>
              </a:rPr>
              <a:t>Newid</a:t>
            </a:r>
            <a:r>
              <a:rPr lang="en-GB" dirty="0" smtClean="0">
                <a:solidFill>
                  <a:schemeClr val="accent2"/>
                </a:solidFill>
              </a:rPr>
              <a:t> </a:t>
            </a:r>
            <a:r>
              <a:rPr lang="en-GB" dirty="0" err="1" smtClean="0">
                <a:solidFill>
                  <a:schemeClr val="accent2"/>
                </a:solidFill>
              </a:rPr>
              <a:t>mewn</a:t>
            </a:r>
            <a:r>
              <a:rPr lang="en-GB" dirty="0" smtClean="0">
                <a:solidFill>
                  <a:schemeClr val="accent2"/>
                </a:solidFill>
              </a:rPr>
              <a:t> </a:t>
            </a:r>
            <a:r>
              <a:rPr lang="en-GB" dirty="0" err="1" smtClean="0">
                <a:solidFill>
                  <a:schemeClr val="accent2"/>
                </a:solidFill>
              </a:rPr>
              <a:t>diwylliant</a:t>
            </a:r>
            <a:r>
              <a:rPr lang="en-GB" dirty="0" smtClean="0">
                <a:solidFill>
                  <a:schemeClr val="accent2"/>
                </a:solidFill>
              </a:rPr>
              <a:t> </a:t>
            </a:r>
            <a:r>
              <a:rPr lang="en-GB" dirty="0" err="1" smtClean="0">
                <a:solidFill>
                  <a:schemeClr val="accent2"/>
                </a:solidFill>
              </a:rPr>
              <a:t>sefydliadol</a:t>
            </a:r>
            <a:endParaRPr lang="en-GB" dirty="0" smtClean="0">
              <a:solidFill>
                <a:schemeClr val="accent2"/>
              </a:solidFill>
            </a:endParaRPr>
          </a:p>
          <a:p>
            <a:r>
              <a:rPr lang="en-GB" dirty="0" err="1" smtClean="0">
                <a:solidFill>
                  <a:schemeClr val="accent2"/>
                </a:solidFill>
              </a:rPr>
              <a:t>Perthynas</a:t>
            </a:r>
            <a:r>
              <a:rPr lang="en-GB" dirty="0" smtClean="0">
                <a:solidFill>
                  <a:schemeClr val="accent2"/>
                </a:solidFill>
              </a:rPr>
              <a:t> </a:t>
            </a:r>
            <a:r>
              <a:rPr lang="en-GB" dirty="0" err="1" smtClean="0">
                <a:solidFill>
                  <a:schemeClr val="accent2"/>
                </a:solidFill>
              </a:rPr>
              <a:t>cyfoedion</a:t>
            </a:r>
            <a:endParaRPr lang="en-GB" dirty="0"/>
          </a:p>
        </p:txBody>
      </p:sp>
      <p:sp>
        <p:nvSpPr>
          <p:cNvPr id="4" name="Content Placeholder 3"/>
          <p:cNvSpPr>
            <a:spLocks noGrp="1"/>
          </p:cNvSpPr>
          <p:nvPr>
            <p:ph sz="half" idx="2"/>
          </p:nvPr>
        </p:nvSpPr>
        <p:spPr/>
        <p:txBody>
          <a:bodyPr/>
          <a:lstStyle/>
          <a:p>
            <a:pPr>
              <a:lnSpc>
                <a:spcPct val="80000"/>
              </a:lnSpc>
              <a:spcBef>
                <a:spcPct val="0"/>
              </a:spcBef>
              <a:buClrTx/>
              <a:buNone/>
            </a:pPr>
            <a:r>
              <a:rPr lang="en-GB" altLang="en-US" i="1" dirty="0"/>
              <a:t>Transition </a:t>
            </a:r>
            <a:r>
              <a:rPr lang="en-GB" altLang="en-US" i="1" dirty="0" smtClean="0"/>
              <a:t>research suggests </a:t>
            </a:r>
            <a:r>
              <a:rPr lang="en-GB" altLang="en-US" i="1" dirty="0"/>
              <a:t>several such stressors for a child/young person at this </a:t>
            </a:r>
            <a:r>
              <a:rPr lang="en-GB" altLang="en-US" i="1" dirty="0" smtClean="0"/>
              <a:t>time:</a:t>
            </a:r>
            <a:endParaRPr lang="en-GB" altLang="en-US" i="1" dirty="0"/>
          </a:p>
          <a:p>
            <a:pPr>
              <a:lnSpc>
                <a:spcPct val="80000"/>
              </a:lnSpc>
              <a:spcBef>
                <a:spcPct val="0"/>
              </a:spcBef>
              <a:buClrTx/>
              <a:buNone/>
            </a:pPr>
            <a:endParaRPr lang="en-GB" altLang="en-US" i="1" dirty="0"/>
          </a:p>
          <a:p>
            <a:pPr>
              <a:lnSpc>
                <a:spcPct val="80000"/>
              </a:lnSpc>
              <a:spcBef>
                <a:spcPct val="0"/>
              </a:spcBef>
              <a:buClrTx/>
            </a:pPr>
            <a:r>
              <a:rPr lang="en-GB" altLang="en-US" sz="2000" dirty="0"/>
              <a:t>Discontinuity</a:t>
            </a:r>
          </a:p>
          <a:p>
            <a:pPr>
              <a:lnSpc>
                <a:spcPct val="80000"/>
              </a:lnSpc>
              <a:spcBef>
                <a:spcPct val="0"/>
              </a:spcBef>
              <a:buClrTx/>
            </a:pPr>
            <a:r>
              <a:rPr lang="en-GB" altLang="en-US" sz="2000" dirty="0"/>
              <a:t>Change in expectations</a:t>
            </a:r>
          </a:p>
          <a:p>
            <a:pPr>
              <a:lnSpc>
                <a:spcPct val="80000"/>
              </a:lnSpc>
              <a:spcBef>
                <a:spcPct val="0"/>
              </a:spcBef>
              <a:buClrTx/>
            </a:pPr>
            <a:r>
              <a:rPr lang="en-GB" altLang="en-US" sz="2000" dirty="0"/>
              <a:t>Change in organisational culture</a:t>
            </a:r>
          </a:p>
          <a:p>
            <a:pPr>
              <a:lnSpc>
                <a:spcPct val="80000"/>
              </a:lnSpc>
              <a:spcBef>
                <a:spcPct val="0"/>
              </a:spcBef>
              <a:buClrTx/>
            </a:pPr>
            <a:r>
              <a:rPr lang="en-GB" altLang="en-US" sz="2000" dirty="0"/>
              <a:t>Peer relationships </a:t>
            </a:r>
          </a:p>
          <a:p>
            <a:endParaRPr lang="en-GB" dirty="0"/>
          </a:p>
        </p:txBody>
      </p:sp>
    </p:spTree>
    <p:extLst>
      <p:ext uri="{BB962C8B-B14F-4D97-AF65-F5344CB8AC3E}">
        <p14:creationId xmlns:p14="http://schemas.microsoft.com/office/powerpoint/2010/main" val="3556422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p:cNvSpPr>
            <a:spLocks noChangeArrowheads="1"/>
          </p:cNvSpPr>
          <p:nvPr/>
        </p:nvSpPr>
        <p:spPr bwMode="auto">
          <a:xfrm>
            <a:off x="1779588" y="608013"/>
            <a:ext cx="7473841"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CC6600"/>
              </a:buClr>
              <a:buChar char="•"/>
              <a:defRPr sz="3200">
                <a:solidFill>
                  <a:schemeClr val="tx1"/>
                </a:solidFill>
                <a:latin typeface="Arial" panose="020B0604020202020204" pitchFamily="34" charset="0"/>
              </a:defRPr>
            </a:lvl1pPr>
            <a:lvl2pPr marL="742950" indent="-285750">
              <a:spcBef>
                <a:spcPct val="20000"/>
              </a:spcBef>
              <a:buClr>
                <a:srgbClr val="CC6600"/>
              </a:buClr>
              <a:buChar char="–"/>
              <a:defRPr sz="2800">
                <a:solidFill>
                  <a:schemeClr val="tx1"/>
                </a:solidFill>
                <a:latin typeface="Arial" panose="020B0604020202020204" pitchFamily="34" charset="0"/>
              </a:defRPr>
            </a:lvl2pPr>
            <a:lvl3pPr marL="1143000" indent="-228600">
              <a:spcBef>
                <a:spcPct val="20000"/>
              </a:spcBef>
              <a:buClr>
                <a:srgbClr val="CC6600"/>
              </a:buClr>
              <a:buChar char="•"/>
              <a:defRPr sz="2400">
                <a:solidFill>
                  <a:schemeClr val="tx1"/>
                </a:solidFill>
                <a:latin typeface="Arial" panose="020B0604020202020204" pitchFamily="34" charset="0"/>
              </a:defRPr>
            </a:lvl3pPr>
            <a:lvl4pPr marL="1600200" indent="-228600">
              <a:spcBef>
                <a:spcPct val="20000"/>
              </a:spcBef>
              <a:buClr>
                <a:srgbClr val="CC6600"/>
              </a:buClr>
              <a:buChar char="–"/>
              <a:defRPr sz="2000">
                <a:solidFill>
                  <a:schemeClr val="tx1"/>
                </a:solidFill>
                <a:latin typeface="Arial" panose="020B0604020202020204" pitchFamily="34" charset="0"/>
              </a:defRPr>
            </a:lvl4pPr>
            <a:lvl5pPr marL="2057400" indent="-228600">
              <a:spcBef>
                <a:spcPct val="20000"/>
              </a:spcBef>
              <a:buClr>
                <a:srgbClr val="CC6600"/>
              </a:buClr>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9pPr>
          </a:lstStyle>
          <a:p>
            <a:pPr eaLnBrk="1" hangingPunct="1">
              <a:spcBef>
                <a:spcPct val="0"/>
              </a:spcBef>
              <a:buClrTx/>
              <a:buFontTx/>
              <a:buNone/>
            </a:pPr>
            <a:r>
              <a:rPr lang="en-GB" altLang="en-US" sz="4000" dirty="0" err="1" smtClean="0">
                <a:solidFill>
                  <a:schemeClr val="accent2"/>
                </a:solidFill>
              </a:rPr>
              <a:t>Gwydnwch</a:t>
            </a:r>
            <a:r>
              <a:rPr lang="en-GB" altLang="en-US" sz="4000" dirty="0" smtClean="0">
                <a:solidFill>
                  <a:schemeClr val="accent2"/>
                </a:solidFill>
              </a:rPr>
              <a:t> &amp; </a:t>
            </a:r>
            <a:r>
              <a:rPr lang="en-GB" altLang="en-US" sz="4000" dirty="0" err="1" smtClean="0">
                <a:solidFill>
                  <a:schemeClr val="accent2"/>
                </a:solidFill>
              </a:rPr>
              <a:t>Throsglwyddiadau</a:t>
            </a:r>
            <a:endParaRPr lang="en-GB" altLang="en-US" sz="4000" dirty="0" smtClean="0">
              <a:solidFill>
                <a:schemeClr val="accent2"/>
              </a:solidFill>
            </a:endParaRPr>
          </a:p>
          <a:p>
            <a:pPr eaLnBrk="1" hangingPunct="1">
              <a:spcBef>
                <a:spcPct val="0"/>
              </a:spcBef>
              <a:buClrTx/>
              <a:buFontTx/>
              <a:buNone/>
            </a:pPr>
            <a:r>
              <a:rPr lang="en-GB" altLang="en-US" sz="4000" dirty="0" smtClean="0"/>
              <a:t>Resilience </a:t>
            </a:r>
            <a:r>
              <a:rPr lang="en-GB" altLang="en-US" sz="4000" dirty="0"/>
              <a:t>&amp; Transitions</a:t>
            </a:r>
            <a:endParaRPr lang="en-US" altLang="en-US" sz="4000" dirty="0"/>
          </a:p>
        </p:txBody>
      </p:sp>
      <p:sp>
        <p:nvSpPr>
          <p:cNvPr id="3" name="Content Placeholder 2"/>
          <p:cNvSpPr>
            <a:spLocks noGrp="1"/>
          </p:cNvSpPr>
          <p:nvPr>
            <p:ph sz="half" idx="1"/>
          </p:nvPr>
        </p:nvSpPr>
        <p:spPr/>
        <p:txBody>
          <a:bodyPr>
            <a:noAutofit/>
          </a:bodyPr>
          <a:lstStyle/>
          <a:p>
            <a:pPr marL="0" indent="0">
              <a:buNone/>
            </a:pPr>
            <a:r>
              <a:rPr lang="en-GB" sz="2200" dirty="0" err="1" smtClean="0">
                <a:solidFill>
                  <a:schemeClr val="accent2"/>
                </a:solidFill>
              </a:rPr>
              <a:t>Er</a:t>
            </a:r>
            <a:r>
              <a:rPr lang="en-GB" sz="2200" dirty="0" smtClean="0">
                <a:solidFill>
                  <a:schemeClr val="accent2"/>
                </a:solidFill>
              </a:rPr>
              <a:t> </a:t>
            </a:r>
            <a:r>
              <a:rPr lang="en-GB" sz="2200" dirty="0" err="1" smtClean="0">
                <a:solidFill>
                  <a:schemeClr val="accent2"/>
                </a:solidFill>
              </a:rPr>
              <a:t>mwyn</a:t>
            </a:r>
            <a:r>
              <a:rPr lang="en-GB" sz="2200" dirty="0" smtClean="0">
                <a:solidFill>
                  <a:schemeClr val="accent2"/>
                </a:solidFill>
              </a:rPr>
              <a:t> </a:t>
            </a:r>
            <a:r>
              <a:rPr lang="en-GB" sz="2200" dirty="0" err="1" smtClean="0">
                <a:solidFill>
                  <a:schemeClr val="accent2"/>
                </a:solidFill>
              </a:rPr>
              <a:t>lleihau’r</a:t>
            </a:r>
            <a:r>
              <a:rPr lang="en-GB" sz="2200" dirty="0" smtClean="0">
                <a:solidFill>
                  <a:schemeClr val="accent2"/>
                </a:solidFill>
              </a:rPr>
              <a:t> </a:t>
            </a:r>
            <a:r>
              <a:rPr lang="en-GB" sz="2200" dirty="0" err="1" smtClean="0">
                <a:solidFill>
                  <a:schemeClr val="accent2"/>
                </a:solidFill>
              </a:rPr>
              <a:t>risg</a:t>
            </a:r>
            <a:r>
              <a:rPr lang="en-GB" sz="2200" dirty="0" smtClean="0">
                <a:solidFill>
                  <a:schemeClr val="accent2"/>
                </a:solidFill>
              </a:rPr>
              <a:t> o </a:t>
            </a:r>
            <a:r>
              <a:rPr lang="en-GB" sz="2200" dirty="0" err="1" smtClean="0">
                <a:solidFill>
                  <a:schemeClr val="accent2"/>
                </a:solidFill>
              </a:rPr>
              <a:t>achosion</a:t>
            </a:r>
            <a:r>
              <a:rPr lang="en-GB" sz="2200" dirty="0" smtClean="0">
                <a:solidFill>
                  <a:schemeClr val="accent2"/>
                </a:solidFill>
              </a:rPr>
              <a:t> </a:t>
            </a:r>
            <a:r>
              <a:rPr lang="en-GB" sz="2200" dirty="0" err="1" smtClean="0">
                <a:solidFill>
                  <a:schemeClr val="accent2"/>
                </a:solidFill>
              </a:rPr>
              <a:t>straen</a:t>
            </a:r>
            <a:r>
              <a:rPr lang="en-GB" sz="2200" dirty="0" smtClean="0">
                <a:solidFill>
                  <a:schemeClr val="accent2"/>
                </a:solidFill>
              </a:rPr>
              <a:t>, </a:t>
            </a:r>
            <a:r>
              <a:rPr lang="en-GB" sz="2200" dirty="0" err="1" smtClean="0">
                <a:solidFill>
                  <a:schemeClr val="accent2"/>
                </a:solidFill>
              </a:rPr>
              <a:t>pwysleisia’r</a:t>
            </a:r>
            <a:r>
              <a:rPr lang="en-GB" sz="2200" dirty="0" smtClean="0">
                <a:solidFill>
                  <a:schemeClr val="accent2"/>
                </a:solidFill>
              </a:rPr>
              <a:t> </a:t>
            </a:r>
            <a:r>
              <a:rPr lang="en-GB" sz="2200" dirty="0" err="1" smtClean="0">
                <a:solidFill>
                  <a:schemeClr val="accent2"/>
                </a:solidFill>
              </a:rPr>
              <a:t>ymchwil</a:t>
            </a:r>
            <a:r>
              <a:rPr lang="en-GB" sz="2200" dirty="0" smtClean="0">
                <a:solidFill>
                  <a:schemeClr val="accent2"/>
                </a:solidFill>
              </a:rPr>
              <a:t> </a:t>
            </a:r>
            <a:r>
              <a:rPr lang="en-GB" sz="2200" dirty="0" err="1" smtClean="0">
                <a:solidFill>
                  <a:schemeClr val="accent2"/>
                </a:solidFill>
              </a:rPr>
              <a:t>pwysigrwydd</a:t>
            </a:r>
            <a:r>
              <a:rPr lang="en-GB" sz="2200" dirty="0" smtClean="0">
                <a:solidFill>
                  <a:schemeClr val="accent2"/>
                </a:solidFill>
              </a:rPr>
              <a:t> </a:t>
            </a:r>
            <a:r>
              <a:rPr lang="en-GB" sz="2200" dirty="0" err="1" smtClean="0">
                <a:solidFill>
                  <a:schemeClr val="accent2"/>
                </a:solidFill>
              </a:rPr>
              <a:t>ffactorau</a:t>
            </a:r>
            <a:r>
              <a:rPr lang="en-GB" sz="2200" dirty="0" smtClean="0">
                <a:solidFill>
                  <a:schemeClr val="accent2"/>
                </a:solidFill>
              </a:rPr>
              <a:t> </a:t>
            </a:r>
            <a:r>
              <a:rPr lang="en-GB" sz="2200" dirty="0" err="1" smtClean="0">
                <a:solidFill>
                  <a:schemeClr val="accent2"/>
                </a:solidFill>
              </a:rPr>
              <a:t>amddiffynnol</a:t>
            </a:r>
            <a:r>
              <a:rPr lang="en-GB" sz="2200" dirty="0" smtClean="0">
                <a:solidFill>
                  <a:schemeClr val="accent2"/>
                </a:solidFill>
              </a:rPr>
              <a:t> </a:t>
            </a:r>
            <a:r>
              <a:rPr lang="en-GB" sz="2200" dirty="0" err="1" smtClean="0">
                <a:solidFill>
                  <a:schemeClr val="accent2"/>
                </a:solidFill>
              </a:rPr>
              <a:t>mewnol</a:t>
            </a:r>
            <a:r>
              <a:rPr lang="en-GB" sz="2200" dirty="0" smtClean="0">
                <a:solidFill>
                  <a:schemeClr val="accent2"/>
                </a:solidFill>
              </a:rPr>
              <a:t> (</a:t>
            </a:r>
            <a:r>
              <a:rPr lang="en-GB" sz="2200" dirty="0" err="1" smtClean="0">
                <a:solidFill>
                  <a:schemeClr val="accent2"/>
                </a:solidFill>
              </a:rPr>
              <a:t>e.e</a:t>
            </a:r>
            <a:r>
              <a:rPr lang="en-GB" sz="2200" dirty="0" smtClean="0">
                <a:solidFill>
                  <a:schemeClr val="accent2"/>
                </a:solidFill>
              </a:rPr>
              <a:t>. </a:t>
            </a:r>
            <a:r>
              <a:rPr lang="en-GB" sz="2200" dirty="0" err="1" smtClean="0">
                <a:solidFill>
                  <a:schemeClr val="accent2"/>
                </a:solidFill>
              </a:rPr>
              <a:t>hunan-hyder</a:t>
            </a:r>
            <a:r>
              <a:rPr lang="en-GB" sz="2200" dirty="0" smtClean="0">
                <a:solidFill>
                  <a:schemeClr val="accent2"/>
                </a:solidFill>
              </a:rPr>
              <a:t>) a </a:t>
            </a:r>
            <a:r>
              <a:rPr lang="en-GB" sz="2200" dirty="0" err="1" smtClean="0">
                <a:solidFill>
                  <a:schemeClr val="accent2"/>
                </a:solidFill>
              </a:rPr>
              <a:t>ffactorau</a:t>
            </a:r>
            <a:r>
              <a:rPr lang="en-GB" sz="2200" dirty="0" smtClean="0">
                <a:solidFill>
                  <a:schemeClr val="accent2"/>
                </a:solidFill>
              </a:rPr>
              <a:t> </a:t>
            </a:r>
            <a:r>
              <a:rPr lang="en-GB" sz="2200" dirty="0" err="1" smtClean="0">
                <a:solidFill>
                  <a:schemeClr val="accent2"/>
                </a:solidFill>
              </a:rPr>
              <a:t>amddiffynol</a:t>
            </a:r>
            <a:r>
              <a:rPr lang="en-GB" sz="2200" dirty="0" smtClean="0">
                <a:solidFill>
                  <a:schemeClr val="accent2"/>
                </a:solidFill>
              </a:rPr>
              <a:t> </a:t>
            </a:r>
            <a:r>
              <a:rPr lang="en-GB" sz="2200" dirty="0" err="1" smtClean="0">
                <a:solidFill>
                  <a:schemeClr val="accent2"/>
                </a:solidFill>
              </a:rPr>
              <a:t>allanol</a:t>
            </a:r>
            <a:r>
              <a:rPr lang="en-GB" sz="2200" dirty="0" smtClean="0">
                <a:solidFill>
                  <a:schemeClr val="accent2"/>
                </a:solidFill>
              </a:rPr>
              <a:t> (</a:t>
            </a:r>
            <a:r>
              <a:rPr lang="en-GB" sz="2200" dirty="0" err="1" smtClean="0">
                <a:solidFill>
                  <a:schemeClr val="accent2"/>
                </a:solidFill>
              </a:rPr>
              <a:t>e.e</a:t>
            </a:r>
            <a:r>
              <a:rPr lang="en-GB" sz="2200" dirty="0" smtClean="0">
                <a:solidFill>
                  <a:schemeClr val="accent2"/>
                </a:solidFill>
              </a:rPr>
              <a:t>. </a:t>
            </a:r>
            <a:r>
              <a:rPr lang="en-GB" sz="2200" dirty="0" err="1" smtClean="0">
                <a:solidFill>
                  <a:schemeClr val="accent2"/>
                </a:solidFill>
              </a:rPr>
              <a:t>perthynas</a:t>
            </a:r>
            <a:r>
              <a:rPr lang="en-GB" sz="2200" dirty="0" smtClean="0">
                <a:solidFill>
                  <a:schemeClr val="accent2"/>
                </a:solidFill>
              </a:rPr>
              <a:t> </a:t>
            </a:r>
            <a:r>
              <a:rPr lang="en-GB" sz="2200" dirty="0" err="1" smtClean="0">
                <a:solidFill>
                  <a:schemeClr val="accent2"/>
                </a:solidFill>
              </a:rPr>
              <a:t>gadarnhaol</a:t>
            </a:r>
            <a:r>
              <a:rPr lang="en-GB" sz="2200" dirty="0" smtClean="0">
                <a:solidFill>
                  <a:schemeClr val="accent2"/>
                </a:solidFill>
              </a:rPr>
              <a:t> </a:t>
            </a:r>
            <a:r>
              <a:rPr lang="en-GB" sz="2200" dirty="0" err="1" smtClean="0">
                <a:solidFill>
                  <a:schemeClr val="accent2"/>
                </a:solidFill>
              </a:rPr>
              <a:t>yn</a:t>
            </a:r>
            <a:r>
              <a:rPr lang="en-GB" sz="2200" dirty="0" smtClean="0">
                <a:solidFill>
                  <a:schemeClr val="accent2"/>
                </a:solidFill>
              </a:rPr>
              <a:t> y </a:t>
            </a:r>
            <a:r>
              <a:rPr lang="en-GB" sz="2200" dirty="0" err="1" smtClean="0">
                <a:solidFill>
                  <a:schemeClr val="accent2"/>
                </a:solidFill>
              </a:rPr>
              <a:t>cartref</a:t>
            </a:r>
            <a:r>
              <a:rPr lang="en-GB" sz="2200" dirty="0" smtClean="0">
                <a:solidFill>
                  <a:schemeClr val="accent2"/>
                </a:solidFill>
              </a:rPr>
              <a:t> </a:t>
            </a:r>
            <a:r>
              <a:rPr lang="en-GB" sz="2200" dirty="0" err="1" smtClean="0">
                <a:solidFill>
                  <a:schemeClr val="accent2"/>
                </a:solidFill>
              </a:rPr>
              <a:t>a’r</a:t>
            </a:r>
            <a:r>
              <a:rPr lang="en-GB" sz="2200" dirty="0" smtClean="0">
                <a:solidFill>
                  <a:schemeClr val="accent2"/>
                </a:solidFill>
              </a:rPr>
              <a:t> </a:t>
            </a:r>
            <a:r>
              <a:rPr lang="en-GB" sz="2200" dirty="0" err="1" smtClean="0">
                <a:solidFill>
                  <a:schemeClr val="accent2"/>
                </a:solidFill>
              </a:rPr>
              <a:t>ysgol</a:t>
            </a:r>
            <a:r>
              <a:rPr lang="en-GB" sz="2200" dirty="0" smtClean="0">
                <a:solidFill>
                  <a:schemeClr val="accent2"/>
                </a:solidFill>
              </a:rPr>
              <a:t>)</a:t>
            </a:r>
            <a:endParaRPr lang="en-GB" sz="2200" dirty="0">
              <a:solidFill>
                <a:schemeClr val="accent2"/>
              </a:solidFill>
            </a:endParaRPr>
          </a:p>
        </p:txBody>
      </p:sp>
      <p:sp>
        <p:nvSpPr>
          <p:cNvPr id="4" name="Content Placeholder 3"/>
          <p:cNvSpPr>
            <a:spLocks noGrp="1"/>
          </p:cNvSpPr>
          <p:nvPr>
            <p:ph sz="half" idx="2"/>
          </p:nvPr>
        </p:nvSpPr>
        <p:spPr/>
        <p:txBody>
          <a:bodyPr>
            <a:normAutofit lnSpcReduction="10000"/>
          </a:bodyPr>
          <a:lstStyle/>
          <a:p>
            <a:pPr>
              <a:lnSpc>
                <a:spcPct val="80000"/>
              </a:lnSpc>
              <a:spcBef>
                <a:spcPct val="0"/>
              </a:spcBef>
              <a:buClrTx/>
              <a:buNone/>
            </a:pPr>
            <a:r>
              <a:rPr lang="en-GB" altLang="en-US" dirty="0" smtClean="0"/>
              <a:t>      </a:t>
            </a:r>
            <a:r>
              <a:rPr lang="en-GB" altLang="en-US" sz="2400" dirty="0" smtClean="0"/>
              <a:t>To </a:t>
            </a:r>
            <a:r>
              <a:rPr lang="en-GB" altLang="en-US" sz="2400" dirty="0"/>
              <a:t>minimise risk or stressors, research emphasises the importance of </a:t>
            </a:r>
          </a:p>
          <a:p>
            <a:pPr>
              <a:lnSpc>
                <a:spcPct val="80000"/>
              </a:lnSpc>
              <a:spcBef>
                <a:spcPct val="0"/>
              </a:spcBef>
              <a:buClrTx/>
              <a:buNone/>
            </a:pPr>
            <a:r>
              <a:rPr lang="en-GB" altLang="en-US" sz="2400" dirty="0" smtClean="0"/>
              <a:t>     the </a:t>
            </a:r>
            <a:r>
              <a:rPr lang="en-GB" altLang="en-US" sz="2400" dirty="0"/>
              <a:t>internal protective factors </a:t>
            </a:r>
            <a:r>
              <a:rPr lang="en-GB" altLang="en-US" sz="2400" dirty="0" smtClean="0"/>
              <a:t>(</a:t>
            </a:r>
            <a:r>
              <a:rPr lang="en-GB" altLang="en-US" sz="2400" dirty="0" err="1" smtClean="0"/>
              <a:t>e.g.self</a:t>
            </a:r>
            <a:r>
              <a:rPr lang="en-GB" altLang="en-US" sz="2400" dirty="0" smtClean="0"/>
              <a:t>-esteem</a:t>
            </a:r>
            <a:r>
              <a:rPr lang="en-GB" altLang="en-US" sz="2400" dirty="0"/>
              <a:t>) </a:t>
            </a:r>
            <a:r>
              <a:rPr lang="en-GB" altLang="en-US" sz="2400" dirty="0" smtClean="0"/>
              <a:t>and external </a:t>
            </a:r>
            <a:r>
              <a:rPr lang="en-GB" altLang="en-US" sz="2400" dirty="0"/>
              <a:t>protective factors </a:t>
            </a:r>
            <a:r>
              <a:rPr lang="en-GB" altLang="en-US" sz="2400" dirty="0" smtClean="0"/>
              <a:t>(e.g. positive </a:t>
            </a:r>
            <a:r>
              <a:rPr lang="en-GB" altLang="en-US" sz="2400" dirty="0"/>
              <a:t>relationships at home and school)</a:t>
            </a:r>
          </a:p>
          <a:p>
            <a:endParaRPr lang="en-GB" dirty="0"/>
          </a:p>
        </p:txBody>
      </p:sp>
    </p:spTree>
    <p:extLst>
      <p:ext uri="{BB962C8B-B14F-4D97-AF65-F5344CB8AC3E}">
        <p14:creationId xmlns:p14="http://schemas.microsoft.com/office/powerpoint/2010/main" val="387655248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p:cNvSpPr>
          <p:nvPr>
            <p:ph type="title" idx="4294967295"/>
          </p:nvPr>
        </p:nvSpPr>
        <p:spPr>
          <a:xfrm>
            <a:off x="1206645" y="62346"/>
            <a:ext cx="8229600" cy="1143000"/>
          </a:xfrm>
        </p:spPr>
        <p:txBody>
          <a:bodyPr>
            <a:normAutofit fontScale="90000"/>
          </a:bodyPr>
          <a:lstStyle/>
          <a:p>
            <a:pPr eaLnBrk="1" hangingPunct="1"/>
            <a:r>
              <a:rPr lang="en-GB" altLang="en-US" sz="2800" dirty="0" smtClean="0"/>
              <a:t/>
            </a:r>
            <a:br>
              <a:rPr lang="en-GB" altLang="en-US" sz="2800" dirty="0" smtClean="0"/>
            </a:br>
            <a:r>
              <a:rPr lang="en-GB" altLang="en-US" sz="2800" dirty="0" err="1" smtClean="0"/>
              <a:t>Damcaniaeth</a:t>
            </a:r>
            <a:r>
              <a:rPr lang="en-GB" altLang="en-US" sz="2800" dirty="0" smtClean="0"/>
              <a:t> System </a:t>
            </a:r>
            <a:r>
              <a:rPr lang="en-GB" altLang="en-US" sz="2800" dirty="0" err="1" smtClean="0"/>
              <a:t>Ecolegol</a:t>
            </a:r>
            <a:r>
              <a:rPr lang="en-GB" altLang="en-US" sz="2800" dirty="0" smtClean="0"/>
              <a:t> Bronfenbrenner</a:t>
            </a:r>
            <a:br>
              <a:rPr lang="en-GB" altLang="en-US" sz="2800" dirty="0" smtClean="0"/>
            </a:br>
            <a:r>
              <a:rPr lang="en-GB" altLang="en-US" sz="2800" dirty="0" smtClean="0">
                <a:solidFill>
                  <a:schemeClr val="tx1"/>
                </a:solidFill>
              </a:rPr>
              <a:t>Bronfenbrenner’s </a:t>
            </a:r>
            <a:r>
              <a:rPr lang="en-GB" altLang="en-US" sz="2800" dirty="0" smtClean="0">
                <a:solidFill>
                  <a:schemeClr val="tx1"/>
                </a:solidFill>
              </a:rPr>
              <a:t>Ecological Systems Theory</a:t>
            </a:r>
          </a:p>
        </p:txBody>
      </p:sp>
      <p:pic>
        <p:nvPicPr>
          <p:cNvPr id="39939" name="Picture 1"/>
          <p:cNvPicPr>
            <a:picLocks noChangeAspect="1" noChangeArrowheads="1"/>
          </p:cNvPicPr>
          <p:nvPr/>
        </p:nvPicPr>
        <p:blipFill>
          <a:blip r:embed="rId3">
            <a:lum bright="-32000" contrast="48000"/>
            <a:extLst>
              <a:ext uri="{28A0092B-C50C-407E-A947-70E740481C1C}">
                <a14:useLocalDpi xmlns:a14="http://schemas.microsoft.com/office/drawing/2010/main" val="0"/>
              </a:ext>
            </a:extLst>
          </a:blip>
          <a:srcRect/>
          <a:stretch>
            <a:fillRect/>
          </a:stretch>
        </p:blipFill>
        <p:spPr bwMode="auto">
          <a:xfrm>
            <a:off x="2583873" y="1820142"/>
            <a:ext cx="4165456" cy="4571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1242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242"/>
                                        </p:tgtEl>
                                        <p:attrNameLst>
                                          <p:attrName>style.visibility</p:attrName>
                                        </p:attrNameLst>
                                      </p:cBhvr>
                                      <p:to>
                                        <p:strVal val="visible"/>
                                      </p:to>
                                    </p:set>
                                    <p:animEffect transition="in" filter="fade">
                                      <p:cBhvr>
                                        <p:cTn id="7" dur="20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2"/>
          <p:cNvSpPr>
            <a:spLocks noChangeArrowheads="1"/>
          </p:cNvSpPr>
          <p:nvPr/>
        </p:nvSpPr>
        <p:spPr bwMode="auto">
          <a:xfrm>
            <a:off x="1371166" y="292474"/>
            <a:ext cx="7559675"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C6600"/>
              </a:buClr>
              <a:buChar char="•"/>
              <a:defRPr sz="3200">
                <a:solidFill>
                  <a:schemeClr val="tx1"/>
                </a:solidFill>
                <a:latin typeface="Arial" panose="020B0604020202020204" pitchFamily="34" charset="0"/>
              </a:defRPr>
            </a:lvl1pPr>
            <a:lvl2pPr marL="742950" indent="-285750">
              <a:spcBef>
                <a:spcPct val="20000"/>
              </a:spcBef>
              <a:buClr>
                <a:srgbClr val="CC6600"/>
              </a:buClr>
              <a:buChar char="–"/>
              <a:defRPr sz="2800">
                <a:solidFill>
                  <a:schemeClr val="tx1"/>
                </a:solidFill>
                <a:latin typeface="Arial" panose="020B0604020202020204" pitchFamily="34" charset="0"/>
              </a:defRPr>
            </a:lvl2pPr>
            <a:lvl3pPr marL="1143000" indent="-228600">
              <a:spcBef>
                <a:spcPct val="20000"/>
              </a:spcBef>
              <a:buClr>
                <a:srgbClr val="CC6600"/>
              </a:buClr>
              <a:buChar char="•"/>
              <a:defRPr sz="2400">
                <a:solidFill>
                  <a:schemeClr val="tx1"/>
                </a:solidFill>
                <a:latin typeface="Arial" panose="020B0604020202020204" pitchFamily="34" charset="0"/>
              </a:defRPr>
            </a:lvl3pPr>
            <a:lvl4pPr marL="1600200" indent="-228600">
              <a:spcBef>
                <a:spcPct val="20000"/>
              </a:spcBef>
              <a:buClr>
                <a:srgbClr val="CC6600"/>
              </a:buClr>
              <a:buChar char="–"/>
              <a:defRPr sz="2000">
                <a:solidFill>
                  <a:schemeClr val="tx1"/>
                </a:solidFill>
                <a:latin typeface="Arial" panose="020B0604020202020204" pitchFamily="34" charset="0"/>
              </a:defRPr>
            </a:lvl4pPr>
            <a:lvl5pPr marL="2057400" indent="-228600">
              <a:spcBef>
                <a:spcPct val="20000"/>
              </a:spcBef>
              <a:buClr>
                <a:srgbClr val="CC6600"/>
              </a:buClr>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9pPr>
          </a:lstStyle>
          <a:p>
            <a:pPr eaLnBrk="1" hangingPunct="1">
              <a:spcBef>
                <a:spcPct val="0"/>
              </a:spcBef>
              <a:buClrTx/>
              <a:buFontTx/>
              <a:buNone/>
            </a:pPr>
            <a:r>
              <a:rPr lang="en-GB" altLang="en-US" sz="2800" dirty="0" smtClean="0">
                <a:solidFill>
                  <a:schemeClr val="accent2"/>
                </a:solidFill>
              </a:rPr>
              <a:t>Plant </a:t>
            </a:r>
            <a:r>
              <a:rPr lang="en-GB" altLang="en-US" sz="2800" dirty="0" err="1" smtClean="0">
                <a:solidFill>
                  <a:schemeClr val="accent2"/>
                </a:solidFill>
              </a:rPr>
              <a:t>parod</a:t>
            </a:r>
            <a:r>
              <a:rPr lang="en-GB" altLang="en-US" sz="2800" dirty="0" smtClean="0">
                <a:solidFill>
                  <a:schemeClr val="accent2"/>
                </a:solidFill>
              </a:rPr>
              <a:t>/</a:t>
            </a:r>
            <a:r>
              <a:rPr lang="en-GB" altLang="en-US" sz="2800" dirty="0" err="1" smtClean="0">
                <a:solidFill>
                  <a:schemeClr val="accent2"/>
                </a:solidFill>
              </a:rPr>
              <a:t>Sefydliadau</a:t>
            </a:r>
            <a:r>
              <a:rPr lang="en-GB" altLang="en-US" sz="2800" dirty="0" smtClean="0">
                <a:solidFill>
                  <a:schemeClr val="accent2"/>
                </a:solidFill>
              </a:rPr>
              <a:t> </a:t>
            </a:r>
            <a:r>
              <a:rPr lang="en-GB" altLang="en-US" sz="2800" dirty="0" err="1" smtClean="0">
                <a:solidFill>
                  <a:schemeClr val="accent2"/>
                </a:solidFill>
              </a:rPr>
              <a:t>Addysgol</a:t>
            </a:r>
            <a:r>
              <a:rPr lang="en-GB" altLang="en-US" sz="2800" dirty="0" smtClean="0">
                <a:solidFill>
                  <a:schemeClr val="accent2"/>
                </a:solidFill>
              </a:rPr>
              <a:t> </a:t>
            </a:r>
            <a:r>
              <a:rPr lang="en-GB" altLang="en-US" sz="2800" dirty="0" err="1" smtClean="0">
                <a:solidFill>
                  <a:schemeClr val="accent2"/>
                </a:solidFill>
              </a:rPr>
              <a:t>Parod</a:t>
            </a:r>
            <a:endParaRPr lang="en-GB" altLang="en-US" sz="2800" dirty="0" smtClean="0">
              <a:solidFill>
                <a:schemeClr val="accent2"/>
              </a:solidFill>
            </a:endParaRPr>
          </a:p>
          <a:p>
            <a:pPr eaLnBrk="1" hangingPunct="1">
              <a:spcBef>
                <a:spcPct val="0"/>
              </a:spcBef>
              <a:buClrTx/>
              <a:buFontTx/>
              <a:buNone/>
            </a:pPr>
            <a:r>
              <a:rPr lang="en-GB" altLang="en-US" sz="2800" dirty="0" smtClean="0"/>
              <a:t>Ready </a:t>
            </a:r>
            <a:r>
              <a:rPr lang="en-GB" altLang="en-US" sz="2800" dirty="0"/>
              <a:t>children/ Ready Educational Institutions</a:t>
            </a:r>
            <a:endParaRPr lang="en-US" altLang="en-US" sz="2800" dirty="0"/>
          </a:p>
        </p:txBody>
      </p:sp>
      <p:sp>
        <p:nvSpPr>
          <p:cNvPr id="3" name="Content Placeholder 2"/>
          <p:cNvSpPr>
            <a:spLocks noGrp="1"/>
          </p:cNvSpPr>
          <p:nvPr>
            <p:ph sz="half" idx="1"/>
          </p:nvPr>
        </p:nvSpPr>
        <p:spPr/>
        <p:txBody>
          <a:bodyPr>
            <a:normAutofit fontScale="92500" lnSpcReduction="20000"/>
          </a:bodyPr>
          <a:lstStyle/>
          <a:p>
            <a:pPr marL="0" indent="0">
              <a:buNone/>
            </a:pPr>
            <a:r>
              <a:rPr lang="en-GB" sz="2800" dirty="0" smtClean="0">
                <a:solidFill>
                  <a:schemeClr val="accent2"/>
                </a:solidFill>
              </a:rPr>
              <a:t>Dull </a:t>
            </a:r>
            <a:r>
              <a:rPr lang="en-GB" sz="2800" dirty="0" err="1" smtClean="0">
                <a:solidFill>
                  <a:schemeClr val="accent2"/>
                </a:solidFill>
              </a:rPr>
              <a:t>Aeddfedol</a:t>
            </a:r>
            <a:r>
              <a:rPr lang="en-GB" sz="2800" dirty="0" smtClean="0">
                <a:solidFill>
                  <a:schemeClr val="accent2"/>
                </a:solidFill>
              </a:rPr>
              <a:t> vs. </a:t>
            </a:r>
            <a:r>
              <a:rPr lang="en-GB" sz="2800" dirty="0" err="1" smtClean="0">
                <a:solidFill>
                  <a:schemeClr val="accent2"/>
                </a:solidFill>
              </a:rPr>
              <a:t>Rhyngweithiol</a:t>
            </a:r>
            <a:endParaRPr lang="en-GB" sz="2800" dirty="0" smtClean="0">
              <a:solidFill>
                <a:schemeClr val="accent2"/>
              </a:solidFill>
            </a:endParaRPr>
          </a:p>
          <a:p>
            <a:pPr marL="0" indent="0">
              <a:buNone/>
            </a:pPr>
            <a:r>
              <a:rPr lang="en-GB" sz="2800" dirty="0" err="1" smtClean="0">
                <a:solidFill>
                  <a:schemeClr val="accent2"/>
                </a:solidFill>
              </a:rPr>
              <a:t>Darparodd</a:t>
            </a:r>
            <a:r>
              <a:rPr lang="en-GB" sz="2800" dirty="0" smtClean="0">
                <a:solidFill>
                  <a:schemeClr val="accent2"/>
                </a:solidFill>
              </a:rPr>
              <a:t> Vernon-</a:t>
            </a:r>
            <a:r>
              <a:rPr lang="en-GB" sz="2800" dirty="0" err="1" smtClean="0">
                <a:solidFill>
                  <a:schemeClr val="accent2"/>
                </a:solidFill>
              </a:rPr>
              <a:t>Feagans</a:t>
            </a:r>
            <a:r>
              <a:rPr lang="en-GB" sz="2800" dirty="0" smtClean="0">
                <a:solidFill>
                  <a:schemeClr val="accent2"/>
                </a:solidFill>
              </a:rPr>
              <a:t> </a:t>
            </a:r>
            <a:r>
              <a:rPr lang="en-GB" sz="2800" dirty="0" err="1" smtClean="0">
                <a:solidFill>
                  <a:schemeClr val="accent2"/>
                </a:solidFill>
              </a:rPr>
              <a:t>a’i</a:t>
            </a:r>
            <a:r>
              <a:rPr lang="en-GB" sz="2800" dirty="0" smtClean="0">
                <a:solidFill>
                  <a:schemeClr val="accent2"/>
                </a:solidFill>
              </a:rPr>
              <a:t> </a:t>
            </a:r>
            <a:r>
              <a:rPr lang="en-GB" sz="2800" dirty="0" err="1" smtClean="0">
                <a:solidFill>
                  <a:schemeClr val="accent2"/>
                </a:solidFill>
              </a:rPr>
              <a:t>gydweithwyr</a:t>
            </a:r>
            <a:r>
              <a:rPr lang="en-GB" sz="2800" dirty="0" smtClean="0">
                <a:solidFill>
                  <a:schemeClr val="accent2"/>
                </a:solidFill>
              </a:rPr>
              <a:t> (2008) </a:t>
            </a:r>
            <a:r>
              <a:rPr lang="en-GB" sz="2800" dirty="0" err="1" smtClean="0">
                <a:solidFill>
                  <a:schemeClr val="accent2"/>
                </a:solidFill>
              </a:rPr>
              <a:t>ddiffiniad</a:t>
            </a:r>
            <a:r>
              <a:rPr lang="en-GB" sz="2800" dirty="0" smtClean="0">
                <a:solidFill>
                  <a:schemeClr val="accent2"/>
                </a:solidFill>
              </a:rPr>
              <a:t> </a:t>
            </a:r>
            <a:r>
              <a:rPr lang="en-GB" sz="2800" dirty="0" err="1" smtClean="0">
                <a:solidFill>
                  <a:schemeClr val="accent2"/>
                </a:solidFill>
              </a:rPr>
              <a:t>o’r</a:t>
            </a:r>
            <a:r>
              <a:rPr lang="en-GB" sz="2800" dirty="0" smtClean="0">
                <a:solidFill>
                  <a:schemeClr val="accent2"/>
                </a:solidFill>
              </a:rPr>
              <a:t> </a:t>
            </a:r>
            <a:r>
              <a:rPr lang="en-GB" sz="2800" dirty="0" err="1" smtClean="0">
                <a:solidFill>
                  <a:schemeClr val="accent2"/>
                </a:solidFill>
              </a:rPr>
              <a:t>cysyniad</a:t>
            </a:r>
            <a:r>
              <a:rPr lang="en-GB" sz="2800" dirty="0" smtClean="0">
                <a:solidFill>
                  <a:schemeClr val="accent2"/>
                </a:solidFill>
              </a:rPr>
              <a:t> o </a:t>
            </a:r>
            <a:r>
              <a:rPr lang="en-GB" sz="2800" dirty="0" err="1" smtClean="0">
                <a:solidFill>
                  <a:schemeClr val="accent2"/>
                </a:solidFill>
              </a:rPr>
              <a:t>barodrwydd</a:t>
            </a:r>
            <a:endParaRPr lang="en-GB" sz="2800" dirty="0" smtClean="0">
              <a:solidFill>
                <a:schemeClr val="accent2"/>
              </a:solidFill>
            </a:endParaRPr>
          </a:p>
        </p:txBody>
      </p:sp>
      <p:sp>
        <p:nvSpPr>
          <p:cNvPr id="4" name="Content Placeholder 3"/>
          <p:cNvSpPr>
            <a:spLocks noGrp="1"/>
          </p:cNvSpPr>
          <p:nvPr>
            <p:ph sz="half" idx="2"/>
          </p:nvPr>
        </p:nvSpPr>
        <p:spPr/>
        <p:txBody>
          <a:bodyPr>
            <a:normAutofit fontScale="92500" lnSpcReduction="20000"/>
          </a:bodyPr>
          <a:lstStyle/>
          <a:p>
            <a:pPr>
              <a:lnSpc>
                <a:spcPct val="90000"/>
              </a:lnSpc>
              <a:spcBef>
                <a:spcPct val="0"/>
              </a:spcBef>
              <a:buClrTx/>
              <a:buNone/>
            </a:pPr>
            <a:r>
              <a:rPr lang="en-GB" altLang="en-US" dirty="0" smtClean="0"/>
              <a:t>      </a:t>
            </a:r>
            <a:r>
              <a:rPr lang="en-GB" altLang="en-US" sz="2800" dirty="0" smtClean="0"/>
              <a:t>Maturational </a:t>
            </a:r>
            <a:r>
              <a:rPr lang="en-GB" altLang="en-US" sz="2800" dirty="0"/>
              <a:t>v/s Interactionist Approach</a:t>
            </a:r>
          </a:p>
          <a:p>
            <a:pPr>
              <a:lnSpc>
                <a:spcPct val="90000"/>
              </a:lnSpc>
              <a:spcBef>
                <a:spcPct val="0"/>
              </a:spcBef>
              <a:buClrTx/>
              <a:buNone/>
            </a:pPr>
            <a:r>
              <a:rPr lang="en-GB" altLang="en-US" sz="2800" dirty="0" smtClean="0"/>
              <a:t> </a:t>
            </a:r>
            <a:endParaRPr lang="en-GB" altLang="en-US" sz="2800" dirty="0"/>
          </a:p>
          <a:p>
            <a:pPr>
              <a:lnSpc>
                <a:spcPct val="90000"/>
              </a:lnSpc>
              <a:spcBef>
                <a:spcPct val="0"/>
              </a:spcBef>
              <a:buClrTx/>
              <a:buNone/>
            </a:pPr>
            <a:r>
              <a:rPr lang="en-GB" altLang="en-US" sz="2800" dirty="0" smtClean="0"/>
              <a:t>     Vernon-</a:t>
            </a:r>
            <a:r>
              <a:rPr lang="en-GB" altLang="en-US" sz="2800" dirty="0" err="1" smtClean="0"/>
              <a:t>Feagans</a:t>
            </a:r>
            <a:r>
              <a:rPr lang="en-GB" altLang="en-US" sz="2800" dirty="0" smtClean="0"/>
              <a:t> </a:t>
            </a:r>
            <a:r>
              <a:rPr lang="en-GB" altLang="en-US" sz="2800" dirty="0"/>
              <a:t>and colleagues (2008) provide a way to </a:t>
            </a:r>
            <a:r>
              <a:rPr lang="en-GB" altLang="en-US" sz="2800" dirty="0" smtClean="0"/>
              <a:t>define the conceptualization of readiness</a:t>
            </a:r>
            <a:endParaRPr lang="en-GB" sz="2800" dirty="0"/>
          </a:p>
        </p:txBody>
      </p:sp>
    </p:spTree>
    <p:extLst>
      <p:ext uri="{BB962C8B-B14F-4D97-AF65-F5344CB8AC3E}">
        <p14:creationId xmlns:p14="http://schemas.microsoft.com/office/powerpoint/2010/main" val="419946687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
          <p:cNvSpPr>
            <a:spLocks noChangeArrowheads="1"/>
          </p:cNvSpPr>
          <p:nvPr/>
        </p:nvSpPr>
        <p:spPr bwMode="auto">
          <a:xfrm>
            <a:off x="1759527" y="1361209"/>
            <a:ext cx="7484197"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CC6600"/>
              </a:buClr>
              <a:buChar char="•"/>
              <a:defRPr sz="3200">
                <a:solidFill>
                  <a:schemeClr val="tx1"/>
                </a:solidFill>
                <a:latin typeface="Arial" panose="020B0604020202020204" pitchFamily="34" charset="0"/>
              </a:defRPr>
            </a:lvl1pPr>
            <a:lvl2pPr marL="742950" indent="-285750">
              <a:spcBef>
                <a:spcPct val="20000"/>
              </a:spcBef>
              <a:buClr>
                <a:srgbClr val="CC6600"/>
              </a:buClr>
              <a:buChar char="–"/>
              <a:defRPr sz="2800">
                <a:solidFill>
                  <a:schemeClr val="tx1"/>
                </a:solidFill>
                <a:latin typeface="Arial" panose="020B0604020202020204" pitchFamily="34" charset="0"/>
              </a:defRPr>
            </a:lvl2pPr>
            <a:lvl3pPr marL="1143000" indent="-228600">
              <a:spcBef>
                <a:spcPct val="20000"/>
              </a:spcBef>
              <a:buClr>
                <a:srgbClr val="CC6600"/>
              </a:buClr>
              <a:buChar char="•"/>
              <a:defRPr sz="2400">
                <a:solidFill>
                  <a:schemeClr val="tx1"/>
                </a:solidFill>
                <a:latin typeface="Arial" panose="020B0604020202020204" pitchFamily="34" charset="0"/>
              </a:defRPr>
            </a:lvl3pPr>
            <a:lvl4pPr marL="1600200" indent="-228600">
              <a:spcBef>
                <a:spcPct val="20000"/>
              </a:spcBef>
              <a:buClr>
                <a:srgbClr val="CC6600"/>
              </a:buClr>
              <a:buChar char="–"/>
              <a:defRPr sz="2000">
                <a:solidFill>
                  <a:schemeClr val="tx1"/>
                </a:solidFill>
                <a:latin typeface="Arial" panose="020B0604020202020204" pitchFamily="34" charset="0"/>
              </a:defRPr>
            </a:lvl4pPr>
            <a:lvl5pPr marL="2057400" indent="-228600">
              <a:spcBef>
                <a:spcPct val="20000"/>
              </a:spcBef>
              <a:buClr>
                <a:srgbClr val="CC6600"/>
              </a:buClr>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9pPr>
          </a:lstStyle>
          <a:p>
            <a:pPr eaLnBrk="1" hangingPunct="1">
              <a:spcBef>
                <a:spcPct val="0"/>
              </a:spcBef>
              <a:buClrTx/>
              <a:buFontTx/>
              <a:buNone/>
            </a:pPr>
            <a:r>
              <a:rPr lang="en-US" altLang="en-US" sz="1800" b="1" dirty="0"/>
              <a:t>Compulsory age of starting school in European countries, 2002</a:t>
            </a:r>
          </a:p>
          <a:p>
            <a:pPr eaLnBrk="1" hangingPunct="1">
              <a:spcBef>
                <a:spcPct val="0"/>
              </a:spcBef>
              <a:buClrTx/>
              <a:buFontTx/>
              <a:buNone/>
            </a:pPr>
            <a:endParaRPr lang="en-US" altLang="en-US" sz="1800" b="1" dirty="0"/>
          </a:p>
          <a:p>
            <a:pPr eaLnBrk="1" hangingPunct="1">
              <a:spcBef>
                <a:spcPct val="0"/>
              </a:spcBef>
              <a:buClrTx/>
              <a:buFontTx/>
              <a:buNone/>
            </a:pPr>
            <a:endParaRPr lang="en-US" altLang="en-US" sz="1800" b="1" dirty="0"/>
          </a:p>
          <a:p>
            <a:pPr eaLnBrk="1" hangingPunct="1">
              <a:spcBef>
                <a:spcPct val="0"/>
              </a:spcBef>
              <a:buClrTx/>
              <a:buFontTx/>
              <a:buNone/>
            </a:pPr>
            <a:r>
              <a:rPr lang="en-US" altLang="en-US" sz="1800" b="1" dirty="0"/>
              <a:t>4</a:t>
            </a:r>
            <a:r>
              <a:rPr lang="en-US" altLang="en-US" sz="1800" dirty="0" smtClean="0"/>
              <a:t>             </a:t>
            </a:r>
            <a:r>
              <a:rPr lang="en-US" altLang="en-US" sz="1800" dirty="0"/>
              <a:t>Northern Ireland</a:t>
            </a:r>
          </a:p>
          <a:p>
            <a:pPr eaLnBrk="1" hangingPunct="1">
              <a:spcBef>
                <a:spcPct val="0"/>
              </a:spcBef>
              <a:buClrTx/>
              <a:buFontTx/>
              <a:buNone/>
            </a:pPr>
            <a:endParaRPr lang="en-US" altLang="en-US" sz="1800" dirty="0"/>
          </a:p>
          <a:p>
            <a:pPr eaLnBrk="1" hangingPunct="1">
              <a:spcBef>
                <a:spcPct val="0"/>
              </a:spcBef>
              <a:buClrTx/>
              <a:buFontTx/>
              <a:buNone/>
            </a:pPr>
            <a:r>
              <a:rPr lang="en-US" altLang="en-US" sz="1800" b="1" dirty="0" smtClean="0"/>
              <a:t>5</a:t>
            </a:r>
            <a:r>
              <a:rPr lang="en-US" altLang="en-US" sz="1800" dirty="0" smtClean="0"/>
              <a:t>             </a:t>
            </a:r>
            <a:r>
              <a:rPr lang="en-US" altLang="en-US" sz="1800" dirty="0"/>
              <a:t>England, Malta, Netherlands, Scotland, Wales</a:t>
            </a:r>
          </a:p>
          <a:p>
            <a:pPr eaLnBrk="1" hangingPunct="1">
              <a:spcBef>
                <a:spcPct val="0"/>
              </a:spcBef>
              <a:buClrTx/>
              <a:buFontTx/>
              <a:buNone/>
            </a:pPr>
            <a:endParaRPr lang="en-US" altLang="en-US" sz="1800" dirty="0"/>
          </a:p>
          <a:p>
            <a:pPr eaLnBrk="1" hangingPunct="1">
              <a:spcBef>
                <a:spcPct val="0"/>
              </a:spcBef>
              <a:buClrTx/>
              <a:buFontTx/>
              <a:buNone/>
            </a:pPr>
            <a:r>
              <a:rPr lang="en-US" altLang="en-US" sz="1800" b="1" dirty="0" smtClean="0"/>
              <a:t>6</a:t>
            </a:r>
            <a:r>
              <a:rPr lang="en-US" altLang="en-US" sz="1800" dirty="0" smtClean="0"/>
              <a:t>            Austria</a:t>
            </a:r>
            <a:r>
              <a:rPr lang="en-US" altLang="en-US" sz="1800" dirty="0"/>
              <a:t>, Belgium, Cyprus, Czech Republic, France, Germany, </a:t>
            </a:r>
            <a:endParaRPr lang="en-US" altLang="en-US" sz="1800" dirty="0" smtClean="0"/>
          </a:p>
          <a:p>
            <a:pPr eaLnBrk="1" hangingPunct="1">
              <a:spcBef>
                <a:spcPct val="0"/>
              </a:spcBef>
              <a:buClrTx/>
              <a:buFontTx/>
              <a:buNone/>
            </a:pPr>
            <a:r>
              <a:rPr lang="en-US" altLang="en-US" sz="1800" dirty="0" smtClean="0"/>
              <a:t>              Greece. Hungary</a:t>
            </a:r>
            <a:r>
              <a:rPr lang="en-US" altLang="en-US" sz="1800" dirty="0"/>
              <a:t>, Iceland, Republic of Ireland, Italy, </a:t>
            </a:r>
            <a:endParaRPr lang="en-US" altLang="en-US" sz="1800" dirty="0" smtClean="0"/>
          </a:p>
          <a:p>
            <a:pPr eaLnBrk="1" hangingPunct="1">
              <a:spcBef>
                <a:spcPct val="0"/>
              </a:spcBef>
              <a:buClrTx/>
              <a:buFontTx/>
              <a:buNone/>
            </a:pPr>
            <a:r>
              <a:rPr lang="en-US" altLang="en-US" sz="1800" dirty="0" smtClean="0"/>
              <a:t>              Liechtenstein</a:t>
            </a:r>
            <a:r>
              <a:rPr lang="en-US" altLang="en-US" sz="1800" dirty="0"/>
              <a:t>, Lithuania,</a:t>
            </a:r>
          </a:p>
          <a:p>
            <a:pPr eaLnBrk="1" hangingPunct="1">
              <a:spcBef>
                <a:spcPct val="0"/>
              </a:spcBef>
              <a:buClrTx/>
              <a:buFontTx/>
              <a:buNone/>
            </a:pPr>
            <a:r>
              <a:rPr lang="en-US" altLang="en-US" sz="1800" dirty="0"/>
              <a:t>              Luxembourg, Norway, Portugal, Slovakia, Slovenia, Spain</a:t>
            </a:r>
          </a:p>
          <a:p>
            <a:pPr eaLnBrk="1" hangingPunct="1">
              <a:spcBef>
                <a:spcPct val="0"/>
              </a:spcBef>
              <a:buClrTx/>
              <a:buFontTx/>
              <a:buNone/>
            </a:pPr>
            <a:endParaRPr lang="en-US" altLang="en-US" sz="1800" dirty="0"/>
          </a:p>
          <a:p>
            <a:pPr eaLnBrk="1" hangingPunct="1">
              <a:spcBef>
                <a:spcPct val="0"/>
              </a:spcBef>
              <a:buClrTx/>
              <a:buFontTx/>
              <a:buNone/>
            </a:pPr>
            <a:r>
              <a:rPr lang="it-IT" altLang="en-US" sz="1800" b="1" dirty="0" smtClean="0"/>
              <a:t>7</a:t>
            </a:r>
            <a:r>
              <a:rPr lang="it-IT" altLang="en-US" sz="1800" dirty="0" smtClean="0"/>
              <a:t>            </a:t>
            </a:r>
            <a:r>
              <a:rPr lang="it-IT" altLang="en-US" sz="1800" dirty="0"/>
              <a:t>Bulgaria, Estonia, Denmark, Finland, Latvia, Poland, Romania,</a:t>
            </a:r>
          </a:p>
          <a:p>
            <a:pPr eaLnBrk="1" hangingPunct="1">
              <a:spcBef>
                <a:spcPct val="0"/>
              </a:spcBef>
              <a:buClrTx/>
              <a:buFontTx/>
              <a:buNone/>
            </a:pPr>
            <a:r>
              <a:rPr lang="en-US" altLang="en-US" sz="1800" dirty="0"/>
              <a:t>              Sweden</a:t>
            </a:r>
          </a:p>
        </p:txBody>
      </p:sp>
    </p:spTree>
    <p:extLst>
      <p:ext uri="{BB962C8B-B14F-4D97-AF65-F5344CB8AC3E}">
        <p14:creationId xmlns:p14="http://schemas.microsoft.com/office/powerpoint/2010/main" val="357987735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smtClean="0"/>
              <a:t>Rhai</a:t>
            </a:r>
            <a:r>
              <a:rPr lang="en-US" dirty="0" smtClean="0"/>
              <a:t> </a:t>
            </a:r>
            <a:r>
              <a:rPr lang="en-US" dirty="0" err="1"/>
              <a:t>s</a:t>
            </a:r>
            <a:r>
              <a:rPr lang="en-US" dirty="0" err="1" smtClean="0"/>
              <a:t>trategaethau</a:t>
            </a:r>
            <a:r>
              <a:rPr lang="en-US" dirty="0" smtClean="0"/>
              <a:t> </a:t>
            </a:r>
            <a:r>
              <a:rPr lang="en-US" dirty="0" err="1"/>
              <a:t>cefnogi</a:t>
            </a:r>
            <a:r>
              <a:rPr lang="en-US" dirty="0"/>
              <a:t/>
            </a:r>
            <a:br>
              <a:rPr lang="en-US" dirty="0"/>
            </a:br>
            <a:r>
              <a:rPr lang="en-US" dirty="0" smtClean="0">
                <a:solidFill>
                  <a:schemeClr val="tx1"/>
                </a:solidFill>
              </a:rPr>
              <a:t>Some </a:t>
            </a:r>
            <a:r>
              <a:rPr lang="en-US" i="1" dirty="0">
                <a:solidFill>
                  <a:schemeClr val="tx1"/>
                </a:solidFill>
              </a:rPr>
              <a:t>s</a:t>
            </a:r>
            <a:r>
              <a:rPr lang="en-US" i="1" dirty="0" smtClean="0">
                <a:solidFill>
                  <a:schemeClr val="tx1"/>
                </a:solidFill>
              </a:rPr>
              <a:t>upport </a:t>
            </a:r>
            <a:r>
              <a:rPr lang="en-US" i="1" dirty="0">
                <a:solidFill>
                  <a:schemeClr val="tx1"/>
                </a:solidFill>
              </a:rPr>
              <a:t>strategies</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927716486"/>
              </p:ext>
            </p:extLst>
          </p:nvPr>
        </p:nvGraphicFramePr>
        <p:xfrm>
          <a:off x="1453019" y="1904999"/>
          <a:ext cx="7528143" cy="47713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fontScale="90000"/>
          </a:bodyPr>
          <a:lstStyle/>
          <a:p>
            <a:r>
              <a:rPr lang="en-GB" altLang="en-US" sz="2800" u="sng" smtClean="0">
                <a:ea typeface="ＭＳ Ｐゴシック" panose="020B0600070205080204" pitchFamily="34" charset="-128"/>
              </a:rPr>
              <a:t>Astudiaeth ymchwil ar drosglwyddo cynnar</a:t>
            </a:r>
            <a:br>
              <a:rPr lang="en-GB" altLang="en-US" sz="2800" u="sng" smtClean="0">
                <a:ea typeface="ＭＳ Ｐゴシック" panose="020B0600070205080204" pitchFamily="34" charset="-128"/>
              </a:rPr>
            </a:br>
            <a:r>
              <a:rPr lang="en-GB" altLang="en-US" sz="2800" u="sng" smtClean="0">
                <a:solidFill>
                  <a:srgbClr val="0070C0"/>
                </a:solidFill>
                <a:ea typeface="ＭＳ Ｐゴシック" panose="020B0600070205080204" pitchFamily="34" charset="-128"/>
              </a:rPr>
              <a:t>A research project on early transitions</a:t>
            </a:r>
            <a:endParaRPr lang="en-US" altLang="en-US" sz="2800" u="sng" smtClean="0">
              <a:solidFill>
                <a:srgbClr val="0070C0"/>
              </a:solidFill>
              <a:ea typeface="ＭＳ Ｐゴシック" panose="020B0600070205080204" pitchFamily="34" charset="-128"/>
            </a:endParaRPr>
          </a:p>
        </p:txBody>
      </p:sp>
      <p:sp>
        <p:nvSpPr>
          <p:cNvPr id="24579" name="Content Placeholder 2"/>
          <p:cNvSpPr>
            <a:spLocks noGrp="1"/>
          </p:cNvSpPr>
          <p:nvPr>
            <p:ph idx="1"/>
          </p:nvPr>
        </p:nvSpPr>
        <p:spPr/>
        <p:txBody>
          <a:bodyPr rtlCol="0">
            <a:normAutofit fontScale="70000" lnSpcReduction="20000"/>
          </a:bodyPr>
          <a:lstStyle/>
          <a:p>
            <a:pPr marL="0" indent="0" fontAlgn="auto">
              <a:spcAft>
                <a:spcPts val="0"/>
              </a:spcAft>
              <a:buFontTx/>
              <a:buNone/>
              <a:defRPr/>
            </a:pPr>
            <a:r>
              <a:rPr lang="en-US" altLang="en-US" sz="2000" u="sng" smtClean="0">
                <a:solidFill>
                  <a:schemeClr val="tx1">
                    <a:lumMod val="75000"/>
                    <a:lumOff val="25000"/>
                  </a:schemeClr>
                </a:solidFill>
                <a:ea typeface="ＭＳ Ｐゴシック" panose="020B0600070205080204" pitchFamily="34" charset="-128"/>
              </a:rPr>
              <a:t>In supporting the hypothesis, the data suggest that children</a:t>
            </a:r>
          </a:p>
          <a:p>
            <a:pPr marL="0" indent="0" fontAlgn="auto">
              <a:spcAft>
                <a:spcPts val="0"/>
              </a:spcAft>
              <a:buFontTx/>
              <a:buNone/>
              <a:defRPr/>
            </a:pPr>
            <a:endParaRPr lang="en-US" altLang="en-US" sz="2000" u="sng" smtClean="0">
              <a:solidFill>
                <a:schemeClr val="tx1">
                  <a:lumMod val="75000"/>
                  <a:lumOff val="25000"/>
                </a:schemeClr>
              </a:solidFill>
              <a:ea typeface="ＭＳ Ｐゴシック" panose="020B0600070205080204" pitchFamily="34" charset="-128"/>
            </a:endParaRPr>
          </a:p>
          <a:p>
            <a:pPr marL="0" indent="0" fontAlgn="auto">
              <a:spcAft>
                <a:spcPts val="0"/>
              </a:spcAft>
              <a:buFont typeface="Wingdings 3" charset="2"/>
              <a:buChar char=""/>
              <a:defRPr/>
            </a:pPr>
            <a:r>
              <a:rPr lang="en-US" altLang="en-US" sz="2000" smtClean="0">
                <a:solidFill>
                  <a:schemeClr val="tx1">
                    <a:lumMod val="75000"/>
                    <a:lumOff val="25000"/>
                  </a:schemeClr>
                </a:solidFill>
                <a:ea typeface="ＭＳ Ｐゴシック" panose="020B0600070205080204" pitchFamily="34" charset="-128"/>
              </a:rPr>
              <a:t>attending schools that conduct a high number of transition activities have less problem behaviour at school</a:t>
            </a:r>
          </a:p>
          <a:p>
            <a:pPr marL="0" indent="0" fontAlgn="auto">
              <a:spcAft>
                <a:spcPts val="0"/>
              </a:spcAft>
              <a:buFont typeface="Wingdings 3" charset="2"/>
              <a:buChar char=""/>
              <a:defRPr/>
            </a:pPr>
            <a:r>
              <a:rPr lang="en-US" altLang="en-US" sz="2000" smtClean="0">
                <a:solidFill>
                  <a:schemeClr val="tx1">
                    <a:lumMod val="75000"/>
                    <a:lumOff val="25000"/>
                  </a:schemeClr>
                </a:solidFill>
                <a:ea typeface="ＭＳ Ｐゴシック" panose="020B0600070205080204" pitchFamily="34" charset="-128"/>
              </a:rPr>
              <a:t>(boys) were rated as having more difficulty adjusting to school, in terms of social skills and behaviour, than girls. Boys had lower scores for cooperation, self-control and responsibility. They also had higher scores than girls for hyperactivity.</a:t>
            </a:r>
          </a:p>
          <a:p>
            <a:pPr marL="0" indent="0" fontAlgn="auto">
              <a:spcAft>
                <a:spcPts val="0"/>
              </a:spcAft>
              <a:buFont typeface="Wingdings 3" charset="2"/>
              <a:buChar char=""/>
              <a:defRPr/>
            </a:pPr>
            <a:r>
              <a:rPr lang="en-US" altLang="en-US" sz="2000" smtClean="0">
                <a:solidFill>
                  <a:schemeClr val="tx1">
                    <a:lumMod val="75000"/>
                    <a:lumOff val="25000"/>
                  </a:schemeClr>
                </a:solidFill>
                <a:ea typeface="ＭＳ Ｐゴシック" panose="020B0600070205080204" pitchFamily="34" charset="-128"/>
              </a:rPr>
              <a:t>that speaking English at home influences children's adjustment to school.</a:t>
            </a:r>
          </a:p>
          <a:p>
            <a:pPr marL="0" indent="0" fontAlgn="auto">
              <a:spcAft>
                <a:spcPts val="0"/>
              </a:spcAft>
              <a:buFont typeface="Wingdings 3" charset="2"/>
              <a:buChar char=""/>
              <a:defRPr/>
            </a:pPr>
            <a:r>
              <a:rPr lang="en-US" altLang="en-US" sz="2000" smtClean="0">
                <a:solidFill>
                  <a:schemeClr val="tx1">
                    <a:lumMod val="75000"/>
                    <a:lumOff val="25000"/>
                  </a:schemeClr>
                </a:solidFill>
                <a:ea typeface="ＭＳ Ｐゴシック" panose="020B0600070205080204" pitchFamily="34" charset="-128"/>
              </a:rPr>
              <a:t>who commenced school with a familiar playmate in the same class were rated as having more social skills, less problem behaviour and greater academic competence</a:t>
            </a:r>
          </a:p>
          <a:p>
            <a:pPr marL="0" indent="0" fontAlgn="auto">
              <a:spcAft>
                <a:spcPts val="0"/>
              </a:spcAft>
              <a:buFontTx/>
              <a:buNone/>
              <a:defRPr/>
            </a:pPr>
            <a:r>
              <a:rPr lang="en-GB" altLang="en-US" sz="2000" smtClean="0">
                <a:solidFill>
                  <a:schemeClr val="tx1">
                    <a:lumMod val="75000"/>
                    <a:lumOff val="25000"/>
                  </a:schemeClr>
                </a:solidFill>
                <a:ea typeface="ＭＳ Ｐゴシック" panose="020B0600070205080204" pitchFamily="34" charset="-128"/>
              </a:rPr>
              <a:t>                                                                                 </a:t>
            </a:r>
            <a:r>
              <a:rPr lang="en-US" altLang="en-US" sz="2000" smtClean="0">
                <a:solidFill>
                  <a:schemeClr val="tx1">
                    <a:lumMod val="75000"/>
                    <a:lumOff val="25000"/>
                  </a:schemeClr>
                </a:solidFill>
                <a:ea typeface="ＭＳ Ｐゴシック" panose="020B0600070205080204" pitchFamily="34" charset="-128"/>
              </a:rPr>
              <a:t>Margetts (1999)</a:t>
            </a:r>
          </a:p>
          <a:p>
            <a:pPr marL="0" indent="0" fontAlgn="auto">
              <a:spcAft>
                <a:spcPts val="0"/>
              </a:spcAft>
              <a:buFontTx/>
              <a:buNone/>
              <a:defRPr/>
            </a:pPr>
            <a:r>
              <a:rPr lang="en-GB" altLang="en-US" sz="2000" smtClean="0">
                <a:solidFill>
                  <a:schemeClr val="tx1">
                    <a:lumMod val="75000"/>
                    <a:lumOff val="25000"/>
                  </a:schemeClr>
                </a:solidFill>
                <a:ea typeface="ＭＳ Ｐゴシック" panose="020B0600070205080204" pitchFamily="34" charset="-128"/>
              </a:rPr>
              <a:t>                                                                    </a:t>
            </a:r>
            <a:endParaRPr lang="en-US" altLang="en-US" sz="2000" smtClean="0">
              <a:solidFill>
                <a:schemeClr val="tx1">
                  <a:lumMod val="75000"/>
                  <a:lumOff val="25000"/>
                </a:schemeClr>
              </a:solidFill>
              <a:ea typeface="ＭＳ Ｐゴシック" panose="020B0600070205080204" pitchFamily="34" charset="-128"/>
            </a:endParaRPr>
          </a:p>
          <a:p>
            <a:pPr marL="0" indent="0" fontAlgn="auto">
              <a:spcAft>
                <a:spcPts val="0"/>
              </a:spcAft>
              <a:buFontTx/>
              <a:buNone/>
              <a:defRPr/>
            </a:pPr>
            <a:endParaRPr lang="en-US" altLang="en-US" sz="2000" smtClean="0">
              <a:solidFill>
                <a:schemeClr val="tx1">
                  <a:lumMod val="75000"/>
                  <a:lumOff val="25000"/>
                </a:schemeClr>
              </a:solidFill>
              <a:ea typeface="ＭＳ Ｐゴシック" panose="020B0600070205080204" pitchFamily="34" charset="-128"/>
            </a:endParaRPr>
          </a:p>
          <a:p>
            <a:pPr marL="0" indent="0" fontAlgn="auto">
              <a:spcAft>
                <a:spcPts val="0"/>
              </a:spcAft>
              <a:buFontTx/>
              <a:buNone/>
              <a:defRPr/>
            </a:pPr>
            <a:endParaRPr lang="en-US" altLang="en-US" sz="2000" smtClean="0">
              <a:solidFill>
                <a:schemeClr val="tx1">
                  <a:lumMod val="75000"/>
                  <a:lumOff val="25000"/>
                </a:schemeClr>
              </a:solidFill>
              <a:ea typeface="ＭＳ Ｐゴシック" panose="020B0600070205080204" pitchFamily="34" charset="-128"/>
            </a:endParaRPr>
          </a:p>
          <a:p>
            <a:pPr marL="0" indent="0" fontAlgn="auto">
              <a:spcAft>
                <a:spcPts val="0"/>
              </a:spcAft>
              <a:buFont typeface="Wingdings 3" charset="2"/>
              <a:buChar char=""/>
              <a:defRPr/>
            </a:pPr>
            <a:endParaRPr lang="en-US" altLang="en-US" sz="2000" smtClean="0">
              <a:solidFill>
                <a:schemeClr val="tx1">
                  <a:lumMod val="75000"/>
                  <a:lumOff val="25000"/>
                </a:schemeClr>
              </a:solidFill>
              <a:ea typeface="ＭＳ Ｐゴシック" panose="020B0600070205080204" pitchFamily="34" charset="-128"/>
            </a:endParaRPr>
          </a:p>
        </p:txBody>
      </p:sp>
    </p:spTree>
    <p:extLst>
      <p:ext uri="{BB962C8B-B14F-4D97-AF65-F5344CB8AC3E}">
        <p14:creationId xmlns:p14="http://schemas.microsoft.com/office/powerpoint/2010/main" val="347404428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EA859-DC9C-6B4A-AFC1-187C71288A71}"/>
              </a:ext>
            </a:extLst>
          </p:cNvPr>
          <p:cNvSpPr>
            <a:spLocks noGrp="1"/>
          </p:cNvSpPr>
          <p:nvPr>
            <p:ph type="title"/>
          </p:nvPr>
        </p:nvSpPr>
        <p:spPr/>
        <p:txBody>
          <a:bodyPr/>
          <a:lstStyle/>
          <a:p>
            <a:r>
              <a:rPr lang="en-US" dirty="0" err="1"/>
              <a:t>Cofiwch</a:t>
            </a:r>
            <a:r>
              <a:rPr lang="en-US" dirty="0"/>
              <a:t/>
            </a:r>
            <a:br>
              <a:rPr lang="en-US" dirty="0"/>
            </a:br>
            <a:r>
              <a:rPr lang="en-US" dirty="0">
                <a:solidFill>
                  <a:schemeClr val="tx1"/>
                </a:solidFill>
              </a:rPr>
              <a:t>Remember</a:t>
            </a:r>
            <a:endParaRPr lang="en-US" dirty="0"/>
          </a:p>
        </p:txBody>
      </p:sp>
      <p:sp>
        <p:nvSpPr>
          <p:cNvPr id="3" name="Content Placeholder 2">
            <a:extLst>
              <a:ext uri="{FF2B5EF4-FFF2-40B4-BE49-F238E27FC236}">
                <a16:creationId xmlns:a16="http://schemas.microsoft.com/office/drawing/2014/main" id="{7634C99F-A146-704F-AF5B-AF62046E6BDC}"/>
              </a:ext>
            </a:extLst>
          </p:cNvPr>
          <p:cNvSpPr>
            <a:spLocks noGrp="1"/>
          </p:cNvSpPr>
          <p:nvPr>
            <p:ph idx="1"/>
          </p:nvPr>
        </p:nvSpPr>
        <p:spPr>
          <a:xfrm>
            <a:off x="1942415" y="2133600"/>
            <a:ext cx="6591985" cy="3213652"/>
          </a:xfrm>
          <a:solidFill>
            <a:schemeClr val="accent3">
              <a:lumMod val="40000"/>
              <a:lumOff val="60000"/>
            </a:schemeClr>
          </a:solidFill>
        </p:spPr>
        <p:txBody>
          <a:bodyPr>
            <a:normAutofit/>
          </a:bodyPr>
          <a:lstStyle/>
          <a:p>
            <a:pPr marL="0" indent="0">
              <a:buNone/>
            </a:pPr>
            <a:r>
              <a:rPr lang="en-US" sz="3600" dirty="0"/>
              <a:t>“Interventions that target the whole year group will also help build resiliency for vulnerable children”       </a:t>
            </a:r>
            <a:r>
              <a:rPr lang="en-US" sz="2000" dirty="0"/>
              <a:t>(Symonds, 2015:141).  </a:t>
            </a:r>
          </a:p>
        </p:txBody>
      </p:sp>
    </p:spTree>
    <p:extLst>
      <p:ext uri="{BB962C8B-B14F-4D97-AF65-F5344CB8AC3E}">
        <p14:creationId xmlns:p14="http://schemas.microsoft.com/office/powerpoint/2010/main" val="306019321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245697" y="357620"/>
            <a:ext cx="5651238" cy="6216362"/>
          </a:xfrm>
          <a:prstGeom prst="rect">
            <a:avLst/>
          </a:prstGeom>
        </p:spPr>
      </p:pic>
    </p:spTree>
    <p:extLst>
      <p:ext uri="{BB962C8B-B14F-4D97-AF65-F5344CB8AC3E}">
        <p14:creationId xmlns:p14="http://schemas.microsoft.com/office/powerpoint/2010/main" val="237288935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551214" y="2140526"/>
            <a:ext cx="7177150" cy="4019204"/>
          </a:xfrm>
          <a:prstGeom prst="rect">
            <a:avLst/>
          </a:prstGeom>
        </p:spPr>
      </p:pic>
      <p:sp>
        <p:nvSpPr>
          <p:cNvPr id="7" name="Title 6"/>
          <p:cNvSpPr>
            <a:spLocks noGrp="1"/>
          </p:cNvSpPr>
          <p:nvPr>
            <p:ph type="title"/>
          </p:nvPr>
        </p:nvSpPr>
        <p:spPr/>
        <p:txBody>
          <a:bodyPr/>
          <a:lstStyle/>
          <a:p>
            <a:r>
              <a:rPr lang="en-GB" dirty="0" err="1" smtClean="0"/>
              <a:t>Unrhyw</a:t>
            </a:r>
            <a:r>
              <a:rPr lang="en-GB" dirty="0" smtClean="0"/>
              <a:t> </a:t>
            </a:r>
            <a:r>
              <a:rPr lang="en-GB" dirty="0" err="1" smtClean="0"/>
              <a:t>gwestiynau</a:t>
            </a:r>
            <a:r>
              <a:rPr lang="en-GB" dirty="0" smtClean="0"/>
              <a:t>?</a:t>
            </a:r>
            <a:br>
              <a:rPr lang="en-GB" dirty="0" smtClean="0"/>
            </a:br>
            <a:r>
              <a:rPr lang="en-GB" dirty="0" smtClean="0">
                <a:solidFill>
                  <a:schemeClr val="tx1"/>
                </a:solidFill>
              </a:rPr>
              <a:t>Any questions?</a:t>
            </a:r>
            <a:endParaRPr lang="en-GB" dirty="0">
              <a:solidFill>
                <a:schemeClr val="tx1"/>
              </a:solidFill>
            </a:endParaRPr>
          </a:p>
        </p:txBody>
      </p:sp>
    </p:spTree>
    <p:extLst>
      <p:ext uri="{BB962C8B-B14F-4D97-AF65-F5344CB8AC3E}">
        <p14:creationId xmlns:p14="http://schemas.microsoft.com/office/powerpoint/2010/main" val="363670107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t>Darllen</a:t>
            </a:r>
            <a:r>
              <a:rPr lang="en-US" dirty="0"/>
              <a:t> </a:t>
            </a:r>
            <a:r>
              <a:rPr lang="en-US" dirty="0" err="1"/>
              <a:t>pellach</a:t>
            </a:r>
            <a:r>
              <a:rPr lang="en-US" dirty="0"/>
              <a:t/>
            </a:r>
            <a:br>
              <a:rPr lang="en-US" dirty="0"/>
            </a:br>
            <a:r>
              <a:rPr lang="en-US" i="1" dirty="0"/>
              <a:t>Further reading</a:t>
            </a:r>
          </a:p>
        </p:txBody>
      </p:sp>
      <p:sp>
        <p:nvSpPr>
          <p:cNvPr id="3" name="Content Placeholder 2"/>
          <p:cNvSpPr>
            <a:spLocks noGrp="1"/>
          </p:cNvSpPr>
          <p:nvPr>
            <p:ph idx="1"/>
          </p:nvPr>
        </p:nvSpPr>
        <p:spPr>
          <a:xfrm>
            <a:off x="1108365" y="2133599"/>
            <a:ext cx="7426036" cy="4505739"/>
          </a:xfrm>
        </p:spPr>
        <p:txBody>
          <a:bodyPr>
            <a:normAutofit fontScale="32500" lnSpcReduction="20000"/>
          </a:bodyPr>
          <a:lstStyle/>
          <a:p>
            <a:pPr>
              <a:buNone/>
            </a:pPr>
            <a:r>
              <a:rPr lang="en-US" sz="2800" dirty="0"/>
              <a:t>	</a:t>
            </a:r>
            <a:endParaRPr lang="en-US" sz="2800" i="1" dirty="0"/>
          </a:p>
          <a:p>
            <a:pPr algn="just">
              <a:spcBef>
                <a:spcPct val="0"/>
              </a:spcBef>
              <a:buClrTx/>
              <a:buNone/>
            </a:pPr>
            <a:r>
              <a:rPr lang="en-US" sz="2800" i="1" dirty="0"/>
              <a:t>	</a:t>
            </a:r>
            <a:r>
              <a:rPr lang="en-US" sz="4500" dirty="0"/>
              <a:t>Foundation for People with Learning Disabilities, (2013) </a:t>
            </a:r>
            <a:r>
              <a:rPr lang="en-US" sz="4500" i="1" dirty="0"/>
              <a:t>Moving on … Suggestions for busy teachers to support pupils with SEN moving from primary to secondary school. </a:t>
            </a:r>
            <a:r>
              <a:rPr lang="en-US" sz="4500" dirty="0"/>
              <a:t>London: Foundation for People with Learning Disabilities. </a:t>
            </a:r>
            <a:r>
              <a:rPr lang="en-GB" altLang="en-US" sz="4500" dirty="0">
                <a:solidFill>
                  <a:srgbClr val="000000"/>
                </a:solidFill>
                <a:cs typeface="Times New Roman" panose="02020603050405020304" pitchFamily="18" charset="0"/>
              </a:rPr>
              <a:t>Fabian, H., &amp; Dunlop, A. W. A. (Eds.) (2002). </a:t>
            </a:r>
            <a:r>
              <a:rPr lang="en-GB" altLang="en-US" sz="4500" i="1" dirty="0">
                <a:solidFill>
                  <a:srgbClr val="000000"/>
                </a:solidFill>
                <a:cs typeface="Times New Roman" panose="02020603050405020304" pitchFamily="18" charset="0"/>
              </a:rPr>
              <a:t>Transitions in the Early Years. Debating continuity and progression for children in early education. </a:t>
            </a:r>
            <a:r>
              <a:rPr lang="en-GB" altLang="en-US" sz="4500" dirty="0">
                <a:solidFill>
                  <a:srgbClr val="000000"/>
                </a:solidFill>
                <a:cs typeface="Times New Roman" panose="02020603050405020304" pitchFamily="18" charset="0"/>
              </a:rPr>
              <a:t>London: Routledge </a:t>
            </a:r>
            <a:r>
              <a:rPr lang="en-GB" altLang="en-US" sz="4500" dirty="0" err="1">
                <a:solidFill>
                  <a:srgbClr val="000000"/>
                </a:solidFill>
                <a:cs typeface="Times New Roman" panose="02020603050405020304" pitchFamily="18" charset="0"/>
              </a:rPr>
              <a:t>Falmer</a:t>
            </a:r>
            <a:r>
              <a:rPr lang="en-GB" altLang="en-US" sz="4500" dirty="0">
                <a:solidFill>
                  <a:srgbClr val="000000"/>
                </a:solidFill>
                <a:cs typeface="Times New Roman" panose="02020603050405020304" pitchFamily="18" charset="0"/>
              </a:rPr>
              <a:t>.</a:t>
            </a:r>
          </a:p>
          <a:p>
            <a:pPr algn="just">
              <a:spcBef>
                <a:spcPct val="0"/>
              </a:spcBef>
              <a:buClrTx/>
              <a:buNone/>
            </a:pPr>
            <a:endParaRPr lang="en-GB" altLang="en-US" sz="4500" dirty="0"/>
          </a:p>
          <a:p>
            <a:pPr algn="just">
              <a:spcBef>
                <a:spcPct val="0"/>
              </a:spcBef>
              <a:buClrTx/>
              <a:buNone/>
            </a:pPr>
            <a:r>
              <a:rPr lang="en-GB" altLang="en-US" sz="4500" dirty="0" smtClean="0"/>
              <a:t>      Jindal-</a:t>
            </a:r>
            <a:r>
              <a:rPr lang="en-GB" altLang="en-US" sz="4500" dirty="0" err="1" smtClean="0"/>
              <a:t>Snape,D</a:t>
            </a:r>
            <a:r>
              <a:rPr lang="en-GB" altLang="en-US" sz="4500" dirty="0" smtClean="0"/>
              <a:t> </a:t>
            </a:r>
            <a:r>
              <a:rPr lang="en-GB" altLang="en-US" sz="4500" dirty="0"/>
              <a:t>(2010) </a:t>
            </a:r>
            <a:r>
              <a:rPr lang="en-GB" altLang="en-US" sz="4500" i="1" dirty="0"/>
              <a:t>Educational Transitions: Moving Stories from around the World. </a:t>
            </a:r>
            <a:r>
              <a:rPr lang="en-GB" altLang="en-US" sz="4500" dirty="0"/>
              <a:t>London: </a:t>
            </a:r>
            <a:r>
              <a:rPr lang="en-GB" altLang="en-US" sz="4500" dirty="0" smtClean="0"/>
              <a:t>Routledge.</a:t>
            </a:r>
          </a:p>
          <a:p>
            <a:pPr algn="just">
              <a:spcBef>
                <a:spcPct val="0"/>
              </a:spcBef>
              <a:buClrTx/>
              <a:buNone/>
            </a:pPr>
            <a:endParaRPr lang="en-US" sz="4500" dirty="0" smtClean="0"/>
          </a:p>
          <a:p>
            <a:pPr algn="just">
              <a:spcBef>
                <a:spcPct val="0"/>
              </a:spcBef>
              <a:buClrTx/>
              <a:buNone/>
            </a:pPr>
            <a:r>
              <a:rPr lang="en-US" sz="4500" dirty="0"/>
              <a:t> </a:t>
            </a:r>
            <a:r>
              <a:rPr lang="en-US" sz="4500" dirty="0" smtClean="0"/>
              <a:t>       Symons</a:t>
            </a:r>
            <a:r>
              <a:rPr lang="en-US" sz="4500" dirty="0"/>
              <a:t>, J. (2015) </a:t>
            </a:r>
            <a:r>
              <a:rPr lang="en-US" sz="4500" i="1" dirty="0"/>
              <a:t>Understanding School Transition. </a:t>
            </a:r>
            <a:r>
              <a:rPr lang="en-US" sz="4500" dirty="0" err="1"/>
              <a:t>London:Routledge</a:t>
            </a:r>
            <a:r>
              <a:rPr lang="en-US" sz="4500" dirty="0"/>
              <a:t>.</a:t>
            </a:r>
            <a:endParaRPr lang="en-GB" altLang="en-US" sz="4500" dirty="0">
              <a:solidFill>
                <a:srgbClr val="000000"/>
              </a:solidFill>
              <a:cs typeface="Times New Roman" panose="02020603050405020304" pitchFamily="18" charset="0"/>
            </a:endParaRPr>
          </a:p>
          <a:p>
            <a:pPr algn="just">
              <a:spcBef>
                <a:spcPct val="0"/>
              </a:spcBef>
              <a:buClrTx/>
              <a:buNone/>
            </a:pPr>
            <a:endParaRPr lang="en-GB" altLang="en-US" sz="4500" dirty="0">
              <a:solidFill>
                <a:srgbClr val="000000"/>
              </a:solidFill>
              <a:cs typeface="Times New Roman" panose="02020603050405020304" pitchFamily="18" charset="0"/>
            </a:endParaRPr>
          </a:p>
          <a:p>
            <a:pPr algn="just">
              <a:spcBef>
                <a:spcPct val="0"/>
              </a:spcBef>
              <a:buClrTx/>
              <a:buNone/>
            </a:pPr>
            <a:r>
              <a:rPr lang="en-GB" altLang="en-US" sz="4500" dirty="0" smtClean="0"/>
              <a:t>       Vernon-</a:t>
            </a:r>
            <a:r>
              <a:rPr lang="en-GB" altLang="en-US" sz="4500" dirty="0" err="1" smtClean="0"/>
              <a:t>Feagans</a:t>
            </a:r>
            <a:r>
              <a:rPr lang="en-GB" altLang="en-US" sz="4500" dirty="0"/>
              <a:t>, L., Odom, E., </a:t>
            </a:r>
            <a:r>
              <a:rPr lang="en-GB" altLang="en-US" sz="4500" dirty="0" err="1"/>
              <a:t>Panscofar</a:t>
            </a:r>
            <a:r>
              <a:rPr lang="en-GB" altLang="en-US" sz="4500" dirty="0"/>
              <a:t>, N., &amp; </a:t>
            </a:r>
            <a:r>
              <a:rPr lang="en-GB" altLang="en-US" sz="4500" dirty="0" err="1"/>
              <a:t>Kainz</a:t>
            </a:r>
            <a:r>
              <a:rPr lang="en-GB" altLang="en-US" sz="4500" dirty="0"/>
              <a:t>, K. (2008). </a:t>
            </a:r>
            <a:r>
              <a:rPr lang="en-GB" altLang="en-US" sz="4500" i="1" dirty="0"/>
              <a:t>Comments on </a:t>
            </a:r>
            <a:r>
              <a:rPr lang="en-GB" altLang="en-US" sz="4500" i="1" dirty="0" err="1"/>
              <a:t>Farkas</a:t>
            </a:r>
            <a:r>
              <a:rPr lang="en-GB" altLang="en-US" sz="4500" i="1" dirty="0"/>
              <a:t> and </a:t>
            </a:r>
            <a:r>
              <a:rPr lang="en-GB" altLang="en-US" sz="4500" i="1" dirty="0" err="1"/>
              <a:t>Hibel</a:t>
            </a:r>
            <a:r>
              <a:rPr lang="en-GB" altLang="en-US" sz="4500" i="1" dirty="0"/>
              <a:t>: A transactional/ecological model of readiness and </a:t>
            </a:r>
            <a:r>
              <a:rPr lang="en-GB" altLang="en-US" sz="4500" i="1" dirty="0" err="1"/>
              <a:t>inequality</a:t>
            </a:r>
            <a:r>
              <a:rPr lang="en-GB" altLang="en-US" sz="4500" dirty="0" err="1"/>
              <a:t>.In</a:t>
            </a:r>
            <a:r>
              <a:rPr lang="en-GB" altLang="en-US" sz="4500" dirty="0"/>
              <a:t> A. Booth &amp; A. C. </a:t>
            </a:r>
            <a:r>
              <a:rPr lang="en-GB" altLang="en-US" sz="4500" dirty="0" err="1"/>
              <a:t>Crouter</a:t>
            </a:r>
            <a:r>
              <a:rPr lang="en-GB" altLang="en-US" sz="4500" dirty="0"/>
              <a:t> (Eds.), </a:t>
            </a:r>
            <a:r>
              <a:rPr lang="en-GB" altLang="en-US" sz="4500" i="1" dirty="0"/>
              <a:t>Disparities in school readiness </a:t>
            </a:r>
            <a:r>
              <a:rPr lang="en-GB" altLang="en-US" sz="4500" dirty="0"/>
              <a:t>(pp. 61–78).New York: Lawrence Erlbaum Associates</a:t>
            </a:r>
          </a:p>
          <a:p>
            <a:pPr>
              <a:buNone/>
            </a:pPr>
            <a:endParaRPr lang="en-US" sz="2900" dirty="0" smtClean="0"/>
          </a:p>
          <a:p>
            <a:pPr>
              <a:buNone/>
            </a:pPr>
            <a:r>
              <a:rPr lang="en-US" sz="2900" dirty="0"/>
              <a:t> </a:t>
            </a:r>
            <a:r>
              <a:rPr lang="en-US" sz="2900" dirty="0" smtClean="0"/>
              <a:t>    </a:t>
            </a:r>
            <a:endParaRPr lang="en-US" sz="2900" dirty="0"/>
          </a:p>
          <a:p>
            <a:pPr>
              <a:buNone/>
            </a:pPr>
            <a:r>
              <a:rPr lang="en-US" sz="2162" dirty="0"/>
              <a:t>		</a:t>
            </a:r>
          </a:p>
          <a:p>
            <a:pPr>
              <a:buNone/>
            </a:pPr>
            <a:r>
              <a:rPr lang="en-US" dirty="0"/>
              <a:t> </a:t>
            </a:r>
            <a:r>
              <a:rPr lang="en-US" i="1" dirty="0"/>
              <a:t> </a:t>
            </a:r>
            <a:endParaRPr lang="en-US"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1CACE3"/>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{271A5E6F-B3B1-1E48-B06A-42E1125CEAA7}tf10001069</Template>
  <TotalTime>688</TotalTime>
  <Words>1616</Words>
  <Application>Microsoft Office PowerPoint</Application>
  <PresentationFormat>On-screen Show (4:3)</PresentationFormat>
  <Paragraphs>233</Paragraphs>
  <Slides>24</Slides>
  <Notes>19</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ＭＳ Ｐゴシック</vt:lpstr>
      <vt:lpstr>Arial</vt:lpstr>
      <vt:lpstr>Calibri</vt:lpstr>
      <vt:lpstr>Century Gothic</vt:lpstr>
      <vt:lpstr>Times New Roman</vt:lpstr>
      <vt:lpstr>Wingdings 3</vt:lpstr>
      <vt:lpstr>Wisp</vt:lpstr>
      <vt:lpstr> Trosglwyddo Transitions</vt:lpstr>
      <vt:lpstr>Amcanion Aims</vt:lpstr>
      <vt:lpstr>Beth a olygir wrth ‘drosglwyddo’? What do we mean by ‘transition’?</vt:lpstr>
      <vt:lpstr>Ystyriwch Consider</vt:lpstr>
      <vt:lpstr>Gwahanol bersbectif Different perspectives</vt:lpstr>
      <vt:lpstr>PowerPoint Presentation</vt:lpstr>
      <vt:lpstr>Themâu allweddol Key Themes</vt:lpstr>
      <vt:lpstr>PowerPoint Presentation</vt:lpstr>
      <vt:lpstr>Trafodwch </vt:lpstr>
      <vt:lpstr>Discuss </vt:lpstr>
      <vt:lpstr>Beth yw rhai o’r heriau? What are some of the challenges?</vt:lpstr>
      <vt:lpstr>Meddwl, paru, rhannu – heriau Think, pair, share - challenges</vt:lpstr>
      <vt:lpstr>Ymglymiad a gwydnwch  Attachment and resilience (Bowlby, 1969)</vt:lpstr>
      <vt:lpstr>PowerPoint Presentation</vt:lpstr>
      <vt:lpstr>PowerPoint Presentation</vt:lpstr>
      <vt:lpstr> Damcaniaeth System Ecolegol Bronfenbrenner Bronfenbrenner’s Ecological Systems Theory</vt:lpstr>
      <vt:lpstr>PowerPoint Presentation</vt:lpstr>
      <vt:lpstr>PowerPoint Presentation</vt:lpstr>
      <vt:lpstr>Rhai strategaethau cefnogi Some support strategies</vt:lpstr>
      <vt:lpstr>Astudiaeth ymchwil ar drosglwyddo cynnar A research project on early transitions</vt:lpstr>
      <vt:lpstr>Cofiwch Remember</vt:lpstr>
      <vt:lpstr>PowerPoint Presentation</vt:lpstr>
      <vt:lpstr>Unrhyw gwestiynau? Any questions?</vt:lpstr>
      <vt:lpstr>Darllen pellach Further reading</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Transition and inclusion</dc:title>
  <dc:creator>swwcte27</dc:creator>
  <cp:lastModifiedBy>Nanna Ryder</cp:lastModifiedBy>
  <cp:revision>71</cp:revision>
  <dcterms:created xsi:type="dcterms:W3CDTF">2015-11-05T22:47:59Z</dcterms:created>
  <dcterms:modified xsi:type="dcterms:W3CDTF">2019-09-29T22:05:50Z</dcterms:modified>
</cp:coreProperties>
</file>