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-284" y="7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xmlns="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xmlns="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cipd.org%2Fuk%2Fknowledge%2Ffactsheets%2Fpestle-analysis-factsheet%2F&amp;data=05%7C02%7C2441273%40student.uwtsd.ac.uk%7Ce58f426057954cf650d508df27807e8e%7C4e0f11f9046e45059cb8db2152311e21%7C0%7C0%7C639273104980632670%7CUnknown%7CTWFpbGZsb3d8eyJFbXB0eU1hcGkiOnRydWUsIlYiOiIwLjAuMDAwMCIsIlAiOiJXaW4zMiIsIkFOIjoiTWFpbCIsIldUIjoyfQ%3D%3D%7C0%7C%7C%7C&amp;sdata=MK9jpX0kPLTshpxuaG%2FVC3PSn4frD%2BlGuMMaQ%2FvRBzs%3D&amp;reserved=0" TargetMode="External"/><Relationship Id="rId2" Type="http://schemas.openxmlformats.org/officeDocument/2006/relationships/hyperlink" Target="https://eur01.safelinks.protection.outlook.com/?url=https%3A%2F%2Fasq.org%2Fquality-resources%2Ffishbone&amp;data=05%7C02%7C2441273%40student.uwtsd.ac.uk%7Ce58f426057954cf650d508df27807e8e%7C4e0f11f9046e45059cb8db2152311e21%7C0%7C0%7C639273104980593451%7CUnknown%7CTWFpbGZsb3d8eyJFbXB0eU1hcGkiOnRydWUsIlYiOiIwLjAuMDAwMCIsIlAiOiJXaW4zMiIsIkFOIjoiTWFpbCIsIldUIjoyfQ%3D%3D%7C0%7C%7C%7C&amp;sdata=CvXjKDOmHudSHfe0cT3o1hXtcwuOGpkL4r3EpNOid68%3D&amp;reserved=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ur01.safelinks.protection.outlook.com/?url=https%3A%2F%2Fpmc.ncbi.nlm.nih.gov%2Farticles%2FPMC11077513%2F&amp;data=05%7C02%7C2441273%40student.uwtsd.ac.uk%7Ce58f426057954cf650d508df27807e8e%7C4e0f11f9046e45059cb8db2152311e21%7C0%7C0%7C639273104980656457%7CUnknown%7CTWFpbGZsb3d8eyJFbXB0eU1hcGkiOnRydWUsIlYiOiIwLjAuMDAwMCIsIlAiOiJXaW4zMiIsIkFOIjoiTWFpbCIsIldUIjoyfQ%3D%3D%7C0%7C%7C%7C&amp;sdata=dZQ9LeC%2BLrbApbWe3FeNoAtQeK%2BdEr7wTO7eu3c2RP0%3D&amp;reserved=0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Mohammed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Hussain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Alramadan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2441273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Yetunde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Everard-lgweh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my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presentation.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 Mohammed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Hussain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Alramadan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verview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of Basil’s Bakery.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556" y="1529292"/>
            <a:ext cx="10515600" cy="353137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Basil’s Bakery is a small independent business located in a retail park in Coventry, UK. </a:t>
            </a:r>
            <a:endParaRPr lang="en-GB" dirty="0"/>
          </a:p>
          <a:p>
            <a:r>
              <a:rPr lang="en-GB" dirty="0" smtClean="0"/>
              <a:t>Basil </a:t>
            </a:r>
            <a:r>
              <a:rPr lang="en-GB" dirty="0"/>
              <a:t>is a skilled baker who produces cakes, pastries, and bread using high-quality organic </a:t>
            </a:r>
            <a:r>
              <a:rPr lang="en-GB" dirty="0" smtClean="0"/>
              <a:t>ingredients.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8065" y="3776134"/>
            <a:ext cx="5926667" cy="2343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main problem facing the bakery is 25% reduction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sales.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 delivery service (Internal/High control)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High operating costs (Internal/High control)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Difficulty answering telephone orders while baking(internal/High control)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Unpredictable costs of organic ingredients(Internal/High control)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Reduced customer footfall(External 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low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control)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Nearby shop closures and empty Units(External/Low control)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Some loyal customers losing their jobs(External /low control)</a:t>
            </a:r>
          </a:p>
          <a:p>
            <a:pPr>
              <a:lnSpc>
                <a:spcPct val="12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Office workers working from home(External \low control)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ritique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of the PESTEL Framework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100000"/>
              </a:lnSpc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What?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framework that analyses six external factors affecting Basil’s Bakery : political, economic ,social, technological, environmental and legal.</a:t>
            </a:r>
          </a:p>
          <a:p>
            <a:pPr lvl="1">
              <a:lnSpc>
                <a:spcPct val="100000"/>
              </a:lnSpc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and where?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Used to understand the reasons behind declining sales and identify external risks affecting the bakery’s business performance.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(SIPD,n.d;Brooks,2011)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469726"/>
              </p:ext>
            </p:extLst>
          </p:nvPr>
        </p:nvGraphicFramePr>
        <p:xfrm>
          <a:off x="626535" y="4927600"/>
          <a:ext cx="11421533" cy="2712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6932"/>
                <a:gridCol w="6324601"/>
              </a:tblGrid>
              <a:tr h="1930400">
                <a:tc>
                  <a:txBody>
                    <a:bodyPr/>
                    <a:lstStyle/>
                    <a:p>
                      <a:r>
                        <a:rPr lang="en-GB" sz="2800" b="1" dirty="0" smtClean="0"/>
                        <a:t>Benefits</a:t>
                      </a:r>
                    </a:p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en-GB" sz="2000" b="1" baseline="0" dirty="0" smtClean="0"/>
                        <a:t>Structured and easy to use</a:t>
                      </a:r>
                    </a:p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en-GB" sz="2000" b="1" baseline="0" dirty="0" smtClean="0"/>
                        <a:t>Highlights external threats and </a:t>
                      </a:r>
                      <a:r>
                        <a:rPr lang="en-GB" sz="2000" b="1" baseline="0" dirty="0" err="1" smtClean="0"/>
                        <a:t>opportunites</a:t>
                      </a:r>
                      <a:endParaRPr lang="en-GB" sz="2000" b="1" baseline="0" dirty="0" smtClean="0"/>
                    </a:p>
                    <a:p>
                      <a:pPr marL="342900" indent="-342900">
                        <a:buFont typeface="Arial" pitchFamily="34" charset="0"/>
                        <a:buChar char="•"/>
                      </a:pPr>
                      <a:r>
                        <a:rPr lang="en-GB" sz="2000" b="1" baseline="0" dirty="0" smtClean="0"/>
                        <a:t>Encourages wider strategic thinking</a:t>
                      </a:r>
                      <a:endParaRPr lang="en-GB" sz="2000" b="1" dirty="0" smtClean="0"/>
                    </a:p>
                    <a:p>
                      <a:endParaRPr lang="en-GB" sz="2800" b="1" dirty="0" smtClean="0"/>
                    </a:p>
                    <a:p>
                      <a:pPr algn="l"/>
                      <a:endParaRPr lang="en-GB" sz="1800" b="1" dirty="0" smtClean="0"/>
                    </a:p>
                    <a:p>
                      <a:pPr algn="just"/>
                      <a:endParaRPr lang="en-GB" b="1" dirty="0" smtClean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1" dirty="0" smtClean="0">
                          <a:solidFill>
                            <a:schemeClr val="bg1"/>
                          </a:solidFill>
                        </a:rPr>
                        <a:t>Criticisms</a:t>
                      </a:r>
                    </a:p>
                    <a:p>
                      <a:pPr marL="457200" indent="-457200">
                        <a:buFont typeface="Arial" pitchFamily="34" charset="0"/>
                        <a:buChar char="•"/>
                      </a:pPr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Can create long lists of factors</a:t>
                      </a:r>
                    </a:p>
                    <a:p>
                      <a:pPr marL="457200" indent="-457200">
                        <a:buFont typeface="Arial" pitchFamily="34" charset="0"/>
                        <a:buChar char="•"/>
                      </a:pPr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Factors may overlap or rely on assumption</a:t>
                      </a:r>
                    </a:p>
                    <a:p>
                      <a:pPr marL="457200" indent="-457200">
                        <a:buFont typeface="Arial" pitchFamily="34" charset="0"/>
                        <a:buChar char="•"/>
                      </a:pPr>
                      <a:r>
                        <a:rPr lang="en-GB" sz="2000" b="1" dirty="0" smtClean="0">
                          <a:solidFill>
                            <a:schemeClr val="bg1"/>
                          </a:solidFill>
                        </a:rPr>
                        <a:t>Does</a:t>
                      </a:r>
                      <a:r>
                        <a:rPr lang="en-GB" sz="2000" b="1" baseline="0" dirty="0" smtClean="0">
                          <a:solidFill>
                            <a:schemeClr val="bg1"/>
                          </a:solidFill>
                        </a:rPr>
                        <a:t> not rank which factors have the greatest impact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PESTEL analysis :Basil’s Bakery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/>
              <a:t/>
            </a:r>
            <a:br>
              <a:rPr lang="en-GB" b="1" u="sng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xmlns="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26960"/>
              </p:ext>
            </p:extLst>
          </p:nvPr>
        </p:nvGraphicFramePr>
        <p:xfrm>
          <a:off x="682304" y="2132013"/>
          <a:ext cx="10827391" cy="3676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xmlns="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xmlns="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xmlns="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xmlns="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xmlns="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xmlns="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xmlns="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Business </a:t>
                      </a:r>
                      <a:r>
                        <a:rPr lang="en-GB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rates and insurance are considerably higher than they were in 2019. 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Average</a:t>
                      </a:r>
                      <a:r>
                        <a:rPr lang="en-GB" sz="1400" b="1" baseline="0" dirty="0" smtClean="0"/>
                        <a:t> sales in 2023-2025 were approximately 25%below2019 levels.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Rising</a:t>
                      </a:r>
                      <a:r>
                        <a:rPr lang="en-GB" sz="1400" b="1" baseline="0" dirty="0" smtClean="0"/>
                        <a:t> rent, energy bills, business rates, insurance, and organic ingredient costs.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Fewer</a:t>
                      </a:r>
                      <a:r>
                        <a:rPr lang="en-GB" sz="1400" b="1" baseline="0" dirty="0" smtClean="0"/>
                        <a:t> shoppers visit the retail park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Office</a:t>
                      </a:r>
                      <a:r>
                        <a:rPr lang="en-GB" sz="1400" b="1" baseline="0" dirty="0" smtClean="0"/>
                        <a:t> staff work from </a:t>
                      </a:r>
                      <a:r>
                        <a:rPr lang="en-GB" sz="1400" b="1" baseline="0" dirty="0" err="1" smtClean="0"/>
                        <a:t>home;some</a:t>
                      </a:r>
                      <a:r>
                        <a:rPr lang="en-GB" sz="1400" b="1" baseline="0" dirty="0" smtClean="0"/>
                        <a:t> regular customers lost jobs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No</a:t>
                      </a:r>
                      <a:r>
                        <a:rPr lang="en-GB" sz="1400" b="1" baseline="0" dirty="0" smtClean="0"/>
                        <a:t> delivery service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baseline="0" dirty="0" smtClean="0"/>
                        <a:t>Phone pre-orders are unreliable during baking/busy periods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No</a:t>
                      </a:r>
                      <a:r>
                        <a:rPr lang="en-GB" sz="1400" b="1" baseline="0" dirty="0" smtClean="0"/>
                        <a:t> legal breach is identified in the </a:t>
                      </a:r>
                      <a:r>
                        <a:rPr lang="en-GB" sz="1400" b="1" baseline="0" dirty="0" err="1" smtClean="0"/>
                        <a:t>case;relevant</a:t>
                      </a:r>
                      <a:r>
                        <a:rPr lang="en-GB" sz="1400" b="1" baseline="0" dirty="0" smtClean="0"/>
                        <a:t> food –business requirements would need checking.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smtClean="0"/>
                        <a:t>Organic</a:t>
                      </a:r>
                      <a:r>
                        <a:rPr lang="en-GB" sz="1400" b="1" baseline="0" dirty="0" smtClean="0"/>
                        <a:t> produce is more vulnerable to crop failure ,making stock costs unpredictable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xmlns="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>
              <a:lnSpc>
                <a:spcPct val="100000"/>
              </a:lnSpc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  <a:p>
            <a:pPr>
              <a:lnSpc>
                <a:spcPct val="100000"/>
              </a:lnSpc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fishbon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ishikawa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)diagram groups possible causes around a clearly defined problem.</a:t>
            </a:r>
          </a:p>
          <a:p>
            <a:pPr>
              <a:lnSpc>
                <a:spcPct val="100000"/>
              </a:lnSpc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WHY AND WHERE?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Used in root –cause analysis to organise ideas and explore how different factors may contribute to an effect. Here ,the effect is Basil’s sales stagnation.</a:t>
            </a:r>
          </a:p>
          <a:p>
            <a:pPr>
              <a:lnSpc>
                <a:spcPct val="10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Makes multiple causes visible and organised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Helps structure discussion and further investigation 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Highlights areas where evidence should be collected</a:t>
            </a:r>
          </a:p>
          <a:p>
            <a:pPr>
              <a:lnSpc>
                <a:spcPct val="100000"/>
              </a:lnSpc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CRITICISMS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Lists possible causes but does not prove them 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May treat all causes as equally important</a:t>
            </a:r>
          </a:p>
          <a:p>
            <a:pPr>
              <a:lnSpc>
                <a:spcPct val="100000"/>
              </a:lnSpc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 miss links between categories</a:t>
            </a:r>
          </a:p>
          <a:p>
            <a:pPr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ASQ, n. d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.;</a:t>
            </a:r>
            <a:r>
              <a:rPr lang="en-GB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Cause-and –Effect…”2024)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xmlns="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xmlns="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xmlns="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xmlns="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xmlns="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xmlns="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xmlns="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xmlns="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Sales Stagnation(25%below2019)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Retail park closed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xmlns="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Higher operating cost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footfall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xmlns="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Work from home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Not digital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time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Rent cost of stock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Over head \bills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incresed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\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Phone not always </a:t>
            </a:r>
            <a:r>
              <a:rPr lang="en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answerd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xmlns="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Online ordering system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xmlns="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No  delivery process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Pre-orders  process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Cause-and Effect </a:t>
            </a:r>
            <a:r>
              <a:rPr lang="en-GB" sz="28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analysis:Basil’s</a:t>
            </a:r>
            <a:r>
              <a:rPr lang="en-GB" sz="28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Bakery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(Source: case study ;ASQ, n. d.)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</a:t>
            </a:r>
            <a:r>
              <a:rPr lang="en-GB" sz="3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Key </a:t>
            </a:r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Findings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Sales stagnation is the central problem : sales in 2023-2025 were around 25%below 2019.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External pressure include reduced retail –park footfall, changing work patterns and higher costs.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internal service constraints include no delivery service and difficulty managing pre order.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PESTEL  organises External factors ;the Fishbone diagram groups possible causes .both help structure analysis, but further data is needed to confirm and prioritise causes.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97467" y="1490133"/>
            <a:ext cx="8170333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 smtClean="0"/>
              <a:t>American </a:t>
            </a:r>
            <a:r>
              <a:rPr lang="en-GB" dirty="0"/>
              <a:t>Society for Quality (ASQ) </a:t>
            </a:r>
            <a:r>
              <a:rPr lang="en-GB" dirty="0" smtClean="0"/>
              <a:t>(</a:t>
            </a:r>
            <a:r>
              <a:rPr lang="en-GB" dirty="0" err="1" smtClean="0"/>
              <a:t>n.d.</a:t>
            </a:r>
            <a:r>
              <a:rPr lang="en-GB" dirty="0" smtClean="0"/>
              <a:t>) ‘Fishbone</a:t>
            </a:r>
            <a:r>
              <a:rPr lang="en-GB" dirty="0"/>
              <a:t>’.  </a:t>
            </a:r>
            <a:r>
              <a:rPr lang="en-GB" dirty="0">
                <a:hlinkClick r:id="rId2" tooltip="Original URL: https://asq.org/quality-resources/fishbone. Click or tap if you trust this link."/>
              </a:rPr>
              <a:t>https://asq.org/quality-resources/fishbone</a:t>
            </a:r>
            <a:r>
              <a:rPr lang="en-GB" dirty="0"/>
              <a:t> (Accessed: 11 October 2026).</a:t>
            </a:r>
          </a:p>
          <a:p>
            <a:pPr fontAlgn="base"/>
            <a:endParaRPr lang="en-GB" dirty="0"/>
          </a:p>
          <a:p>
            <a:pPr fontAlgn="base"/>
            <a:r>
              <a:rPr lang="en-GB" dirty="0" smtClean="0"/>
              <a:t>Brooks</a:t>
            </a:r>
            <a:r>
              <a:rPr lang="en-GB" dirty="0"/>
              <a:t>, I. (2011) The International Business Environment. Module reading cited in Week 3 lecture materials. </a:t>
            </a:r>
          </a:p>
          <a:p>
            <a:pPr fontAlgn="base"/>
            <a:endParaRPr lang="en-GB" dirty="0"/>
          </a:p>
          <a:p>
            <a:pPr fontAlgn="base"/>
            <a:r>
              <a:rPr lang="en-GB" dirty="0" smtClean="0"/>
              <a:t>CIPD ( </a:t>
            </a:r>
            <a:r>
              <a:rPr lang="en-GB" dirty="0" err="1" smtClean="0"/>
              <a:t>n.d.</a:t>
            </a:r>
            <a:r>
              <a:rPr lang="en-GB" dirty="0" smtClean="0"/>
              <a:t>) PESTLE </a:t>
            </a:r>
            <a:r>
              <a:rPr lang="en-GB" dirty="0"/>
              <a:t>analysis’.  </a:t>
            </a:r>
            <a:r>
              <a:rPr lang="en-GB" dirty="0">
                <a:hlinkClick r:id="rId3" tooltip="Original URL: https://www.cipd.org/uk/knowledge/factsheets/pestle-analysis-factsheet/. Click or tap if you trust this link."/>
              </a:rPr>
              <a:t>https://www.cipd.org/uk/knowledge/factsheets/pestle-analysis-factsheet/</a:t>
            </a:r>
            <a:r>
              <a:rPr lang="en-GB" dirty="0"/>
              <a:t> (Accessed: 11 October 2026</a:t>
            </a:r>
            <a:r>
              <a:rPr lang="en-GB" dirty="0" smtClean="0"/>
              <a:t>).</a:t>
            </a:r>
          </a:p>
          <a:p>
            <a:pPr fontAlgn="base"/>
            <a:endParaRPr lang="en-GB" dirty="0"/>
          </a:p>
          <a:p>
            <a:pPr fontAlgn="base"/>
            <a:r>
              <a:rPr lang="en-GB" dirty="0" smtClean="0"/>
              <a:t>Cause-and-Effect </a:t>
            </a:r>
            <a:r>
              <a:rPr lang="en-GB" dirty="0"/>
              <a:t>(Fishbone) Diagram: A Tool for Generating and Organizing Quality Improvement Ideas’ (2024) PubMed Central. Available at: </a:t>
            </a:r>
            <a:r>
              <a:rPr lang="en-GB" dirty="0">
                <a:hlinkClick r:id="rId4" tooltip="Original URL: https://pmc.ncbi.nlm.nih.gov/articles/PMC11077513/. Click or tap if you trust this link."/>
              </a:rPr>
              <a:t>https://pmc.ncbi.nlm.nih.gov/articles/PMC11077513/</a:t>
            </a:r>
            <a:r>
              <a:rPr lang="en-GB" dirty="0"/>
              <a:t> (Accessed: 11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xmlns="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3e4d8a5d-01f3-43bc-a8af-65fd9717c730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4954</TotalTime>
  <Words>705</Words>
  <Application>Microsoft Office PowerPoint</Application>
  <PresentationFormat>Custom</PresentationFormat>
  <Paragraphs>154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Overview of my presentation.  </vt:lpstr>
      <vt:lpstr> Overview of Basil’s Bakery.  </vt:lpstr>
      <vt:lpstr>An insight into the problems Basil’s Bakery are facing. </vt:lpstr>
      <vt:lpstr> Critique of the PESTEL Framework </vt:lpstr>
      <vt:lpstr>  PESTEL analysis :Basil’s Bakery   </vt:lpstr>
      <vt:lpstr> critique of the Cause-and-Effect model </vt:lpstr>
      <vt:lpstr>PowerPoint Presentation</vt:lpstr>
      <vt:lpstr> summary of Key Findings  </vt:lpstr>
      <vt:lpstr>Reference List:</vt:lpstr>
      <vt:lpstr>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Birmingham</cp:lastModifiedBy>
  <cp:revision>133</cp:revision>
  <dcterms:created xsi:type="dcterms:W3CDTF">2024-01-29T11:42:05Z</dcterms:created>
  <dcterms:modified xsi:type="dcterms:W3CDTF">2026-10-11T10:49:31Z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