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8" r:id="rId13"/>
    <p:sldId id="26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zaerom21@outlook.com" initials="a" lastIdx="1" clrIdx="0">
    <p:extLst>
      <p:ext uri="{19B8F6BF-5375-455C-9EA6-DF929625EA0E}">
        <p15:presenceInfo xmlns:p15="http://schemas.microsoft.com/office/powerpoint/2012/main" userId="bd3317064af7187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9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14T12:28:39.115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87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8226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248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516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0138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378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35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075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061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205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9983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5FE2-796F-4267-9E1B-5675D7712D43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55907E4-5261-45A6-8883-916133B5224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600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66ADB-E9BE-43B6-BD24-36C8EC02B3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Alternative organisational metaphors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45B815-791C-4804-882C-5684C643C1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227015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Aliza</a:t>
            </a:r>
          </a:p>
          <a:p>
            <a:r>
              <a:rPr lang="en-GB" dirty="0"/>
              <a:t>Tang</a:t>
            </a:r>
          </a:p>
          <a:p>
            <a:r>
              <a:rPr lang="en-GB" dirty="0"/>
              <a:t>Milad </a:t>
            </a:r>
          </a:p>
          <a:p>
            <a:r>
              <a:rPr lang="en-GB" dirty="0"/>
              <a:t>Sushil</a:t>
            </a:r>
          </a:p>
          <a:p>
            <a:r>
              <a:rPr lang="en-GB" dirty="0"/>
              <a:t>Rahman </a:t>
            </a:r>
          </a:p>
        </p:txBody>
      </p:sp>
    </p:spTree>
    <p:extLst>
      <p:ext uri="{BB962C8B-B14F-4D97-AF65-F5344CB8AC3E}">
        <p14:creationId xmlns:p14="http://schemas.microsoft.com/office/powerpoint/2010/main" val="1151238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328" y="804519"/>
            <a:ext cx="9603275" cy="723835"/>
          </a:xfrm>
        </p:spPr>
        <p:txBody>
          <a:bodyPr/>
          <a:lstStyle/>
          <a:p>
            <a:r>
              <a:rPr lang="en-GB" dirty="0"/>
              <a:t>Metaphors  in  organisation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28355" y="1894114"/>
            <a:ext cx="962732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 organizational metaphor is a figurative comparison used to define the key aspects of an organization and/or explain its methods of operation.</a:t>
            </a:r>
          </a:p>
          <a:p>
            <a:endParaRPr lang="en-US" sz="2000" dirty="0"/>
          </a:p>
          <a:p>
            <a:r>
              <a:rPr lang="en-US" sz="2000" dirty="0"/>
              <a:t>Organization and management theory based on the metaphor due to the complexity of organization</a:t>
            </a:r>
          </a:p>
          <a:p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Organizational metaphors provide information about the value system of a company and about employers' attitudes toward their customers and employees.</a:t>
            </a:r>
          </a:p>
          <a:p>
            <a:endParaRPr lang="en-US" sz="2000" dirty="0"/>
          </a:p>
          <a:p>
            <a:r>
              <a:rPr lang="en-US" sz="2000" dirty="0"/>
              <a:t>Metaphors provide a structure for approaching organization and management</a:t>
            </a:r>
          </a:p>
          <a:p>
            <a:endParaRPr lang="en-US" sz="2000" dirty="0"/>
          </a:p>
          <a:p>
            <a:r>
              <a:rPr lang="en-US" sz="2000" dirty="0"/>
              <a:t>Organizational metaphors operate in the background but they can strongly determine how we think about organizations and affect how we work and make decisions.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206hwf3fj4w52u3br03fi242-wpengine.netdna-ssl.com/wp-content/uploads/2010/07/morga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2192000" cy="6139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440B7-4062-4CED-BD5F-C0FD4EA619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Metaphors in organisation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7A8664-C822-4216-BE2E-CE45A5E1DD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252449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Development and  technological advances resulted metaphors to have different significance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Organisations shifted from hierarchical structures to flat networks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311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CC52A-C17A-47D3-A255-2F65C633E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800" dirty="0"/>
              <a:t>Organisation as wonderland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4AB80F-ACCA-4C2B-B871-644DB73E2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Morgan’s (1986) 8 metaphors largely emphasizes order, rationality, stability and manageability</a:t>
            </a:r>
          </a:p>
          <a:p>
            <a:r>
              <a:rPr lang="en-GB" dirty="0"/>
              <a:t> Organisation as wonderland places issues such as absurdity, disorder, uncertainty, and the irrational feature of the organisation</a:t>
            </a:r>
          </a:p>
          <a:p>
            <a:r>
              <a:rPr lang="en-GB" dirty="0"/>
              <a:t>It offers alternative metaphors to “illuminate the shadow side” of organisation</a:t>
            </a:r>
          </a:p>
          <a:p>
            <a:r>
              <a:rPr lang="en-GB" dirty="0"/>
              <a:t>For example, “ emotionality of rationality” </a:t>
            </a:r>
          </a:p>
        </p:txBody>
      </p:sp>
    </p:spTree>
    <p:extLst>
      <p:ext uri="{BB962C8B-B14F-4D97-AF65-F5344CB8AC3E}">
        <p14:creationId xmlns:p14="http://schemas.microsoft.com/office/powerpoint/2010/main" val="3940910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C6820-9629-4CB0-A1D0-B393EC4C1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Organisation as Media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672A71-609D-451C-B85D-AC6DE69485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403774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Concept of literacy and fixed objective reality</a:t>
            </a:r>
          </a:p>
          <a:p>
            <a:r>
              <a:rPr lang="en-GB" dirty="0"/>
              <a:t>Digital and technology revolution and shift in to electronic-mediated and multi-sensory modes of understanding</a:t>
            </a:r>
          </a:p>
          <a:p>
            <a:r>
              <a:rPr lang="en-GB" dirty="0"/>
              <a:t>For example, companies in the tradition model used to talk about mission statement (written), however, due to technology advances and mediazation it is now all about brand (image).</a:t>
            </a:r>
          </a:p>
          <a:p>
            <a:r>
              <a:rPr lang="en-GB" dirty="0"/>
              <a:t>Or, example of emojis where nothing is written but illustration that send happiness, angry, which results in a meaning that images of organisation is not about 8 </a:t>
            </a:r>
            <a:r>
              <a:rPr lang="en-GB" dirty="0" err="1"/>
              <a:t>meaphors</a:t>
            </a:r>
            <a:r>
              <a:rPr lang="en-GB" dirty="0"/>
              <a:t> but that type of thinking that can help us to get there.</a:t>
            </a:r>
          </a:p>
          <a:p>
            <a:r>
              <a:rPr lang="en-GB" dirty="0"/>
              <a:t>E.g. Apple with its branding strategy in the modern era.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4687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A9EE9-A776-462E-B314-ADFAAD370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Organisation as Big Data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5755C-9BC4-42E6-A0EC-67B883DFB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798659"/>
          </a:xfrm>
        </p:spPr>
        <p:txBody>
          <a:bodyPr>
            <a:normAutofit/>
          </a:bodyPr>
          <a:lstStyle/>
          <a:p>
            <a:r>
              <a:rPr lang="en-GB" dirty="0"/>
              <a:t>Big Data has become a key ingredient in businesses success in the modern era to boost productivity, cut costs and improve marketing efforts.</a:t>
            </a:r>
          </a:p>
          <a:p>
            <a:r>
              <a:rPr lang="en-GB" dirty="0"/>
              <a:t>“Global Brain” which is the source of information-theoretic ways of understanding collectives. However, different variation involves which internet is a sample and then there is this “ Big Data”.</a:t>
            </a:r>
          </a:p>
          <a:p>
            <a:r>
              <a:rPr lang="en-GB" dirty="0"/>
              <a:t>The “Global Brain” draws attention to the neural-like interconnectedness of digital world combined with increasing significant of “Big Data”.</a:t>
            </a:r>
          </a:p>
          <a:p>
            <a:r>
              <a:rPr lang="en-GB" dirty="0"/>
              <a:t>E.g. Lexis Risk Solutions use Data to identify individuals, including family relationships thus helping financial institutions and other clients to reduce fraud.</a:t>
            </a:r>
          </a:p>
        </p:txBody>
      </p:sp>
    </p:spTree>
    <p:extLst>
      <p:ext uri="{BB962C8B-B14F-4D97-AF65-F5344CB8AC3E}">
        <p14:creationId xmlns:p14="http://schemas.microsoft.com/office/powerpoint/2010/main" val="1265446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39957" y="744884"/>
            <a:ext cx="9216114" cy="104923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Organization AS Garden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Garden containing various vegetation</a:t>
            </a:r>
          </a:p>
          <a:p>
            <a:r>
              <a:rPr lang="en-US" dirty="0"/>
              <a:t>The external ecological environment of an organization is complex</a:t>
            </a:r>
          </a:p>
          <a:p>
            <a:r>
              <a:rPr lang="en-US" dirty="0"/>
              <a:t>Traditional diversity include age, gender, pay level, </a:t>
            </a:r>
            <a:r>
              <a:rPr lang="en-US" dirty="0" err="1"/>
              <a:t>ect</a:t>
            </a:r>
            <a:r>
              <a:rPr lang="en-US" dirty="0"/>
              <a:t>. Modern diversity includes product diversity, work style, supply diversity, </a:t>
            </a:r>
            <a:r>
              <a:rPr lang="en-US" dirty="0" err="1"/>
              <a:t>ect</a:t>
            </a:r>
            <a:r>
              <a:rPr lang="en-US" dirty="0"/>
              <a:t>.</a:t>
            </a:r>
          </a:p>
          <a:p>
            <a:r>
              <a:rPr lang="en-GB" dirty="0"/>
              <a:t>E.g. Alibaba</a:t>
            </a:r>
            <a:r>
              <a:rPr lang="en-US" dirty="0"/>
              <a:t> has a variety of businesses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433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Organization AS Brake in a CAR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Your brakes need to work correctly to allow you to reach your destination safely.</a:t>
            </a:r>
          </a:p>
          <a:p>
            <a:r>
              <a:rPr lang="en-US" dirty="0"/>
              <a:t>Tradition risk management, each department unit deals with own risk, Focus on preventing loss within the business unit. Modern risk management Emanates from the "top" – typically the Board of Directors. Focus on lowering risk, increasing sustainability and providing value across the entire organization.</a:t>
            </a:r>
          </a:p>
          <a:p>
            <a:r>
              <a:rPr lang="en-GB" dirty="0"/>
              <a:t>E.g. </a:t>
            </a:r>
            <a:r>
              <a:rPr lang="en-US" dirty="0"/>
              <a:t>Huawei's Risk Management System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823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7FDE9-ADD0-2749-94AE-BD95F39AE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32027"/>
            <a:ext cx="9603275" cy="1049235"/>
          </a:xfrm>
        </p:spPr>
        <p:txBody>
          <a:bodyPr/>
          <a:lstStyle/>
          <a:p>
            <a:r>
              <a:rPr lang="en-GB"/>
              <a:t>Organization as pool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72F37-245F-0245-98CF-B8DCC698C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Modern organizations Relies on outsourcing or crowdsourcing </a:t>
            </a:r>
          </a:p>
          <a:p>
            <a:r>
              <a:rPr lang="en-GB"/>
              <a:t>Crowdsourcing strategy-HP using mechanical Turk to predict box office sales.</a:t>
            </a:r>
          </a:p>
          <a:p>
            <a:r>
              <a:rPr lang="en-GB"/>
              <a:t>HR, supply chain, logistics, predictive analytics, web development, design and strategy are outsourced.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136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AF087-7465-8C49-B454-C34C0049E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Organisation as a plant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E665D-D594-7B4E-A9DB-0E7DE1205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Senge-5</a:t>
            </a:r>
            <a:r>
              <a:rPr lang="en-GB" baseline="30000"/>
              <a:t>th</a:t>
            </a:r>
            <a:r>
              <a:rPr lang="en-GB"/>
              <a:t> discipline-learning organisation</a:t>
            </a:r>
          </a:p>
          <a:p>
            <a:r>
              <a:rPr lang="en-GB"/>
              <a:t>Growth and agility</a:t>
            </a:r>
          </a:p>
          <a:p>
            <a:r>
              <a:rPr lang="en-GB"/>
              <a:t>Continuos learning, shared vision and team learning.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072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7E746-53F9-AC45-812E-D92851AC0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Organisation as a legoset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AC710-CC5E-3A4F-A3DB-6D2804330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Putting pieces together</a:t>
            </a:r>
          </a:p>
          <a:p>
            <a:r>
              <a:rPr lang="en-GB"/>
              <a:t>Visionary, creative and collaborative</a:t>
            </a:r>
          </a:p>
          <a:p>
            <a:r>
              <a:rPr lang="en-GB"/>
              <a:t>Innovating ideas due to fast paced industries: software updates, bug fixation, integration of Facebook (features)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129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E5D62-A33F-4FD8-BFE3-7620701AB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1D017-5236-4346-8466-277A22E563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1400" dirty="0"/>
              <a:t>McCabe, D. (2016). </a:t>
            </a:r>
            <a:r>
              <a:rPr lang="en-US" sz="1400" dirty="0"/>
              <a:t>Curiouser and curiouser!’: Organizations as Wonderland, a metaphorical alternative to the rational model. Available at: http://eprints.lancs.ac.uk/79261/3/Organizations_as_Wonderland_october.pdf. Last accessed [12 March. 2019].</a:t>
            </a:r>
          </a:p>
          <a:p>
            <a:r>
              <a:rPr lang="en-US" sz="1400" dirty="0" err="1"/>
              <a:t>Oswick</a:t>
            </a:r>
            <a:r>
              <a:rPr lang="en-US" sz="1400" dirty="0"/>
              <a:t>, C. Grant, D. (2015). Re-Imagining Images of Organization:  A Conversation With Gareth Morgan. Journal of Management Inquiry. Available at: http://citeseerx.ist.psu.edu/viewdoc/download?doi=10.1.1.1005.7484&amp;rep=rep1&amp;type=pdf. Last accessed at [11 March. 2019].</a:t>
            </a:r>
          </a:p>
          <a:p>
            <a:r>
              <a:rPr lang="en-US" sz="1400" dirty="0"/>
              <a:t>Risk Factors - Huawei Annual Report 2016. [Online]. Available at: https://www.huawei.com/en/press-events/annual-report/2016/risk-factors [Accessed 13 March 2019].</a:t>
            </a:r>
          </a:p>
          <a:p>
            <a:r>
              <a:rPr lang="en-GB" sz="1400"/>
              <a:t>Weiss M., Dreary J.  (2016), outsourcing in the 21</a:t>
            </a:r>
            <a:r>
              <a:rPr lang="en-GB" sz="1400" baseline="30000"/>
              <a:t>st</a:t>
            </a:r>
            <a:r>
              <a:rPr lang="en-GB" sz="1400"/>
              <a:t> century ambient organizations [Online]. Available at: </a:t>
            </a:r>
            <a:r>
              <a:rPr lang="en-US"/>
              <a:t>https://www-cio-com.cdn.ampproject.org/v/s/www.cio.com/article/3022545/outsourcing-in-the-21st-century-ambient-organization.amp.html?amp_js_v=a2&amp;amp_gsa=1&amp;usqp=mq331AQCCAE%3D#referrer=https%3A%2F%2Fwww.google.com&amp;amp_tf=From%20%251%24s&amp;ampshare=https%3A%2F%2Fwww.cio.com%2Farticle%2F3022545%2Foutsourcing-in-the-21st-century-ambient-organization.amp.html%23referrer%3Dhttps%253A%252F%252Fwww.google.com%26amp_tf%3DFrom%2520%25251%2524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250039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144</TotalTime>
  <Words>668</Words>
  <Application>Microsoft Office PowerPoint</Application>
  <PresentationFormat>Widescreen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Gill Sans MT</vt:lpstr>
      <vt:lpstr>Gallery</vt:lpstr>
      <vt:lpstr>Alternative organisational metaphors  </vt:lpstr>
      <vt:lpstr>Metaphors  in  organisation</vt:lpstr>
      <vt:lpstr>PowerPoint Presentation</vt:lpstr>
      <vt:lpstr>Metaphors in organisation</vt:lpstr>
      <vt:lpstr>Organisation as wonderland </vt:lpstr>
      <vt:lpstr>Organisation as Media </vt:lpstr>
      <vt:lpstr>Organisation as Big Data </vt:lpstr>
      <vt:lpstr>Organization AS Garden</vt:lpstr>
      <vt:lpstr>Organization AS Brake in a CAR</vt:lpstr>
      <vt:lpstr>Organization as pool</vt:lpstr>
      <vt:lpstr>Organisation as a plant</vt:lpstr>
      <vt:lpstr>Organisation as a legoset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Alternative organisational metaphors</dc:title>
  <dc:creator>PG-Ghalichehbaf Vosoughi, Milad</dc:creator>
  <cp:lastModifiedBy>John Lang</cp:lastModifiedBy>
  <cp:revision>15</cp:revision>
  <dcterms:created xsi:type="dcterms:W3CDTF">2019-03-13T19:47:32Z</dcterms:created>
  <dcterms:modified xsi:type="dcterms:W3CDTF">2019-03-15T11:37:51Z</dcterms:modified>
</cp:coreProperties>
</file>