
<file path=[Content_Types].xml><?xml version="1.0" encoding="utf-8"?>
<Types xmlns="http://schemas.openxmlformats.org/package/2006/content-types">
  <Default Extension="xml" ContentType="application/xml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gif" ContentType="image/gif"/>
  <Default Extension="png" ContentType="image/png"/>
  <Default Extension="wmf" ContentType="image/x-w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56" r:id="rId2"/>
    <p:sldId id="507" r:id="rId3"/>
    <p:sldId id="509" r:id="rId4"/>
    <p:sldId id="510" r:id="rId5"/>
    <p:sldId id="517" r:id="rId6"/>
    <p:sldId id="493" r:id="rId7"/>
    <p:sldId id="492" r:id="rId8"/>
    <p:sldId id="339" r:id="rId9"/>
    <p:sldId id="489" r:id="rId10"/>
    <p:sldId id="491" r:id="rId11"/>
    <p:sldId id="519" r:id="rId12"/>
    <p:sldId id="513" r:id="rId13"/>
    <p:sldId id="514" r:id="rId14"/>
    <p:sldId id="515" r:id="rId15"/>
    <p:sldId id="516" r:id="rId16"/>
    <p:sldId id="521" r:id="rId17"/>
    <p:sldId id="522" r:id="rId18"/>
    <p:sldId id="518" r:id="rId19"/>
    <p:sldId id="520" r:id="rId20"/>
    <p:sldId id="494" r:id="rId21"/>
    <p:sldId id="496" r:id="rId22"/>
    <p:sldId id="495" r:id="rId23"/>
    <p:sldId id="497" r:id="rId24"/>
    <p:sldId id="506" r:id="rId25"/>
    <p:sldId id="508" r:id="rId26"/>
    <p:sldId id="523" r:id="rId27"/>
    <p:sldId id="524" r:id="rId28"/>
    <p:sldId id="525" r:id="rId29"/>
    <p:sldId id="526" r:id="rId30"/>
    <p:sldId id="527" r:id="rId31"/>
    <p:sldId id="528" r:id="rId32"/>
    <p:sldId id="529" r:id="rId33"/>
    <p:sldId id="530" r:id="rId34"/>
    <p:sldId id="531" r:id="rId35"/>
    <p:sldId id="503" r:id="rId36"/>
    <p:sldId id="500" r:id="rId37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3399FF"/>
    <a:srgbClr val="FFFF99"/>
    <a:srgbClr val="99FF99"/>
    <a:srgbClr val="CCCC00"/>
    <a:srgbClr val="993366"/>
    <a:srgbClr val="FF0000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14" autoAdjust="0"/>
    <p:restoredTop sz="93233"/>
  </p:normalViewPr>
  <p:slideViewPr>
    <p:cSldViewPr>
      <p:cViewPr varScale="1">
        <p:scale>
          <a:sx n="61" d="100"/>
          <a:sy n="61" d="100"/>
        </p:scale>
        <p:origin x="1008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notesMaster" Target="notesMasters/notesMaster1.xml"/><Relationship Id="rId39" Type="http://schemas.openxmlformats.org/officeDocument/2006/relationships/presProps" Target="presProps.xml"/><Relationship Id="rId40" Type="http://schemas.openxmlformats.org/officeDocument/2006/relationships/viewProps" Target="viewProps.xml"/><Relationship Id="rId41" Type="http://schemas.openxmlformats.org/officeDocument/2006/relationships/theme" Target="theme/theme1.xml"/><Relationship Id="rId4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1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2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3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4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5.png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6.png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67.png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68.png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69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C5EA29-58B9-9942-B9F0-893E2ACF3DDB}" type="datetimeFigureOut">
              <a:rPr lang="en-US" smtClean="0"/>
              <a:t>9/13/18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F68C2E-5B92-1D4D-8EDA-8156120A2D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3666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3CC1AAD-7440-4F84-9E8B-46FC32E8CBAE}" type="slidenum">
              <a:rPr lang="en-GB"/>
              <a:pPr/>
              <a:t>26</a:t>
            </a:fld>
            <a:endParaRPr lang="en-GB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9048516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E5537F0-FDAD-46AB-8DC8-F36E27C84664}" type="slidenum">
              <a:rPr lang="en-GB"/>
              <a:pPr/>
              <a:t>27</a:t>
            </a:fld>
            <a:endParaRPr lang="en-GB"/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5819986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046CF16-556E-49E1-A2B2-161966FFC5E9}" type="slidenum">
              <a:rPr lang="en-GB"/>
              <a:pPr/>
              <a:t>28</a:t>
            </a:fld>
            <a:endParaRPr lang="en-GB"/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8331128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C2509EE-000A-4DEF-98BA-CE688317E120}" type="slidenum">
              <a:rPr lang="en-GB"/>
              <a:pPr/>
              <a:t>29</a:t>
            </a:fld>
            <a:endParaRPr lang="en-GB"/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940565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19D2207-10F1-451F-B51E-8B3CD5C0D5C8}" type="slidenum">
              <a:rPr lang="en-GB"/>
              <a:pPr/>
              <a:t>30</a:t>
            </a:fld>
            <a:endParaRPr lang="en-GB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0734305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46AFCF0-E239-40B5-ADEB-63F27589FAF1}" type="slidenum">
              <a:rPr lang="en-GB"/>
              <a:pPr/>
              <a:t>31</a:t>
            </a:fld>
            <a:endParaRPr lang="en-GB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6675754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605BBD-8335-428D-A11C-C8B7AFFEADE4}" type="slidenum">
              <a:rPr lang="en-GB"/>
              <a:pPr/>
              <a:t>32</a:t>
            </a:fld>
            <a:endParaRPr lang="en-GB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0469983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BF041C2-ADAE-4323-8072-62B0A283CADE}" type="slidenum">
              <a:rPr lang="en-GB"/>
              <a:pPr/>
              <a:t>33</a:t>
            </a:fld>
            <a:endParaRPr lang="en-GB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3581929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DFAC198-DD94-4BB6-82AF-1D32FCED0395}" type="slidenum">
              <a:rPr lang="en-GB"/>
              <a:pPr/>
              <a:t>34</a:t>
            </a:fld>
            <a:endParaRPr lang="en-GB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880548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45E461-289B-41F6-AF6D-EF8E79EA17B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4CAD18-D11E-4306-812A-BDA1D3A56E7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CCF599-12EC-497A-836E-7315BECAC37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109907-A824-49C1-B9E6-116A7C8E414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4A32E8-D91E-4878-84C7-31844267670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53222F-9A68-4240-9037-97CB406C2B1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353D78-3197-40FA-B537-3E16D75A59C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585D0A-A061-4CFB-A3AE-1233659E711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787BF4-7658-4614-ACA6-215134D3CDA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DB0D5C-B00D-4C9D-AD31-46F8FB2D23D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811C8D-CAB5-464B-A994-931473DA71A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5D1C8B5-F1AA-41C7-9CC7-FE5E2D8EE5CA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gif"/><Relationship Id="rId3" Type="http://schemas.openxmlformats.org/officeDocument/2006/relationships/image" Target="../media/image2.gif"/></Relationships>
</file>

<file path=ppt/slides/_rels/slide2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2.wmf"/><Relationship Id="rId12" Type="http://schemas.openxmlformats.org/officeDocument/2006/relationships/image" Target="../media/image13.wmf"/><Relationship Id="rId13" Type="http://schemas.openxmlformats.org/officeDocument/2006/relationships/image" Target="../media/image14.wmf"/><Relationship Id="rId14" Type="http://schemas.openxmlformats.org/officeDocument/2006/relationships/image" Target="../media/image15.wmf"/><Relationship Id="rId15" Type="http://schemas.openxmlformats.org/officeDocument/2006/relationships/image" Target="../media/image16.wmf"/><Relationship Id="rId16" Type="http://schemas.openxmlformats.org/officeDocument/2006/relationships/image" Target="../media/image17.wmf"/><Relationship Id="rId17" Type="http://schemas.openxmlformats.org/officeDocument/2006/relationships/image" Target="../media/image18.wmf"/><Relationship Id="rId18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wmf"/><Relationship Id="rId3" Type="http://schemas.openxmlformats.org/officeDocument/2006/relationships/image" Target="../media/image4.wmf"/><Relationship Id="rId4" Type="http://schemas.openxmlformats.org/officeDocument/2006/relationships/image" Target="../media/image5.wmf"/><Relationship Id="rId5" Type="http://schemas.openxmlformats.org/officeDocument/2006/relationships/image" Target="../media/image6.wmf"/><Relationship Id="rId6" Type="http://schemas.openxmlformats.org/officeDocument/2006/relationships/image" Target="../media/image7.wmf"/><Relationship Id="rId7" Type="http://schemas.openxmlformats.org/officeDocument/2006/relationships/image" Target="../media/image8.wmf"/><Relationship Id="rId8" Type="http://schemas.openxmlformats.org/officeDocument/2006/relationships/image" Target="../media/image9.wmf"/><Relationship Id="rId9" Type="http://schemas.openxmlformats.org/officeDocument/2006/relationships/image" Target="../media/image10.wmf"/><Relationship Id="rId10" Type="http://schemas.openxmlformats.org/officeDocument/2006/relationships/image" Target="../media/image11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resources.hwb.wales.gov.uk/VTC/ngfl/wsl/bdag/bwyd-de/apps/simple-projector/index.html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4" Type="http://schemas.openxmlformats.org/officeDocument/2006/relationships/image" Target="../media/image1.gif"/><Relationship Id="rId5" Type="http://schemas.openxmlformats.org/officeDocument/2006/relationships/image" Target="../media/image22.gi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4" Type="http://schemas.openxmlformats.org/officeDocument/2006/relationships/image" Target="../media/image1.gif"/><Relationship Id="rId5" Type="http://schemas.openxmlformats.org/officeDocument/2006/relationships/image" Target="../media/image22.gi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4" Type="http://schemas.openxmlformats.org/officeDocument/2006/relationships/image" Target="../media/image1.gif"/><Relationship Id="rId5" Type="http://schemas.openxmlformats.org/officeDocument/2006/relationships/image" Target="../media/image22.gi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4" Type="http://schemas.openxmlformats.org/officeDocument/2006/relationships/image" Target="../media/image1.gif"/><Relationship Id="rId5" Type="http://schemas.openxmlformats.org/officeDocument/2006/relationships/image" Target="../media/image22.gi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4" Type="http://schemas.openxmlformats.org/officeDocument/2006/relationships/image" Target="../media/image1.gif"/><Relationship Id="rId5" Type="http://schemas.openxmlformats.org/officeDocument/2006/relationships/image" Target="../media/image22.gi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4" Type="http://schemas.openxmlformats.org/officeDocument/2006/relationships/image" Target="../media/image25.png"/><Relationship Id="rId5" Type="http://schemas.openxmlformats.org/officeDocument/2006/relationships/image" Target="../media/image26.png"/><Relationship Id="rId6" Type="http://schemas.openxmlformats.org/officeDocument/2006/relationships/image" Target="../media/image27.png"/><Relationship Id="rId7" Type="http://schemas.openxmlformats.org/officeDocument/2006/relationships/image" Target="../media/image28.png"/><Relationship Id="rId8" Type="http://schemas.openxmlformats.org/officeDocument/2006/relationships/image" Target="../media/image29.png"/><Relationship Id="rId9" Type="http://schemas.openxmlformats.org/officeDocument/2006/relationships/image" Target="../media/image30.png"/><Relationship Id="rId10" Type="http://schemas.openxmlformats.org/officeDocument/2006/relationships/image" Target="../media/image31.png"/><Relationship Id="rId11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4" Type="http://schemas.openxmlformats.org/officeDocument/2006/relationships/image" Target="../media/image35.jpeg"/><Relationship Id="rId5" Type="http://schemas.openxmlformats.org/officeDocument/2006/relationships/image" Target="../media/image36.jpeg"/><Relationship Id="rId6" Type="http://schemas.openxmlformats.org/officeDocument/2006/relationships/image" Target="../media/image37.jpeg"/><Relationship Id="rId7" Type="http://schemas.openxmlformats.org/officeDocument/2006/relationships/image" Target="../media/image38.jpeg"/><Relationship Id="rId8" Type="http://schemas.openxmlformats.org/officeDocument/2006/relationships/image" Target="../media/image39.jpeg"/><Relationship Id="rId9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4" Type="http://schemas.openxmlformats.org/officeDocument/2006/relationships/image" Target="../media/image35.jpeg"/><Relationship Id="rId5" Type="http://schemas.openxmlformats.org/officeDocument/2006/relationships/image" Target="../media/image36.jpeg"/><Relationship Id="rId6" Type="http://schemas.openxmlformats.org/officeDocument/2006/relationships/image" Target="../media/image37.jpeg"/><Relationship Id="rId7" Type="http://schemas.openxmlformats.org/officeDocument/2006/relationships/image" Target="../media/image38.jpeg"/><Relationship Id="rId8" Type="http://schemas.openxmlformats.org/officeDocument/2006/relationships/image" Target="../media/image39.jpeg"/><Relationship Id="rId9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4" Type="http://schemas.openxmlformats.org/officeDocument/2006/relationships/image" Target="../media/image43.jpeg"/><Relationship Id="rId5" Type="http://schemas.openxmlformats.org/officeDocument/2006/relationships/image" Target="../media/image44.jpeg"/><Relationship Id="rId6" Type="http://schemas.openxmlformats.org/officeDocument/2006/relationships/image" Target="../media/image45.jpeg"/><Relationship Id="rId7" Type="http://schemas.openxmlformats.org/officeDocument/2006/relationships/image" Target="../media/image46.jpeg"/><Relationship Id="rId8" Type="http://schemas.openxmlformats.org/officeDocument/2006/relationships/image" Target="../media/image47.jpeg"/><Relationship Id="rId9" Type="http://schemas.openxmlformats.org/officeDocument/2006/relationships/image" Target="../media/image48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1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4" Type="http://schemas.openxmlformats.org/officeDocument/2006/relationships/image" Target="../media/image1.gif"/><Relationship Id="rId5" Type="http://schemas.openxmlformats.org/officeDocument/2006/relationships/image" Target="../media/image22.gi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4" Type="http://schemas.openxmlformats.org/officeDocument/2006/relationships/image" Target="../media/image1.gif"/><Relationship Id="rId5" Type="http://schemas.openxmlformats.org/officeDocument/2006/relationships/image" Target="../media/image22.gi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4" Type="http://schemas.openxmlformats.org/officeDocument/2006/relationships/image" Target="../media/image1.gif"/><Relationship Id="rId5" Type="http://schemas.openxmlformats.org/officeDocument/2006/relationships/image" Target="../media/image22.gi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4" Type="http://schemas.openxmlformats.org/officeDocument/2006/relationships/image" Target="../media/image1.gif"/><Relationship Id="rId5" Type="http://schemas.openxmlformats.org/officeDocument/2006/relationships/image" Target="../media/image22.gi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0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9.png"/><Relationship Id="rId3" Type="http://schemas.openxmlformats.org/officeDocument/2006/relationships/image" Target="../media/image50.jpeg"/></Relationships>
</file>

<file path=ppt/slides/_rels/slide25.xml.rels><?xml version="1.0" encoding="UTF-8" standalone="yes"?>
<Relationships xmlns="http://schemas.openxmlformats.org/package/2006/relationships"><Relationship Id="rId11" Type="http://schemas.openxmlformats.org/officeDocument/2006/relationships/image" Target="../media/image60.jpeg"/><Relationship Id="rId12" Type="http://schemas.openxmlformats.org/officeDocument/2006/relationships/image" Target="../media/image50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1.png"/><Relationship Id="rId3" Type="http://schemas.openxmlformats.org/officeDocument/2006/relationships/image" Target="../media/image52.gif"/><Relationship Id="rId4" Type="http://schemas.openxmlformats.org/officeDocument/2006/relationships/image" Target="../media/image53.png"/><Relationship Id="rId5" Type="http://schemas.openxmlformats.org/officeDocument/2006/relationships/image" Target="../media/image54.gif"/><Relationship Id="rId6" Type="http://schemas.openxmlformats.org/officeDocument/2006/relationships/image" Target="../media/image55.jpeg"/><Relationship Id="rId7" Type="http://schemas.openxmlformats.org/officeDocument/2006/relationships/image" Target="../media/image56.png"/><Relationship Id="rId8" Type="http://schemas.openxmlformats.org/officeDocument/2006/relationships/image" Target="../media/image57.png"/><Relationship Id="rId9" Type="http://schemas.openxmlformats.org/officeDocument/2006/relationships/image" Target="../media/image58.jpeg"/><Relationship Id="rId10" Type="http://schemas.openxmlformats.org/officeDocument/2006/relationships/image" Target="../media/image59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4" Type="http://schemas.openxmlformats.org/officeDocument/2006/relationships/oleObject" Target="../embeddings/oleObject1.bin"/><Relationship Id="rId5" Type="http://schemas.openxmlformats.org/officeDocument/2006/relationships/image" Target="../media/image61.png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4" Type="http://schemas.openxmlformats.org/officeDocument/2006/relationships/oleObject" Target="../embeddings/oleObject2.bin"/><Relationship Id="rId5" Type="http://schemas.openxmlformats.org/officeDocument/2006/relationships/image" Target="../media/image62.png"/><Relationship Id="rId1" Type="http://schemas.openxmlformats.org/officeDocument/2006/relationships/vmlDrawing" Target="../drawings/vmlDrawing2.vml"/><Relationship Id="rId2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4" Type="http://schemas.openxmlformats.org/officeDocument/2006/relationships/oleObject" Target="../embeddings/oleObject3.bin"/><Relationship Id="rId5" Type="http://schemas.openxmlformats.org/officeDocument/2006/relationships/image" Target="../media/image63.png"/><Relationship Id="rId1" Type="http://schemas.openxmlformats.org/officeDocument/2006/relationships/vmlDrawing" Target="../drawings/vmlDrawing3.vml"/><Relationship Id="rId2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4" Type="http://schemas.openxmlformats.org/officeDocument/2006/relationships/oleObject" Target="../embeddings/oleObject4.bin"/><Relationship Id="rId5" Type="http://schemas.openxmlformats.org/officeDocument/2006/relationships/image" Target="../media/image64.png"/><Relationship Id="rId1" Type="http://schemas.openxmlformats.org/officeDocument/2006/relationships/vmlDrawing" Target="../drawings/vmlDrawing4.vml"/><Relationship Id="rId2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4" Type="http://schemas.openxmlformats.org/officeDocument/2006/relationships/oleObject" Target="../embeddings/oleObject5.bin"/><Relationship Id="rId5" Type="http://schemas.openxmlformats.org/officeDocument/2006/relationships/image" Target="../media/image65.png"/><Relationship Id="rId1" Type="http://schemas.openxmlformats.org/officeDocument/2006/relationships/vmlDrawing" Target="../drawings/vmlDrawing5.vml"/><Relationship Id="rId2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4" Type="http://schemas.openxmlformats.org/officeDocument/2006/relationships/oleObject" Target="../embeddings/oleObject6.bin"/><Relationship Id="rId5" Type="http://schemas.openxmlformats.org/officeDocument/2006/relationships/image" Target="../media/image66.png"/><Relationship Id="rId1" Type="http://schemas.openxmlformats.org/officeDocument/2006/relationships/vmlDrawing" Target="../drawings/vmlDrawing6.vml"/><Relationship Id="rId2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4" Type="http://schemas.openxmlformats.org/officeDocument/2006/relationships/oleObject" Target="../embeddings/oleObject7.bin"/><Relationship Id="rId5" Type="http://schemas.openxmlformats.org/officeDocument/2006/relationships/image" Target="../media/image67.png"/><Relationship Id="rId1" Type="http://schemas.openxmlformats.org/officeDocument/2006/relationships/vmlDrawing" Target="../drawings/vmlDrawing7.vml"/><Relationship Id="rId2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4" Type="http://schemas.openxmlformats.org/officeDocument/2006/relationships/oleObject" Target="../embeddings/oleObject8.bin"/><Relationship Id="rId5" Type="http://schemas.openxmlformats.org/officeDocument/2006/relationships/image" Target="../media/image68.png"/><Relationship Id="rId1" Type="http://schemas.openxmlformats.org/officeDocument/2006/relationships/vmlDrawing" Target="../drawings/vmlDrawing8.vml"/><Relationship Id="rId2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4" Type="http://schemas.openxmlformats.org/officeDocument/2006/relationships/oleObject" Target="../embeddings/oleObject9.bin"/><Relationship Id="rId5" Type="http://schemas.openxmlformats.org/officeDocument/2006/relationships/image" Target="../media/image69.png"/><Relationship Id="rId1" Type="http://schemas.openxmlformats.org/officeDocument/2006/relationships/vmlDrawing" Target="../drawings/vmlDrawing9.vml"/><Relationship Id="rId2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4" Type="http://schemas.openxmlformats.org/officeDocument/2006/relationships/image" Target="../media/image72.png"/><Relationship Id="rId5" Type="http://schemas.openxmlformats.org/officeDocument/2006/relationships/image" Target="../media/image1.gif"/><Relationship Id="rId6" Type="http://schemas.openxmlformats.org/officeDocument/2006/relationships/image" Target="../media/image22.gi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70.gi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4" Type="http://schemas.openxmlformats.org/officeDocument/2006/relationships/image" Target="../media/image72.png"/><Relationship Id="rId5" Type="http://schemas.openxmlformats.org/officeDocument/2006/relationships/image" Target="../media/image1.gif"/><Relationship Id="rId6" Type="http://schemas.openxmlformats.org/officeDocument/2006/relationships/image" Target="../media/image73.gi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70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1" name="AutoShape 23"/>
          <p:cNvSpPr>
            <a:spLocks noChangeArrowheads="1"/>
          </p:cNvSpPr>
          <p:nvPr/>
        </p:nvSpPr>
        <p:spPr bwMode="auto">
          <a:xfrm rot="920627">
            <a:off x="4716463" y="5013325"/>
            <a:ext cx="1944687" cy="1582738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1" name="AutoShape 13"/>
          <p:cNvSpPr>
            <a:spLocks noChangeArrowheads="1"/>
          </p:cNvSpPr>
          <p:nvPr/>
        </p:nvSpPr>
        <p:spPr bwMode="auto">
          <a:xfrm rot="1194916">
            <a:off x="2700338" y="3357563"/>
            <a:ext cx="3246437" cy="2881312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7" name="AutoShape 9"/>
          <p:cNvSpPr>
            <a:spLocks noChangeArrowheads="1"/>
          </p:cNvSpPr>
          <p:nvPr/>
        </p:nvSpPr>
        <p:spPr bwMode="auto">
          <a:xfrm rot="-399915">
            <a:off x="1692275" y="-892175"/>
            <a:ext cx="3960813" cy="3311525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0" name="AutoShape 12"/>
          <p:cNvSpPr>
            <a:spLocks noChangeArrowheads="1"/>
          </p:cNvSpPr>
          <p:nvPr/>
        </p:nvSpPr>
        <p:spPr bwMode="auto">
          <a:xfrm rot="-866279">
            <a:off x="3132138" y="1341438"/>
            <a:ext cx="2520950" cy="2376487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9" name="AutoShape 11"/>
          <p:cNvSpPr>
            <a:spLocks noChangeArrowheads="1"/>
          </p:cNvSpPr>
          <p:nvPr/>
        </p:nvSpPr>
        <p:spPr bwMode="auto">
          <a:xfrm rot="1558088">
            <a:off x="5903913" y="3429000"/>
            <a:ext cx="3240087" cy="2951163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8" name="AutoShape 10"/>
          <p:cNvSpPr>
            <a:spLocks noChangeArrowheads="1"/>
          </p:cNvSpPr>
          <p:nvPr/>
        </p:nvSpPr>
        <p:spPr bwMode="auto">
          <a:xfrm rot="983546">
            <a:off x="-541338" y="1412875"/>
            <a:ext cx="2952751" cy="2735263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5" name="AutoShape 7"/>
          <p:cNvSpPr>
            <a:spLocks noChangeArrowheads="1"/>
          </p:cNvSpPr>
          <p:nvPr/>
        </p:nvSpPr>
        <p:spPr bwMode="auto">
          <a:xfrm rot="-410465">
            <a:off x="0" y="3933825"/>
            <a:ext cx="2952750" cy="2735263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4" name="AutoShape 6"/>
          <p:cNvSpPr>
            <a:spLocks noChangeArrowheads="1"/>
          </p:cNvSpPr>
          <p:nvPr/>
        </p:nvSpPr>
        <p:spPr bwMode="auto">
          <a:xfrm rot="920627">
            <a:off x="5724525" y="-531813"/>
            <a:ext cx="3960813" cy="3311526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6" name="AutoShape 8"/>
          <p:cNvSpPr>
            <a:spLocks noChangeArrowheads="1"/>
          </p:cNvSpPr>
          <p:nvPr/>
        </p:nvSpPr>
        <p:spPr bwMode="auto">
          <a:xfrm rot="-1275751">
            <a:off x="4284663" y="1484313"/>
            <a:ext cx="3960812" cy="3311525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2" name="AutoShape 24"/>
          <p:cNvSpPr>
            <a:spLocks noChangeArrowheads="1"/>
          </p:cNvSpPr>
          <p:nvPr/>
        </p:nvSpPr>
        <p:spPr bwMode="auto">
          <a:xfrm rot="-1275751">
            <a:off x="1547813" y="2781300"/>
            <a:ext cx="2001837" cy="1858963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3" name="AutoShape 25"/>
          <p:cNvSpPr>
            <a:spLocks noChangeArrowheads="1"/>
          </p:cNvSpPr>
          <p:nvPr/>
        </p:nvSpPr>
        <p:spPr bwMode="auto">
          <a:xfrm rot="-866279">
            <a:off x="4932363" y="476250"/>
            <a:ext cx="1308100" cy="1223963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4" name="AutoShape 26"/>
          <p:cNvSpPr>
            <a:spLocks noChangeArrowheads="1"/>
          </p:cNvSpPr>
          <p:nvPr/>
        </p:nvSpPr>
        <p:spPr bwMode="auto">
          <a:xfrm rot="983546">
            <a:off x="7885113" y="2708275"/>
            <a:ext cx="1458912" cy="1331913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5" name="Rectangle 27"/>
          <p:cNvSpPr>
            <a:spLocks noChangeArrowheads="1"/>
          </p:cNvSpPr>
          <p:nvPr/>
        </p:nvSpPr>
        <p:spPr bwMode="auto">
          <a:xfrm>
            <a:off x="7308850" y="188913"/>
            <a:ext cx="1835150" cy="576262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76" name="Text Box 28"/>
          <p:cNvSpPr txBox="1">
            <a:spLocks noChangeArrowheads="1"/>
          </p:cNvSpPr>
          <p:nvPr/>
        </p:nvSpPr>
        <p:spPr bwMode="auto">
          <a:xfrm>
            <a:off x="7451725" y="260350"/>
            <a:ext cx="1223963" cy="4318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077" name="Rectangle 29"/>
          <p:cNvSpPr>
            <a:spLocks noChangeArrowheads="1"/>
          </p:cNvSpPr>
          <p:nvPr/>
        </p:nvSpPr>
        <p:spPr bwMode="auto">
          <a:xfrm>
            <a:off x="0" y="2349500"/>
            <a:ext cx="6732588" cy="1439863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78" name="Text Box 30"/>
          <p:cNvSpPr txBox="1">
            <a:spLocks noChangeArrowheads="1"/>
          </p:cNvSpPr>
          <p:nvPr/>
        </p:nvSpPr>
        <p:spPr bwMode="auto">
          <a:xfrm>
            <a:off x="323850" y="2565400"/>
            <a:ext cx="6192838" cy="93503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5400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 a SIOPA</a:t>
            </a:r>
            <a:endParaRPr lang="en-GB" sz="5400" dirty="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107" name="Picture 59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260350"/>
            <a:ext cx="1944688" cy="162083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110" name="Picture 62" descr="siopa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5357" y="1989320"/>
            <a:ext cx="3333750" cy="3333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5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5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5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5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5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5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5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5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5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5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5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71" grpId="0" animBg="1"/>
      <p:bldP spid="2061" grpId="0" animBg="1"/>
      <p:bldP spid="2057" grpId="0" animBg="1"/>
      <p:bldP spid="2060" grpId="0" animBg="1"/>
      <p:bldP spid="2059" grpId="0" animBg="1"/>
      <p:bldP spid="2058" grpId="0" animBg="1"/>
      <p:bldP spid="2055" grpId="0" animBg="1"/>
      <p:bldP spid="2052" grpId="0" animBg="1"/>
      <p:bldP spid="2054" grpId="0" animBg="1"/>
      <p:bldP spid="2056" grpId="0" animBg="1"/>
      <p:bldP spid="2072" grpId="0" animBg="1"/>
      <p:bldP spid="2073" grpId="0" animBg="1"/>
      <p:bldP spid="2074" grpId="0" animBg="1"/>
      <p:bldP spid="2075" grpId="0" animBg="1"/>
      <p:bldP spid="207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4" descr="j021577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0"/>
            <a:ext cx="1657350" cy="159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8" descr="j021579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950" y="188913"/>
            <a:ext cx="1617663" cy="1095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9" descr="j019929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850" y="1700213"/>
            <a:ext cx="1079500" cy="141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10" descr="j019918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1916113"/>
            <a:ext cx="1103312" cy="1296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14" descr="j023768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3500438"/>
            <a:ext cx="1289050" cy="144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16" descr="j023063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75" y="3500438"/>
            <a:ext cx="1228725" cy="1433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2" name="Picture 17" descr="j023357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3500438"/>
            <a:ext cx="1444625" cy="1074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3" name="Picture 18" descr="j023400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5300663"/>
            <a:ext cx="1098550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4" name="Picture 19" descr="j0246165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4488699">
            <a:off x="670719" y="5098257"/>
            <a:ext cx="889000" cy="143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5" name="Picture 20" descr="j0215787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115888"/>
            <a:ext cx="1193800" cy="1490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6" name="Picture 21" descr="j023268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4652963"/>
            <a:ext cx="977900" cy="148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7" name="Text Box 23"/>
          <p:cNvSpPr txBox="1">
            <a:spLocks noChangeArrowheads="1"/>
          </p:cNvSpPr>
          <p:nvPr/>
        </p:nvSpPr>
        <p:spPr bwMode="auto">
          <a:xfrm>
            <a:off x="323850" y="1557338"/>
            <a:ext cx="14398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GB" altLang="en-US" sz="1800" u="none">
              <a:latin typeface="Arial" charset="0"/>
            </a:endParaRPr>
          </a:p>
        </p:txBody>
      </p:sp>
      <p:sp>
        <p:nvSpPr>
          <p:cNvPr id="11278" name="Text Box 24"/>
          <p:cNvSpPr txBox="1">
            <a:spLocks noChangeArrowheads="1"/>
          </p:cNvSpPr>
          <p:nvPr/>
        </p:nvSpPr>
        <p:spPr bwMode="auto">
          <a:xfrm>
            <a:off x="179388" y="1484313"/>
            <a:ext cx="17287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selsig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79" name="Text Box 25"/>
          <p:cNvSpPr txBox="1">
            <a:spLocks noChangeArrowheads="1"/>
          </p:cNvSpPr>
          <p:nvPr/>
        </p:nvSpPr>
        <p:spPr bwMode="auto">
          <a:xfrm>
            <a:off x="2268538" y="1484313"/>
            <a:ext cx="18716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>
                <a:latin typeface="Comic Sans MS" pitchFamily="66" charset="0"/>
                <a:cs typeface="Arial" panose="020B0604020202020204" pitchFamily="34" charset="0"/>
              </a:rPr>
              <a:t>salad</a:t>
            </a:r>
          </a:p>
        </p:txBody>
      </p:sp>
      <p:sp>
        <p:nvSpPr>
          <p:cNvPr id="11280" name="Text Box 26"/>
          <p:cNvSpPr txBox="1">
            <a:spLocks noChangeArrowheads="1"/>
          </p:cNvSpPr>
          <p:nvPr/>
        </p:nvSpPr>
        <p:spPr bwMode="auto">
          <a:xfrm>
            <a:off x="4787900" y="1484313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sglodion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81" name="Text Box 27"/>
          <p:cNvSpPr txBox="1">
            <a:spLocks noChangeArrowheads="1"/>
          </p:cNvSpPr>
          <p:nvPr/>
        </p:nvSpPr>
        <p:spPr bwMode="auto">
          <a:xfrm>
            <a:off x="7092950" y="1268413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creision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82" name="Text Box 28"/>
          <p:cNvSpPr txBox="1">
            <a:spLocks noChangeArrowheads="1"/>
          </p:cNvSpPr>
          <p:nvPr/>
        </p:nvSpPr>
        <p:spPr bwMode="auto">
          <a:xfrm>
            <a:off x="250825" y="2997200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madarch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83" name="Text Box 29"/>
          <p:cNvSpPr txBox="1">
            <a:spLocks noChangeArrowheads="1"/>
          </p:cNvSpPr>
          <p:nvPr/>
        </p:nvSpPr>
        <p:spPr bwMode="auto">
          <a:xfrm>
            <a:off x="2484438" y="3068638"/>
            <a:ext cx="17287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osin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84" name="Text Box 30"/>
          <p:cNvSpPr txBox="1">
            <a:spLocks noChangeArrowheads="1"/>
          </p:cNvSpPr>
          <p:nvPr/>
        </p:nvSpPr>
        <p:spPr bwMode="auto">
          <a:xfrm>
            <a:off x="4859338" y="2997200"/>
            <a:ext cx="17287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bresych</a:t>
            </a:r>
            <a:endParaRPr lang="en-US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85" name="Text Box 31"/>
          <p:cNvSpPr txBox="1">
            <a:spLocks noChangeArrowheads="1"/>
          </p:cNvSpPr>
          <p:nvPr/>
        </p:nvSpPr>
        <p:spPr bwMode="auto">
          <a:xfrm>
            <a:off x="7019925" y="2997200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hufen</a:t>
            </a:r>
            <a:r>
              <a:rPr lang="en-GB" altLang="en-US" sz="2400" u="none" dirty="0">
                <a:latin typeface="Comic Sans MS" pitchFamily="66" charset="0"/>
                <a:cs typeface="Arial" panose="020B0604020202020204" pitchFamily="34" charset="0"/>
              </a:rPr>
              <a:t> </a:t>
            </a: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i</a:t>
            </a:r>
            <a:r>
              <a:rPr lang="en-US" altLang="en-US" sz="2400" u="none" dirty="0">
                <a:latin typeface="Comic Sans MS" pitchFamily="66" charset="0"/>
                <a:cs typeface="Arial" panose="020B0604020202020204" pitchFamily="34" charset="0"/>
              </a:rPr>
              <a:t>â</a:t>
            </a:r>
          </a:p>
        </p:txBody>
      </p:sp>
      <p:sp>
        <p:nvSpPr>
          <p:cNvPr id="11286" name="Text Box 32"/>
          <p:cNvSpPr txBox="1">
            <a:spLocks noChangeArrowheads="1"/>
          </p:cNvSpPr>
          <p:nvPr/>
        </p:nvSpPr>
        <p:spPr bwMode="auto">
          <a:xfrm>
            <a:off x="7019925" y="4581525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jeli</a:t>
            </a:r>
            <a:r>
              <a:rPr lang="en-GB" altLang="en-US" sz="2400" u="none" dirty="0">
                <a:latin typeface="Comic Sans MS" pitchFamily="66" charset="0"/>
                <a:cs typeface="Arial" panose="020B0604020202020204" pitchFamily="34" charset="0"/>
              </a:rPr>
              <a:t> </a:t>
            </a: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coch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87" name="Text Box 33"/>
          <p:cNvSpPr txBox="1">
            <a:spLocks noChangeArrowheads="1"/>
          </p:cNvSpPr>
          <p:nvPr/>
        </p:nvSpPr>
        <p:spPr bwMode="auto">
          <a:xfrm>
            <a:off x="4572000" y="4508500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llaeth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88" name="Text Box 34"/>
          <p:cNvSpPr txBox="1">
            <a:spLocks noChangeArrowheads="1"/>
          </p:cNvSpPr>
          <p:nvPr/>
        </p:nvSpPr>
        <p:spPr bwMode="auto">
          <a:xfrm>
            <a:off x="2555875" y="4797425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siocled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89" name="Text Box 35"/>
          <p:cNvSpPr txBox="1">
            <a:spLocks noChangeArrowheads="1"/>
          </p:cNvSpPr>
          <p:nvPr/>
        </p:nvSpPr>
        <p:spPr bwMode="auto">
          <a:xfrm>
            <a:off x="323850" y="4797425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cacen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90" name="Text Box 36"/>
          <p:cNvSpPr txBox="1">
            <a:spLocks noChangeArrowheads="1"/>
          </p:cNvSpPr>
          <p:nvPr/>
        </p:nvSpPr>
        <p:spPr bwMode="auto">
          <a:xfrm>
            <a:off x="3419475" y="6308725"/>
            <a:ext cx="22320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grawnffrwyth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91" name="Text Box 38"/>
          <p:cNvSpPr txBox="1">
            <a:spLocks noChangeArrowheads="1"/>
          </p:cNvSpPr>
          <p:nvPr/>
        </p:nvSpPr>
        <p:spPr bwMode="auto">
          <a:xfrm>
            <a:off x="5651500" y="6092825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sudd</a:t>
            </a:r>
            <a:r>
              <a:rPr lang="en-GB" altLang="en-US" sz="2400" u="none" dirty="0">
                <a:latin typeface="Comic Sans MS" pitchFamily="66" charset="0"/>
                <a:cs typeface="Arial" panose="020B0604020202020204" pitchFamily="34" charset="0"/>
              </a:rPr>
              <a:t> </a:t>
            </a: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oren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92" name="Text Box 39"/>
          <p:cNvSpPr txBox="1">
            <a:spLocks noChangeArrowheads="1"/>
          </p:cNvSpPr>
          <p:nvPr/>
        </p:nvSpPr>
        <p:spPr bwMode="auto">
          <a:xfrm>
            <a:off x="7380288" y="6400800"/>
            <a:ext cx="17637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mwstard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sp>
        <p:nvSpPr>
          <p:cNvPr id="11293" name="Text Box 40"/>
          <p:cNvSpPr txBox="1">
            <a:spLocks noChangeArrowheads="1"/>
          </p:cNvSpPr>
          <p:nvPr/>
        </p:nvSpPr>
        <p:spPr bwMode="auto">
          <a:xfrm>
            <a:off x="1835150" y="6237288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>
                <a:latin typeface="Comic Sans MS" pitchFamily="66" charset="0"/>
                <a:cs typeface="Arial" panose="020B0604020202020204" pitchFamily="34" charset="0"/>
              </a:rPr>
              <a:t>caws</a:t>
            </a:r>
          </a:p>
        </p:txBody>
      </p:sp>
      <p:sp>
        <p:nvSpPr>
          <p:cNvPr id="11294" name="Text Box 41"/>
          <p:cNvSpPr txBox="1">
            <a:spLocks noChangeArrowheads="1"/>
          </p:cNvSpPr>
          <p:nvPr/>
        </p:nvSpPr>
        <p:spPr bwMode="auto">
          <a:xfrm>
            <a:off x="250825" y="6237288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Comic Sans MS" pitchFamily="66" charset="0"/>
                <a:cs typeface="Arial" panose="020B0604020202020204" pitchFamily="34" charset="0"/>
              </a:rPr>
              <a:t>grawnwin</a:t>
            </a:r>
            <a:endParaRPr lang="en-GB" altLang="en-US" sz="2400" u="none" dirty="0">
              <a:latin typeface="Comic Sans MS" pitchFamily="66" charset="0"/>
              <a:cs typeface="Arial" panose="020B0604020202020204" pitchFamily="34" charset="0"/>
            </a:endParaRPr>
          </a:p>
        </p:txBody>
      </p:sp>
      <p:pic>
        <p:nvPicPr>
          <p:cNvPr id="11295" name="Picture 39" descr="j0246127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825" y="2060575"/>
            <a:ext cx="1152525" cy="1052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96" name="Picture 40" descr="j0237677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060575"/>
            <a:ext cx="1227137" cy="1062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97" name="Picture 42" descr="j0286110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3573463"/>
            <a:ext cx="1368425" cy="979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98" name="Picture 44" descr="j0305125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750" y="5157788"/>
            <a:ext cx="11811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99" name="Picture 45" descr="j021755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400" y="5373688"/>
            <a:ext cx="1530350" cy="995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300" name="Picture 47" descr="j0237878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260350"/>
            <a:ext cx="1439862" cy="1233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6657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dirty="0" smtClean="0"/>
              <a:t>HWB</a:t>
            </a:r>
            <a:endParaRPr lang="en-GB" sz="6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http://resources.hwb.wales.gov.uk/VTC/ngfl/wsl/bdag/bwyd-de/apps/simple-projector/index.html</a:t>
            </a:r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123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</a:t>
            </a:r>
            <a:r>
              <a:rPr lang="en-GB" dirty="0" err="1" smtClean="0"/>
              <a:t>eirfa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Bara</a:t>
            </a:r>
            <a:endParaRPr lang="en-GB" dirty="0" smtClean="0"/>
          </a:p>
          <a:p>
            <a:r>
              <a:rPr lang="en-GB" dirty="0" err="1" smtClean="0"/>
              <a:t>Tost</a:t>
            </a:r>
            <a:endParaRPr lang="en-GB" dirty="0" smtClean="0"/>
          </a:p>
          <a:p>
            <a:r>
              <a:rPr lang="en-GB" dirty="0" err="1" smtClean="0"/>
              <a:t>Brechdanau</a:t>
            </a:r>
            <a:endParaRPr lang="en-GB" dirty="0" smtClean="0"/>
          </a:p>
          <a:p>
            <a:r>
              <a:rPr lang="en-GB" dirty="0" smtClean="0"/>
              <a:t>Caws</a:t>
            </a:r>
          </a:p>
          <a:p>
            <a:r>
              <a:rPr lang="en-GB" dirty="0" smtClean="0"/>
              <a:t>Cig moch</a:t>
            </a:r>
          </a:p>
          <a:p>
            <a:r>
              <a:rPr lang="en-GB" dirty="0" err="1" smtClean="0"/>
              <a:t>Wy</a:t>
            </a:r>
            <a:endParaRPr lang="en-GB" dirty="0" smtClean="0"/>
          </a:p>
          <a:p>
            <a:r>
              <a:rPr lang="en-GB" dirty="0" err="1" smtClean="0"/>
              <a:t>Pitsa</a:t>
            </a:r>
            <a:endParaRPr lang="en-GB" dirty="0" smtClean="0"/>
          </a:p>
          <a:p>
            <a:r>
              <a:rPr lang="en-GB" dirty="0" err="1" smtClean="0"/>
              <a:t>Sglodion</a:t>
            </a:r>
            <a:endParaRPr lang="en-GB" dirty="0" smtClean="0"/>
          </a:p>
          <a:p>
            <a:r>
              <a:rPr lang="en-GB" dirty="0" err="1" smtClean="0"/>
              <a:t>Selsig</a:t>
            </a:r>
            <a:endParaRPr lang="en-GB" dirty="0" smtClean="0"/>
          </a:p>
          <a:p>
            <a:r>
              <a:rPr lang="en-GB" dirty="0" err="1" smtClean="0"/>
              <a:t>Pysgod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Teisen</a:t>
            </a:r>
            <a:endParaRPr lang="en-GB" dirty="0" smtClean="0"/>
          </a:p>
          <a:p>
            <a:r>
              <a:rPr lang="en-GB" dirty="0" err="1" smtClean="0"/>
              <a:t>Afal</a:t>
            </a:r>
            <a:endParaRPr lang="en-GB" dirty="0" smtClean="0"/>
          </a:p>
          <a:p>
            <a:r>
              <a:rPr lang="en-GB" dirty="0" smtClean="0"/>
              <a:t>Pin </a:t>
            </a:r>
            <a:r>
              <a:rPr lang="en-GB" dirty="0" err="1" smtClean="0"/>
              <a:t>afal</a:t>
            </a:r>
            <a:endParaRPr lang="en-GB" dirty="0" smtClean="0"/>
          </a:p>
          <a:p>
            <a:r>
              <a:rPr lang="en-GB" dirty="0" err="1" smtClean="0"/>
              <a:t>Bisgedi</a:t>
            </a:r>
            <a:endParaRPr lang="en-GB" dirty="0" smtClean="0"/>
          </a:p>
          <a:p>
            <a:r>
              <a:rPr lang="en-GB" dirty="0" err="1" smtClean="0"/>
              <a:t>Gwin</a:t>
            </a:r>
            <a:endParaRPr lang="en-GB" dirty="0" smtClean="0"/>
          </a:p>
          <a:p>
            <a:r>
              <a:rPr lang="en-GB" dirty="0" err="1" smtClean="0"/>
              <a:t>Dwr</a:t>
            </a:r>
            <a:endParaRPr lang="en-GB" dirty="0" smtClean="0"/>
          </a:p>
          <a:p>
            <a:r>
              <a:rPr lang="en-GB" dirty="0" err="1" smtClean="0"/>
              <a:t>Sudd</a:t>
            </a:r>
            <a:r>
              <a:rPr lang="en-GB" dirty="0" smtClean="0"/>
              <a:t> </a:t>
            </a:r>
            <a:r>
              <a:rPr lang="en-GB" dirty="0" err="1" smtClean="0"/>
              <a:t>oren</a:t>
            </a:r>
            <a:endParaRPr lang="en-GB" dirty="0" smtClean="0"/>
          </a:p>
          <a:p>
            <a:r>
              <a:rPr lang="en-GB" dirty="0" err="1" smtClean="0"/>
              <a:t>Llaeth</a:t>
            </a:r>
            <a:endParaRPr lang="en-GB" dirty="0" smtClean="0"/>
          </a:p>
          <a:p>
            <a:r>
              <a:rPr lang="en-GB" dirty="0" err="1" smtClean="0"/>
              <a:t>Coffi</a:t>
            </a:r>
            <a:endParaRPr lang="en-GB" dirty="0" smtClean="0"/>
          </a:p>
          <a:p>
            <a:r>
              <a:rPr lang="en-GB" dirty="0" err="1" smtClean="0"/>
              <a:t>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9695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 err="1" smtClean="0"/>
              <a:t>Bwydlen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Create a menu for either a restaurant or café. </a:t>
            </a:r>
          </a:p>
          <a:p>
            <a:endParaRPr lang="en-GB" dirty="0" smtClean="0"/>
          </a:p>
          <a:p>
            <a:r>
              <a:rPr lang="en-GB" dirty="0" smtClean="0"/>
              <a:t>Have three courses to choose from</a:t>
            </a:r>
          </a:p>
          <a:p>
            <a:endParaRPr lang="en-GB" dirty="0" smtClean="0"/>
          </a:p>
          <a:p>
            <a:r>
              <a:rPr lang="en-GB" dirty="0" smtClean="0"/>
              <a:t>Have a choice of drinks</a:t>
            </a:r>
          </a:p>
          <a:p>
            <a:pPr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9198862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1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9315" name="Rectangle 3"/>
          <p:cNvSpPr>
            <a:spLocks noChangeArrowheads="1"/>
          </p:cNvSpPr>
          <p:nvPr/>
        </p:nvSpPr>
        <p:spPr bwMode="auto">
          <a:xfrm>
            <a:off x="0" y="1844675"/>
            <a:ext cx="2627313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9316" name="Text Box 4"/>
          <p:cNvSpPr txBox="1">
            <a:spLocks noChangeArrowheads="1"/>
          </p:cNvSpPr>
          <p:nvPr/>
        </p:nvSpPr>
        <p:spPr bwMode="auto">
          <a:xfrm>
            <a:off x="250825" y="1916113"/>
            <a:ext cx="2305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CCCC00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55"/>
                    </a:outerShdw>
                  </a:cont>
                  <a:cont type="tree" name="">
                    <a:effect ref="fillLine"/>
                    <a:outerShdw dist="38100" dir="2700000" algn="tl">
                      <a:srgbClr val="7A7A00"/>
                    </a:outerShdw>
                  </a:cont>
                  <a:effect ref="fillLine"/>
                </a:effectDag>
                <a:latin typeface="Comic Sans MS" pitchFamily="66" charset="0"/>
              </a:rPr>
              <a:t>Gramadeg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69317" name="Rectangle 5"/>
          <p:cNvSpPr>
            <a:spLocks noChangeArrowheads="1"/>
          </p:cNvSpPr>
          <p:nvPr/>
        </p:nvSpPr>
        <p:spPr bwMode="auto">
          <a:xfrm>
            <a:off x="395288" y="3752245"/>
            <a:ext cx="8208962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pPr algn="ctr"/>
            <a:r>
              <a:rPr lang="cy-GB" sz="2800" b="1" i="1" dirty="0">
                <a:latin typeface="Comic Sans MS" pitchFamily="66" charset="0"/>
              </a:rPr>
              <a:t>Ga i? + soft mutation</a:t>
            </a:r>
            <a:endParaRPr lang="cy-GB" sz="2800" i="1" dirty="0">
              <a:latin typeface="Comic Sans MS" pitchFamily="66" charset="0"/>
            </a:endParaRPr>
          </a:p>
          <a:p>
            <a:pPr algn="ctr"/>
            <a:r>
              <a:rPr lang="cy-GB" sz="2800" i="1" dirty="0">
                <a:latin typeface="Comic Sans MS" pitchFamily="66" charset="0"/>
              </a:rPr>
              <a:t>Ga i </a:t>
            </a:r>
            <a:r>
              <a:rPr lang="cy-GB" sz="2800" b="1" i="1" dirty="0">
                <a:latin typeface="Comic Sans MS" pitchFamily="66" charset="0"/>
              </a:rPr>
              <a:t>g</a:t>
            </a:r>
            <a:r>
              <a:rPr lang="cy-GB" sz="2800" i="1" dirty="0">
                <a:latin typeface="Comic Sans MS" pitchFamily="66" charset="0"/>
              </a:rPr>
              <a:t>reision?</a:t>
            </a:r>
          </a:p>
          <a:p>
            <a:pPr algn="ctr"/>
            <a:r>
              <a:rPr lang="cy-GB" sz="2800" i="1" dirty="0">
                <a:latin typeface="Comic Sans MS" pitchFamily="66" charset="0"/>
              </a:rPr>
              <a:t>Ga i </a:t>
            </a:r>
            <a:r>
              <a:rPr lang="cy-GB" sz="2800" b="1" i="1" dirty="0">
                <a:latin typeface="Comic Sans MS" pitchFamily="66" charset="0"/>
              </a:rPr>
              <a:t>b</a:t>
            </a:r>
            <a:r>
              <a:rPr lang="cy-GB" sz="2800" i="1" dirty="0">
                <a:latin typeface="Comic Sans MS" pitchFamily="66" charset="0"/>
              </a:rPr>
              <a:t>apur newydd?</a:t>
            </a:r>
            <a:endParaRPr lang="en-GB" sz="2800" i="1" dirty="0">
              <a:latin typeface="Comic Sans MS" pitchFamily="66" charset="0"/>
            </a:endParaRPr>
          </a:p>
          <a:p>
            <a:pPr algn="ctr"/>
            <a:r>
              <a:rPr lang="en-GB" i="1" dirty="0">
                <a:latin typeface="Comic Sans MS" pitchFamily="66" charset="0"/>
              </a:rPr>
              <a:t> </a:t>
            </a:r>
          </a:p>
        </p:txBody>
      </p:sp>
      <p:grpSp>
        <p:nvGrpSpPr>
          <p:cNvPr id="269318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69319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6932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69321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9322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69323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9324" name="Rectangle 12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9325" name="Text Box 13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69326" name="Picture 14" descr="siop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35600" y="0"/>
            <a:ext cx="1311275" cy="1311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29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8291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292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66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68293" name="Rectangle 5"/>
          <p:cNvSpPr>
            <a:spLocks noChangeArrowheads="1"/>
          </p:cNvSpPr>
          <p:nvPr/>
        </p:nvSpPr>
        <p:spPr bwMode="auto">
          <a:xfrm>
            <a:off x="755650" y="2578736"/>
            <a:ext cx="7345363" cy="29546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 dirty="0">
                <a:solidFill>
                  <a:srgbClr val="FF0000"/>
                </a:solidFill>
                <a:latin typeface="Comic Sans MS" pitchFamily="66" charset="0"/>
              </a:rPr>
              <a:t>Ga i </a:t>
            </a:r>
            <a:r>
              <a:rPr lang="cy-GB" sz="2400" u="sng" dirty="0" smtClean="0">
                <a:solidFill>
                  <a:srgbClr val="FF0000"/>
                </a:solidFill>
                <a:latin typeface="Comic Sans MS" pitchFamily="66" charset="0"/>
              </a:rPr>
              <a:t>frechdan </a:t>
            </a:r>
            <a:r>
              <a:rPr lang="cy-GB" sz="2400" dirty="0" smtClean="0">
                <a:solidFill>
                  <a:srgbClr val="FF0000"/>
                </a:solidFill>
                <a:latin typeface="Comic Sans MS" pitchFamily="66" charset="0"/>
              </a:rPr>
              <a:t>os </a:t>
            </a:r>
            <a:r>
              <a:rPr lang="cy-GB" sz="2400" dirty="0">
                <a:solidFill>
                  <a:srgbClr val="FF0000"/>
                </a:solidFill>
                <a:latin typeface="Comic Sans MS" pitchFamily="66" charset="0"/>
              </a:rPr>
              <a:t>gwelwch yn dda?</a:t>
            </a:r>
          </a:p>
          <a:p>
            <a:r>
              <a:rPr lang="cy-GB" sz="2400" dirty="0">
                <a:latin typeface="Comic Sans MS" pitchFamily="66" charset="0"/>
              </a:rPr>
              <a:t>	</a:t>
            </a:r>
            <a:r>
              <a:rPr lang="cy-GB" sz="2400" i="1" dirty="0">
                <a:latin typeface="Comic Sans MS" pitchFamily="66" charset="0"/>
              </a:rPr>
              <a:t>May I have </a:t>
            </a:r>
            <a:r>
              <a:rPr lang="cy-GB" sz="2400" i="1" dirty="0" smtClean="0">
                <a:latin typeface="Comic Sans MS" pitchFamily="66" charset="0"/>
              </a:rPr>
              <a:t>a sandwich please</a:t>
            </a:r>
            <a:r>
              <a:rPr lang="cy-GB" sz="2400" i="1" dirty="0">
                <a:latin typeface="Comic Sans MS" pitchFamily="66" charset="0"/>
              </a:rPr>
              <a:t>? </a:t>
            </a:r>
          </a:p>
          <a:p>
            <a:endParaRPr lang="cy-GB" sz="2400" i="1" dirty="0">
              <a:latin typeface="Comic Sans MS" pitchFamily="66" charset="0"/>
            </a:endParaRPr>
          </a:p>
          <a:p>
            <a:r>
              <a:rPr lang="cy-GB" sz="2400" i="1" dirty="0">
                <a:solidFill>
                  <a:srgbClr val="0000FF"/>
                </a:solidFill>
                <a:latin typeface="Comic Sans MS" pitchFamily="66" charset="0"/>
              </a:rPr>
              <a:t>Cei, wrth gwrs</a:t>
            </a:r>
            <a:r>
              <a:rPr lang="cy-GB" sz="2400" i="1" dirty="0" smtClean="0">
                <a:solidFill>
                  <a:srgbClr val="0000FF"/>
                </a:solidFill>
                <a:latin typeface="Comic Sans MS" pitchFamily="66" charset="0"/>
              </a:rPr>
              <a:t>. Pa fath?</a:t>
            </a:r>
            <a:endParaRPr lang="cy-GB" sz="2400" i="1" dirty="0">
              <a:solidFill>
                <a:srgbClr val="0000FF"/>
              </a:solidFill>
              <a:latin typeface="Comic Sans MS" pitchFamily="66" charset="0"/>
            </a:endParaRPr>
          </a:p>
          <a:p>
            <a:r>
              <a:rPr lang="cy-GB" sz="2400" i="1" dirty="0">
                <a:latin typeface="Comic Sans MS" pitchFamily="66" charset="0"/>
              </a:rPr>
              <a:t>	Yes, of course. </a:t>
            </a:r>
            <a:r>
              <a:rPr lang="cy-GB" sz="2400" i="1" dirty="0" smtClean="0">
                <a:latin typeface="Comic Sans MS" pitchFamily="66" charset="0"/>
              </a:rPr>
              <a:t>What kind?</a:t>
            </a:r>
            <a:endParaRPr lang="cy-GB" sz="2400" i="1" dirty="0">
              <a:latin typeface="Comic Sans MS" pitchFamily="66" charset="0"/>
            </a:endParaRPr>
          </a:p>
          <a:p>
            <a:endParaRPr lang="cy-GB" sz="2400" i="1" dirty="0">
              <a:latin typeface="Comic Sans MS" pitchFamily="66" charset="0"/>
            </a:endParaRPr>
          </a:p>
          <a:p>
            <a:r>
              <a:rPr lang="cy-GB" sz="2400" i="1" dirty="0">
                <a:solidFill>
                  <a:srgbClr val="0000FF"/>
                </a:solidFill>
                <a:latin typeface="Comic Sans MS" pitchFamily="66" charset="0"/>
              </a:rPr>
              <a:t>Na chei, dim nawr.</a:t>
            </a:r>
          </a:p>
          <a:p>
            <a:r>
              <a:rPr lang="cy-GB" sz="2400" i="1" dirty="0">
                <a:latin typeface="Comic Sans MS" pitchFamily="66" charset="0"/>
              </a:rPr>
              <a:t>	No, not now.</a:t>
            </a:r>
            <a:endParaRPr lang="en-GB" sz="2400" i="1" dirty="0">
              <a:latin typeface="Comic Sans MS" pitchFamily="66" charset="0"/>
            </a:endParaRPr>
          </a:p>
        </p:txBody>
      </p:sp>
      <p:grpSp>
        <p:nvGrpSpPr>
          <p:cNvPr id="268294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68295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68296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68297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298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68299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8300" name="Rectangle 12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301" name="Text Box 13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68302" name="Picture 14" descr="siop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35600" y="0"/>
            <a:ext cx="1311275" cy="1311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9" name="Rectangle 45"/>
          <p:cNvSpPr>
            <a:spLocks noChangeArrowheads="1"/>
          </p:cNvSpPr>
          <p:nvPr/>
        </p:nvSpPr>
        <p:spPr bwMode="auto">
          <a:xfrm>
            <a:off x="755650" y="1964931"/>
            <a:ext cx="7345363" cy="3693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 dirty="0">
                <a:solidFill>
                  <a:srgbClr val="FF0000"/>
                </a:solidFill>
                <a:latin typeface="Comic Sans MS" pitchFamily="66" charset="0"/>
              </a:rPr>
              <a:t>Beth </a:t>
            </a:r>
            <a:r>
              <a:rPr lang="cy-GB" sz="2400" u="sng" dirty="0">
                <a:solidFill>
                  <a:srgbClr val="FF0000"/>
                </a:solidFill>
                <a:latin typeface="Comic Sans MS" pitchFamily="66" charset="0"/>
              </a:rPr>
              <a:t>wyt ti</a:t>
            </a:r>
            <a:r>
              <a:rPr lang="cy-GB" sz="2400" dirty="0">
                <a:solidFill>
                  <a:srgbClr val="FF0000"/>
                </a:solidFill>
                <a:latin typeface="Comic Sans MS" pitchFamily="66" charset="0"/>
              </a:rPr>
              <a:t> eisiau?</a:t>
            </a:r>
          </a:p>
          <a:p>
            <a:r>
              <a:rPr lang="cy-GB" sz="2400" dirty="0">
                <a:latin typeface="Comic Sans MS" pitchFamily="66" charset="0"/>
              </a:rPr>
              <a:t>	</a:t>
            </a:r>
            <a:r>
              <a:rPr lang="cy-GB" sz="2400" i="1" dirty="0">
                <a:latin typeface="Comic Sans MS" pitchFamily="66" charset="0"/>
              </a:rPr>
              <a:t>What </a:t>
            </a:r>
            <a:r>
              <a:rPr lang="cy-GB" sz="2400" i="1" u="sng" dirty="0">
                <a:latin typeface="Comic Sans MS" pitchFamily="66" charset="0"/>
              </a:rPr>
              <a:t>do you</a:t>
            </a:r>
            <a:r>
              <a:rPr lang="cy-GB" sz="2400" i="1" dirty="0">
                <a:latin typeface="Comic Sans MS" pitchFamily="66" charset="0"/>
              </a:rPr>
              <a:t> want? </a:t>
            </a:r>
          </a:p>
          <a:p>
            <a:endParaRPr lang="cy-GB" sz="2400" i="1" dirty="0">
              <a:latin typeface="Comic Sans MS" pitchFamily="66" charset="0"/>
            </a:endParaRPr>
          </a:p>
          <a:p>
            <a:r>
              <a:rPr lang="cy-GB" sz="2400" i="1" dirty="0">
                <a:solidFill>
                  <a:srgbClr val="0000FF"/>
                </a:solidFill>
                <a:latin typeface="Comic Sans MS" pitchFamily="66" charset="0"/>
              </a:rPr>
              <a:t>Dw i eisiau </a:t>
            </a:r>
            <a:r>
              <a:rPr lang="cy-GB" sz="2400" i="1" u="sng" dirty="0">
                <a:solidFill>
                  <a:srgbClr val="0000FF"/>
                </a:solidFill>
                <a:latin typeface="Comic Sans MS" pitchFamily="66" charset="0"/>
              </a:rPr>
              <a:t>hufen iâ</a:t>
            </a:r>
            <a:r>
              <a:rPr lang="cy-GB" sz="2400" i="1" dirty="0">
                <a:solidFill>
                  <a:srgbClr val="0000FF"/>
                </a:solidFill>
                <a:latin typeface="Comic Sans MS" pitchFamily="66" charset="0"/>
              </a:rPr>
              <a:t> os gwelwch yn dda.</a:t>
            </a:r>
          </a:p>
          <a:p>
            <a:r>
              <a:rPr lang="cy-GB" sz="2400" i="1" dirty="0">
                <a:latin typeface="Comic Sans MS" pitchFamily="66" charset="0"/>
              </a:rPr>
              <a:t>	I want </a:t>
            </a:r>
            <a:r>
              <a:rPr lang="cy-GB" sz="2400" i="1" u="sng" dirty="0">
                <a:latin typeface="Comic Sans MS" pitchFamily="66" charset="0"/>
              </a:rPr>
              <a:t>an ice cream</a:t>
            </a:r>
            <a:r>
              <a:rPr lang="cy-GB" sz="2400" i="1" dirty="0">
                <a:latin typeface="Comic Sans MS" pitchFamily="66" charset="0"/>
              </a:rPr>
              <a:t> please</a:t>
            </a:r>
            <a:r>
              <a:rPr lang="cy-GB" sz="2400" i="1" dirty="0" smtClean="0">
                <a:latin typeface="Comic Sans MS" pitchFamily="66" charset="0"/>
              </a:rPr>
              <a:t>.</a:t>
            </a:r>
          </a:p>
          <a:p>
            <a:endParaRPr lang="cy-GB" sz="2400" i="1" dirty="0">
              <a:latin typeface="Comic Sans MS" pitchFamily="66" charset="0"/>
            </a:endParaRPr>
          </a:p>
          <a:p>
            <a:endParaRPr lang="cy-GB" sz="2400" i="1" dirty="0" smtClean="0">
              <a:latin typeface="Comic Sans MS" pitchFamily="66" charset="0"/>
            </a:endParaRPr>
          </a:p>
          <a:p>
            <a:pPr algn="ctr"/>
            <a:r>
              <a:rPr lang="cy-GB" sz="2400" b="1" dirty="0">
                <a:latin typeface="Comic Sans MS" pitchFamily="66" charset="0"/>
              </a:rPr>
              <a:t>Cofiwch – </a:t>
            </a:r>
            <a:r>
              <a:rPr lang="cy-GB" sz="2400" b="1" i="1" dirty="0">
                <a:latin typeface="Comic Sans MS" pitchFamily="66" charset="0"/>
              </a:rPr>
              <a:t>Remember</a:t>
            </a:r>
            <a:endParaRPr lang="cy-GB" sz="2400" i="1" dirty="0">
              <a:latin typeface="Comic Sans MS" pitchFamily="66" charset="0"/>
            </a:endParaRPr>
          </a:p>
          <a:p>
            <a:pPr algn="ctr"/>
            <a:r>
              <a:rPr lang="cy-GB" sz="2400" i="1" dirty="0">
                <a:latin typeface="Comic Sans MS" pitchFamily="66" charset="0"/>
              </a:rPr>
              <a:t>No ‘ y</a:t>
            </a:r>
            <a:r>
              <a:rPr lang="cy-GB" sz="2400" dirty="0">
                <a:latin typeface="Comic Sans MS" pitchFamily="66" charset="0"/>
              </a:rPr>
              <a:t>n ’</a:t>
            </a:r>
            <a:r>
              <a:rPr lang="cy-GB" sz="2400" i="1" dirty="0">
                <a:latin typeface="Comic Sans MS" pitchFamily="66" charset="0"/>
              </a:rPr>
              <a:t> or </a:t>
            </a:r>
            <a:r>
              <a:rPr lang="cy-GB" sz="2400" dirty="0">
                <a:latin typeface="Comic Sans MS" pitchFamily="66" charset="0"/>
              </a:rPr>
              <a:t> ‘ n ’</a:t>
            </a:r>
            <a:r>
              <a:rPr lang="cy-GB" sz="2400" i="1" dirty="0">
                <a:latin typeface="Comic Sans MS" pitchFamily="66" charset="0"/>
              </a:rPr>
              <a:t> before ‘</a:t>
            </a:r>
            <a:r>
              <a:rPr lang="cy-GB" sz="2400" dirty="0">
                <a:latin typeface="Comic Sans MS" pitchFamily="66" charset="0"/>
              </a:rPr>
              <a:t>eisiau</a:t>
            </a:r>
            <a:r>
              <a:rPr lang="cy-GB" sz="2400" dirty="0" smtClean="0">
                <a:latin typeface="Comic Sans MS" pitchFamily="66" charset="0"/>
              </a:rPr>
              <a:t>’</a:t>
            </a:r>
            <a:endParaRPr lang="en-GB" sz="2400" dirty="0">
              <a:latin typeface="Comic Sans MS" pitchFamily="66" charset="0"/>
            </a:endParaRPr>
          </a:p>
          <a:p>
            <a:endParaRPr lang="en-GB" sz="2400" i="1" dirty="0">
              <a:latin typeface="Comic Sans MS" pitchFamily="66" charset="0"/>
            </a:endParaRPr>
          </a:p>
        </p:txBody>
      </p:sp>
      <p:grpSp>
        <p:nvGrpSpPr>
          <p:cNvPr id="103471" name="Group 4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03472" name="Picture 4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03473" name="Picture 4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03483" name="Rectangle 5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03484" name="Text Box 6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103485" name="Picture 6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103486" name="Rectangle 62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03487" name="Text Box 63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03488" name="Picture 64" descr="siop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35600" y="0"/>
            <a:ext cx="1311275" cy="1311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21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5221" name="Rectangle 5"/>
          <p:cNvSpPr>
            <a:spLocks noChangeArrowheads="1"/>
          </p:cNvSpPr>
          <p:nvPr/>
        </p:nvSpPr>
        <p:spPr bwMode="auto">
          <a:xfrm>
            <a:off x="755650" y="2898775"/>
            <a:ext cx="7345363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 dirty="0">
                <a:solidFill>
                  <a:srgbClr val="FF0000"/>
                </a:solidFill>
                <a:latin typeface="Comic Sans MS" pitchFamily="66" charset="0"/>
              </a:rPr>
              <a:t>Beth wyt ti eisiau </a:t>
            </a:r>
            <a:r>
              <a:rPr lang="cy-GB" sz="2400" u="sng" dirty="0">
                <a:solidFill>
                  <a:srgbClr val="FF0000"/>
                </a:solidFill>
                <a:latin typeface="Comic Sans MS" pitchFamily="66" charset="0"/>
              </a:rPr>
              <a:t>prynu</a:t>
            </a:r>
            <a:r>
              <a:rPr lang="cy-GB" sz="2400" dirty="0">
                <a:solidFill>
                  <a:srgbClr val="FF0000"/>
                </a:solidFill>
                <a:latin typeface="Comic Sans MS" pitchFamily="66" charset="0"/>
              </a:rPr>
              <a:t>?</a:t>
            </a:r>
          </a:p>
          <a:p>
            <a:r>
              <a:rPr lang="cy-GB" sz="2400" dirty="0">
                <a:latin typeface="Comic Sans MS" pitchFamily="66" charset="0"/>
              </a:rPr>
              <a:t>	</a:t>
            </a:r>
            <a:r>
              <a:rPr lang="cy-GB" sz="2400" i="1" dirty="0">
                <a:latin typeface="Comic Sans MS" pitchFamily="66" charset="0"/>
              </a:rPr>
              <a:t>What do you want to </a:t>
            </a:r>
            <a:r>
              <a:rPr lang="cy-GB" sz="2400" i="1" u="sng" dirty="0">
                <a:latin typeface="Comic Sans MS" pitchFamily="66" charset="0"/>
              </a:rPr>
              <a:t>buy</a:t>
            </a:r>
            <a:r>
              <a:rPr lang="cy-GB" sz="2400" i="1" dirty="0">
                <a:latin typeface="Comic Sans MS" pitchFamily="66" charset="0"/>
              </a:rPr>
              <a:t>?</a:t>
            </a:r>
          </a:p>
          <a:p>
            <a:endParaRPr lang="cy-GB" sz="2400" i="1" dirty="0">
              <a:latin typeface="Comic Sans MS" pitchFamily="66" charset="0"/>
            </a:endParaRPr>
          </a:p>
          <a:p>
            <a:r>
              <a:rPr lang="cy-GB" sz="2400" i="1" dirty="0">
                <a:solidFill>
                  <a:srgbClr val="0000FF"/>
                </a:solidFill>
                <a:latin typeface="Comic Sans MS" pitchFamily="66" charset="0"/>
              </a:rPr>
              <a:t> Dw i eisiau </a:t>
            </a:r>
            <a:r>
              <a:rPr lang="cy-GB" sz="2400" i="1" u="sng" dirty="0">
                <a:solidFill>
                  <a:srgbClr val="0000FF"/>
                </a:solidFill>
                <a:latin typeface="Comic Sans MS" pitchFamily="66" charset="0"/>
              </a:rPr>
              <a:t>prynu</a:t>
            </a:r>
            <a:r>
              <a:rPr lang="cy-GB" sz="2400" i="1" dirty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cy-GB" sz="2400" i="1" u="sng" dirty="0">
                <a:solidFill>
                  <a:srgbClr val="0000FF"/>
                </a:solidFill>
                <a:latin typeface="Comic Sans MS" pitchFamily="66" charset="0"/>
              </a:rPr>
              <a:t>losin / da-da</a:t>
            </a:r>
            <a:r>
              <a:rPr lang="cy-GB" sz="2400" i="1" dirty="0">
                <a:solidFill>
                  <a:srgbClr val="0000FF"/>
                </a:solidFill>
                <a:latin typeface="Comic Sans MS" pitchFamily="66" charset="0"/>
              </a:rPr>
              <a:t>.</a:t>
            </a:r>
          </a:p>
          <a:p>
            <a:r>
              <a:rPr lang="cy-GB" sz="2400" i="1" dirty="0">
                <a:latin typeface="Comic Sans MS" pitchFamily="66" charset="0"/>
              </a:rPr>
              <a:t>	I want to </a:t>
            </a:r>
            <a:r>
              <a:rPr lang="cy-GB" sz="2400" i="1" u="sng" dirty="0">
                <a:latin typeface="Comic Sans MS" pitchFamily="66" charset="0"/>
              </a:rPr>
              <a:t>buy</a:t>
            </a:r>
            <a:r>
              <a:rPr lang="cy-GB" sz="2400" i="1" dirty="0">
                <a:latin typeface="Comic Sans MS" pitchFamily="66" charset="0"/>
              </a:rPr>
              <a:t> </a:t>
            </a:r>
            <a:r>
              <a:rPr lang="cy-GB" sz="2400" i="1" u="sng" dirty="0">
                <a:latin typeface="Comic Sans MS" pitchFamily="66" charset="0"/>
              </a:rPr>
              <a:t>sweets</a:t>
            </a:r>
            <a:r>
              <a:rPr lang="cy-GB" sz="2400" i="1" dirty="0">
                <a:latin typeface="Comic Sans MS" pitchFamily="66" charset="0"/>
              </a:rPr>
              <a:t>.</a:t>
            </a:r>
            <a:endParaRPr lang="en-GB" sz="2400" i="1" dirty="0">
              <a:latin typeface="Comic Sans MS" pitchFamily="66" charset="0"/>
            </a:endParaRPr>
          </a:p>
        </p:txBody>
      </p:sp>
      <p:grpSp>
        <p:nvGrpSpPr>
          <p:cNvPr id="26522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65223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65224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65225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26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65227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5228" name="Rectangle 12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29" name="Text Box 13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65230" name="Picture 14" descr="siop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35600" y="0"/>
            <a:ext cx="1311275" cy="1311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26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7267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7268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66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67269" name="Rectangle 5"/>
          <p:cNvSpPr>
            <a:spLocks noChangeArrowheads="1"/>
          </p:cNvSpPr>
          <p:nvPr/>
        </p:nvSpPr>
        <p:spPr bwMode="auto">
          <a:xfrm>
            <a:off x="755650" y="2595563"/>
            <a:ext cx="7345363" cy="292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>
                <a:solidFill>
                  <a:srgbClr val="FF0000"/>
                </a:solidFill>
                <a:latin typeface="Comic Sans MS" pitchFamily="66" charset="0"/>
              </a:rPr>
              <a:t>Wyt ti eisiau </a:t>
            </a:r>
            <a:r>
              <a:rPr lang="cy-GB" sz="2400" u="sng">
                <a:solidFill>
                  <a:srgbClr val="FF0000"/>
                </a:solidFill>
                <a:latin typeface="Comic Sans MS" pitchFamily="66" charset="0"/>
              </a:rPr>
              <a:t>creision</a:t>
            </a:r>
            <a:r>
              <a:rPr lang="cy-GB" sz="2400">
                <a:solidFill>
                  <a:srgbClr val="FF0000"/>
                </a:solidFill>
                <a:latin typeface="Comic Sans MS" pitchFamily="66" charset="0"/>
              </a:rPr>
              <a:t>?</a:t>
            </a:r>
          </a:p>
          <a:p>
            <a:r>
              <a:rPr lang="cy-GB" sz="2400">
                <a:latin typeface="Comic Sans MS" pitchFamily="66" charset="0"/>
              </a:rPr>
              <a:t>	</a:t>
            </a:r>
            <a:r>
              <a:rPr lang="cy-GB" sz="2400" i="1">
                <a:latin typeface="Comic Sans MS" pitchFamily="66" charset="0"/>
              </a:rPr>
              <a:t>Do you want </a:t>
            </a:r>
            <a:r>
              <a:rPr lang="cy-GB" sz="2400" i="1" u="sng">
                <a:latin typeface="Comic Sans MS" pitchFamily="66" charset="0"/>
              </a:rPr>
              <a:t>crisps</a:t>
            </a:r>
            <a:r>
              <a:rPr lang="cy-GB" sz="2400" i="1">
                <a:latin typeface="Comic Sans MS" pitchFamily="66" charset="0"/>
              </a:rPr>
              <a:t>? </a:t>
            </a:r>
          </a:p>
          <a:p>
            <a:endParaRPr lang="cy-GB" sz="2400" i="1">
              <a:latin typeface="Comic Sans MS" pitchFamily="66" charset="0"/>
            </a:endParaRPr>
          </a:p>
          <a:p>
            <a:r>
              <a:rPr lang="cy-GB" sz="2400" i="1">
                <a:solidFill>
                  <a:srgbClr val="0000FF"/>
                </a:solidFill>
                <a:latin typeface="Comic Sans MS" pitchFamily="66" charset="0"/>
              </a:rPr>
              <a:t>Ydw, os gwelwch yn dda.</a:t>
            </a:r>
          </a:p>
          <a:p>
            <a:r>
              <a:rPr lang="cy-GB" sz="2400" i="1">
                <a:latin typeface="Comic Sans MS" pitchFamily="66" charset="0"/>
              </a:rPr>
              <a:t>	Yes, please. </a:t>
            </a:r>
          </a:p>
          <a:p>
            <a:endParaRPr lang="cy-GB" sz="2400" i="1">
              <a:latin typeface="Comic Sans MS" pitchFamily="66" charset="0"/>
            </a:endParaRPr>
          </a:p>
          <a:p>
            <a:r>
              <a:rPr lang="cy-GB" sz="2400" i="1">
                <a:solidFill>
                  <a:srgbClr val="0000FF"/>
                </a:solidFill>
                <a:latin typeface="Comic Sans MS" pitchFamily="66" charset="0"/>
              </a:rPr>
              <a:t>Nac ydw, dim diolch.</a:t>
            </a:r>
          </a:p>
          <a:p>
            <a:r>
              <a:rPr lang="cy-GB" sz="2400" i="1">
                <a:latin typeface="Comic Sans MS" pitchFamily="66" charset="0"/>
              </a:rPr>
              <a:t>	No, thank you.</a:t>
            </a:r>
            <a:endParaRPr lang="en-GB" sz="2400" i="1">
              <a:latin typeface="Comic Sans MS" pitchFamily="66" charset="0"/>
            </a:endParaRPr>
          </a:p>
        </p:txBody>
      </p:sp>
      <p:grpSp>
        <p:nvGrpSpPr>
          <p:cNvPr id="267270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6727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6727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67273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7274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67275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7276" name="Rectangle 12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7277" name="Text Box 13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67278" name="Picture 14" descr="siop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35600" y="0"/>
            <a:ext cx="1311275" cy="1311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9743" y="1151164"/>
            <a:ext cx="8685044" cy="480131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Pa </a:t>
            </a:r>
            <a:r>
              <a:rPr lang="en-GB" sz="2400" dirty="0" err="1">
                <a:latin typeface="Comic Sans MS" panose="030F0702030302020204" pitchFamily="66" charset="0"/>
              </a:rPr>
              <a:t>frechdanau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wyt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ti’n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?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brechdanau</a:t>
            </a:r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sz="2100" dirty="0">
              <a:latin typeface="Comic Sans MS" panose="030F0702030302020204" pitchFamily="66" charset="0"/>
            </a:endParaRPr>
          </a:p>
          <a:p>
            <a:r>
              <a:rPr lang="en-GB" sz="2100" dirty="0">
                <a:latin typeface="Comic Sans MS" panose="030F0702030302020204" pitchFamily="66" charset="0"/>
              </a:rPr>
              <a:t>    </a:t>
            </a:r>
          </a:p>
          <a:p>
            <a:r>
              <a:rPr lang="en-GB" sz="2100" dirty="0">
                <a:latin typeface="Comic Sans MS" panose="030F0702030302020204" pitchFamily="66" charset="0"/>
              </a:rPr>
              <a:t>     caws              </a:t>
            </a:r>
            <a:r>
              <a:rPr lang="en-GB" sz="2100" dirty="0" err="1">
                <a:latin typeface="Comic Sans MS" panose="030F0702030302020204" pitchFamily="66" charset="0"/>
              </a:rPr>
              <a:t>tiwna</a:t>
            </a:r>
            <a:r>
              <a:rPr lang="en-GB" sz="2100" dirty="0">
                <a:latin typeface="Comic Sans MS" panose="030F0702030302020204" pitchFamily="66" charset="0"/>
              </a:rPr>
              <a:t>              ham              tomato           banana</a:t>
            </a:r>
          </a:p>
          <a:p>
            <a:endParaRPr lang="en-GB" sz="2100" dirty="0">
              <a:latin typeface="Comic Sans MS" panose="030F0702030302020204" pitchFamily="66" charset="0"/>
            </a:endParaRPr>
          </a:p>
          <a:p>
            <a:endParaRPr lang="en-GB" sz="2100" dirty="0">
              <a:latin typeface="Comic Sans MS" panose="030F0702030302020204" pitchFamily="66" charset="0"/>
            </a:endParaRPr>
          </a:p>
          <a:p>
            <a:endParaRPr lang="en-GB" sz="2100" dirty="0">
              <a:latin typeface="Comic Sans MS" panose="030F0702030302020204" pitchFamily="66" charset="0"/>
            </a:endParaRPr>
          </a:p>
          <a:p>
            <a:endParaRPr lang="en-GB" sz="2100" dirty="0">
              <a:latin typeface="Comic Sans MS" panose="030F0702030302020204" pitchFamily="66" charset="0"/>
            </a:endParaRPr>
          </a:p>
          <a:p>
            <a:endParaRPr lang="en-GB" sz="2100" dirty="0">
              <a:latin typeface="Comic Sans MS" panose="030F0702030302020204" pitchFamily="66" charset="0"/>
            </a:endParaRPr>
          </a:p>
          <a:p>
            <a:endParaRPr lang="en-GB" sz="2100" dirty="0">
              <a:latin typeface="Comic Sans MS" panose="030F0702030302020204" pitchFamily="66" charset="0"/>
            </a:endParaRPr>
          </a:p>
          <a:p>
            <a:r>
              <a:rPr lang="en-GB" sz="2100" dirty="0">
                <a:latin typeface="Comic Sans MS" panose="030F0702030302020204" pitchFamily="66" charset="0"/>
              </a:rPr>
              <a:t> Marmite             </a:t>
            </a:r>
            <a:r>
              <a:rPr lang="en-GB" sz="2100" dirty="0" err="1">
                <a:latin typeface="Comic Sans MS" panose="030F0702030302020204" pitchFamily="66" charset="0"/>
              </a:rPr>
              <a:t>wy</a:t>
            </a:r>
            <a:r>
              <a:rPr lang="en-GB" sz="2100" dirty="0">
                <a:latin typeface="Comic Sans MS" panose="030F0702030302020204" pitchFamily="66" charset="0"/>
              </a:rPr>
              <a:t>                 cig             </a:t>
            </a:r>
            <a:r>
              <a:rPr lang="en-GB" sz="2100" dirty="0" err="1">
                <a:latin typeface="Comic Sans MS" panose="030F0702030302020204" pitchFamily="66" charset="0"/>
              </a:rPr>
              <a:t>sglodion</a:t>
            </a:r>
            <a:r>
              <a:rPr lang="en-GB" sz="2100" dirty="0">
                <a:latin typeface="Comic Sans MS" panose="030F0702030302020204" pitchFamily="66" charset="0"/>
              </a:rPr>
              <a:t>            salad                         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067" y="2431858"/>
            <a:ext cx="1057275" cy="79295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2856" y="2551804"/>
            <a:ext cx="1268186" cy="63409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86255" y="2387493"/>
            <a:ext cx="1213417" cy="79840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76142" y="2315157"/>
            <a:ext cx="906362" cy="87074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58976" y="2428038"/>
            <a:ext cx="1030354" cy="74479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4067" y="4253593"/>
            <a:ext cx="885205" cy="102308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896284" y="4586536"/>
            <a:ext cx="1268264" cy="69014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86255" y="4571136"/>
            <a:ext cx="1021237" cy="76592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98647" y="4593265"/>
            <a:ext cx="978353" cy="72167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70588" y="4702631"/>
            <a:ext cx="1700281" cy="634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5967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Beth wyt ti’n </a:t>
            </a:r>
            <a:r>
              <a:rPr lang="en-GB" dirty="0" err="1" smtClean="0"/>
              <a:t>bwyta</a:t>
            </a:r>
            <a:r>
              <a:rPr lang="en-GB" dirty="0" smtClean="0"/>
              <a:t> ac </a:t>
            </a:r>
            <a:r>
              <a:rPr lang="en-GB" dirty="0" err="1" smtClean="0"/>
              <a:t>yfed</a:t>
            </a:r>
            <a:r>
              <a:rPr lang="en-GB" dirty="0" smtClean="0"/>
              <a:t> amser </a:t>
            </a:r>
            <a:r>
              <a:rPr lang="en-GB" dirty="0" err="1" smtClean="0"/>
              <a:t>brecwast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Amser </a:t>
            </a:r>
            <a:r>
              <a:rPr lang="en-GB" dirty="0" err="1" smtClean="0"/>
              <a:t>cinio</a:t>
            </a:r>
            <a:r>
              <a:rPr lang="en-GB" dirty="0" smtClean="0"/>
              <a:t>, beth wyt ti’n </a:t>
            </a:r>
            <a:r>
              <a:rPr lang="en-GB" dirty="0" err="1" smtClean="0"/>
              <a:t>bwyta</a:t>
            </a:r>
            <a:r>
              <a:rPr lang="en-GB" dirty="0" smtClean="0"/>
              <a:t> ac </a:t>
            </a:r>
            <a:r>
              <a:rPr lang="en-GB" dirty="0" err="1" smtClean="0"/>
              <a:t>yfed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Beth wyt ti’n </a:t>
            </a:r>
            <a:r>
              <a:rPr lang="en-GB" dirty="0" err="1" smtClean="0"/>
              <a:t>bwyta</a:t>
            </a:r>
            <a:r>
              <a:rPr lang="en-GB" dirty="0" smtClean="0"/>
              <a:t> ac </a:t>
            </a:r>
            <a:r>
              <a:rPr lang="en-GB" dirty="0" err="1" smtClean="0"/>
              <a:t>yfed</a:t>
            </a:r>
            <a:r>
              <a:rPr lang="en-GB" dirty="0" smtClean="0"/>
              <a:t> amser </a:t>
            </a:r>
            <a:r>
              <a:rPr lang="en-GB" dirty="0" err="1" smtClean="0"/>
              <a:t>te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Amser </a:t>
            </a:r>
            <a:r>
              <a:rPr lang="en-GB" dirty="0" err="1" smtClean="0"/>
              <a:t>swper</a:t>
            </a:r>
            <a:r>
              <a:rPr lang="en-GB" dirty="0" smtClean="0"/>
              <a:t>, beth wyt ti’n </a:t>
            </a:r>
            <a:r>
              <a:rPr lang="en-GB" dirty="0" err="1" smtClean="0"/>
              <a:t>bwyta</a:t>
            </a:r>
            <a:r>
              <a:rPr lang="en-GB" dirty="0" smtClean="0"/>
              <a:t> ac </a:t>
            </a:r>
            <a:r>
              <a:rPr lang="en-GB" dirty="0" err="1" smtClean="0"/>
              <a:t>yfed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8514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Questionaire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2200" dirty="0" smtClean="0"/>
              <a:t>Beth wyt ti’n </a:t>
            </a:r>
            <a:r>
              <a:rPr lang="en-GB" sz="2200" dirty="0" err="1" smtClean="0"/>
              <a:t>hoffi</a:t>
            </a:r>
            <a:r>
              <a:rPr lang="en-GB" sz="2200" dirty="0" smtClean="0"/>
              <a:t> </a:t>
            </a:r>
            <a:r>
              <a:rPr lang="en-GB" sz="2200" dirty="0" err="1" smtClean="0"/>
              <a:t>fwyta</a:t>
            </a:r>
            <a:r>
              <a:rPr lang="en-GB" sz="2200" dirty="0" smtClean="0"/>
              <a:t> ac </a:t>
            </a:r>
            <a:r>
              <a:rPr lang="en-GB" sz="2200" dirty="0" err="1" smtClean="0"/>
              <a:t>yfed</a:t>
            </a:r>
            <a:r>
              <a:rPr lang="en-GB" sz="2200" dirty="0" smtClean="0"/>
              <a:t> </a:t>
            </a:r>
            <a:endParaRPr lang="en-GB" sz="22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4897780"/>
              </p:ext>
            </p:extLst>
          </p:nvPr>
        </p:nvGraphicFramePr>
        <p:xfrm>
          <a:off x="457200" y="1609722"/>
          <a:ext cx="8229600" cy="47716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954321">
                <a:tc>
                  <a:txBody>
                    <a:bodyPr/>
                    <a:lstStyle/>
                    <a:p>
                      <a:r>
                        <a:rPr lang="en-GB" dirty="0" smtClean="0"/>
                        <a:t>Enwau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Amser</a:t>
                      </a:r>
                    </a:p>
                    <a:p>
                      <a:r>
                        <a:rPr lang="en-GB" dirty="0" err="1" smtClean="0"/>
                        <a:t>brecwast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Amser </a:t>
                      </a:r>
                      <a:r>
                        <a:rPr lang="en-GB" dirty="0" err="1" smtClean="0"/>
                        <a:t>cinio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Amser </a:t>
                      </a:r>
                      <a:r>
                        <a:rPr lang="en-GB" dirty="0" err="1" smtClean="0"/>
                        <a:t>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Amser </a:t>
                      </a:r>
                      <a:r>
                        <a:rPr lang="en-GB" dirty="0" err="1" smtClean="0"/>
                        <a:t>swper</a:t>
                      </a:r>
                      <a:endParaRPr lang="en-GB" dirty="0"/>
                    </a:p>
                  </a:txBody>
                  <a:tcPr/>
                </a:tc>
              </a:tr>
              <a:tr h="954321">
                <a:tc>
                  <a:txBody>
                    <a:bodyPr/>
                    <a:lstStyle/>
                    <a:p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954321">
                <a:tc>
                  <a:txBody>
                    <a:bodyPr/>
                    <a:lstStyle/>
                    <a:p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954321">
                <a:tc>
                  <a:txBody>
                    <a:bodyPr/>
                    <a:lstStyle/>
                    <a:p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954321">
                <a:tc>
                  <a:txBody>
                    <a:bodyPr/>
                    <a:lstStyle/>
                    <a:p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7170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person </a:t>
            </a:r>
            <a:r>
              <a:rPr lang="mr-IN" dirty="0" smtClean="0"/>
              <a:t>……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the answers from the questionnaire to write sentences in the 3</a:t>
            </a:r>
            <a:r>
              <a:rPr lang="en-GB" baseline="30000" dirty="0" smtClean="0"/>
              <a:t>rd</a:t>
            </a:r>
            <a:r>
              <a:rPr lang="en-GB" dirty="0" smtClean="0"/>
              <a:t> person about what your friends like to eat for each meal.</a:t>
            </a:r>
          </a:p>
          <a:p>
            <a:endParaRPr lang="en-GB" dirty="0" smtClean="0"/>
          </a:p>
          <a:p>
            <a:r>
              <a:rPr lang="en-GB" dirty="0" smtClean="0"/>
              <a:t>Mae Sian yn hoffi </a:t>
            </a:r>
            <a:r>
              <a:rPr lang="en-GB" dirty="0" err="1" smtClean="0"/>
              <a:t>bwyta</a:t>
            </a:r>
            <a:r>
              <a:rPr lang="en-GB" dirty="0" smtClean="0"/>
              <a:t> </a:t>
            </a:r>
            <a:r>
              <a:rPr lang="en-GB" dirty="0" err="1" smtClean="0"/>
              <a:t>creision</a:t>
            </a:r>
            <a:r>
              <a:rPr lang="en-GB" dirty="0" smtClean="0"/>
              <a:t> yd i </a:t>
            </a:r>
            <a:r>
              <a:rPr lang="en-GB" dirty="0" err="1" smtClean="0"/>
              <a:t>frecwast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5208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Beth wyt ti’n hoffi </a:t>
            </a:r>
            <a:r>
              <a:rPr lang="en-GB" dirty="0" err="1" smtClean="0"/>
              <a:t>fwyta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Dw i’n </a:t>
            </a:r>
            <a:r>
              <a:rPr lang="en-GB" dirty="0" err="1" smtClean="0"/>
              <a:t>dwlu</a:t>
            </a:r>
            <a:r>
              <a:rPr lang="en-GB" dirty="0" smtClean="0"/>
              <a:t> ar………………………</a:t>
            </a:r>
          </a:p>
          <a:p>
            <a:endParaRPr lang="en-GB" dirty="0" smtClean="0"/>
          </a:p>
          <a:p>
            <a:r>
              <a:rPr lang="en-GB" dirty="0" smtClean="0"/>
              <a:t>Dw i’n </a:t>
            </a:r>
            <a:r>
              <a:rPr lang="en-GB" dirty="0" err="1" smtClean="0"/>
              <a:t>wrth</a:t>
            </a:r>
            <a:r>
              <a:rPr lang="en-GB" dirty="0" smtClean="0"/>
              <a:t> fy </a:t>
            </a:r>
            <a:r>
              <a:rPr lang="en-GB" dirty="0" err="1" smtClean="0"/>
              <a:t>modd</a:t>
            </a:r>
            <a:r>
              <a:rPr lang="en-GB" dirty="0" smtClean="0"/>
              <a:t> yn </a:t>
            </a:r>
            <a:r>
              <a:rPr lang="en-GB" dirty="0" err="1" smtClean="0"/>
              <a:t>bwyta</a:t>
            </a:r>
            <a:r>
              <a:rPr lang="en-GB" dirty="0" smtClean="0"/>
              <a:t> …………….</a:t>
            </a:r>
          </a:p>
          <a:p>
            <a:endParaRPr lang="en-GB" dirty="0" smtClean="0"/>
          </a:p>
          <a:p>
            <a:r>
              <a:rPr lang="en-GB" dirty="0" smtClean="0"/>
              <a:t>Mae’n well ‘da </a:t>
            </a:r>
            <a:r>
              <a:rPr lang="en-GB" dirty="0" err="1" smtClean="0"/>
              <a:t>fi</a:t>
            </a:r>
            <a:r>
              <a:rPr lang="en-GB" dirty="0" smtClean="0"/>
              <a:t> …….. </a:t>
            </a:r>
            <a:r>
              <a:rPr lang="en-GB" dirty="0" err="1" smtClean="0"/>
              <a:t>na</a:t>
            </a:r>
            <a:r>
              <a:rPr lang="en-GB" dirty="0" smtClean="0"/>
              <a:t> ………….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Dw i’n </a:t>
            </a:r>
            <a:r>
              <a:rPr lang="en-GB" dirty="0" err="1" smtClean="0"/>
              <a:t>casau</a:t>
            </a:r>
            <a:r>
              <a:rPr lang="en-GB" dirty="0" smtClean="0"/>
              <a:t> …………..</a:t>
            </a:r>
          </a:p>
          <a:p>
            <a:endParaRPr lang="en-GB" dirty="0" smtClean="0"/>
          </a:p>
          <a:p>
            <a:r>
              <a:rPr lang="en-GB" dirty="0" smtClean="0"/>
              <a:t>Mae’n gas ‘da </a:t>
            </a:r>
            <a:r>
              <a:rPr lang="en-GB" dirty="0" err="1" smtClean="0"/>
              <a:t>fi</a:t>
            </a:r>
            <a:r>
              <a:rPr lang="en-GB" dirty="0" smtClean="0"/>
              <a:t> ………….</a:t>
            </a:r>
          </a:p>
          <a:p>
            <a:pPr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803173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en-GB" sz="2400" b="1" dirty="0" err="1"/>
              <a:t>Amser</a:t>
            </a:r>
            <a:r>
              <a:rPr lang="en-GB" sz="2400" b="1" dirty="0"/>
              <a:t> </a:t>
            </a:r>
            <a:r>
              <a:rPr lang="en-GB" sz="2400" b="1" dirty="0" err="1"/>
              <a:t>brecwast</a:t>
            </a:r>
            <a:endParaRPr lang="en-GB" sz="2400" dirty="0"/>
          </a:p>
          <a:p>
            <a:r>
              <a:rPr lang="en-GB" sz="2400" b="1" dirty="0"/>
              <a:t> </a:t>
            </a:r>
            <a:endParaRPr lang="en-GB" sz="2400" dirty="0"/>
          </a:p>
          <a:p>
            <a:r>
              <a:rPr lang="en-GB" sz="2400" dirty="0" err="1"/>
              <a:t>Jac</a:t>
            </a:r>
            <a:r>
              <a:rPr lang="en-GB" sz="2400" dirty="0"/>
              <a:t>:	Bore da, Wil, </a:t>
            </a: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wyt</a:t>
            </a:r>
            <a:r>
              <a:rPr lang="en-GB" sz="2400" dirty="0"/>
              <a:t> </a:t>
            </a:r>
            <a:r>
              <a:rPr lang="en-GB" sz="2400" dirty="0" err="1"/>
              <a:t>ti</a:t>
            </a:r>
            <a:r>
              <a:rPr lang="en-GB" sz="2400" dirty="0"/>
              <a:t>?</a:t>
            </a:r>
          </a:p>
          <a:p>
            <a:r>
              <a:rPr lang="en-GB" sz="2400" dirty="0"/>
              <a:t>Wil:	Da </a:t>
            </a:r>
            <a:r>
              <a:rPr lang="en-GB" sz="2400" dirty="0" err="1"/>
              <a:t>iawn</a:t>
            </a:r>
            <a:r>
              <a:rPr lang="en-GB" sz="2400" dirty="0"/>
              <a:t>, </a:t>
            </a:r>
            <a:r>
              <a:rPr lang="en-GB" sz="2400" dirty="0" err="1"/>
              <a:t>diolch</a:t>
            </a:r>
            <a:r>
              <a:rPr lang="en-GB" sz="2400" dirty="0"/>
              <a:t>, </a:t>
            </a:r>
            <a:r>
              <a:rPr lang="en-GB" sz="2400" dirty="0" err="1"/>
              <a:t>Jac</a:t>
            </a:r>
            <a:r>
              <a:rPr lang="en-GB" sz="2400" dirty="0"/>
              <a:t>. A </a:t>
            </a:r>
            <a:r>
              <a:rPr lang="en-GB" sz="2400" dirty="0" err="1"/>
              <a:t>ti</a:t>
            </a:r>
            <a:r>
              <a:rPr lang="en-GB" sz="2400" dirty="0"/>
              <a:t>?</a:t>
            </a:r>
          </a:p>
          <a:p>
            <a:r>
              <a:rPr lang="en-GB" sz="2400" dirty="0" err="1"/>
              <a:t>Jac</a:t>
            </a:r>
            <a:r>
              <a:rPr lang="en-GB" sz="2400" dirty="0"/>
              <a:t>:	</a:t>
            </a:r>
            <a:r>
              <a:rPr lang="en-GB" sz="2400" dirty="0" err="1"/>
              <a:t>Iawn</a:t>
            </a:r>
            <a:r>
              <a:rPr lang="en-GB" sz="2400" dirty="0"/>
              <a:t>, </a:t>
            </a:r>
            <a:r>
              <a:rPr lang="en-GB" sz="2400" dirty="0" err="1"/>
              <a:t>diolch</a:t>
            </a:r>
            <a:r>
              <a:rPr lang="en-GB" sz="2400" dirty="0"/>
              <a:t>. Beth gest </a:t>
            </a:r>
            <a:r>
              <a:rPr lang="en-GB" sz="2400" dirty="0" err="1"/>
              <a:t>ti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frecwast</a:t>
            </a:r>
            <a:r>
              <a:rPr lang="en-GB" sz="2400" dirty="0"/>
              <a:t> </a:t>
            </a:r>
            <a:r>
              <a:rPr lang="en-GB" sz="2400" dirty="0" err="1"/>
              <a:t>heddiw</a:t>
            </a:r>
            <a:r>
              <a:rPr lang="en-GB" sz="2400" dirty="0"/>
              <a:t>?</a:t>
            </a:r>
          </a:p>
          <a:p>
            <a:r>
              <a:rPr lang="en-GB" sz="2400" dirty="0"/>
              <a:t>Wil.	</a:t>
            </a:r>
            <a:r>
              <a:rPr lang="en-GB" sz="2400" dirty="0" err="1"/>
              <a:t>Ces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sirial</a:t>
            </a:r>
            <a:r>
              <a:rPr lang="en-GB" sz="2400" dirty="0"/>
              <a:t> a </a:t>
            </a:r>
            <a:r>
              <a:rPr lang="en-GB" sz="2400" dirty="0" err="1"/>
              <a:t>llaeth</a:t>
            </a:r>
            <a:r>
              <a:rPr lang="en-GB" sz="2400" dirty="0"/>
              <a:t> a </a:t>
            </a:r>
            <a:r>
              <a:rPr lang="en-GB" sz="2400" dirty="0" err="1"/>
              <a:t>sudd</a:t>
            </a:r>
            <a:r>
              <a:rPr lang="en-GB" sz="2400" dirty="0"/>
              <a:t> </a:t>
            </a:r>
            <a:r>
              <a:rPr lang="en-GB" sz="2400" dirty="0" err="1"/>
              <a:t>oren</a:t>
            </a:r>
            <a:r>
              <a:rPr lang="en-GB" sz="2400" dirty="0"/>
              <a:t>. O, </a:t>
            </a:r>
            <a:r>
              <a:rPr lang="en-GB" sz="2400" dirty="0" err="1"/>
              <a:t>ces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dost </a:t>
            </a:r>
            <a:r>
              <a:rPr lang="en-GB" sz="2400" dirty="0" err="1"/>
              <a:t>hefyd</a:t>
            </a:r>
            <a:r>
              <a:rPr lang="en-GB" sz="2400" dirty="0"/>
              <a:t>.</a:t>
            </a:r>
          </a:p>
          <a:p>
            <a:r>
              <a:rPr lang="en-GB" sz="2400" dirty="0" err="1"/>
              <a:t>Jac</a:t>
            </a:r>
            <a:r>
              <a:rPr lang="en-GB" sz="2400" dirty="0"/>
              <a:t>: Gest </a:t>
            </a:r>
            <a:r>
              <a:rPr lang="en-GB" sz="2400" dirty="0" err="1"/>
              <a:t>ti</a:t>
            </a:r>
            <a:r>
              <a:rPr lang="en-GB" sz="2400" dirty="0"/>
              <a:t> jam </a:t>
            </a:r>
            <a:r>
              <a:rPr lang="en-GB" sz="2400" dirty="0" err="1"/>
              <a:t>ar</a:t>
            </a:r>
            <a:r>
              <a:rPr lang="en-GB" sz="2400" dirty="0"/>
              <a:t> y </a:t>
            </a:r>
            <a:r>
              <a:rPr lang="en-GB" sz="2400" dirty="0" err="1"/>
              <a:t>tost</a:t>
            </a:r>
            <a:r>
              <a:rPr lang="en-GB" sz="2400" dirty="0"/>
              <a:t>?</a:t>
            </a:r>
          </a:p>
          <a:p>
            <a:r>
              <a:rPr lang="en-GB" sz="2400" dirty="0"/>
              <a:t>Wil:	</a:t>
            </a:r>
            <a:r>
              <a:rPr lang="en-GB" sz="2400" dirty="0" err="1"/>
              <a:t>Naddo</a:t>
            </a:r>
            <a:r>
              <a:rPr lang="en-GB" sz="2400" dirty="0"/>
              <a:t>, </a:t>
            </a:r>
            <a:r>
              <a:rPr lang="en-GB" sz="2400" dirty="0" err="1"/>
              <a:t>ces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marmite.</a:t>
            </a:r>
          </a:p>
          <a:p>
            <a:r>
              <a:rPr lang="en-GB" sz="2400" dirty="0" err="1"/>
              <a:t>Jac</a:t>
            </a:r>
            <a:r>
              <a:rPr lang="en-GB" sz="2400" dirty="0"/>
              <a:t>. </a:t>
            </a:r>
            <a:r>
              <a:rPr lang="en-GB" sz="2400" dirty="0" err="1"/>
              <a:t>Ych</a:t>
            </a:r>
            <a:r>
              <a:rPr lang="en-GB" sz="2400" dirty="0"/>
              <a:t> a fi! </a:t>
            </a:r>
            <a:r>
              <a:rPr lang="en-GB" sz="2400" dirty="0" err="1"/>
              <a:t>Mae’n</a:t>
            </a:r>
            <a:r>
              <a:rPr lang="en-GB" sz="2400" dirty="0"/>
              <a:t> gas ‘da fi marmite!</a:t>
            </a:r>
          </a:p>
          <a:p>
            <a:r>
              <a:rPr lang="en-GB" sz="2400" dirty="0"/>
              <a:t>Wil:	</a:t>
            </a:r>
            <a:r>
              <a:rPr lang="en-GB" sz="2400" dirty="0" err="1"/>
              <a:t>Wel</a:t>
            </a:r>
            <a:r>
              <a:rPr lang="en-GB" sz="2400" dirty="0"/>
              <a:t>, </a:t>
            </a:r>
            <a:r>
              <a:rPr lang="en-GB" sz="2400" dirty="0" err="1"/>
              <a:t>beth</a:t>
            </a:r>
            <a:r>
              <a:rPr lang="en-GB" sz="2400" dirty="0"/>
              <a:t> gest </a:t>
            </a:r>
            <a:r>
              <a:rPr lang="en-GB" sz="2400" dirty="0" err="1"/>
              <a:t>ti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frecwast</a:t>
            </a:r>
            <a:r>
              <a:rPr lang="en-GB" sz="2400" dirty="0"/>
              <a:t>?</a:t>
            </a:r>
          </a:p>
          <a:p>
            <a:r>
              <a:rPr lang="en-GB" sz="2400" dirty="0" err="1"/>
              <a:t>Jac</a:t>
            </a:r>
            <a:r>
              <a:rPr lang="en-GB" sz="2400" dirty="0"/>
              <a:t>: </a:t>
            </a:r>
            <a:r>
              <a:rPr lang="en-GB" sz="2400" dirty="0" err="1"/>
              <a:t>Ces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miwsli</a:t>
            </a:r>
            <a:r>
              <a:rPr lang="en-GB" sz="2400" dirty="0"/>
              <a:t>.</a:t>
            </a:r>
          </a:p>
          <a:p>
            <a:r>
              <a:rPr lang="en-GB" sz="2400" dirty="0"/>
              <a:t>Wil:	</a:t>
            </a:r>
            <a:r>
              <a:rPr lang="en-GB" sz="2400" dirty="0" err="1"/>
              <a:t>Ych</a:t>
            </a:r>
            <a:r>
              <a:rPr lang="en-GB" sz="2400" dirty="0"/>
              <a:t> a fi! </a:t>
            </a:r>
            <a:r>
              <a:rPr lang="en-GB" sz="2400" dirty="0" err="1"/>
              <a:t>Bwyd</a:t>
            </a:r>
            <a:r>
              <a:rPr lang="en-GB" sz="2400" dirty="0"/>
              <a:t> </a:t>
            </a:r>
            <a:r>
              <a:rPr lang="en-GB" sz="2400" dirty="0" err="1"/>
              <a:t>parot</a:t>
            </a:r>
            <a:r>
              <a:rPr lang="en-GB" sz="2400" dirty="0"/>
              <a:t>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5654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600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Sam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 a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</a:p>
          <a:p>
            <a:pPr algn="ctr"/>
            <a:endParaRPr lang="en-GB" sz="9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but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because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33947"/>
            <a:ext cx="1728192" cy="69837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afal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salad ham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banana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Pa un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7" name="Picture 43" descr="C:\Users\daviee5\AppData\Local\Microsoft\Windows\Temporary Internet Files\Content.IE5\CCSCU2M3\MP900427640[1]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0" y="6093296"/>
            <a:ext cx="1043608" cy="764704"/>
          </a:xfrm>
          <a:prstGeom prst="rect">
            <a:avLst/>
          </a:prstGeom>
          <a:noFill/>
        </p:spPr>
      </p:pic>
      <p:pic>
        <p:nvPicPr>
          <p:cNvPr id="1068" name="Picture 44" descr="C:\Users\daviee5\AppData\Local\Microsoft\Windows\Temporary Internet Files\Content.IE5\Q3FF0LC0\MP900430476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44408" y="0"/>
            <a:ext cx="899592" cy="908720"/>
          </a:xfrm>
          <a:prstGeom prst="rect">
            <a:avLst/>
          </a:prstGeom>
          <a:noFill/>
        </p:spPr>
      </p:pic>
      <p:pic>
        <p:nvPicPr>
          <p:cNvPr id="1072" name="Picture 48" descr="C:\Users\daviee5\AppData\Local\Microsoft\Windows\Temporary Internet Files\Content.IE5\CCSCU2M3\MP900177958[1]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3635896" y="6093297"/>
            <a:ext cx="1656184" cy="764703"/>
          </a:xfrm>
          <a:prstGeom prst="rect">
            <a:avLst/>
          </a:prstGeom>
          <a:noFill/>
        </p:spPr>
      </p:pic>
      <p:pic>
        <p:nvPicPr>
          <p:cNvPr id="1073" name="Picture 49" descr="C:\Users\daviee5\AppData\Local\Microsoft\Windows\Temporary Internet Files\Content.IE5\30UVLV2V\MP900227717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491880" y="0"/>
            <a:ext cx="2088232" cy="688234"/>
          </a:xfrm>
          <a:prstGeom prst="rect">
            <a:avLst/>
          </a:prstGeom>
          <a:noFill/>
        </p:spPr>
      </p:pic>
      <p:pic>
        <p:nvPicPr>
          <p:cNvPr id="1074" name="Picture 50" descr="C:\Users\daviee5\AppData\Local\Microsoft\Windows\Temporary Internet Files\Content.IE5\Q3FF0LC0\MP900406484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0" y="-1"/>
            <a:ext cx="755575" cy="1300643"/>
          </a:xfrm>
          <a:prstGeom prst="rect">
            <a:avLst/>
          </a:prstGeom>
          <a:noFill/>
        </p:spPr>
      </p:pic>
      <p:pic>
        <p:nvPicPr>
          <p:cNvPr id="1076" name="Picture 52" descr="C:\Users\daviee5\AppData\Local\Microsoft\Windows\Temporary Internet Files\Content.IE5\137MIUFX\MP900422808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8244408" y="2780928"/>
            <a:ext cx="899592" cy="1600550"/>
          </a:xfrm>
          <a:prstGeom prst="rect">
            <a:avLst/>
          </a:prstGeom>
          <a:noFill/>
        </p:spPr>
      </p:pic>
      <p:pic>
        <p:nvPicPr>
          <p:cNvPr id="1075" name="Picture 51" descr="C:\Users\daviee5\AppData\Local\Microsoft\Windows\Temporary Internet Files\Content.IE5\30UVLV2V\MP900314258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2708920"/>
            <a:ext cx="755576" cy="14973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068181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Cei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/ Na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chei</a:t>
            </a:r>
            <a:endParaRPr lang="en-GB" sz="16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eisiau’r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 / 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Sam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Sam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 a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</a:p>
          <a:p>
            <a:pPr algn="ctr"/>
            <a:endParaRPr lang="en-GB" sz="9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but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because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afal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salad ham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banana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Pa un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7" name="Picture 43" descr="C:\Users\daviee5\AppData\Local\Microsoft\Windows\Temporary Internet Files\Content.IE5\CCSCU2M3\MP900427640[1]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0" y="6093296"/>
            <a:ext cx="1043608" cy="764704"/>
          </a:xfrm>
          <a:prstGeom prst="rect">
            <a:avLst/>
          </a:prstGeom>
          <a:noFill/>
        </p:spPr>
      </p:pic>
      <p:pic>
        <p:nvPicPr>
          <p:cNvPr id="1068" name="Picture 44" descr="C:\Users\daviee5\AppData\Local\Microsoft\Windows\Temporary Internet Files\Content.IE5\Q3FF0LC0\MP900430476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44408" y="0"/>
            <a:ext cx="899592" cy="908720"/>
          </a:xfrm>
          <a:prstGeom prst="rect">
            <a:avLst/>
          </a:prstGeom>
          <a:noFill/>
        </p:spPr>
      </p:pic>
      <p:pic>
        <p:nvPicPr>
          <p:cNvPr id="1072" name="Picture 48" descr="C:\Users\daviee5\AppData\Local\Microsoft\Windows\Temporary Internet Files\Content.IE5\CCSCU2M3\MP900177958[1]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3635896" y="6093297"/>
            <a:ext cx="1656184" cy="764703"/>
          </a:xfrm>
          <a:prstGeom prst="rect">
            <a:avLst/>
          </a:prstGeom>
          <a:noFill/>
        </p:spPr>
      </p:pic>
      <p:pic>
        <p:nvPicPr>
          <p:cNvPr id="1073" name="Picture 49" descr="C:\Users\daviee5\AppData\Local\Microsoft\Windows\Temporary Internet Files\Content.IE5\30UVLV2V\MP900227717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491880" y="0"/>
            <a:ext cx="2088232" cy="688234"/>
          </a:xfrm>
          <a:prstGeom prst="rect">
            <a:avLst/>
          </a:prstGeom>
          <a:noFill/>
        </p:spPr>
      </p:pic>
      <p:pic>
        <p:nvPicPr>
          <p:cNvPr id="1074" name="Picture 50" descr="C:\Users\daviee5\AppData\Local\Microsoft\Windows\Temporary Internet Files\Content.IE5\Q3FF0LC0\MP900406484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0" y="-1"/>
            <a:ext cx="755575" cy="1300643"/>
          </a:xfrm>
          <a:prstGeom prst="rect">
            <a:avLst/>
          </a:prstGeom>
          <a:noFill/>
        </p:spPr>
      </p:pic>
      <p:pic>
        <p:nvPicPr>
          <p:cNvPr id="1076" name="Picture 52" descr="C:\Users\daviee5\AppData\Local\Microsoft\Windows\Temporary Internet Files\Content.IE5\137MIUFX\MP900422808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8244408" y="2780928"/>
            <a:ext cx="899592" cy="1600550"/>
          </a:xfrm>
          <a:prstGeom prst="rect">
            <a:avLst/>
          </a:prstGeom>
          <a:noFill/>
        </p:spPr>
      </p:pic>
      <p:pic>
        <p:nvPicPr>
          <p:cNvPr id="1075" name="Picture 51" descr="C:\Users\daviee5\AppData\Local\Microsoft\Windows\Temporary Internet Files\Content.IE5\30UVLV2V\MP900314258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2708920"/>
            <a:ext cx="755576" cy="14973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861722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hufen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iâ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heulog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ac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boeth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endParaRPr lang="en-GB" sz="11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llysiau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does dim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cael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05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pysgod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sglodion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pitsa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caws a tomato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ginio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cyw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iâr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bob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dydd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flasus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ysgo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fwyd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sbageti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fwyd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Eidaleg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salad ham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e/hi/Sam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ciwcymbr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meddwl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ych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!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flasus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salad ham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fwyd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feddwl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o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ginio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fwytaist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7" name="Picture 43" descr="C:\Users\daviee5\AppData\Local\Microsoft\Windows\Temporary Internet Files\Content.IE5\CCSCU2M3\MP90042764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093296"/>
            <a:ext cx="1043608" cy="764704"/>
          </a:xfrm>
          <a:prstGeom prst="rect">
            <a:avLst/>
          </a:prstGeom>
          <a:noFill/>
        </p:spPr>
      </p:pic>
      <p:pic>
        <p:nvPicPr>
          <p:cNvPr id="1068" name="Picture 44" descr="C:\Users\daviee5\AppData\Local\Microsoft\Windows\Temporary Internet Files\Content.IE5\Q3FF0LC0\MP90043047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44408" y="0"/>
            <a:ext cx="899592" cy="908720"/>
          </a:xfrm>
          <a:prstGeom prst="rect">
            <a:avLst/>
          </a:prstGeom>
          <a:noFill/>
        </p:spPr>
      </p:pic>
      <p:pic>
        <p:nvPicPr>
          <p:cNvPr id="1072" name="Picture 48" descr="C:\Users\daviee5\AppData\Local\Microsoft\Windows\Temporary Internet Files\Content.IE5\CCSCU2M3\MP90017795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6093297"/>
            <a:ext cx="1656184" cy="764703"/>
          </a:xfrm>
          <a:prstGeom prst="rect">
            <a:avLst/>
          </a:prstGeom>
          <a:noFill/>
        </p:spPr>
      </p:pic>
      <p:pic>
        <p:nvPicPr>
          <p:cNvPr id="1073" name="Picture 49" descr="C:\Users\daviee5\AppData\Local\Microsoft\Windows\Temporary Internet Files\Content.IE5\30UVLV2V\MP90022771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0"/>
            <a:ext cx="2088232" cy="688234"/>
          </a:xfrm>
          <a:prstGeom prst="rect">
            <a:avLst/>
          </a:prstGeom>
          <a:noFill/>
        </p:spPr>
      </p:pic>
      <p:pic>
        <p:nvPicPr>
          <p:cNvPr id="1074" name="Picture 50" descr="C:\Users\daviee5\AppData\Local\Microsoft\Windows\Temporary Internet Files\Content.IE5\Q3FF0LC0\MP90040648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-1"/>
            <a:ext cx="755575" cy="1300643"/>
          </a:xfrm>
          <a:prstGeom prst="rect">
            <a:avLst/>
          </a:prstGeom>
          <a:noFill/>
        </p:spPr>
      </p:pic>
      <p:pic>
        <p:nvPicPr>
          <p:cNvPr id="1076" name="Picture 52" descr="C:\Users\daviee5\AppData\Local\Microsoft\Windows\Temporary Internet Files\Content.IE5\137MIUFX\MP90042280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244408" y="2780928"/>
            <a:ext cx="899592" cy="1600550"/>
          </a:xfrm>
          <a:prstGeom prst="rect">
            <a:avLst/>
          </a:prstGeom>
          <a:noFill/>
        </p:spPr>
      </p:pic>
      <p:pic>
        <p:nvPicPr>
          <p:cNvPr id="1075" name="Picture 51" descr="C:\Users\daviee5\AppData\Local\Microsoft\Windows\Temporary Internet Files\Content.IE5\30UVLV2V\MP90031425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2708920"/>
            <a:ext cx="755576" cy="14973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773544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33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39" name="Rectangle 3"/>
          <p:cNvSpPr>
            <a:spLocks noChangeArrowheads="1"/>
          </p:cNvSpPr>
          <p:nvPr/>
        </p:nvSpPr>
        <p:spPr bwMode="auto">
          <a:xfrm>
            <a:off x="0" y="1844675"/>
            <a:ext cx="2627313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0340" name="Text Box 4"/>
          <p:cNvSpPr txBox="1">
            <a:spLocks noChangeArrowheads="1"/>
          </p:cNvSpPr>
          <p:nvPr/>
        </p:nvSpPr>
        <p:spPr bwMode="auto">
          <a:xfrm>
            <a:off x="250825" y="1916113"/>
            <a:ext cx="2305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CCCC00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55"/>
                    </a:outerShdw>
                  </a:cont>
                  <a:cont type="tree" name="">
                    <a:effect ref="fillLine"/>
                    <a:outerShdw dist="38100" dir="2700000" algn="tl">
                      <a:srgbClr val="7A7A00"/>
                    </a:outerShdw>
                  </a:cont>
                  <a:effect ref="fillLine"/>
                </a:effectDag>
                <a:latin typeface="Comic Sans MS" pitchFamily="66" charset="0"/>
              </a:rPr>
              <a:t>Gramadeg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70341" name="Rectangle 5"/>
          <p:cNvSpPr>
            <a:spLocks noChangeArrowheads="1"/>
          </p:cNvSpPr>
          <p:nvPr/>
        </p:nvSpPr>
        <p:spPr bwMode="auto">
          <a:xfrm>
            <a:off x="395288" y="3291374"/>
            <a:ext cx="8208962" cy="2492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pPr algn="ctr"/>
            <a:r>
              <a:rPr lang="cy-GB" sz="3600" b="1" i="1" dirty="0">
                <a:latin typeface="Comic Sans MS" pitchFamily="66" charset="0"/>
              </a:rPr>
              <a:t>Cofiwch – Remember</a:t>
            </a:r>
            <a:endParaRPr lang="cy-GB" sz="3600" i="1" dirty="0">
              <a:latin typeface="Comic Sans MS" pitchFamily="66" charset="0"/>
            </a:endParaRPr>
          </a:p>
          <a:p>
            <a:pPr algn="ctr"/>
            <a:r>
              <a:rPr lang="cy-GB" sz="3600" i="1" dirty="0">
                <a:latin typeface="Comic Sans MS" pitchFamily="66" charset="0"/>
              </a:rPr>
              <a:t> </a:t>
            </a:r>
          </a:p>
          <a:p>
            <a:pPr algn="ctr"/>
            <a:r>
              <a:rPr lang="cy-GB" sz="3600" i="1" dirty="0">
                <a:latin typeface="Comic Sans MS" pitchFamily="66" charset="0"/>
              </a:rPr>
              <a:t>Faint mae’n </a:t>
            </a:r>
            <a:r>
              <a:rPr lang="cy-GB" sz="3600" b="1" i="1" dirty="0">
                <a:latin typeface="Comic Sans MS" pitchFamily="66" charset="0"/>
              </a:rPr>
              <a:t>g</a:t>
            </a:r>
            <a:r>
              <a:rPr lang="cy-GB" sz="3600" i="1" dirty="0">
                <a:latin typeface="Comic Sans MS" pitchFamily="66" charset="0"/>
              </a:rPr>
              <a:t>ostio? in the question but </a:t>
            </a:r>
          </a:p>
          <a:p>
            <a:pPr algn="ctr"/>
            <a:r>
              <a:rPr lang="cy-GB" sz="3600" i="1" dirty="0">
                <a:latin typeface="Comic Sans MS" pitchFamily="66" charset="0"/>
              </a:rPr>
              <a:t>Mae’n </a:t>
            </a:r>
            <a:r>
              <a:rPr lang="cy-GB" sz="3600" b="1" i="1" dirty="0">
                <a:latin typeface="Comic Sans MS" pitchFamily="66" charset="0"/>
              </a:rPr>
              <a:t>c</a:t>
            </a:r>
            <a:r>
              <a:rPr lang="cy-GB" sz="3600" i="1" dirty="0">
                <a:latin typeface="Comic Sans MS" pitchFamily="66" charset="0"/>
              </a:rPr>
              <a:t>ostio ... in the answer.</a:t>
            </a:r>
            <a:endParaRPr lang="en-GB" sz="3600" i="1" dirty="0">
              <a:latin typeface="Comic Sans MS" pitchFamily="66" charset="0"/>
            </a:endParaRPr>
          </a:p>
          <a:p>
            <a:pPr algn="ctr"/>
            <a:r>
              <a:rPr lang="en-GB" i="1" dirty="0">
                <a:latin typeface="Comic Sans MS" pitchFamily="66" charset="0"/>
              </a:rPr>
              <a:t> </a:t>
            </a:r>
          </a:p>
        </p:txBody>
      </p:sp>
      <p:grpSp>
        <p:nvGrpSpPr>
          <p:cNvPr id="27034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70343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70344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70345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0346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70347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0348" name="Rectangle 12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0349" name="Text Box 13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70350" name="Picture 14" descr="siop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35600" y="0"/>
            <a:ext cx="1311275" cy="1311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38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2387" name="Rectangle 3"/>
          <p:cNvSpPr>
            <a:spLocks noChangeArrowheads="1"/>
          </p:cNvSpPr>
          <p:nvPr/>
        </p:nvSpPr>
        <p:spPr bwMode="auto">
          <a:xfrm>
            <a:off x="0" y="1844675"/>
            <a:ext cx="2627313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2388" name="Text Box 4"/>
          <p:cNvSpPr txBox="1">
            <a:spLocks noChangeArrowheads="1"/>
          </p:cNvSpPr>
          <p:nvPr/>
        </p:nvSpPr>
        <p:spPr bwMode="auto">
          <a:xfrm>
            <a:off x="250825" y="1916113"/>
            <a:ext cx="2305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CCCC00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55"/>
                    </a:outerShdw>
                  </a:cont>
                  <a:cont type="tree" name="">
                    <a:effect ref="fillLine"/>
                    <a:outerShdw dist="38100" dir="2700000" algn="tl">
                      <a:srgbClr val="7A7A00"/>
                    </a:outerShdw>
                  </a:cont>
                  <a:effect ref="fillLine"/>
                </a:effectDag>
                <a:latin typeface="Comic Sans MS" pitchFamily="66" charset="0"/>
              </a:rPr>
              <a:t>Gramadeg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72389" name="Rectangle 5"/>
          <p:cNvSpPr>
            <a:spLocks noChangeArrowheads="1"/>
          </p:cNvSpPr>
          <p:nvPr/>
        </p:nvSpPr>
        <p:spPr bwMode="auto">
          <a:xfrm>
            <a:off x="395288" y="2852738"/>
            <a:ext cx="8208962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pPr algn="ctr"/>
            <a:r>
              <a:rPr lang="cy-GB" b="1" i="1">
                <a:latin typeface="Comic Sans MS" pitchFamily="66" charset="0"/>
              </a:rPr>
              <a:t>Arian - Money</a:t>
            </a:r>
            <a:endParaRPr lang="en-GB" i="1">
              <a:latin typeface="Comic Sans MS" pitchFamily="66" charset="0"/>
            </a:endParaRPr>
          </a:p>
        </p:txBody>
      </p:sp>
      <p:grpSp>
        <p:nvGrpSpPr>
          <p:cNvPr id="272390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7239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7239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72393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2394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72395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2396" name="Rectangle 12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2397" name="Text Box 13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72398" name="Picture 14" descr="siop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35600" y="0"/>
            <a:ext cx="1311275" cy="1311275"/>
          </a:xfrm>
          <a:prstGeom prst="rect">
            <a:avLst/>
          </a:prstGeom>
          <a:noFill/>
        </p:spPr>
      </p:pic>
      <p:graphicFrame>
        <p:nvGraphicFramePr>
          <p:cNvPr id="272433" name="Group 49"/>
          <p:cNvGraphicFramePr>
            <a:graphicFrameLocks noGrp="1"/>
          </p:cNvGraphicFramePr>
          <p:nvPr/>
        </p:nvGraphicFramePr>
        <p:xfrm>
          <a:off x="2916238" y="3573463"/>
          <a:ext cx="3887787" cy="2377440"/>
        </p:xfrm>
        <a:graphic>
          <a:graphicData uri="http://schemas.openxmlformats.org/drawingml/2006/table">
            <a:tbl>
              <a:tblPr/>
              <a:tblGrid>
                <a:gridCol w="1944687"/>
                <a:gridCol w="1943100"/>
              </a:tblGrid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ceiniog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punt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dwy </a:t>
                      </a: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einiog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dwy </a:t>
                      </a: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unt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tair ceiniog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tair punt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pedair ceiniog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pedair punt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pum ceiniog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pum punt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chwe </a:t>
                      </a: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ch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einiog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chwe </a:t>
                      </a: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ph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unt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36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1363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1364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66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71365" name="Rectangle 5"/>
          <p:cNvSpPr>
            <a:spLocks noChangeArrowheads="1"/>
          </p:cNvSpPr>
          <p:nvPr/>
        </p:nvSpPr>
        <p:spPr bwMode="auto">
          <a:xfrm>
            <a:off x="755650" y="2571869"/>
            <a:ext cx="7345363" cy="3323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 dirty="0">
                <a:solidFill>
                  <a:srgbClr val="FF0000"/>
                </a:solidFill>
                <a:latin typeface="Comic Sans MS" pitchFamily="66" charset="0"/>
              </a:rPr>
              <a:t>Faint ydy’r </a:t>
            </a:r>
            <a:r>
              <a:rPr lang="cy-GB" sz="2400" u="sng" dirty="0">
                <a:solidFill>
                  <a:srgbClr val="FF0000"/>
                </a:solidFill>
                <a:latin typeface="Comic Sans MS" pitchFamily="66" charset="0"/>
              </a:rPr>
              <a:t>siocled</a:t>
            </a:r>
            <a:r>
              <a:rPr lang="cy-GB" sz="2400" dirty="0">
                <a:solidFill>
                  <a:srgbClr val="FF0000"/>
                </a:solidFill>
                <a:latin typeface="Comic Sans MS" pitchFamily="66" charset="0"/>
              </a:rPr>
              <a:t>?</a:t>
            </a:r>
          </a:p>
          <a:p>
            <a:r>
              <a:rPr lang="cy-GB" sz="2400" dirty="0">
                <a:latin typeface="Comic Sans MS" pitchFamily="66" charset="0"/>
              </a:rPr>
              <a:t>	</a:t>
            </a:r>
            <a:r>
              <a:rPr lang="cy-GB" sz="2400" i="1" dirty="0">
                <a:latin typeface="Comic Sans MS" pitchFamily="66" charset="0"/>
              </a:rPr>
              <a:t>How much is the </a:t>
            </a:r>
            <a:r>
              <a:rPr lang="cy-GB" sz="2400" i="1" u="sng" dirty="0">
                <a:latin typeface="Comic Sans MS" pitchFamily="66" charset="0"/>
              </a:rPr>
              <a:t>chocolate</a:t>
            </a:r>
            <a:r>
              <a:rPr lang="cy-GB" sz="2400" i="1" dirty="0">
                <a:latin typeface="Comic Sans MS" pitchFamily="66" charset="0"/>
              </a:rPr>
              <a:t>? </a:t>
            </a:r>
          </a:p>
          <a:p>
            <a:r>
              <a:rPr lang="cy-GB" sz="2400" i="1" dirty="0">
                <a:solidFill>
                  <a:srgbClr val="FF0000"/>
                </a:solidFill>
                <a:latin typeface="Comic Sans MS" pitchFamily="66" charset="0"/>
              </a:rPr>
              <a:t>Faint ydy </a:t>
            </a:r>
            <a:r>
              <a:rPr lang="cy-GB" sz="2400" i="1" dirty="0" smtClean="0">
                <a:solidFill>
                  <a:srgbClr val="FF0000"/>
                </a:solidFill>
                <a:latin typeface="Comic Sans MS" pitchFamily="66" charset="0"/>
              </a:rPr>
              <a:t>e?</a:t>
            </a:r>
            <a:endParaRPr lang="cy-GB" sz="2400" i="1" dirty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y-GB" sz="2400" i="1" dirty="0">
                <a:latin typeface="Comic Sans MS" pitchFamily="66" charset="0"/>
              </a:rPr>
              <a:t>	How much is it? </a:t>
            </a:r>
          </a:p>
          <a:p>
            <a:r>
              <a:rPr lang="cy-GB" sz="2400" i="1" dirty="0">
                <a:solidFill>
                  <a:srgbClr val="FF0000"/>
                </a:solidFill>
                <a:latin typeface="Comic Sans MS" pitchFamily="66" charset="0"/>
              </a:rPr>
              <a:t>Faint mae’n gostio?</a:t>
            </a:r>
          </a:p>
          <a:p>
            <a:r>
              <a:rPr lang="cy-GB" sz="2400" i="1" dirty="0">
                <a:latin typeface="Comic Sans MS" pitchFamily="66" charset="0"/>
              </a:rPr>
              <a:t>	How much does it cost? </a:t>
            </a:r>
          </a:p>
          <a:p>
            <a:endParaRPr lang="cy-GB" sz="2400" i="1" dirty="0">
              <a:latin typeface="Comic Sans MS" pitchFamily="66" charset="0"/>
            </a:endParaRPr>
          </a:p>
          <a:p>
            <a:r>
              <a:rPr lang="cy-GB" sz="2400" i="1" dirty="0">
                <a:solidFill>
                  <a:srgbClr val="0000FF"/>
                </a:solidFill>
                <a:latin typeface="Comic Sans MS" pitchFamily="66" charset="0"/>
              </a:rPr>
              <a:t>Mae’n costio </a:t>
            </a:r>
            <a:r>
              <a:rPr lang="cy-GB" sz="2400" i="1" u="sng" dirty="0">
                <a:solidFill>
                  <a:srgbClr val="0000FF"/>
                </a:solidFill>
                <a:latin typeface="Comic Sans MS" pitchFamily="66" charset="0"/>
              </a:rPr>
              <a:t>pum deg ceiniog</a:t>
            </a:r>
            <a:r>
              <a:rPr lang="cy-GB" sz="2400" i="1" dirty="0">
                <a:solidFill>
                  <a:srgbClr val="0000FF"/>
                </a:solidFill>
                <a:latin typeface="Comic Sans MS" pitchFamily="66" charset="0"/>
              </a:rPr>
              <a:t>.</a:t>
            </a:r>
          </a:p>
          <a:p>
            <a:r>
              <a:rPr lang="cy-GB" sz="2400" i="1" dirty="0">
                <a:latin typeface="Comic Sans MS" pitchFamily="66" charset="0"/>
              </a:rPr>
              <a:t>	It costs </a:t>
            </a:r>
            <a:r>
              <a:rPr lang="cy-GB" sz="2400" i="1" u="sng" dirty="0">
                <a:latin typeface="Comic Sans MS" pitchFamily="66" charset="0"/>
              </a:rPr>
              <a:t>fifty pence</a:t>
            </a:r>
            <a:r>
              <a:rPr lang="cy-GB" sz="2400" i="1" dirty="0">
                <a:latin typeface="Comic Sans MS" pitchFamily="66" charset="0"/>
              </a:rPr>
              <a:t>.</a:t>
            </a:r>
            <a:endParaRPr lang="en-GB" sz="2400" i="1" dirty="0">
              <a:latin typeface="Comic Sans MS" pitchFamily="66" charset="0"/>
            </a:endParaRPr>
          </a:p>
        </p:txBody>
      </p:sp>
      <p:grpSp>
        <p:nvGrpSpPr>
          <p:cNvPr id="271366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7136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7136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7136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1370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71371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1372" name="Rectangle 12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1373" name="Text Box 13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71374" name="Picture 14" descr="siop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35600" y="0"/>
            <a:ext cx="1311275" cy="1311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41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3411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3412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66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73413" name="Rectangle 5"/>
          <p:cNvSpPr>
            <a:spLocks noChangeArrowheads="1"/>
          </p:cNvSpPr>
          <p:nvPr/>
        </p:nvSpPr>
        <p:spPr bwMode="auto">
          <a:xfrm>
            <a:off x="755650" y="2955925"/>
            <a:ext cx="7345363" cy="255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>
                <a:solidFill>
                  <a:srgbClr val="FF0000"/>
                </a:solidFill>
                <a:latin typeface="Comic Sans MS" pitchFamily="66" charset="0"/>
              </a:rPr>
              <a:t>Sawl un?</a:t>
            </a:r>
          </a:p>
          <a:p>
            <a:r>
              <a:rPr lang="cy-GB" sz="2400">
                <a:latin typeface="Comic Sans MS" pitchFamily="66" charset="0"/>
              </a:rPr>
              <a:t>	</a:t>
            </a:r>
            <a:r>
              <a:rPr lang="cy-GB" sz="2400" i="1">
                <a:latin typeface="Comic Sans MS" pitchFamily="66" charset="0"/>
              </a:rPr>
              <a:t>How many? </a:t>
            </a:r>
          </a:p>
          <a:p>
            <a:r>
              <a:rPr lang="cy-GB" sz="2400" i="1">
                <a:solidFill>
                  <a:srgbClr val="FF0000"/>
                </a:solidFill>
                <a:latin typeface="Comic Sans MS" pitchFamily="66" charset="0"/>
              </a:rPr>
              <a:t>Sawl un </a:t>
            </a:r>
            <a:r>
              <a:rPr lang="cy-GB" sz="2400" i="1" u="sng">
                <a:solidFill>
                  <a:srgbClr val="FF0000"/>
                </a:solidFill>
                <a:latin typeface="Comic Sans MS" pitchFamily="66" charset="0"/>
              </a:rPr>
              <a:t>wyt ti</a:t>
            </a:r>
            <a:r>
              <a:rPr lang="cy-GB" sz="2400" i="1">
                <a:solidFill>
                  <a:srgbClr val="FF0000"/>
                </a:solidFill>
                <a:latin typeface="Comic Sans MS" pitchFamily="66" charset="0"/>
              </a:rPr>
              <a:t> eisiau?</a:t>
            </a:r>
          </a:p>
          <a:p>
            <a:r>
              <a:rPr lang="cy-GB" sz="2400" i="1">
                <a:latin typeface="Comic Sans MS" pitchFamily="66" charset="0"/>
              </a:rPr>
              <a:t>	How many </a:t>
            </a:r>
            <a:r>
              <a:rPr lang="cy-GB" sz="2400" i="1" u="sng">
                <a:latin typeface="Comic Sans MS" pitchFamily="66" charset="0"/>
              </a:rPr>
              <a:t>do you</a:t>
            </a:r>
            <a:r>
              <a:rPr lang="cy-GB" sz="2400" i="1">
                <a:latin typeface="Comic Sans MS" pitchFamily="66" charset="0"/>
              </a:rPr>
              <a:t> want? </a:t>
            </a:r>
          </a:p>
          <a:p>
            <a:endParaRPr lang="cy-GB" sz="2400" i="1">
              <a:latin typeface="Comic Sans MS" pitchFamily="66" charset="0"/>
            </a:endParaRPr>
          </a:p>
          <a:p>
            <a:r>
              <a:rPr lang="cy-GB" sz="2400" i="1">
                <a:solidFill>
                  <a:srgbClr val="0000FF"/>
                </a:solidFill>
                <a:latin typeface="Comic Sans MS" pitchFamily="66" charset="0"/>
              </a:rPr>
              <a:t>Dw i eisiau </a:t>
            </a:r>
            <a:r>
              <a:rPr lang="cy-GB" sz="2400" i="1" u="sng">
                <a:solidFill>
                  <a:srgbClr val="0000FF"/>
                </a:solidFill>
                <a:latin typeface="Comic Sans MS" pitchFamily="66" charset="0"/>
              </a:rPr>
              <a:t>tri</a:t>
            </a:r>
            <a:r>
              <a:rPr lang="cy-GB" sz="2400" i="1">
                <a:solidFill>
                  <a:srgbClr val="0000FF"/>
                </a:solidFill>
                <a:latin typeface="Comic Sans MS" pitchFamily="66" charset="0"/>
              </a:rPr>
              <a:t> os gwelwch yn dda.</a:t>
            </a:r>
          </a:p>
          <a:p>
            <a:r>
              <a:rPr lang="cy-GB" sz="2400" i="1">
                <a:latin typeface="Comic Sans MS" pitchFamily="66" charset="0"/>
              </a:rPr>
              <a:t>	I want </a:t>
            </a:r>
            <a:r>
              <a:rPr lang="cy-GB" sz="2400" i="1" u="sng">
                <a:latin typeface="Comic Sans MS" pitchFamily="66" charset="0"/>
              </a:rPr>
              <a:t>three</a:t>
            </a:r>
            <a:r>
              <a:rPr lang="cy-GB" sz="2400" i="1">
                <a:latin typeface="Comic Sans MS" pitchFamily="66" charset="0"/>
              </a:rPr>
              <a:t> please.</a:t>
            </a:r>
            <a:endParaRPr lang="en-GB" sz="2400" i="1">
              <a:latin typeface="Comic Sans MS" pitchFamily="66" charset="0"/>
            </a:endParaRPr>
          </a:p>
        </p:txBody>
      </p:sp>
      <p:grpSp>
        <p:nvGrpSpPr>
          <p:cNvPr id="273414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73415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73416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73417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3418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73419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3420" name="Rectangle 12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3421" name="Text Box 13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73422" name="Picture 14" descr="siop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35600" y="0"/>
            <a:ext cx="1311275" cy="1311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2" cstate="print"/>
          <a:srcRect t="3994" b="5460"/>
          <a:stretch>
            <a:fillRect/>
          </a:stretch>
        </p:blipFill>
        <p:spPr bwMode="auto">
          <a:xfrm>
            <a:off x="323528" y="116632"/>
            <a:ext cx="8517255" cy="6624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69368" y="764704"/>
            <a:ext cx="5626968" cy="521744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900" dirty="0" smtClean="0">
                <a:latin typeface="Comic Sans MS" pitchFamily="66" charset="0"/>
              </a:rPr>
              <a:t>                  </a:t>
            </a:r>
            <a:r>
              <a:rPr lang="en-GB" sz="2200" dirty="0" smtClean="0">
                <a:latin typeface="Comic Sans MS" pitchFamily="66" charset="0"/>
              </a:rPr>
              <a:t> </a:t>
            </a:r>
            <a:r>
              <a:rPr lang="en-GB" sz="1900" dirty="0" err="1" smtClean="0">
                <a:latin typeface="Comic Sans MS" pitchFamily="66" charset="0"/>
              </a:rPr>
              <a:t>Bwyd</a:t>
            </a:r>
            <a:r>
              <a:rPr lang="en-GB" sz="1900" dirty="0" smtClean="0">
                <a:latin typeface="Comic Sans MS" pitchFamily="66" charset="0"/>
              </a:rPr>
              <a:t> y </a:t>
            </a:r>
            <a:r>
              <a:rPr lang="en-GB" sz="1900" dirty="0" err="1" smtClean="0">
                <a:latin typeface="Comic Sans MS" pitchFamily="66" charset="0"/>
              </a:rPr>
              <a:t>Byd</a:t>
            </a:r>
            <a:endParaRPr lang="en-GB" sz="19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		</a:t>
            </a:r>
            <a:r>
              <a:rPr lang="en-GB" sz="1900" dirty="0" err="1" smtClean="0">
                <a:latin typeface="Comic Sans MS" pitchFamily="66" charset="0"/>
              </a:rPr>
              <a:t>Rwy’n</a:t>
            </a:r>
            <a:r>
              <a:rPr lang="en-GB" sz="1900" dirty="0" smtClean="0">
                <a:latin typeface="Comic Sans MS" pitchFamily="66" charset="0"/>
              </a:rPr>
              <a:t> </a:t>
            </a:r>
            <a:r>
              <a:rPr lang="en-GB" sz="1900" dirty="0" err="1" smtClean="0">
                <a:latin typeface="Comic Sans MS" pitchFamily="66" charset="0"/>
              </a:rPr>
              <a:t>hoffi</a:t>
            </a:r>
            <a:r>
              <a:rPr lang="en-GB" sz="1900" dirty="0" smtClean="0">
                <a:latin typeface="Comic Sans MS" pitchFamily="66" charset="0"/>
              </a:rPr>
              <a:t> </a:t>
            </a:r>
            <a:r>
              <a:rPr lang="en-GB" sz="1900" dirty="0" err="1" smtClean="0">
                <a:latin typeface="Comic Sans MS" pitchFamily="66" charset="0"/>
              </a:rPr>
              <a:t>bwyd</a:t>
            </a:r>
            <a:r>
              <a:rPr lang="en-GB" sz="1900" dirty="0" smtClean="0">
                <a:latin typeface="Comic Sans MS" pitchFamily="66" charset="0"/>
              </a:rPr>
              <a:t> y </a:t>
            </a:r>
            <a:r>
              <a:rPr lang="en-GB" sz="1900" dirty="0" err="1" smtClean="0">
                <a:latin typeface="Comic Sans MS" pitchFamily="66" charset="0"/>
              </a:rPr>
              <a:t>byd</a:t>
            </a:r>
            <a:r>
              <a:rPr lang="en-GB" sz="1900" dirty="0" smtClean="0">
                <a:latin typeface="Comic Sans MS" pitchFamily="66" charset="0"/>
              </a:rPr>
              <a:t> </a:t>
            </a:r>
            <a:r>
              <a:rPr lang="en-GB" sz="1900" dirty="0" err="1" smtClean="0">
                <a:latin typeface="Comic Sans MS" pitchFamily="66" charset="0"/>
              </a:rPr>
              <a:t>i</a:t>
            </a:r>
            <a:r>
              <a:rPr lang="en-GB" sz="1900" dirty="0" smtClean="0">
                <a:latin typeface="Comic Sans MS" pitchFamily="66" charset="0"/>
              </a:rPr>
              <a:t> </a:t>
            </a:r>
            <a:r>
              <a:rPr lang="en-GB" sz="1900" dirty="0" err="1" smtClean="0">
                <a:latin typeface="Comic Sans MS" pitchFamily="66" charset="0"/>
              </a:rPr>
              <a:t>gyd</a:t>
            </a:r>
            <a:r>
              <a:rPr lang="en-GB" sz="1900" dirty="0" smtClean="0">
                <a:latin typeface="Comic Sans MS" pitchFamily="66" charset="0"/>
              </a:rPr>
              <a:t>,</a:t>
            </a: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             </a:t>
            </a:r>
            <a:r>
              <a:rPr lang="en-GB" sz="1900" dirty="0" err="1" smtClean="0">
                <a:latin typeface="Comic Sans MS" pitchFamily="66" charset="0"/>
              </a:rPr>
              <a:t>Ffrainc</a:t>
            </a:r>
            <a:r>
              <a:rPr lang="en-GB" sz="1900" dirty="0" smtClean="0">
                <a:latin typeface="Comic Sans MS" pitchFamily="66" charset="0"/>
              </a:rPr>
              <a:t> a </a:t>
            </a:r>
            <a:r>
              <a:rPr lang="en-GB" sz="1900" dirty="0" err="1" smtClean="0">
                <a:latin typeface="Comic Sans MS" pitchFamily="66" charset="0"/>
              </a:rPr>
              <a:t>Sbaen</a:t>
            </a:r>
            <a:r>
              <a:rPr lang="en-GB" sz="1900" dirty="0" smtClean="0">
                <a:latin typeface="Comic Sans MS" pitchFamily="66" charset="0"/>
              </a:rPr>
              <a:t> ac India.</a:t>
            </a: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             </a:t>
            </a:r>
            <a:r>
              <a:rPr lang="en-GB" sz="1900" dirty="0" err="1" smtClean="0">
                <a:latin typeface="Comic Sans MS" pitchFamily="66" charset="0"/>
              </a:rPr>
              <a:t>Rwy’n</a:t>
            </a:r>
            <a:r>
              <a:rPr lang="en-GB" sz="1900" dirty="0" smtClean="0">
                <a:latin typeface="Comic Sans MS" pitchFamily="66" charset="0"/>
              </a:rPr>
              <a:t> </a:t>
            </a:r>
            <a:r>
              <a:rPr lang="en-GB" sz="1900" dirty="0" err="1" smtClean="0">
                <a:latin typeface="Comic Sans MS" pitchFamily="66" charset="0"/>
              </a:rPr>
              <a:t>hoffi</a:t>
            </a:r>
            <a:r>
              <a:rPr lang="en-GB" sz="1900" dirty="0" smtClean="0">
                <a:latin typeface="Comic Sans MS" pitchFamily="66" charset="0"/>
              </a:rPr>
              <a:t> </a:t>
            </a:r>
            <a:r>
              <a:rPr lang="en-GB" sz="1900" dirty="0" err="1" smtClean="0">
                <a:latin typeface="Comic Sans MS" pitchFamily="66" charset="0"/>
              </a:rPr>
              <a:t>bwyd</a:t>
            </a:r>
            <a:r>
              <a:rPr lang="en-GB" sz="1900" dirty="0" smtClean="0">
                <a:latin typeface="Comic Sans MS" pitchFamily="66" charset="0"/>
              </a:rPr>
              <a:t> y </a:t>
            </a:r>
            <a:r>
              <a:rPr lang="en-GB" sz="1900" dirty="0" err="1" smtClean="0">
                <a:latin typeface="Comic Sans MS" pitchFamily="66" charset="0"/>
              </a:rPr>
              <a:t>byd</a:t>
            </a:r>
            <a:r>
              <a:rPr lang="en-GB" sz="1900" dirty="0" smtClean="0">
                <a:latin typeface="Comic Sans MS" pitchFamily="66" charset="0"/>
              </a:rPr>
              <a:t> </a:t>
            </a:r>
            <a:r>
              <a:rPr lang="en-GB" sz="1900" dirty="0" err="1" smtClean="0">
                <a:latin typeface="Comic Sans MS" pitchFamily="66" charset="0"/>
              </a:rPr>
              <a:t>i</a:t>
            </a:r>
            <a:r>
              <a:rPr lang="en-GB" sz="1900" dirty="0" smtClean="0">
                <a:latin typeface="Comic Sans MS" pitchFamily="66" charset="0"/>
              </a:rPr>
              <a:t> </a:t>
            </a:r>
            <a:r>
              <a:rPr lang="en-GB" sz="1900" dirty="0" err="1" smtClean="0">
                <a:latin typeface="Comic Sans MS" pitchFamily="66" charset="0"/>
              </a:rPr>
              <a:t>gyd</a:t>
            </a:r>
            <a:r>
              <a:rPr lang="en-GB" sz="1900" dirty="0" smtClean="0">
                <a:latin typeface="Comic Sans MS" pitchFamily="66" charset="0"/>
              </a:rPr>
              <a:t>,</a:t>
            </a: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             Yr </a:t>
            </a:r>
            <a:r>
              <a:rPr lang="en-GB" sz="1900" dirty="0" err="1" smtClean="0">
                <a:latin typeface="Comic Sans MS" pitchFamily="66" charset="0"/>
              </a:rPr>
              <a:t>Eidal</a:t>
            </a:r>
            <a:r>
              <a:rPr lang="en-GB" sz="1900" dirty="0" smtClean="0">
                <a:latin typeface="Comic Sans MS" pitchFamily="66" charset="0"/>
              </a:rPr>
              <a:t>, </a:t>
            </a:r>
            <a:r>
              <a:rPr lang="en-GB" sz="1900" dirty="0" err="1" smtClean="0">
                <a:latin typeface="Comic Sans MS" pitchFamily="66" charset="0"/>
              </a:rPr>
              <a:t>Groeg</a:t>
            </a:r>
            <a:r>
              <a:rPr lang="en-GB" sz="1900" dirty="0" smtClean="0">
                <a:latin typeface="Comic Sans MS" pitchFamily="66" charset="0"/>
              </a:rPr>
              <a:t> a </a:t>
            </a:r>
            <a:r>
              <a:rPr lang="en-GB" sz="1900" dirty="0" err="1" smtClean="0">
                <a:latin typeface="Comic Sans MS" pitchFamily="66" charset="0"/>
              </a:rPr>
              <a:t>Tseina</a:t>
            </a:r>
            <a:r>
              <a:rPr lang="en-GB" sz="1900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en-GB" sz="12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             </a:t>
            </a:r>
            <a:r>
              <a:rPr lang="en-GB" sz="1900" dirty="0" err="1" smtClean="0">
                <a:latin typeface="Comic Sans MS" pitchFamily="66" charset="0"/>
              </a:rPr>
              <a:t>Sbageti</a:t>
            </a:r>
            <a:r>
              <a:rPr lang="en-GB" sz="1900" dirty="0" smtClean="0">
                <a:latin typeface="Comic Sans MS" pitchFamily="66" charset="0"/>
              </a:rPr>
              <a:t>, </a:t>
            </a:r>
            <a:r>
              <a:rPr lang="en-GB" sz="1900" dirty="0" err="1" smtClean="0">
                <a:latin typeface="Comic Sans MS" pitchFamily="66" charset="0"/>
              </a:rPr>
              <a:t>pitsa</a:t>
            </a:r>
            <a:r>
              <a:rPr lang="en-GB" sz="1900" dirty="0" smtClean="0">
                <a:latin typeface="Comic Sans MS" pitchFamily="66" charset="0"/>
              </a:rPr>
              <a:t>, </a:t>
            </a:r>
            <a:r>
              <a:rPr lang="en-GB" sz="1900" dirty="0" err="1" smtClean="0">
                <a:latin typeface="Comic Sans MS" pitchFamily="66" charset="0"/>
              </a:rPr>
              <a:t>reis</a:t>
            </a:r>
            <a:r>
              <a:rPr lang="en-GB" sz="1900" dirty="0" smtClean="0">
                <a:latin typeface="Comic Sans MS" pitchFamily="66" charset="0"/>
              </a:rPr>
              <a:t>, kebab,</a:t>
            </a: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              </a:t>
            </a:r>
            <a:r>
              <a:rPr lang="en-GB" sz="1900" dirty="0" err="1" smtClean="0">
                <a:latin typeface="Comic Sans MS" pitchFamily="66" charset="0"/>
              </a:rPr>
              <a:t>Cyri</a:t>
            </a:r>
            <a:r>
              <a:rPr lang="en-GB" sz="1900" dirty="0" smtClean="0">
                <a:latin typeface="Comic Sans MS" pitchFamily="66" charset="0"/>
              </a:rPr>
              <a:t> a paella,</a:t>
            </a: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              Corn </a:t>
            </a:r>
            <a:r>
              <a:rPr lang="en-GB" sz="1900" dirty="0" err="1" smtClean="0">
                <a:latin typeface="Comic Sans MS" pitchFamily="66" charset="0"/>
              </a:rPr>
              <a:t>brecwast</a:t>
            </a:r>
            <a:r>
              <a:rPr lang="en-GB" sz="1900" dirty="0" smtClean="0">
                <a:latin typeface="Comic Sans MS" pitchFamily="66" charset="0"/>
              </a:rPr>
              <a:t> o America,</a:t>
            </a: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              </a:t>
            </a:r>
            <a:r>
              <a:rPr lang="en-GB" sz="1900" dirty="0" err="1" smtClean="0">
                <a:latin typeface="Comic Sans MS" pitchFamily="66" charset="0"/>
              </a:rPr>
              <a:t>Cafiar</a:t>
            </a:r>
            <a:r>
              <a:rPr lang="en-GB" sz="1900" dirty="0" smtClean="0">
                <a:latin typeface="Comic Sans MS" pitchFamily="66" charset="0"/>
              </a:rPr>
              <a:t> o </a:t>
            </a:r>
            <a:r>
              <a:rPr lang="en-GB" sz="1900" dirty="0" err="1" smtClean="0">
                <a:latin typeface="Comic Sans MS" pitchFamily="66" charset="0"/>
              </a:rPr>
              <a:t>Rwsia</a:t>
            </a:r>
            <a:r>
              <a:rPr lang="en-GB" sz="1900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en-GB" sz="12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             Caws o </a:t>
            </a:r>
            <a:r>
              <a:rPr lang="en-GB" sz="1900" dirty="0" err="1" smtClean="0">
                <a:latin typeface="Comic Sans MS" pitchFamily="66" charset="0"/>
              </a:rPr>
              <a:t>Gymru</a:t>
            </a:r>
            <a:r>
              <a:rPr lang="en-GB" sz="1900" dirty="0" smtClean="0">
                <a:latin typeface="Comic Sans MS" pitchFamily="66" charset="0"/>
              </a:rPr>
              <a:t> a </a:t>
            </a:r>
            <a:r>
              <a:rPr lang="en-GB" sz="1900" dirty="0" err="1" smtClean="0">
                <a:latin typeface="Comic Sans MS" pitchFamily="66" charset="0"/>
              </a:rPr>
              <a:t>chig</a:t>
            </a:r>
            <a:r>
              <a:rPr lang="en-GB" sz="1900" dirty="0" smtClean="0">
                <a:latin typeface="Comic Sans MS" pitchFamily="66" charset="0"/>
              </a:rPr>
              <a:t> </a:t>
            </a:r>
            <a:r>
              <a:rPr lang="en-GB" sz="1900" dirty="0" err="1" smtClean="0">
                <a:latin typeface="Comic Sans MS" pitchFamily="66" charset="0"/>
              </a:rPr>
              <a:t>oen</a:t>
            </a:r>
            <a:r>
              <a:rPr lang="en-GB" sz="1900" dirty="0" smtClean="0">
                <a:latin typeface="Comic Sans MS" pitchFamily="66" charset="0"/>
              </a:rPr>
              <a:t>,</a:t>
            </a: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             </a:t>
            </a:r>
            <a:r>
              <a:rPr lang="en-GB" sz="1900" dirty="0" err="1" smtClean="0">
                <a:latin typeface="Comic Sans MS" pitchFamily="66" charset="0"/>
              </a:rPr>
              <a:t>Ffrwythau</a:t>
            </a:r>
            <a:r>
              <a:rPr lang="en-GB" sz="1900" dirty="0" smtClean="0">
                <a:latin typeface="Comic Sans MS" pitchFamily="66" charset="0"/>
              </a:rPr>
              <a:t> o </a:t>
            </a:r>
            <a:r>
              <a:rPr lang="en-GB" sz="1900" dirty="0" err="1" smtClean="0">
                <a:latin typeface="Comic Sans MS" pitchFamily="66" charset="0"/>
              </a:rPr>
              <a:t>Awstralia</a:t>
            </a:r>
            <a:r>
              <a:rPr lang="en-GB" sz="1900" dirty="0" smtClean="0">
                <a:latin typeface="Comic Sans MS" pitchFamily="66" charset="0"/>
              </a:rPr>
              <a:t>,</a:t>
            </a: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             </a:t>
            </a:r>
            <a:r>
              <a:rPr lang="en-GB" sz="1900" dirty="0" err="1" smtClean="0">
                <a:latin typeface="Comic Sans MS" pitchFamily="66" charset="0"/>
              </a:rPr>
              <a:t>Pysgod</a:t>
            </a:r>
            <a:r>
              <a:rPr lang="en-GB" sz="1900" dirty="0" smtClean="0">
                <a:latin typeface="Comic Sans MS" pitchFamily="66" charset="0"/>
              </a:rPr>
              <a:t> </a:t>
            </a:r>
            <a:r>
              <a:rPr lang="en-GB" sz="1900" dirty="0" err="1" smtClean="0">
                <a:latin typeface="Comic Sans MS" pitchFamily="66" charset="0"/>
              </a:rPr>
              <a:t>Norwy</a:t>
            </a:r>
            <a:r>
              <a:rPr lang="en-GB" sz="1900" dirty="0" smtClean="0">
                <a:latin typeface="Comic Sans MS" pitchFamily="66" charset="0"/>
              </a:rPr>
              <a:t> a Japan </a:t>
            </a:r>
          </a:p>
          <a:p>
            <a:pPr>
              <a:buNone/>
            </a:pPr>
            <a:r>
              <a:rPr lang="en-GB" sz="1900" dirty="0" smtClean="0">
                <a:latin typeface="Comic Sans MS" pitchFamily="66" charset="0"/>
              </a:rPr>
              <a:t>             A </a:t>
            </a:r>
            <a:r>
              <a:rPr lang="en-GB" sz="1900" dirty="0" err="1" smtClean="0">
                <a:latin typeface="Comic Sans MS" pitchFamily="66" charset="0"/>
              </a:rPr>
              <a:t>choffi</a:t>
            </a:r>
            <a:r>
              <a:rPr lang="en-GB" sz="1900" dirty="0" smtClean="0">
                <a:latin typeface="Comic Sans MS" pitchFamily="66" charset="0"/>
              </a:rPr>
              <a:t> Venezuela.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1026" name="AutoShape 2" descr="Image result for foods of the world borde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8" name="AutoShape 4" descr="Image result for foods of the world borde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0" name="AutoShape 6" descr="Image result for foods of the world borde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7" name="Rectangle 1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8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9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4" name="Picture 2" descr="logo'r%20AGGA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260648"/>
            <a:ext cx="929099" cy="577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US" sz="2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Ein</a:t>
            </a:r>
            <a:r>
              <a:rPr lang="en-US" sz="2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en-US" sz="2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hoff</a:t>
            </a:r>
            <a:r>
              <a:rPr lang="en-US" sz="2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en-US" sz="2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ffrwythau</a:t>
            </a:r>
            <a:endParaRPr lang="en-GB" sz="3200" dirty="0">
              <a:latin typeface="Comic Sans MS" pitchFamily="66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67544" y="764704"/>
          <a:ext cx="7848868" cy="4709120"/>
        </p:xfrm>
        <a:graphic>
          <a:graphicData uri="http://schemas.openxmlformats.org/drawingml/2006/table">
            <a:tbl>
              <a:tblPr firstRow="1" bandRow="1"/>
              <a:tblGrid>
                <a:gridCol w="646663"/>
                <a:gridCol w="800245"/>
                <a:gridCol w="800245"/>
                <a:gridCol w="800245"/>
                <a:gridCol w="800245"/>
                <a:gridCol w="800245"/>
                <a:gridCol w="800245"/>
                <a:gridCol w="800245"/>
                <a:gridCol w="800245"/>
                <a:gridCol w="800245"/>
              </a:tblGrid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Comic Sans MS" pitchFamily="66" charset="0"/>
                        </a:rPr>
                        <a:t>1</a:t>
                      </a:r>
                      <a:endParaRPr lang="en-GB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70912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971600" y="5733256"/>
            <a:ext cx="64087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 smtClean="0">
                <a:latin typeface="Comic Sans MS" pitchFamily="66" charset="0"/>
              </a:rPr>
              <a:t>Wyt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ti’n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hoffi</a:t>
            </a:r>
            <a:r>
              <a:rPr lang="en-GB" sz="2400" dirty="0" smtClean="0">
                <a:latin typeface="Comic Sans MS" pitchFamily="66" charset="0"/>
              </a:rPr>
              <a:t> ______?   </a:t>
            </a:r>
            <a:r>
              <a:rPr lang="en-GB" sz="2400" dirty="0" err="1" smtClean="0">
                <a:latin typeface="Comic Sans MS" pitchFamily="66" charset="0"/>
              </a:rPr>
              <a:t>Ydw</a:t>
            </a:r>
            <a:r>
              <a:rPr lang="en-GB" sz="2400" dirty="0" smtClean="0">
                <a:latin typeface="Comic Sans MS" pitchFamily="66" charset="0"/>
              </a:rPr>
              <a:t> / </a:t>
            </a:r>
            <a:r>
              <a:rPr lang="en-GB" sz="2400" dirty="0" err="1" smtClean="0">
                <a:latin typeface="Comic Sans MS" pitchFamily="66" charset="0"/>
              </a:rPr>
              <a:t>nac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ydw</a:t>
            </a:r>
            <a:endParaRPr lang="en-GB" sz="2400" dirty="0" smtClean="0">
              <a:latin typeface="Comic Sans MS" pitchFamily="66" charset="0"/>
            </a:endParaRPr>
          </a:p>
          <a:p>
            <a:r>
              <a:rPr lang="en-GB" sz="2400" dirty="0" smtClean="0">
                <a:latin typeface="Comic Sans MS" pitchFamily="66" charset="0"/>
              </a:rPr>
              <a:t>Mae ______ </a:t>
            </a:r>
            <a:r>
              <a:rPr lang="en-GB" sz="2400" dirty="0" err="1" smtClean="0">
                <a:latin typeface="Comic Sans MS" pitchFamily="66" charset="0"/>
              </a:rPr>
              <a:t>yn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hoffi</a:t>
            </a:r>
            <a:r>
              <a:rPr lang="en-GB" sz="2400" dirty="0" smtClean="0">
                <a:latin typeface="Comic Sans MS" pitchFamily="66" charset="0"/>
              </a:rPr>
              <a:t> ____________. </a:t>
            </a:r>
            <a:endParaRPr lang="en-GB" sz="2400" dirty="0">
              <a:latin typeface="Comic Sans MS" pitchFamily="66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6229549"/>
            <a:ext cx="706327" cy="442558"/>
          </a:xfrm>
          <a:prstGeom prst="rect">
            <a:avLst/>
          </a:prstGeom>
        </p:spPr>
      </p:pic>
      <p:pic>
        <p:nvPicPr>
          <p:cNvPr id="36866" name="Picture 2" descr="http://images.clipartpanda.com/apple-20clip-20art-apple-clipart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1331640" y="5085184"/>
            <a:ext cx="334925" cy="360000"/>
          </a:xfrm>
          <a:prstGeom prst="rect">
            <a:avLst/>
          </a:prstGeom>
          <a:noFill/>
        </p:spPr>
      </p:pic>
      <p:pic>
        <p:nvPicPr>
          <p:cNvPr id="36868" name="Picture 4" descr="http://cliparts.co/cliparts/yTk/A5n/yTkA5nk8c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085184"/>
            <a:ext cx="230000" cy="360000"/>
          </a:xfrm>
          <a:prstGeom prst="rect">
            <a:avLst/>
          </a:prstGeom>
          <a:noFill/>
        </p:spPr>
      </p:pic>
      <p:pic>
        <p:nvPicPr>
          <p:cNvPr id="36870" name="Picture 6" descr="http://www.oocities.org/magdalena_babblejack/apricot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5085184"/>
            <a:ext cx="575045" cy="360000"/>
          </a:xfrm>
          <a:prstGeom prst="rect">
            <a:avLst/>
          </a:prstGeom>
          <a:noFill/>
        </p:spPr>
      </p:pic>
      <p:pic>
        <p:nvPicPr>
          <p:cNvPr id="36872" name="Picture 8" descr="http://www.polyvore.com/cgi/img-thing?.out=jpg&amp;size=l&amp;tid=35437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79912" y="5085184"/>
            <a:ext cx="360000" cy="360000"/>
          </a:xfrm>
          <a:prstGeom prst="rect">
            <a:avLst/>
          </a:prstGeom>
          <a:noFill/>
        </p:spPr>
      </p:pic>
      <p:pic>
        <p:nvPicPr>
          <p:cNvPr id="19" name="Picture 14" descr="http://gallery.yopriceville.com/downloadfullsize/send/312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5085184"/>
            <a:ext cx="366932" cy="360000"/>
          </a:xfrm>
          <a:prstGeom prst="rect">
            <a:avLst/>
          </a:prstGeom>
          <a:noFill/>
        </p:spPr>
      </p:pic>
      <p:pic>
        <p:nvPicPr>
          <p:cNvPr id="20" name="Picture 12" descr="http://content.mycutegraphics.com/graphics/letter/grapes-purple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64088" y="5085184"/>
            <a:ext cx="283680" cy="360000"/>
          </a:xfrm>
          <a:prstGeom prst="rect">
            <a:avLst/>
          </a:prstGeom>
          <a:noFill/>
        </p:spPr>
      </p:pic>
      <p:pic>
        <p:nvPicPr>
          <p:cNvPr id="21" name="Picture 10" descr="Image result for clipart strawberry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12160" y="5085184"/>
            <a:ext cx="457685" cy="360000"/>
          </a:xfrm>
          <a:prstGeom prst="rect">
            <a:avLst/>
          </a:prstGeom>
          <a:noFill/>
        </p:spPr>
      </p:pic>
      <p:sp>
        <p:nvSpPr>
          <p:cNvPr id="36874" name="AutoShape 10" descr="Image result for clipart image of aprico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6876" name="AutoShape 12" descr="Image result for clipart image of aprico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6878" name="AutoShape 14" descr="Image result for clipart image of aprico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5" name="Picture 8" descr="Image result for clipart frui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76256" y="5085184"/>
            <a:ext cx="361605" cy="360000"/>
          </a:xfrm>
          <a:prstGeom prst="rect">
            <a:avLst/>
          </a:prstGeom>
          <a:noFill/>
        </p:spPr>
      </p:pic>
      <p:pic>
        <p:nvPicPr>
          <p:cNvPr id="27" name="Picture 16" descr="http://images.clipartpanda.com/pineapple-clipart-pineapple-clip-art-pineapple-Download-Royalty-free-Vector-File-EPS-2992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812360" y="5085184"/>
            <a:ext cx="360000" cy="360000"/>
          </a:xfrm>
          <a:prstGeom prst="rect">
            <a:avLst/>
          </a:prstGeom>
          <a:noFill/>
        </p:spPr>
      </p:pic>
      <p:pic>
        <p:nvPicPr>
          <p:cNvPr id="18" name="Picture 2" descr="logo'r%20AGGAD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884368" y="116632"/>
            <a:ext cx="929099" cy="577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3"/>
          <p:cNvGraphicFramePr>
            <a:graphicFrameLocks noChangeAspect="1"/>
          </p:cNvGraphicFramePr>
          <p:nvPr/>
        </p:nvGraphicFramePr>
        <p:xfrm>
          <a:off x="395288" y="390525"/>
          <a:ext cx="8424862" cy="6026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" name="Bitmap Image" r:id="rId4" imgW="5420482" imgH="3877216" progId="Paint.Picture">
                  <p:embed/>
                </p:oleObj>
              </mc:Choice>
              <mc:Fallback>
                <p:oleObj name="Bitmap Image" r:id="rId4" imgW="5420482" imgH="3877216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390525"/>
                        <a:ext cx="8424862" cy="6026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224986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395288" y="469900"/>
          <a:ext cx="8280400" cy="5972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9" name="Bitmap Image" r:id="rId4" imgW="9980952" imgH="7201905" progId="Paint.Picture">
                  <p:embed/>
                </p:oleObj>
              </mc:Choice>
              <mc:Fallback>
                <p:oleObj name="Bitmap Image" r:id="rId4" imgW="9980952" imgH="7201905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469900"/>
                        <a:ext cx="8280400" cy="5972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096746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323850" y="387350"/>
          <a:ext cx="8820150" cy="5868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3" name="Bitmap Image" r:id="rId4" imgW="10136015" imgH="6744641" progId="Paint.Picture">
                  <p:embed/>
                </p:oleObj>
              </mc:Choice>
              <mc:Fallback>
                <p:oleObj name="Bitmap Image" r:id="rId4" imgW="10136015" imgH="6744641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387350"/>
                        <a:ext cx="8820150" cy="58689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101770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395288" y="503238"/>
          <a:ext cx="8569325" cy="6003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7" name="Bitmap Image" r:id="rId4" imgW="10031225" imgH="7028571" progId="Paint.Picture">
                  <p:embed/>
                </p:oleObj>
              </mc:Choice>
              <mc:Fallback>
                <p:oleObj name="Bitmap Image" r:id="rId4" imgW="10031225" imgH="7028571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503238"/>
                        <a:ext cx="8569325" cy="6003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337200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323850" y="511175"/>
          <a:ext cx="8640763" cy="5934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1" name="Bitmap Image" r:id="rId4" imgW="10066667" imgH="6916115" progId="Paint.Picture">
                  <p:embed/>
                </p:oleObj>
              </mc:Choice>
              <mc:Fallback>
                <p:oleObj name="Bitmap Image" r:id="rId4" imgW="10066667" imgH="6916115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511175"/>
                        <a:ext cx="8640763" cy="59340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2884794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6" name="Object 2"/>
          <p:cNvGraphicFramePr>
            <a:graphicFrameLocks noChangeAspect="1"/>
          </p:cNvGraphicFramePr>
          <p:nvPr/>
        </p:nvGraphicFramePr>
        <p:xfrm>
          <a:off x="395288" y="596900"/>
          <a:ext cx="8569325" cy="5810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5" name="Bitmap Image" r:id="rId4" imgW="10000000" imgH="6780952" progId="Paint.Picture">
                  <p:embed/>
                </p:oleObj>
              </mc:Choice>
              <mc:Fallback>
                <p:oleObj name="Bitmap Image" r:id="rId4" imgW="10000000" imgH="6780952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596900"/>
                        <a:ext cx="8569325" cy="58102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298450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0" name="Object 2"/>
          <p:cNvGraphicFramePr>
            <a:graphicFrameLocks noChangeAspect="1"/>
          </p:cNvGraphicFramePr>
          <p:nvPr/>
        </p:nvGraphicFramePr>
        <p:xfrm>
          <a:off x="250825" y="446088"/>
          <a:ext cx="8497888" cy="5865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69" name="Bitmap Image" r:id="rId4" imgW="10123810" imgH="6990476" progId="Paint.Picture">
                  <p:embed/>
                </p:oleObj>
              </mc:Choice>
              <mc:Fallback>
                <p:oleObj name="Bitmap Image" r:id="rId4" imgW="10123810" imgH="6990476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0825" y="446088"/>
                        <a:ext cx="8497888" cy="58658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8625152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94" name="Object 2"/>
          <p:cNvGraphicFramePr>
            <a:graphicFrameLocks noChangeAspect="1"/>
          </p:cNvGraphicFramePr>
          <p:nvPr/>
        </p:nvGraphicFramePr>
        <p:xfrm>
          <a:off x="323850" y="587375"/>
          <a:ext cx="8351838" cy="5783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3" name="Bitmap Image" r:id="rId4" imgW="10161905" imgH="7039958" progId="Paint.Picture">
                  <p:embed/>
                </p:oleObj>
              </mc:Choice>
              <mc:Fallback>
                <p:oleObj name="Bitmap Image" r:id="rId4" imgW="10161905" imgH="7039958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587375"/>
                        <a:ext cx="8351838" cy="5783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1379814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18" name="Object 2"/>
          <p:cNvGraphicFramePr>
            <a:graphicFrameLocks noChangeAspect="1"/>
          </p:cNvGraphicFramePr>
          <p:nvPr/>
        </p:nvGraphicFramePr>
        <p:xfrm>
          <a:off x="395288" y="646113"/>
          <a:ext cx="8208962" cy="56657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17" name="Bitmap Image" r:id="rId4" imgW="10174120" imgH="7020905" progId="Paint.Picture">
                  <p:embed/>
                </p:oleObj>
              </mc:Choice>
              <mc:Fallback>
                <p:oleObj name="Bitmap Image" r:id="rId4" imgW="10174120" imgH="7020905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646113"/>
                        <a:ext cx="8208962" cy="56657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4495777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55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279555" name="Picture 3" descr="327623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1173823">
            <a:off x="179388" y="260350"/>
            <a:ext cx="971550" cy="67945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79557" name="Group 5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279558" name="Picture 6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79559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79562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9563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79564" name="Picture 12" descr="transparentccc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9565" name="Rectangle 13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9566" name="Text Box 14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79567" name="Picture 15" descr="siopa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5435600" y="0"/>
            <a:ext cx="1311275" cy="1311275"/>
          </a:xfrm>
          <a:prstGeom prst="rect">
            <a:avLst/>
          </a:prstGeom>
          <a:noFill/>
        </p:spPr>
      </p:pic>
      <p:graphicFrame>
        <p:nvGraphicFramePr>
          <p:cNvPr id="279569" name="Group 17"/>
          <p:cNvGraphicFramePr>
            <a:graphicFrameLocks noGrp="1"/>
          </p:cNvGraphicFramePr>
          <p:nvPr/>
        </p:nvGraphicFramePr>
        <p:xfrm>
          <a:off x="323850" y="2276475"/>
          <a:ext cx="7954963" cy="3169920"/>
        </p:xfrm>
        <a:graphic>
          <a:graphicData uri="http://schemas.openxmlformats.org/drawingml/2006/table">
            <a:tbl>
              <a:tblPr/>
              <a:tblGrid>
                <a:gridCol w="1439863"/>
                <a:gridCol w="6515100"/>
              </a:tblGrid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Siopwr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Helo </a:t>
                      </a:r>
                      <a:r>
                        <a:rPr kumimoji="0" lang="cy-GB" sz="20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Seren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  Beth wyt ti eisiau?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Seren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Dw i eisiau </a:t>
                      </a:r>
                      <a:r>
                        <a:rPr kumimoji="0" lang="cy-GB" sz="20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siocled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os gwelwch yn dda.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Siopwr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Dyma ti.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Seren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Diolch.  Faint ydy o?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Siopwr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Tri</a:t>
                      </a:r>
                      <a:r>
                        <a:rPr kumimoji="0" lang="cy-GB" sz="20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deg ceiniog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Seren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Dyma’r arian.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Siopwr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Diolch yn fawr.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Seren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Hwyl.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79590" name="Rectangle 38"/>
          <p:cNvSpPr>
            <a:spLocks noChangeArrowheads="1"/>
          </p:cNvSpPr>
          <p:nvPr/>
        </p:nvSpPr>
        <p:spPr bwMode="auto">
          <a:xfrm>
            <a:off x="484188" y="1628775"/>
            <a:ext cx="15795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0" tIns="0" rIns="0" bIns="0" anchor="ctr">
            <a:spAutoFit/>
          </a:bodyPr>
          <a:lstStyle/>
          <a:p>
            <a:pPr algn="ctr"/>
            <a:r>
              <a:rPr lang="cy-GB" b="1">
                <a:latin typeface="Comic Sans MS" pitchFamily="66" charset="0"/>
              </a:rPr>
              <a:t>Yn y siop losin</a:t>
            </a:r>
            <a:endParaRPr lang="en-GB">
              <a:latin typeface="Comic Sans MS" pitchFamily="66" charset="0"/>
            </a:endParaRPr>
          </a:p>
          <a:p>
            <a:pPr algn="ctr"/>
            <a:r>
              <a:rPr lang="en-GB">
                <a:latin typeface="Comic Sans MS" pitchFamily="66" charset="0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8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276483" name="Picture 3" descr="327623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1173823">
            <a:off x="0" y="0"/>
            <a:ext cx="971550" cy="67945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76485" name="Group 5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276486" name="Picture 6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7648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76490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6491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76492" name="Picture 12" descr="transparentccc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6493" name="Rectangle 13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6494" name="Text Box 14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76495" name="Picture 15" descr="siopa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5651500" y="0"/>
            <a:ext cx="1095375" cy="1095375"/>
          </a:xfrm>
          <a:prstGeom prst="rect">
            <a:avLst/>
          </a:prstGeom>
          <a:noFill/>
        </p:spPr>
      </p:pic>
      <p:graphicFrame>
        <p:nvGraphicFramePr>
          <p:cNvPr id="276608" name="Group 128"/>
          <p:cNvGraphicFramePr>
            <a:graphicFrameLocks noGrp="1"/>
          </p:cNvGraphicFramePr>
          <p:nvPr/>
        </p:nvGraphicFramePr>
        <p:xfrm>
          <a:off x="971550" y="0"/>
          <a:ext cx="6480175" cy="6096000"/>
        </p:xfrm>
        <a:graphic>
          <a:graphicData uri="http://schemas.openxmlformats.org/drawingml/2006/table">
            <a:tbl>
              <a:tblPr/>
              <a:tblGrid>
                <a:gridCol w="785813"/>
                <a:gridCol w="360362"/>
                <a:gridCol w="5334000"/>
              </a:tblGrid>
              <a:tr h="19050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Mynd i’r siop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90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Dw i’n mynd i’r siop i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Dad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  Wyt ti’n dod?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90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P2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Ydw, dw i eisiau prynu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creision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90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Dw i eisiau prynu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papur newydd, llaeth a bisgedi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9050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Yn y siop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Siopwr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Bore da blant.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a 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2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Bore da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Mr Bowen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Ga i’r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papur newydd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i Dad os gwelwch yn dda?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Siopwr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Cei, wrth gwrs.  Dyma ti.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Diolch.  Hefyd, mae Dad eisiau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llaeth a bisgedi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Siopwr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Iawn.  Dyma ti –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punt a naw deg naw ceiniog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Dyma’r arian.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Siopwr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Diolch.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P2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Ga i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greision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os gwelwch yn dda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Mr Bowen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Siopwr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Cei, wrth gwrs.  Sawl un?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P2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pecyn os gwelwch yn dda.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8438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Siopwr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Dyma ti. 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Tri deg pum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ceiniog plîs.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P2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Dyma’r arian –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pum deg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ceiniog.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225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Siopwr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 dyma’r newid –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 deg pum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ceiniog.  Hwyl fawr blant.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a 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2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Hwyl fawr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Mr Bowen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700</TotalTime>
  <Words>1098</Words>
  <Application>Microsoft Macintosh PowerPoint</Application>
  <PresentationFormat>On-screen Show (4:3)</PresentationFormat>
  <Paragraphs>382</Paragraphs>
  <Slides>36</Slides>
  <Notes>9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Calibri</vt:lpstr>
      <vt:lpstr>Comic Sans MS</vt:lpstr>
      <vt:lpstr>Arial</vt:lpstr>
      <vt:lpstr>Default Design</vt:lpstr>
      <vt:lpstr>Bitmap Image</vt:lpstr>
      <vt:lpstr>PowerPoint Presentation</vt:lpstr>
      <vt:lpstr>PowerPoint Presentation</vt:lpstr>
      <vt:lpstr>HWB</vt:lpstr>
      <vt:lpstr>Geirfa</vt:lpstr>
      <vt:lpstr>Bwydlen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Meals</vt:lpstr>
      <vt:lpstr>Questionaire Beth wyt ti’n hoffi fwyta ac yfed </vt:lpstr>
      <vt:lpstr>3rd person ……</vt:lpstr>
      <vt:lpstr>Beth wyt ti’n hoffi fwyta?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Ein hoff ffrwythau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Research Machines plc.</Company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Catrin Phillips</dc:creator>
  <cp:lastModifiedBy>Natalie Griffiths</cp:lastModifiedBy>
  <cp:revision>196</cp:revision>
  <dcterms:created xsi:type="dcterms:W3CDTF">2009-02-16T19:58:08Z</dcterms:created>
  <dcterms:modified xsi:type="dcterms:W3CDTF">2018-09-13T14:06:55Z</dcterms:modified>
</cp:coreProperties>
</file>