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83" r:id="rId4"/>
    <p:sldId id="258" r:id="rId5"/>
    <p:sldId id="282" r:id="rId6"/>
    <p:sldId id="277" r:id="rId7"/>
    <p:sldId id="267" r:id="rId8"/>
    <p:sldId id="259" r:id="rId9"/>
    <p:sldId id="264" r:id="rId10"/>
    <p:sldId id="281" r:id="rId11"/>
    <p:sldId id="275" r:id="rId12"/>
    <p:sldId id="276" r:id="rId13"/>
    <p:sldId id="260" r:id="rId14"/>
    <p:sldId id="279" r:id="rId15"/>
    <p:sldId id="278" r:id="rId16"/>
    <p:sldId id="261" r:id="rId17"/>
    <p:sldId id="280" r:id="rId18"/>
    <p:sldId id="263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27" autoAdjust="0"/>
    <p:restoredTop sz="94660"/>
  </p:normalViewPr>
  <p:slideViewPr>
    <p:cSldViewPr>
      <p:cViewPr varScale="1">
        <p:scale>
          <a:sx n="86" d="100"/>
          <a:sy n="86" d="100"/>
        </p:scale>
        <p:origin x="96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0A8E4-F3BE-4DCC-BB6C-42BD3488472F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696E9-FE43-42F7-AEAC-3AA89DB77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15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71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9975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CD11ED-BA37-47FC-AE27-933712EE8FD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650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5064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051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7026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2963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390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4223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9028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481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69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8859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286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982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11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309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7696E9-FE43-42F7-AEAC-3AA89DB77D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55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2B09EA2-FE7B-4FFE-ACB9-8C58A4770F77}" type="datetimeFigureOut">
              <a:rPr lang="en-US" smtClean="0"/>
              <a:pPr/>
              <a:t>10/28/2021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E4D6CD9-4266-4973-9D89-28C5AB86211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95808"/>
            <a:ext cx="8077200" cy="1889376"/>
          </a:xfrm>
        </p:spPr>
        <p:txBody>
          <a:bodyPr>
            <a:no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Beginning Your Dissertation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5800" y="5129784"/>
            <a:ext cx="8077200" cy="819496"/>
          </a:xfrm>
        </p:spPr>
        <p:txBody>
          <a:bodyPr>
            <a:normAutofit/>
          </a:bodyPr>
          <a:lstStyle/>
          <a:p>
            <a:r>
              <a:rPr lang="en-GB" sz="4000" dirty="0" smtClean="0"/>
              <a:t>ECGE6003s</a:t>
            </a:r>
            <a:endParaRPr lang="en-GB" sz="4000" dirty="0"/>
          </a:p>
        </p:txBody>
      </p:sp>
      <p:pic>
        <p:nvPicPr>
          <p:cNvPr id="6" name="Picture 5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211960" y="-387424"/>
            <a:ext cx="4752528" cy="47525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4038600" cy="3527272"/>
          </a:xfrm>
        </p:spPr>
        <p:txBody>
          <a:bodyPr/>
          <a:lstStyle/>
          <a:p>
            <a:r>
              <a:rPr lang="en-GB" dirty="0"/>
              <a:t>What is a dissertation (for)?</a:t>
            </a:r>
          </a:p>
          <a:p>
            <a:r>
              <a:rPr lang="en-GB" dirty="0"/>
              <a:t>How do I get started?</a:t>
            </a:r>
          </a:p>
          <a:p>
            <a:r>
              <a:rPr lang="en-GB" dirty="0"/>
              <a:t>What should my dissertation comprise?</a:t>
            </a:r>
          </a:p>
          <a:p>
            <a:r>
              <a:rPr lang="en-GB" dirty="0"/>
              <a:t>What is my supervisor for?</a:t>
            </a:r>
          </a:p>
        </p:txBody>
      </p:sp>
      <p:pic>
        <p:nvPicPr>
          <p:cNvPr id="6" name="Content Placeholder 5" descr="student-studying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4714213" y="1988840"/>
            <a:ext cx="4112411" cy="4032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and Failing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40 credit is the only option (no fall back position)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Elements can be failed and still pass the module but if the final work does not meet the standards required fails do happen. 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For </a:t>
            </a:r>
            <a:r>
              <a:rPr lang="en-GB" dirty="0" smtClean="0">
                <a:solidFill>
                  <a:srgbClr val="FFC000"/>
                </a:solidFill>
              </a:rPr>
              <a:t>20 </a:t>
            </a:r>
            <a:r>
              <a:rPr lang="en-GB" dirty="0">
                <a:solidFill>
                  <a:srgbClr val="FFC000"/>
                </a:solidFill>
              </a:rPr>
              <a:t>credit </a:t>
            </a:r>
            <a:r>
              <a:rPr lang="en-GB" dirty="0" smtClean="0">
                <a:solidFill>
                  <a:srgbClr val="FFC000"/>
                </a:solidFill>
              </a:rPr>
              <a:t>module a </a:t>
            </a:r>
            <a:r>
              <a:rPr lang="en-GB" dirty="0">
                <a:solidFill>
                  <a:srgbClr val="FFC000"/>
                </a:solidFill>
              </a:rPr>
              <a:t>fail </a:t>
            </a:r>
            <a:r>
              <a:rPr lang="en-GB" dirty="0" smtClean="0">
                <a:solidFill>
                  <a:srgbClr val="FFC000"/>
                </a:solidFill>
              </a:rPr>
              <a:t>can </a:t>
            </a:r>
            <a:r>
              <a:rPr lang="en-GB" dirty="0">
                <a:solidFill>
                  <a:srgbClr val="FFC000"/>
                </a:solidFill>
              </a:rPr>
              <a:t>be tolerated (if it is the only one</a:t>
            </a:r>
            <a:r>
              <a:rPr lang="en-GB" dirty="0" smtClean="0">
                <a:solidFill>
                  <a:srgbClr val="FFC000"/>
                </a:solidFill>
              </a:rPr>
              <a:t>…) </a:t>
            </a:r>
            <a:r>
              <a:rPr lang="en-GB" dirty="0" smtClean="0">
                <a:solidFill>
                  <a:srgbClr val="FFC000"/>
                </a:solidFill>
              </a:rPr>
              <a:t>and may </a:t>
            </a:r>
            <a:r>
              <a:rPr lang="en-GB" dirty="0" smtClean="0">
                <a:solidFill>
                  <a:srgbClr val="FFC000"/>
                </a:solidFill>
              </a:rPr>
              <a:t>or may not be used in the final calculation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 smtClean="0">
                <a:solidFill>
                  <a:srgbClr val="FFC000"/>
                </a:solidFill>
              </a:rPr>
              <a:t>WARNING 40 credit Dissertation WILL be used in the final calculation – cannot be discounted even if it is your lowest mark</a:t>
            </a:r>
          </a:p>
          <a:p>
            <a:pPr marL="0" indent="0">
              <a:buNone/>
            </a:pPr>
            <a:r>
              <a:rPr lang="en-GB" dirty="0" smtClean="0"/>
              <a:t>Moral of the story – don’t do a bad final product. </a:t>
            </a:r>
          </a:p>
          <a:p>
            <a:pPr marL="0" indent="0">
              <a:buNone/>
            </a:pPr>
            <a:r>
              <a:rPr lang="en-GB" dirty="0" smtClean="0"/>
              <a:t>It is thoroughly checked and marked – a rigorous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67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Dissertation?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</a:t>
            </a:r>
            <a:r>
              <a:rPr lang="en-GB" dirty="0"/>
              <a:t>argument</a:t>
            </a:r>
          </a:p>
          <a:p>
            <a:pPr lvl="1"/>
            <a:r>
              <a:rPr lang="en-GB" dirty="0"/>
              <a:t>The exposition of an </a:t>
            </a:r>
            <a:r>
              <a:rPr lang="en-GB" dirty="0">
                <a:solidFill>
                  <a:srgbClr val="FFC000"/>
                </a:solidFill>
              </a:rPr>
              <a:t>original piece of research</a:t>
            </a:r>
          </a:p>
          <a:p>
            <a:r>
              <a:rPr lang="en-GB" dirty="0"/>
              <a:t>The product of your personal academic apprenticeship</a:t>
            </a:r>
          </a:p>
          <a:p>
            <a:r>
              <a:rPr lang="en-GB" dirty="0"/>
              <a:t>Perhaps the largest piece of written work you’ll ever </a:t>
            </a:r>
            <a:r>
              <a:rPr lang="en-GB" dirty="0" smtClean="0"/>
              <a:t>complete…?</a:t>
            </a:r>
            <a:endParaRPr lang="en-GB" dirty="0"/>
          </a:p>
          <a:p>
            <a:r>
              <a:rPr lang="en-GB" dirty="0"/>
              <a:t>Something that could be </a:t>
            </a:r>
            <a:r>
              <a:rPr lang="en-GB" dirty="0" smtClean="0"/>
              <a:t>published– potentially</a:t>
            </a:r>
            <a:endParaRPr lang="en-GB" dirty="0"/>
          </a:p>
        </p:txBody>
      </p:sp>
      <p:pic>
        <p:nvPicPr>
          <p:cNvPr id="3074" name="Picture 2" descr="C:\Documents and Settings\Steve\Local Settings\Temporary Internet Files\Content.IE5\VSHA8SV5\MP90043953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929190" y="2571743"/>
            <a:ext cx="3900486" cy="2604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does it come from?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79512" y="1773238"/>
            <a:ext cx="4597608" cy="4624387"/>
          </a:xfrm>
        </p:spPr>
        <p:txBody>
          <a:bodyPr>
            <a:normAutofit/>
          </a:bodyPr>
          <a:lstStyle/>
          <a:p>
            <a:r>
              <a:rPr lang="en-GB" dirty="0" smtClean="0"/>
              <a:t>Greek </a:t>
            </a:r>
            <a:r>
              <a:rPr lang="en-GB" i="1" dirty="0" smtClean="0"/>
              <a:t>thesis</a:t>
            </a:r>
            <a:r>
              <a:rPr lang="en-GB" dirty="0" smtClean="0"/>
              <a:t> ‘something put forth’ refers to an intellectual proposition (a claim, a proposal, a premise)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 smtClean="0"/>
              <a:t>Latin </a:t>
            </a:r>
            <a:r>
              <a:rPr lang="en-GB" i="1" dirty="0" err="1" smtClean="0"/>
              <a:t>dissertātiō</a:t>
            </a:r>
            <a:r>
              <a:rPr lang="en-GB" i="1" dirty="0" smtClean="0"/>
              <a:t> </a:t>
            </a:r>
            <a:r>
              <a:rPr lang="en-GB" dirty="0" smtClean="0"/>
              <a:t>meaning discussion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120" y="2564904"/>
            <a:ext cx="390968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0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Chosen </a:t>
            </a:r>
            <a:r>
              <a:rPr lang="en-GB" dirty="0"/>
              <a:t>Your </a:t>
            </a:r>
            <a:r>
              <a:rPr lang="en-GB" dirty="0" smtClean="0"/>
              <a:t>Topic- hope so!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5926796" cy="462381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own personal interest in the subject is vital...</a:t>
            </a:r>
          </a:p>
          <a:p>
            <a:r>
              <a:rPr lang="en-GB" sz="2400" dirty="0" smtClean="0"/>
              <a:t>Is </a:t>
            </a:r>
            <a:r>
              <a:rPr lang="en-GB" sz="2400" dirty="0"/>
              <a:t>your idea of academic significance</a:t>
            </a:r>
            <a:r>
              <a:rPr lang="en-GB" sz="2400" dirty="0" smtClean="0"/>
              <a:t>...?</a:t>
            </a:r>
          </a:p>
          <a:p>
            <a:pPr lvl="1"/>
            <a:r>
              <a:rPr lang="en-GB" sz="2100" dirty="0" smtClean="0"/>
              <a:t>is </a:t>
            </a:r>
            <a:r>
              <a:rPr lang="en-GB" sz="2100" dirty="0"/>
              <a:t>it original</a:t>
            </a:r>
            <a:r>
              <a:rPr lang="en-GB" sz="2100" dirty="0" smtClean="0"/>
              <a:t>?</a:t>
            </a:r>
            <a:r>
              <a:rPr lang="en-GB" sz="2100" dirty="0"/>
              <a:t> </a:t>
            </a:r>
            <a:endParaRPr lang="en-GB" sz="2100" dirty="0" smtClean="0"/>
          </a:p>
          <a:p>
            <a:pPr lvl="1"/>
            <a:r>
              <a:rPr lang="en-GB" sz="2100" dirty="0" smtClean="0"/>
              <a:t>have you spotted </a:t>
            </a:r>
            <a:r>
              <a:rPr lang="en-GB" sz="2100" dirty="0"/>
              <a:t>a ‘gap’</a:t>
            </a:r>
          </a:p>
          <a:p>
            <a:pPr lvl="1"/>
            <a:r>
              <a:rPr lang="en-GB" sz="2100" dirty="0" smtClean="0"/>
              <a:t>an extension </a:t>
            </a:r>
            <a:r>
              <a:rPr lang="en-GB" sz="2100" dirty="0"/>
              <a:t>of idea…</a:t>
            </a:r>
          </a:p>
          <a:p>
            <a:pPr lvl="1"/>
            <a:r>
              <a:rPr lang="en-GB" sz="2100" dirty="0"/>
              <a:t>application of …</a:t>
            </a:r>
          </a:p>
          <a:p>
            <a:r>
              <a:rPr lang="en-GB" sz="2400" dirty="0" smtClean="0"/>
              <a:t>Is </a:t>
            </a:r>
            <a:r>
              <a:rPr lang="en-GB" sz="2400" dirty="0"/>
              <a:t>it feasible in the timeframe &amp; word limit?</a:t>
            </a:r>
          </a:p>
          <a:p>
            <a:r>
              <a:rPr lang="en-GB" sz="2400" dirty="0"/>
              <a:t>Be aware of your own personal viewpoint &amp; </a:t>
            </a:r>
            <a:r>
              <a:rPr lang="en-GB" sz="2400" dirty="0" smtClean="0"/>
              <a:t>attitudes </a:t>
            </a:r>
          </a:p>
          <a:p>
            <a:pPr lvl="1"/>
            <a:r>
              <a:rPr lang="en-GB" sz="1900" dirty="0" smtClean="0"/>
              <a:t>Will </a:t>
            </a:r>
            <a:r>
              <a:rPr lang="en-GB" sz="1900" dirty="0"/>
              <a:t>these affect your research</a:t>
            </a:r>
            <a:r>
              <a:rPr lang="en-GB" sz="1900" dirty="0" smtClean="0"/>
              <a:t>?</a:t>
            </a:r>
            <a:r>
              <a:rPr lang="en-GB" sz="1900" dirty="0"/>
              <a:t> (presenting a reasoned argument not a personal tirade)</a:t>
            </a:r>
          </a:p>
          <a:p>
            <a:pPr lvl="1"/>
            <a:endParaRPr lang="en-GB" sz="2200" dirty="0"/>
          </a:p>
        </p:txBody>
      </p:sp>
      <p:pic>
        <p:nvPicPr>
          <p:cNvPr id="11" name="Picture 5" descr="C:\Users\Louise\AppData\Local\Microsoft\Windows\Temporary Internet Files\Content.IE5\DIGYLTDB\MC90038323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106308" y="2132857"/>
            <a:ext cx="2789850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First </a:t>
            </a:r>
            <a:r>
              <a:rPr lang="en-GB" dirty="0" smtClean="0"/>
              <a:t>Step: self discipline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/>
          </a:bodyPr>
          <a:lstStyle/>
          <a:p>
            <a:r>
              <a:rPr lang="en-GB" sz="2600" dirty="0"/>
              <a:t>This is very different to following the set reading for a module &amp; completing a short assignment</a:t>
            </a:r>
          </a:p>
          <a:p>
            <a:r>
              <a:rPr lang="en-GB" sz="2600" dirty="0"/>
              <a:t>It requires particular skills, in particular </a:t>
            </a:r>
            <a:r>
              <a:rPr lang="en-GB" sz="2600" dirty="0">
                <a:solidFill>
                  <a:srgbClr val="FFC000"/>
                </a:solidFill>
              </a:rPr>
              <a:t>self motivation, discipline &amp;  good time </a:t>
            </a:r>
            <a:r>
              <a:rPr lang="en-GB" sz="2600" dirty="0" smtClean="0">
                <a:solidFill>
                  <a:srgbClr val="FFC000"/>
                </a:solidFill>
              </a:rPr>
              <a:t>management</a:t>
            </a:r>
            <a:endParaRPr lang="en-GB" sz="2600" dirty="0">
              <a:solidFill>
                <a:srgbClr val="FFC000"/>
              </a:solidFill>
            </a:endParaRPr>
          </a:p>
        </p:txBody>
      </p:sp>
      <p:pic>
        <p:nvPicPr>
          <p:cNvPr id="25" name="Picture 13" descr="C:\Users\Louise\AppData\Local\Microsoft\Windows\Temporary Internet Files\Content.IE5\IVV0G55K\MP90043880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292080" y="1700808"/>
            <a:ext cx="3475998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I get started?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Choose your topic / research area</a:t>
            </a:r>
          </a:p>
          <a:p>
            <a:r>
              <a:rPr lang="en-GB" dirty="0"/>
              <a:t>What are you aiming to </a:t>
            </a:r>
            <a:r>
              <a:rPr lang="en-GB" dirty="0" smtClean="0"/>
              <a:t>demonstrate?</a:t>
            </a:r>
            <a:endParaRPr lang="en-GB" dirty="0"/>
          </a:p>
          <a:p>
            <a:pPr lvl="1"/>
            <a:r>
              <a:rPr lang="en-GB" dirty="0"/>
              <a:t>Think about defining a </a:t>
            </a:r>
            <a:r>
              <a:rPr lang="en-GB" dirty="0">
                <a:solidFill>
                  <a:srgbClr val="FFC000"/>
                </a:solidFill>
              </a:rPr>
              <a:t>research question</a:t>
            </a:r>
            <a:r>
              <a:rPr lang="en-GB" dirty="0"/>
              <a:t>...</a:t>
            </a:r>
          </a:p>
          <a:p>
            <a:r>
              <a:rPr lang="en-GB" dirty="0"/>
              <a:t>You need to:</a:t>
            </a:r>
          </a:p>
          <a:p>
            <a:pPr lvl="1"/>
            <a:r>
              <a:rPr lang="en-GB" dirty="0"/>
              <a:t>...complete background reading</a:t>
            </a:r>
          </a:p>
          <a:p>
            <a:pPr lvl="1"/>
            <a:r>
              <a:rPr lang="en-GB" dirty="0"/>
              <a:t>...start building up a </a:t>
            </a:r>
            <a:r>
              <a:rPr lang="en-GB" dirty="0" smtClean="0"/>
              <a:t>bibliography/reference list</a:t>
            </a:r>
            <a:endParaRPr lang="en-GB" dirty="0"/>
          </a:p>
          <a:p>
            <a:pPr lvl="1"/>
            <a:r>
              <a:rPr lang="en-GB" dirty="0"/>
              <a:t>...discuss your ideas with your 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Thinking About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462121"/>
          </a:xfrm>
        </p:spPr>
        <p:txBody>
          <a:bodyPr>
            <a:normAutofit/>
          </a:bodyPr>
          <a:lstStyle/>
          <a:p>
            <a:r>
              <a:rPr lang="en-GB" sz="2800" dirty="0"/>
              <a:t>Make certain that your topic is workable &amp; that you will be able to complete the project to </a:t>
            </a:r>
            <a:r>
              <a:rPr lang="en-GB" sz="2800" dirty="0">
                <a:solidFill>
                  <a:srgbClr val="FFC000"/>
                </a:solidFill>
              </a:rPr>
              <a:t>a high standard</a:t>
            </a:r>
          </a:p>
          <a:p>
            <a:r>
              <a:rPr lang="en-GB" sz="2800" dirty="0"/>
              <a:t>Have you got enough material?</a:t>
            </a:r>
          </a:p>
          <a:p>
            <a:pPr lvl="1"/>
            <a:r>
              <a:rPr lang="en-GB" sz="2400" dirty="0"/>
              <a:t>Or too much?</a:t>
            </a:r>
          </a:p>
          <a:p>
            <a:r>
              <a:rPr lang="en-GB" sz="2800" dirty="0"/>
              <a:t>Do you need to redefine the focus of your research question</a:t>
            </a:r>
            <a:r>
              <a:rPr lang="en-GB" sz="2800" dirty="0" smtClean="0"/>
              <a:t>? </a:t>
            </a:r>
            <a:endParaRPr lang="en-GB" sz="2800" dirty="0"/>
          </a:p>
          <a:p>
            <a:r>
              <a:rPr lang="en-GB" sz="2800" dirty="0"/>
              <a:t>Have you thought about your methodology or approach?</a:t>
            </a:r>
          </a:p>
          <a:p>
            <a:r>
              <a:rPr lang="en-GB" sz="2800" dirty="0"/>
              <a:t>Are there any </a:t>
            </a:r>
            <a:r>
              <a:rPr lang="en-GB" sz="2800" dirty="0">
                <a:solidFill>
                  <a:srgbClr val="FFC000"/>
                </a:solidFill>
              </a:rPr>
              <a:t>ethical issues</a:t>
            </a:r>
            <a:r>
              <a:rPr lang="en-GB" sz="28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D6C8D77-B1A8-48F7-AB0B-EB7577462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5448"/>
            <a:ext cx="8579296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Ethics: Ethics forms and approval for: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69F426-AF8B-4A45-AB66-DC746F180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Anyone thinking of a questionnaire, interview (structured or unstructured), survey (on-line or otherwise), or </a:t>
            </a:r>
            <a:r>
              <a:rPr lang="en-GB" dirty="0" smtClean="0"/>
              <a:t>similar engagement</a:t>
            </a:r>
            <a:endParaRPr lang="en-GB" dirty="0"/>
          </a:p>
          <a:p>
            <a:r>
              <a:rPr lang="en-GB" dirty="0"/>
              <a:t>Working with human remains</a:t>
            </a:r>
          </a:p>
          <a:p>
            <a:r>
              <a:rPr lang="en-GB" dirty="0"/>
              <a:t>Vulnerable adults and </a:t>
            </a:r>
            <a:r>
              <a:rPr lang="en-GB" dirty="0" smtClean="0"/>
              <a:t>minors</a:t>
            </a:r>
          </a:p>
          <a:p>
            <a:r>
              <a:rPr lang="en-GB" dirty="0" smtClean="0"/>
              <a:t>Storing any ‘personal’ data</a:t>
            </a:r>
            <a:endParaRPr lang="en-GB" dirty="0"/>
          </a:p>
          <a:p>
            <a:endParaRPr lang="en-GB" dirty="0"/>
          </a:p>
          <a:p>
            <a:pPr marL="118872" indent="0">
              <a:buNone/>
            </a:pPr>
            <a:r>
              <a:rPr lang="en-GB" dirty="0"/>
              <a:t>Ethics forms and the procedure must be agreed with supervisor AND approved </a:t>
            </a:r>
            <a:r>
              <a:rPr lang="en-GB" dirty="0" smtClean="0"/>
              <a:t>and MUST use a PG2, ethics approval form. </a:t>
            </a:r>
            <a:r>
              <a:rPr lang="en-GB" dirty="0" smtClean="0">
                <a:solidFill>
                  <a:srgbClr val="FF0000"/>
                </a:solidFill>
              </a:rPr>
              <a:t>Declare now!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642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Supervisor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92488" cy="4623816"/>
          </a:xfrm>
        </p:spPr>
        <p:txBody>
          <a:bodyPr>
            <a:normAutofit/>
          </a:bodyPr>
          <a:lstStyle/>
          <a:p>
            <a:r>
              <a:rPr lang="en-GB" sz="2400" dirty="0"/>
              <a:t>Your supervisor is there primarily to help &amp; advise you:</a:t>
            </a:r>
          </a:p>
          <a:p>
            <a:pPr lvl="1"/>
            <a:r>
              <a:rPr lang="en-GB" sz="2200" dirty="0"/>
              <a:t>Appropriateness of your topic</a:t>
            </a:r>
          </a:p>
          <a:p>
            <a:pPr lvl="1"/>
            <a:r>
              <a:rPr lang="en-GB" sz="2200" dirty="0"/>
              <a:t>Relevant literature</a:t>
            </a:r>
          </a:p>
          <a:p>
            <a:pPr lvl="1"/>
            <a:r>
              <a:rPr lang="en-GB" sz="2200" dirty="0"/>
              <a:t>Structuring your work</a:t>
            </a:r>
          </a:p>
          <a:p>
            <a:r>
              <a:rPr lang="en-GB" sz="2400" dirty="0"/>
              <a:t>They are also your first marker:</a:t>
            </a:r>
          </a:p>
          <a:p>
            <a:pPr lvl="1"/>
            <a:r>
              <a:rPr lang="en-GB" sz="2200" dirty="0" smtClean="0"/>
              <a:t>They </a:t>
            </a:r>
            <a:r>
              <a:rPr lang="en-GB" sz="2200" dirty="0"/>
              <a:t>can only read a limited amount (usually 1 </a:t>
            </a:r>
            <a:r>
              <a:rPr lang="en-GB" sz="2200" dirty="0" smtClean="0"/>
              <a:t>chapter or an overview of all chapters)</a:t>
            </a:r>
            <a:endParaRPr lang="en-GB" sz="2200" dirty="0"/>
          </a:p>
        </p:txBody>
      </p:sp>
      <p:pic>
        <p:nvPicPr>
          <p:cNvPr id="7" name="Picture 3" descr="C:\Users\Louise\AppData\Local\Microsoft\Windows\Temporary Internet Files\Content.IE5\DIGYLTDB\MC9003308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803216" y="2276872"/>
            <a:ext cx="2950008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Advice Can Your Supervisor Give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752528" cy="4248472"/>
          </a:xfrm>
        </p:spPr>
        <p:txBody>
          <a:bodyPr>
            <a:normAutofit fontScale="92500"/>
          </a:bodyPr>
          <a:lstStyle/>
          <a:p>
            <a:r>
              <a:rPr lang="en-GB" dirty="0"/>
              <a:t>They can read a small part of the dissertation...</a:t>
            </a:r>
          </a:p>
          <a:p>
            <a:r>
              <a:rPr lang="en-GB" dirty="0"/>
              <a:t>Advice on the feasibility &amp; originality of your topic</a:t>
            </a:r>
          </a:p>
          <a:p>
            <a:r>
              <a:rPr lang="en-GB" dirty="0"/>
              <a:t>Advice on modern scholarship &amp; current debates</a:t>
            </a:r>
          </a:p>
          <a:p>
            <a:r>
              <a:rPr lang="en-GB" dirty="0"/>
              <a:t>Advice on problems with sources, resources, arguments &amp; debates &amp; how to overcome these</a:t>
            </a:r>
          </a:p>
        </p:txBody>
      </p:sp>
      <p:pic>
        <p:nvPicPr>
          <p:cNvPr id="3074" name="Picture 2" descr="C:\Users\Louise\AppData\Local\Microsoft\Windows\Temporary Internet Files\Content.IE5\DIGYLTDB\MC90005652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076056" y="2132855"/>
            <a:ext cx="3821612" cy="342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You have identified your research question. How will you tackle this?</a:t>
            </a:r>
          </a:p>
          <a:p>
            <a:r>
              <a:rPr lang="en-GB" dirty="0"/>
              <a:t>Planning is vital:</a:t>
            </a:r>
          </a:p>
          <a:p>
            <a:pPr lvl="1"/>
            <a:r>
              <a:rPr lang="en-GB" dirty="0"/>
              <a:t>How will you tackle your research?</a:t>
            </a:r>
          </a:p>
          <a:p>
            <a:pPr lvl="1"/>
            <a:r>
              <a:rPr lang="en-GB" dirty="0"/>
              <a:t>What resources do you need?</a:t>
            </a:r>
          </a:p>
          <a:p>
            <a:pPr lvl="1"/>
            <a:r>
              <a:rPr lang="en-GB" dirty="0"/>
              <a:t>What do you need to do &amp; when will you do it?</a:t>
            </a:r>
          </a:p>
          <a:p>
            <a:r>
              <a:rPr lang="en-GB" dirty="0"/>
              <a:t>Devise a realistic timeframe for data collection &amp; writing </a:t>
            </a:r>
            <a:r>
              <a:rPr lang="en-GB" dirty="0" smtClean="0"/>
              <a:t>up</a:t>
            </a:r>
          </a:p>
        </p:txBody>
      </p:sp>
      <p:pic>
        <p:nvPicPr>
          <p:cNvPr id="4099" name="Picture 3" descr="C:\Documents and Settings\Steve\Local Settings\Temporary Internet Files\Content.IE5\UY3FIA22\MP90034206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609813" y="1772816"/>
            <a:ext cx="3133307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Action Plan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800" dirty="0">
                <a:solidFill>
                  <a:srgbClr val="FFC000"/>
                </a:solidFill>
              </a:rPr>
              <a:t>MAIN TASKS			</a:t>
            </a:r>
            <a:r>
              <a:rPr lang="en-GB" sz="2800" dirty="0" smtClean="0">
                <a:solidFill>
                  <a:srgbClr val="FFC000"/>
                </a:solidFill>
              </a:rPr>
              <a:t>Deadlines by when?</a:t>
            </a:r>
            <a:endParaRPr lang="en-GB" sz="2800" dirty="0">
              <a:solidFill>
                <a:srgbClr val="FFC000"/>
              </a:solidFill>
            </a:endParaRPr>
          </a:p>
          <a:p>
            <a:pPr>
              <a:buNone/>
            </a:pPr>
            <a:r>
              <a:rPr lang="en-GB" sz="2400" dirty="0"/>
              <a:t>Background reading</a:t>
            </a:r>
          </a:p>
          <a:p>
            <a:pPr>
              <a:buNone/>
            </a:pPr>
            <a:r>
              <a:rPr lang="en-GB" sz="2400" dirty="0"/>
              <a:t>Finalise topic (&amp; title)</a:t>
            </a:r>
          </a:p>
          <a:p>
            <a:pPr>
              <a:buNone/>
            </a:pPr>
            <a:r>
              <a:rPr lang="en-GB" sz="2400" dirty="0"/>
              <a:t>Literature search:</a:t>
            </a:r>
          </a:p>
          <a:p>
            <a:pPr>
              <a:buNone/>
            </a:pPr>
            <a:r>
              <a:rPr lang="en-GB" sz="2400" dirty="0"/>
              <a:t>	Identify methodology/theoretical approaches</a:t>
            </a:r>
          </a:p>
          <a:p>
            <a:pPr>
              <a:buNone/>
            </a:pPr>
            <a:r>
              <a:rPr lang="en-GB" sz="2400" dirty="0"/>
              <a:t>	Develop dissertation plan (&amp; begin first draft)</a:t>
            </a:r>
          </a:p>
          <a:p>
            <a:pPr>
              <a:buNone/>
            </a:pPr>
            <a:r>
              <a:rPr lang="en-GB" sz="2400" dirty="0"/>
              <a:t>Data collection </a:t>
            </a:r>
          </a:p>
          <a:p>
            <a:pPr>
              <a:buNone/>
            </a:pPr>
            <a:r>
              <a:rPr lang="en-GB" sz="2400" dirty="0"/>
              <a:t>	How to organise data (appendices, illustrations)</a:t>
            </a:r>
          </a:p>
          <a:p>
            <a:pPr>
              <a:buNone/>
            </a:pPr>
            <a:r>
              <a:rPr lang="en-GB" sz="2400" dirty="0"/>
              <a:t>	Continue working on first draft</a:t>
            </a:r>
          </a:p>
          <a:p>
            <a:pPr>
              <a:buNone/>
            </a:pPr>
            <a:r>
              <a:rPr lang="en-GB" sz="2400" dirty="0"/>
              <a:t>Data analysis: continue to develop first draft</a:t>
            </a:r>
          </a:p>
          <a:p>
            <a:pPr>
              <a:buNone/>
            </a:pPr>
            <a:r>
              <a:rPr lang="en-GB" sz="2400" dirty="0"/>
              <a:t>Revise first </a:t>
            </a:r>
            <a:r>
              <a:rPr lang="en-GB" sz="2400" dirty="0" smtClean="0"/>
              <a:t>draft</a:t>
            </a:r>
          </a:p>
          <a:p>
            <a:pPr>
              <a:buNone/>
            </a:pPr>
            <a:r>
              <a:rPr lang="en-GB" sz="2400" dirty="0" smtClean="0"/>
              <a:t>Check utility index (plagiarism), review, final edit</a:t>
            </a:r>
            <a:endParaRPr lang="en-GB" sz="2400" dirty="0"/>
          </a:p>
          <a:p>
            <a:pPr>
              <a:buNone/>
            </a:pPr>
            <a:r>
              <a:rPr lang="en-GB" sz="2400" dirty="0"/>
              <a:t>Produce &amp; submit final assignment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r>
              <a:rPr lang="en-GB" dirty="0"/>
              <a:t>Do you have an effective system for managing your notes &amp; bibliography</a:t>
            </a:r>
          </a:p>
          <a:p>
            <a:r>
              <a:rPr lang="en-GB" dirty="0"/>
              <a:t>Create a framework of chapters</a:t>
            </a:r>
          </a:p>
          <a:p>
            <a:r>
              <a:rPr lang="en-GB" dirty="0"/>
              <a:t>Start writing straight away...</a:t>
            </a:r>
          </a:p>
          <a:p>
            <a:pPr lvl="1"/>
            <a:r>
              <a:rPr lang="en-GB" dirty="0"/>
              <a:t>...but leave your introduction to the end</a:t>
            </a:r>
          </a:p>
        </p:txBody>
      </p:sp>
      <p:pic>
        <p:nvPicPr>
          <p:cNvPr id="7" name="Picture 2" descr="C:\Users\Louise\AppData\Local\Microsoft\Windows\Temporary Internet Files\Content.IE5\MM4LW7GN\MP90034139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128548" y="2276872"/>
            <a:ext cx="3835940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Planning: Structure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2844" y="1714488"/>
            <a:ext cx="5043494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Planning your argument: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Introduction:</a:t>
            </a:r>
            <a:r>
              <a:rPr lang="en-GB" dirty="0"/>
              <a:t> the area of study &amp; what you intend to research &amp; defining the problem. Why is this important?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Literature review: </a:t>
            </a:r>
            <a:r>
              <a:rPr lang="en-GB" dirty="0"/>
              <a:t>current state of research on this issue</a:t>
            </a:r>
          </a:p>
          <a:p>
            <a:pPr lvl="1"/>
            <a:r>
              <a:rPr lang="en-GB" dirty="0"/>
              <a:t>How will I tackle this problem?  </a:t>
            </a:r>
            <a:r>
              <a:rPr lang="en-GB" dirty="0">
                <a:solidFill>
                  <a:srgbClr val="FFC000"/>
                </a:solidFill>
              </a:rPr>
              <a:t>Methodology &amp; theoretical approaches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Interpretation: </a:t>
            </a:r>
            <a:r>
              <a:rPr lang="en-GB" dirty="0"/>
              <a:t>main body of text</a:t>
            </a:r>
            <a:endParaRPr lang="en-GB" dirty="0">
              <a:solidFill>
                <a:srgbClr val="FFC000"/>
              </a:solidFill>
            </a:endParaRP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Results/Findings:</a:t>
            </a:r>
            <a:r>
              <a:rPr lang="en-GB" dirty="0" smtClean="0"/>
              <a:t>  </a:t>
            </a:r>
            <a:r>
              <a:rPr lang="en-GB" dirty="0"/>
              <a:t>your conclusions</a:t>
            </a:r>
          </a:p>
          <a:p>
            <a:pPr lvl="1"/>
            <a:endParaRPr lang="en-GB" dirty="0"/>
          </a:p>
        </p:txBody>
      </p:sp>
      <p:pic>
        <p:nvPicPr>
          <p:cNvPr id="5123" name="Picture 3" descr="C:\Documents and Settings\Steve\Local Settings\Temporary Internet Files\Content.IE5\8XV84189\MP90039008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222875" y="2714620"/>
            <a:ext cx="3626058" cy="25865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Dates to Remember!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Assessment One</a:t>
            </a:r>
            <a:endParaRPr lang="en-GB" dirty="0"/>
          </a:p>
          <a:p>
            <a:pPr marL="118872" indent="0">
              <a:buNone/>
            </a:pPr>
            <a:r>
              <a:rPr lang="en-GB" dirty="0"/>
              <a:t>Report, 1000 words</a:t>
            </a:r>
          </a:p>
          <a:p>
            <a:pPr marL="118872" indent="0">
              <a:buNone/>
            </a:pPr>
            <a:r>
              <a:rPr lang="en-GB" dirty="0"/>
              <a:t>Deadline: </a:t>
            </a:r>
            <a:r>
              <a:rPr lang="en-GB" dirty="0" smtClean="0"/>
              <a:t>Upload </a:t>
            </a:r>
            <a:r>
              <a:rPr lang="en-GB" dirty="0"/>
              <a:t>to Moodle </a:t>
            </a:r>
            <a:r>
              <a:rPr lang="en-GB" dirty="0" smtClean="0"/>
              <a:t>12 </a:t>
            </a:r>
            <a:r>
              <a:rPr lang="en-GB" dirty="0"/>
              <a:t>November 2021</a:t>
            </a:r>
          </a:p>
          <a:p>
            <a:r>
              <a:rPr lang="en-GB" b="1" u="sng" dirty="0"/>
              <a:t>Assessment Two</a:t>
            </a:r>
            <a:endParaRPr lang="en-GB" dirty="0"/>
          </a:p>
          <a:p>
            <a:pPr marL="118872" indent="0">
              <a:buNone/>
            </a:pPr>
            <a:r>
              <a:rPr lang="en-GB" dirty="0"/>
              <a:t>Presentation, 10 minutes plus 5 minutes of questions</a:t>
            </a:r>
          </a:p>
          <a:p>
            <a:pPr marL="118872" indent="0">
              <a:buNone/>
            </a:pPr>
            <a:r>
              <a:rPr lang="en-GB" dirty="0"/>
              <a:t>Deadline: </a:t>
            </a:r>
            <a:r>
              <a:rPr lang="en-GB" dirty="0" smtClean="0"/>
              <a:t>upload Moodle on 27th </a:t>
            </a:r>
            <a:r>
              <a:rPr lang="en-GB" dirty="0"/>
              <a:t>March  </a:t>
            </a:r>
            <a:r>
              <a:rPr lang="en-GB" dirty="0" smtClean="0"/>
              <a:t>2022</a:t>
            </a:r>
          </a:p>
          <a:p>
            <a:pPr marL="118872" indent="0">
              <a:buNone/>
            </a:pPr>
            <a:r>
              <a:rPr lang="en-GB" dirty="0" smtClean="0"/>
              <a:t>Presentations scheduled throughout the week</a:t>
            </a:r>
          </a:p>
          <a:p>
            <a:r>
              <a:rPr lang="en-GB" b="1" u="sng" dirty="0" smtClean="0"/>
              <a:t>Assessment </a:t>
            </a:r>
            <a:r>
              <a:rPr lang="en-GB" b="1" u="sng" dirty="0"/>
              <a:t>Three</a:t>
            </a:r>
            <a:endParaRPr lang="en-GB" dirty="0"/>
          </a:p>
          <a:p>
            <a:pPr marL="118872" indent="0">
              <a:buNone/>
            </a:pPr>
            <a:r>
              <a:rPr lang="en-GB" dirty="0"/>
              <a:t>The Dissertation! 10 000 words</a:t>
            </a:r>
          </a:p>
          <a:p>
            <a:pPr marL="118872" indent="0">
              <a:buNone/>
            </a:pPr>
            <a:r>
              <a:rPr lang="en-GB" dirty="0"/>
              <a:t>Deadline: </a:t>
            </a:r>
            <a:r>
              <a:rPr lang="en-GB" dirty="0" smtClean="0"/>
              <a:t>upload to </a:t>
            </a:r>
            <a:r>
              <a:rPr lang="en-GB" dirty="0"/>
              <a:t>Moodle </a:t>
            </a:r>
            <a:r>
              <a:rPr lang="en-GB" dirty="0" smtClean="0"/>
              <a:t>4th </a:t>
            </a:r>
            <a:r>
              <a:rPr lang="en-GB" dirty="0"/>
              <a:t>May 2022</a:t>
            </a:r>
          </a:p>
        </p:txBody>
      </p:sp>
    </p:spTree>
    <p:extLst>
      <p:ext uri="{BB962C8B-B14F-4D97-AF65-F5344CB8AC3E}">
        <p14:creationId xmlns:p14="http://schemas.microsoft.com/office/powerpoint/2010/main" val="34191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 dirty="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chemeClr val="accent3">
                    <a:lumMod val="40000"/>
                    <a:lumOff val="60000"/>
                  </a:schemeClr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 smtClean="0">
                <a:solidFill>
                  <a:srgbClr val="FFC000"/>
                </a:solidFill>
              </a:rPr>
              <a:t>this week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thinking and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you introduction </a:t>
            </a:r>
            <a:r>
              <a:rPr lang="en-GB" dirty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keep to the </a:t>
            </a:r>
            <a:r>
              <a:rPr lang="en-GB" dirty="0" smtClean="0">
                <a:solidFill>
                  <a:srgbClr val="FFC000"/>
                </a:solidFill>
              </a:rPr>
              <a:t>deadlines</a:t>
            </a:r>
            <a:endParaRPr lang="en-GB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827</TotalTime>
  <Words>850</Words>
  <Application>Microsoft Office PowerPoint</Application>
  <PresentationFormat>On-screen Show (4:3)</PresentationFormat>
  <Paragraphs>142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Corbel</vt:lpstr>
      <vt:lpstr>Rockwell Extra Bold</vt:lpstr>
      <vt:lpstr>Wingdings</vt:lpstr>
      <vt:lpstr>Wingdings 2</vt:lpstr>
      <vt:lpstr>Wingdings 3</vt:lpstr>
      <vt:lpstr>Module</vt:lpstr>
      <vt:lpstr>Beginning Your Dissertation</vt:lpstr>
      <vt:lpstr>Writing Your Dissertation</vt:lpstr>
      <vt:lpstr>Passing and Failing</vt:lpstr>
      <vt:lpstr>What is a Dissertation?</vt:lpstr>
      <vt:lpstr>Where does it come from? </vt:lpstr>
      <vt:lpstr>Chosen Your Topic- hope so!</vt:lpstr>
      <vt:lpstr>The First Step: self discipline</vt:lpstr>
      <vt:lpstr>How do I get started?</vt:lpstr>
      <vt:lpstr>Thinking About Your Dissertation</vt:lpstr>
      <vt:lpstr>Ethics: Ethics forms and approval for:</vt:lpstr>
      <vt:lpstr>Your Supervisor</vt:lpstr>
      <vt:lpstr>What Advice Can Your Supervisor Give You?</vt:lpstr>
      <vt:lpstr>Planning</vt:lpstr>
      <vt:lpstr>Your Action Plan</vt:lpstr>
      <vt:lpstr>Planning</vt:lpstr>
      <vt:lpstr>Planning: Structure</vt:lpstr>
      <vt:lpstr>Dates to Remember!</vt:lpstr>
      <vt:lpstr>Summary</vt:lpstr>
    </vt:vector>
  </TitlesOfParts>
  <Company>Gilfach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start your dissertation</dc:title>
  <dc:creator>Louise Steel</dc:creator>
  <cp:lastModifiedBy>Ros Coard</cp:lastModifiedBy>
  <cp:revision>97</cp:revision>
  <cp:lastPrinted>2021-10-28T08:43:17Z</cp:lastPrinted>
  <dcterms:created xsi:type="dcterms:W3CDTF">2012-06-25T15:26:27Z</dcterms:created>
  <dcterms:modified xsi:type="dcterms:W3CDTF">2021-10-28T12:08:56Z</dcterms:modified>
</cp:coreProperties>
</file>