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8" r:id="rId3"/>
    <p:sldId id="259" r:id="rId4"/>
    <p:sldId id="262" r:id="rId5"/>
    <p:sldId id="263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12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04ED56-3703-48D7-BAFF-B7A10314985B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CEA45-E364-4249-AE4C-D1E910F592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5570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41147B-2EFC-4B95-9DE6-EE865964611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2684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46C78-178D-4B32-A1E6-D6A0721A5678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46FEF-2B20-4287-B279-E3625CE85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283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46C78-178D-4B32-A1E6-D6A0721A5678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46FEF-2B20-4287-B279-E3625CE85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300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46C78-178D-4B32-A1E6-D6A0721A5678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46FEF-2B20-4287-B279-E3625CE85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0863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46C78-178D-4B32-A1E6-D6A0721A5678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46FEF-2B20-4287-B279-E3625CE85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275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46C78-178D-4B32-A1E6-D6A0721A5678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46FEF-2B20-4287-B279-E3625CE85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0036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46C78-178D-4B32-A1E6-D6A0721A5678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46FEF-2B20-4287-B279-E3625CE85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791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46C78-178D-4B32-A1E6-D6A0721A5678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46FEF-2B20-4287-B279-E3625CE85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3163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46C78-178D-4B32-A1E6-D6A0721A5678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46FEF-2B20-4287-B279-E3625CE85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1195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46C78-178D-4B32-A1E6-D6A0721A5678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46FEF-2B20-4287-B279-E3625CE85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7599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46C78-178D-4B32-A1E6-D6A0721A5678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46FEF-2B20-4287-B279-E3625CE85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804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46C78-178D-4B32-A1E6-D6A0721A5678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46FEF-2B20-4287-B279-E3625CE85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232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046C78-178D-4B32-A1E6-D6A0721A5678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846FEF-2B20-4287-B279-E3625CE85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151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sz="3200" b="1" dirty="0">
                <a:solidFill>
                  <a:srgbClr val="0000FF"/>
                </a:solidFill>
                <a:cs typeface="Arial" pitchFamily="34" charset="0"/>
              </a:rPr>
              <a:t>Research Methods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940526" y="1481138"/>
            <a:ext cx="9270274" cy="3948112"/>
          </a:xfrm>
        </p:spPr>
        <p:txBody>
          <a:bodyPr>
            <a:normAutofit/>
          </a:bodyPr>
          <a:lstStyle/>
          <a:p>
            <a:pPr marL="1076325" indent="-966788">
              <a:buNone/>
              <a:defRPr/>
            </a:pPr>
            <a:r>
              <a:rPr lang="en-GB" sz="2400" b="1" dirty="0">
                <a:cs typeface="Arial" pitchFamily="34" charset="0"/>
              </a:rPr>
              <a:t>1.   SECONDARY RESEARCH – potential sources?</a:t>
            </a:r>
          </a:p>
          <a:p>
            <a:pPr marL="1076325" indent="-546100"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Library research e.g. Texts, journals </a:t>
            </a:r>
          </a:p>
          <a:p>
            <a:pPr marL="1076325" indent="-546100"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Internet</a:t>
            </a:r>
          </a:p>
          <a:p>
            <a:pPr marL="1076325" indent="-546100"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Reports </a:t>
            </a:r>
          </a:p>
          <a:p>
            <a:pPr marL="1076325" indent="-546100"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Official data/statistics analysis</a:t>
            </a:r>
          </a:p>
          <a:p>
            <a:pPr marL="1076325" indent="-966788"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1076325" indent="-966788">
              <a:buNone/>
              <a:defRPr/>
            </a:pPr>
            <a:r>
              <a:rPr lang="en-GB" sz="2400" b="1" dirty="0">
                <a:cs typeface="Arial" pitchFamily="34" charset="0"/>
              </a:rPr>
              <a:t>2.   PRIMARY RESEARCH</a:t>
            </a:r>
          </a:p>
          <a:p>
            <a:pPr marL="1076325" indent="-546100"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Original or empirical research/fieldwork</a:t>
            </a:r>
          </a:p>
          <a:p>
            <a:pPr marL="365760" indent="-256032">
              <a:buFont typeface="Wingdings 3"/>
              <a:buChar char=""/>
              <a:defRPr/>
            </a:pPr>
            <a:endParaRPr lang="en-GB" dirty="0"/>
          </a:p>
        </p:txBody>
      </p:sp>
      <p:pic>
        <p:nvPicPr>
          <p:cNvPr id="14340" name="Picture 4" descr="view detail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2184" y="5013176"/>
            <a:ext cx="257175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3557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sz="2800" b="1" dirty="0">
                <a:solidFill>
                  <a:srgbClr val="0000FF"/>
                </a:solidFill>
                <a:latin typeface="+mn-lt"/>
                <a:cs typeface="Arial" pitchFamily="34" charset="0"/>
              </a:rPr>
              <a:t>Primary Research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718458" y="1500188"/>
            <a:ext cx="9035144" cy="4305300"/>
          </a:xfrm>
        </p:spPr>
        <p:txBody>
          <a:bodyPr>
            <a:normAutofit lnSpcReduction="10000"/>
          </a:bodyPr>
          <a:lstStyle/>
          <a:p>
            <a:pPr marL="1076325" indent="-546100">
              <a:lnSpc>
                <a:spcPct val="80000"/>
              </a:lnSpc>
              <a:buNone/>
              <a:defRPr/>
            </a:pPr>
            <a:r>
              <a:rPr lang="en-GB" sz="2400" b="1" dirty="0">
                <a:cs typeface="Arial" pitchFamily="34" charset="0"/>
              </a:rPr>
              <a:t>Samples – considerations/decisions:</a:t>
            </a:r>
          </a:p>
          <a:p>
            <a:pPr marL="1254125" indent="-531813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Population size</a:t>
            </a:r>
          </a:p>
          <a:p>
            <a:pPr marL="1254125" indent="-531813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Sampling frame</a:t>
            </a:r>
          </a:p>
          <a:p>
            <a:pPr marL="1254125" indent="-531813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Selection methods, such as systematic, snowball, convenience, etc</a:t>
            </a:r>
          </a:p>
          <a:p>
            <a:pPr marL="1254125" indent="-531813">
              <a:lnSpc>
                <a:spcPct val="80000"/>
              </a:lnSpc>
              <a:buNone/>
              <a:defRPr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marL="1076325" indent="-546100">
              <a:lnSpc>
                <a:spcPct val="80000"/>
              </a:lnSpc>
              <a:buNone/>
              <a:defRPr/>
            </a:pPr>
            <a:r>
              <a:rPr lang="en-GB" sz="2400" b="1" dirty="0">
                <a:cs typeface="Arial" pitchFamily="34" charset="0"/>
              </a:rPr>
              <a:t>Data collection methods?</a:t>
            </a:r>
          </a:p>
          <a:p>
            <a:pPr marL="1341438" indent="-619125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Questionnaires</a:t>
            </a:r>
          </a:p>
          <a:p>
            <a:pPr marL="1341438" indent="-619125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Interviews </a:t>
            </a:r>
          </a:p>
          <a:p>
            <a:pPr marL="1341438" indent="-619125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Observation</a:t>
            </a:r>
          </a:p>
          <a:p>
            <a:pPr marL="1341438" indent="-619125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Focus groups</a:t>
            </a:r>
          </a:p>
        </p:txBody>
      </p:sp>
      <p:pic>
        <p:nvPicPr>
          <p:cNvPr id="15364" name="Picture 5" descr="Puzzled people standing on a large question mar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0325" y="3716338"/>
            <a:ext cx="2357438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5521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922114"/>
          </a:xfrm>
        </p:spPr>
        <p:txBody>
          <a:bodyPr/>
          <a:lstStyle/>
          <a:p>
            <a:pPr algn="ctr">
              <a:defRPr/>
            </a:pPr>
            <a:r>
              <a:rPr lang="en-GB" sz="2400" b="1" dirty="0">
                <a:solidFill>
                  <a:srgbClr val="0000FF"/>
                </a:solidFill>
                <a:cs typeface="Arial" pitchFamily="34" charset="0"/>
              </a:rPr>
              <a:t>CONSIDERATIONS &amp; ISSUES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idx="1"/>
          </p:nvPr>
        </p:nvSpPr>
        <p:spPr>
          <a:xfrm>
            <a:off x="600891" y="1268414"/>
            <a:ext cx="9609909" cy="4738687"/>
          </a:xfrm>
        </p:spPr>
        <p:txBody>
          <a:bodyPr>
            <a:normAutofit lnSpcReduction="10000"/>
          </a:bodyPr>
          <a:lstStyle/>
          <a:p>
            <a:pPr marL="722313" indent="-457200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>
                <a:cs typeface="Arial" charset="0"/>
              </a:rPr>
              <a:t>Research methodology i.e. quantitative, qualitative or mixed methods?</a:t>
            </a:r>
          </a:p>
          <a:p>
            <a:pPr marL="722313" indent="-457200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>
                <a:cs typeface="Arial" charset="0"/>
              </a:rPr>
              <a:t>Questions - unambiguous, open/closed, use of Likert scale etc.</a:t>
            </a:r>
          </a:p>
          <a:p>
            <a:pPr marL="722313" indent="-457200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>
                <a:cs typeface="Arial" charset="0"/>
              </a:rPr>
              <a:t>Piloting </a:t>
            </a:r>
          </a:p>
          <a:p>
            <a:pPr marL="722313" indent="-457200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>
                <a:cs typeface="Arial" charset="0"/>
              </a:rPr>
              <a:t>Reliability, validity, bias</a:t>
            </a:r>
          </a:p>
          <a:p>
            <a:pPr marL="722313" indent="-457200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>
                <a:cs typeface="Arial" charset="0"/>
              </a:rPr>
              <a:t>Brainstorming</a:t>
            </a:r>
          </a:p>
          <a:p>
            <a:pPr marL="722313" indent="-457200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>
                <a:cs typeface="Arial" charset="0"/>
              </a:rPr>
              <a:t>Presentation of findings, use of SPSS/Excel</a:t>
            </a:r>
          </a:p>
          <a:p>
            <a:pPr marL="722313" indent="-457200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>
                <a:cs typeface="Arial" charset="0"/>
              </a:rPr>
              <a:t>Use of statistical analysis - standard deviation, pie charts, bar charts, histograms</a:t>
            </a:r>
          </a:p>
          <a:p>
            <a:pPr marL="722313" indent="-457200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>
                <a:cs typeface="Arial" charset="0"/>
              </a:rPr>
              <a:t>Written analysis of findings</a:t>
            </a:r>
          </a:p>
          <a:p>
            <a:pPr marL="722313" indent="-457200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>
                <a:cs typeface="Arial" charset="0"/>
              </a:rPr>
              <a:t>Conclusions</a:t>
            </a:r>
          </a:p>
          <a:p>
            <a:pPr marL="722313" indent="-457200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>
                <a:cs typeface="Arial" charset="0"/>
              </a:rPr>
              <a:t>Recommendations</a:t>
            </a:r>
          </a:p>
          <a:p>
            <a:pPr marL="722313" indent="-457200">
              <a:lnSpc>
                <a:spcPct val="80000"/>
              </a:lnSpc>
              <a:buNone/>
            </a:pPr>
            <a:endParaRPr lang="en-GB" altLang="en-US" sz="2400" b="1" i="1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2408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703" y="980728"/>
            <a:ext cx="9649097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sz="2600" dirty="0">
                <a:cs typeface="Arial" pitchFamily="34" charset="0"/>
              </a:rPr>
              <a:t>‘……research is conducted  in order to solve problems and expand knowledge’	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			        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(Drew,1980:p4)</a:t>
            </a:r>
          </a:p>
          <a:p>
            <a:pPr marL="0" indent="0">
              <a:buNone/>
            </a:pPr>
            <a:endParaRPr lang="en-GB" sz="2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sz="2600" dirty="0">
                <a:cs typeface="Arial" pitchFamily="34" charset="0"/>
              </a:rPr>
              <a:t>‘ People undertake research  in order to find things out in a systematic way, thereby increasing their knowledge’</a:t>
            </a:r>
          </a:p>
          <a:p>
            <a:pPr marL="0" indent="0">
              <a:buNone/>
            </a:pPr>
            <a:r>
              <a:rPr lang="en-GB" sz="2600" dirty="0">
                <a:latin typeface="Arial" pitchFamily="34" charset="0"/>
                <a:cs typeface="Arial" pitchFamily="34" charset="0"/>
              </a:rPr>
              <a:t>						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(Jankowicz,1995)</a:t>
            </a:r>
            <a:endParaRPr lang="en-GB" sz="14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sz="2600" dirty="0">
                <a:cs typeface="Arial" pitchFamily="34" charset="0"/>
              </a:rPr>
              <a:t>The outcomes of research may be useful to:</a:t>
            </a:r>
          </a:p>
          <a:p>
            <a:pPr marL="0" indent="0"/>
            <a:r>
              <a:rPr lang="en-GB" sz="2600" dirty="0">
                <a:cs typeface="Arial" pitchFamily="34" charset="0"/>
              </a:rPr>
              <a:t>  You</a:t>
            </a:r>
          </a:p>
          <a:p>
            <a:pPr marL="0" indent="0"/>
            <a:r>
              <a:rPr lang="en-GB" sz="2600" dirty="0">
                <a:cs typeface="Arial" pitchFamily="34" charset="0"/>
              </a:rPr>
              <a:t>  Organisations with which you are involved</a:t>
            </a:r>
          </a:p>
          <a:p>
            <a:pPr marL="0" indent="0"/>
            <a:r>
              <a:rPr lang="en-GB" sz="2600" dirty="0">
                <a:cs typeface="Arial" pitchFamily="34" charset="0"/>
              </a:rPr>
              <a:t>  The academic community and society as a whole</a:t>
            </a:r>
          </a:p>
          <a:p>
            <a:pPr marL="0" indent="0">
              <a:buNone/>
            </a:pPr>
            <a:endParaRPr lang="en-GB" sz="26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22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11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11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11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FC301-D00A-4AD6-B84C-9B66BE67F147}" type="datetime5">
              <a:rPr lang="en-US" smtClean="0"/>
              <a:pPr/>
              <a:t>6-Feb-20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4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1703" y="116632"/>
            <a:ext cx="9649097" cy="936104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rgbClr val="0000FF"/>
                </a:solidFill>
                <a:latin typeface="+mn-lt"/>
                <a:cs typeface="Arial" pitchFamily="34" charset="0"/>
              </a:rPr>
              <a:t>What is the purpose of research?  A reminder.........</a:t>
            </a:r>
          </a:p>
        </p:txBody>
      </p:sp>
    </p:spTree>
    <p:extLst>
      <p:ext uri="{BB962C8B-B14F-4D97-AF65-F5344CB8AC3E}">
        <p14:creationId xmlns:p14="http://schemas.microsoft.com/office/powerpoint/2010/main" val="15262741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3E1A8-8C06-4063-AA68-F1D93D2A7AFC}" type="datetime5">
              <a:rPr lang="en-US" smtClean="0"/>
              <a:pPr/>
              <a:t>6-Feb-20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444137" y="714356"/>
            <a:ext cx="10267406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400" dirty="0">
                <a:cs typeface="Arial" pitchFamily="34" charset="0"/>
              </a:rPr>
              <a:t>An essential component of any managerial role is competence in investigative approaches to facilitate decision making and problem solving.  Consequently, despite traditionalist views that research is:</a:t>
            </a:r>
          </a:p>
          <a:p>
            <a:endParaRPr lang="en-GB" sz="2400" dirty="0">
              <a:cs typeface="Arial" pitchFamily="34" charset="0"/>
            </a:endParaRPr>
          </a:p>
          <a:p>
            <a:r>
              <a:rPr lang="en-GB" sz="2400" dirty="0">
                <a:cs typeface="Arial" pitchFamily="34" charset="0"/>
              </a:rPr>
              <a:t>‘the domain of ‘remote, ivory tower individuals working on issues of little practical relevance’   </a:t>
            </a:r>
          </a:p>
          <a:p>
            <a:r>
              <a:rPr lang="en-GB" sz="2400" dirty="0">
                <a:latin typeface="Arial" pitchFamily="34" charset="0"/>
                <a:cs typeface="Arial" pitchFamily="34" charset="0"/>
              </a:rPr>
              <a:t>						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(Gill &amp; Johnson, 1991:4) </a:t>
            </a:r>
          </a:p>
          <a:p>
            <a:endParaRPr lang="en-GB" sz="2400" dirty="0">
              <a:latin typeface="Arial" pitchFamily="34" charset="0"/>
              <a:cs typeface="Arial" pitchFamily="34" charset="0"/>
            </a:endParaRPr>
          </a:p>
          <a:p>
            <a:r>
              <a:rPr lang="en-GB" sz="2400" dirty="0">
                <a:cs typeface="Arial" pitchFamily="34" charset="0"/>
              </a:rPr>
              <a:t>it enlightens and informs management decision making because it solves problems and expands knowledge via:</a:t>
            </a:r>
          </a:p>
          <a:p>
            <a:endParaRPr lang="en-GB" sz="2400" dirty="0">
              <a:cs typeface="Arial" pitchFamily="34" charset="0"/>
            </a:endParaRPr>
          </a:p>
          <a:p>
            <a:r>
              <a:rPr lang="en-GB" sz="2400" dirty="0">
                <a:cs typeface="Arial" pitchFamily="34" charset="0"/>
              </a:rPr>
              <a:t>‘a systematic way of asking questions, a systematic method of enquiry’  </a:t>
            </a: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				</a:t>
            </a:r>
            <a:r>
              <a:rPr lang="en-GB" sz="900" dirty="0">
                <a:latin typeface="Arial" pitchFamily="34" charset="0"/>
                <a:cs typeface="Arial" pitchFamily="34" charset="0"/>
              </a:rPr>
              <a:t>	</a:t>
            </a:r>
            <a:r>
              <a:rPr lang="en-GB" sz="1000" dirty="0">
                <a:latin typeface="Arial" pitchFamily="34" charset="0"/>
                <a:cs typeface="Arial" pitchFamily="34" charset="0"/>
              </a:rPr>
              <a:t>	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(Drew,1980 cited in Bell, 1999:3)</a:t>
            </a:r>
          </a:p>
        </p:txBody>
      </p:sp>
    </p:spTree>
    <p:extLst>
      <p:ext uri="{BB962C8B-B14F-4D97-AF65-F5344CB8AC3E}">
        <p14:creationId xmlns:p14="http://schemas.microsoft.com/office/powerpoint/2010/main" val="27088867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211</Words>
  <Application>Microsoft Office PowerPoint</Application>
  <PresentationFormat>Widescreen</PresentationFormat>
  <Paragraphs>62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Calibri</vt:lpstr>
      <vt:lpstr>Calibri Light</vt:lpstr>
      <vt:lpstr>Wingdings</vt:lpstr>
      <vt:lpstr>Wingdings 3</vt:lpstr>
      <vt:lpstr>Office Theme</vt:lpstr>
      <vt:lpstr>Research Methods</vt:lpstr>
      <vt:lpstr>Primary Research</vt:lpstr>
      <vt:lpstr>CONSIDERATIONS &amp; ISSUES</vt:lpstr>
      <vt:lpstr>What is the purpose of research?  A reminder.........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Sandra Dettmer</dc:creator>
  <cp:lastModifiedBy>Davina Wyn Evans</cp:lastModifiedBy>
  <cp:revision>2</cp:revision>
  <dcterms:created xsi:type="dcterms:W3CDTF">2018-03-21T09:46:41Z</dcterms:created>
  <dcterms:modified xsi:type="dcterms:W3CDTF">2020-02-06T11:39:57Z</dcterms:modified>
</cp:coreProperties>
</file>