
<file path=[Content_Types].xml><?xml version="1.0" encoding="utf-8"?>
<Types xmlns="http://schemas.openxmlformats.org/package/2006/content-types">
  <Default Extension="fntdata" ContentType="application/x-fontdata"/>
  <Default Extension="jfif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  <p:sldMasterId id="2147483660" r:id="rId2"/>
    <p:sldMasterId id="2147483690" r:id="rId3"/>
  </p:sldMasterIdLst>
  <p:notesMasterIdLst>
    <p:notesMasterId r:id="rId28"/>
  </p:notesMasterIdLst>
  <p:sldIdLst>
    <p:sldId id="256" r:id="rId4"/>
    <p:sldId id="260" r:id="rId5"/>
    <p:sldId id="258" r:id="rId6"/>
    <p:sldId id="279" r:id="rId7"/>
    <p:sldId id="278" r:id="rId8"/>
    <p:sldId id="280" r:id="rId9"/>
    <p:sldId id="257" r:id="rId10"/>
    <p:sldId id="259" r:id="rId11"/>
    <p:sldId id="262" r:id="rId12"/>
    <p:sldId id="261" r:id="rId13"/>
    <p:sldId id="263" r:id="rId14"/>
    <p:sldId id="264" r:id="rId15"/>
    <p:sldId id="265" r:id="rId16"/>
    <p:sldId id="266" r:id="rId17"/>
    <p:sldId id="267" r:id="rId18"/>
    <p:sldId id="268" r:id="rId19"/>
    <p:sldId id="274" r:id="rId20"/>
    <p:sldId id="275" r:id="rId21"/>
    <p:sldId id="276" r:id="rId22"/>
    <p:sldId id="277" r:id="rId23"/>
    <p:sldId id="270" r:id="rId24"/>
    <p:sldId id="281" r:id="rId25"/>
    <p:sldId id="273" r:id="rId26"/>
    <p:sldId id="282" r:id="rId27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29"/>
      <p:bold r:id="rId30"/>
      <p:italic r:id="rId31"/>
      <p:boldItalic r:id="rId32"/>
    </p:embeddedFont>
    <p:embeddedFont>
      <p:font typeface="Century Gothic" panose="020B0502020202020204" pitchFamily="34" charset="0"/>
      <p:regular r:id="rId33"/>
      <p:bold r:id="rId34"/>
      <p:italic r:id="rId35"/>
      <p:boldItalic r:id="rId36"/>
    </p:embeddedFont>
    <p:embeddedFont>
      <p:font typeface="Old Standard TT" panose="020B0604020202020204" charset="0"/>
      <p:regular r:id="rId37"/>
      <p:bold r:id="rId38"/>
      <p:italic r:id="rId3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41" roundtripDataSignature="AMtx7mg00e4ka017UJVUT3gPUGbW2jE8d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FA8A3"/>
    <a:srgbClr val="EDF0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966" y="8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font" Target="fonts/font11.fntdata"/><Relationship Id="rId21" Type="http://schemas.openxmlformats.org/officeDocument/2006/relationships/slide" Target="slides/slide18.xml"/><Relationship Id="rId34" Type="http://schemas.openxmlformats.org/officeDocument/2006/relationships/font" Target="fonts/font6.fntdata"/><Relationship Id="rId42" Type="http://schemas.openxmlformats.org/officeDocument/2006/relationships/presProps" Target="pres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font" Target="fonts/font1.fntdata"/><Relationship Id="rId41" Type="http://customschemas.google.com/relationships/presentationmetadata" Target="meta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font" Target="fonts/font4.fntdata"/><Relationship Id="rId37" Type="http://schemas.openxmlformats.org/officeDocument/2006/relationships/font" Target="fonts/font9.fntdata"/><Relationship Id="rId45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36" Type="http://schemas.openxmlformats.org/officeDocument/2006/relationships/font" Target="fonts/font8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font" Target="fonts/font3.fntdata"/><Relationship Id="rId44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font" Target="fonts/font2.fntdata"/><Relationship Id="rId35" Type="http://schemas.openxmlformats.org/officeDocument/2006/relationships/font" Target="fonts/font7.fntdata"/><Relationship Id="rId43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font" Target="fonts/font5.fntdata"/><Relationship Id="rId38" Type="http://schemas.openxmlformats.org/officeDocument/2006/relationships/font" Target="fonts/font10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1" name="Google Shape;421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22" name="Google Shape;422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52" name="Google Shape;45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42" name="Google Shape;442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31" name="Google Shape;43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47" name="Google Shape;447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g184058551d6_12_2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5" name="Google Shape;465;g184058551d6_12_2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g184058551d6_12_2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9" name="Google Shape;459;g184058551d6_12_2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g184058551d6_12_2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0" name="Google Shape;470;g184058551d6_12_2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g184058551d6_12_2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6" name="Google Shape;476;g184058551d6_12_2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g184058551d6_7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1" name="Google Shape;481;g184058551d6_7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7" name="Google Shape;487;g184058551d6_7_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8" name="Google Shape;488;g184058551d6_7_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5" name="Google Shape;495;g184058551d6_7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6" name="Google Shape;496;g184058551d6_7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" name="Google Shape;502;g184058551d6_7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3" name="Google Shape;503;g184058551d6_7_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" name="Google Shape;514;g184058551d6_17_8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5" name="Google Shape;515;g184058551d6_17_8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4" name="Google Shape;534;g184058551d6_17_9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5" name="Google Shape;535;g184058551d6_17_9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7"/>
          <p:cNvSpPr/>
          <p:nvPr/>
        </p:nvSpPr>
        <p:spPr>
          <a:xfrm>
            <a:off x="0" y="100"/>
            <a:ext cx="9144000" cy="1711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1" name="Google Shape;11;p7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2" name="Google Shape;12;p7"/>
          <p:cNvSpPr txBox="1">
            <a:spLocks noGrp="1"/>
          </p:cNvSpPr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3" name="Google Shape;13;p7"/>
          <p:cNvSpPr txBox="1">
            <a:spLocks noGrp="1"/>
          </p:cNvSpPr>
          <p:nvPr>
            <p:ph type="subTitle" idx="1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lt2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10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22" name="Google Shape;22;p10"/>
          <p:cNvCxnSpPr/>
          <p:nvPr/>
        </p:nvCxnSpPr>
        <p:spPr>
          <a:xfrm>
            <a:off x="5029675" y="4495500"/>
            <a:ext cx="6864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3" name="Google Shape;23;p10"/>
          <p:cNvSpPr txBox="1">
            <a:spLocks noGrp="1"/>
          </p:cNvSpPr>
          <p:nvPr>
            <p:ph type="title"/>
          </p:nvPr>
        </p:nvSpPr>
        <p:spPr>
          <a:xfrm>
            <a:off x="265500" y="1382350"/>
            <a:ext cx="4045200" cy="133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24" name="Google Shape;24;p10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5" name="Google Shape;25;p10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marL="914400" lvl="1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marL="1371600" lvl="2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marL="1828800" lvl="3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marL="2286000" lvl="4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marL="2743200" lvl="5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marL="3200400" lvl="6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marL="3657600" lvl="7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marL="4114800" lvl="8" indent="-3175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Google Shape;28;p11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9" name="Google Shape;29;p11"/>
          <p:cNvSpPr txBox="1">
            <a:spLocks noGrp="1"/>
          </p:cNvSpPr>
          <p:nvPr>
            <p:ph type="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2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12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12"/>
          <p:cNvSpPr txBox="1">
            <a:spLocks noGrp="1"/>
          </p:cNvSpPr>
          <p:nvPr>
            <p:ph type="body" idx="1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5" name="Google Shape;35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13"/>
          <p:cNvSpPr txBox="1">
            <a:spLocks noGrp="1"/>
          </p:cNvSpPr>
          <p:nvPr>
            <p:ph type="body" idx="1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9" name="Google Shape;39;p13"/>
          <p:cNvSpPr txBox="1">
            <a:spLocks noGrp="1"/>
          </p:cNvSpPr>
          <p:nvPr>
            <p:ph type="body" idx="2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0" name="Google Shape;40;p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1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5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6" name="Google Shape;46;p15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7" name="Google Shape;47;p1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6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50" name="Google Shape;50;p1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7"/>
          <p:cNvSpPr txBox="1">
            <a:spLocks noGrp="1"/>
          </p:cNvSpPr>
          <p:nvPr>
            <p:ph type="title" hasCustomPrompt="1"/>
          </p:nvPr>
        </p:nvSpPr>
        <p:spPr>
          <a:xfrm>
            <a:off x="311700" y="1039650"/>
            <a:ext cx="8520600" cy="210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9pPr>
          </a:lstStyle>
          <a:p>
            <a:r>
              <a:t>xx%</a:t>
            </a:r>
          </a:p>
        </p:txBody>
      </p:sp>
      <p:sp>
        <p:nvSpPr>
          <p:cNvPr id="53" name="Google Shape;53;p17"/>
          <p:cNvSpPr txBox="1">
            <a:spLocks noGrp="1"/>
          </p:cNvSpPr>
          <p:nvPr>
            <p:ph type="body" idx="1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1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184058551d6_7_4"/>
          <p:cNvSpPr/>
          <p:nvPr/>
        </p:nvSpPr>
        <p:spPr>
          <a:xfrm>
            <a:off x="0" y="100"/>
            <a:ext cx="9144000" cy="1711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61" name="Google Shape;61;g184058551d6_7_4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w="285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2" name="Google Shape;62;g184058551d6_7_4"/>
          <p:cNvSpPr txBox="1">
            <a:spLocks noGrp="1"/>
          </p:cNvSpPr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63" name="Google Shape;63;g184058551d6_7_4"/>
          <p:cNvSpPr txBox="1">
            <a:spLocks noGrp="1"/>
          </p:cNvSpPr>
          <p:nvPr>
            <p:ph type="subTitle" idx="1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9pPr>
          </a:lstStyle>
          <a:p>
            <a:endParaRPr/>
          </a:p>
        </p:txBody>
      </p:sp>
      <p:sp>
        <p:nvSpPr>
          <p:cNvPr id="64" name="Google Shape;64;g184058551d6_7_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" name="Google Shape;66;g184058551d6_7_10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w="28575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7" name="Google Shape;67;g184058551d6_7_10"/>
          <p:cNvSpPr txBox="1">
            <a:spLocks noGrp="1"/>
          </p:cNvSpPr>
          <p:nvPr>
            <p:ph type="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68" name="Google Shape;68;g184058551d6_7_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184058551d6_7_1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g184058551d6_7_1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g184058551d6_7_14"/>
          <p:cNvSpPr txBox="1">
            <a:spLocks noGrp="1"/>
          </p:cNvSpPr>
          <p:nvPr>
            <p:ph type="body" idx="1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73" name="Google Shape;73;g184058551d6_7_1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184058551d6_7_1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g184058551d6_7_19"/>
          <p:cNvSpPr txBox="1">
            <a:spLocks noGrp="1"/>
          </p:cNvSpPr>
          <p:nvPr>
            <p:ph type="body" idx="1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7" name="Google Shape;77;g184058551d6_7_19"/>
          <p:cNvSpPr txBox="1">
            <a:spLocks noGrp="1"/>
          </p:cNvSpPr>
          <p:nvPr>
            <p:ph type="body" idx="2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78" name="Google Shape;78;g184058551d6_7_1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184058551d6_7_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g184058551d6_7_2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184058551d6_7_2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84" name="Google Shape;84;g184058551d6_7_2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85" name="Google Shape;85;g184058551d6_7_2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lt2"/>
        </a:solidFill>
        <a:effectLst/>
      </p:bgPr>
    </p:bg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184058551d6_7_31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88" name="Google Shape;88;g184058551d6_7_3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184058551d6_7_34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91" name="Google Shape;91;g184058551d6_7_34"/>
          <p:cNvCxnSpPr/>
          <p:nvPr/>
        </p:nvCxnSpPr>
        <p:spPr>
          <a:xfrm>
            <a:off x="5029675" y="4495500"/>
            <a:ext cx="686400" cy="0"/>
          </a:xfrm>
          <a:prstGeom prst="straightConnector1">
            <a:avLst/>
          </a:pr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92" name="Google Shape;92;g184058551d6_7_34"/>
          <p:cNvSpPr txBox="1">
            <a:spLocks noGrp="1"/>
          </p:cNvSpPr>
          <p:nvPr>
            <p:ph type="title"/>
          </p:nvPr>
        </p:nvSpPr>
        <p:spPr>
          <a:xfrm>
            <a:off x="265500" y="1382350"/>
            <a:ext cx="4045200" cy="133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93" name="Google Shape;93;g184058551d6_7_34"/>
          <p:cNvSpPr txBox="1">
            <a:spLocks noGrp="1"/>
          </p:cNvSpPr>
          <p:nvPr>
            <p:ph type="subTitle" idx="1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94" name="Google Shape;94;g184058551d6_7_34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>
            <a:endParaRPr/>
          </a:p>
        </p:txBody>
      </p:sp>
      <p:sp>
        <p:nvSpPr>
          <p:cNvPr id="95" name="Google Shape;95;g184058551d6_7_3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184058551d6_7_41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98" name="Google Shape;98;g184058551d6_7_4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184058551d6_7_44"/>
          <p:cNvSpPr txBox="1">
            <a:spLocks noGrp="1"/>
          </p:cNvSpPr>
          <p:nvPr>
            <p:ph type="title" hasCustomPrompt="1"/>
          </p:nvPr>
        </p:nvSpPr>
        <p:spPr>
          <a:xfrm>
            <a:off x="311700" y="1039650"/>
            <a:ext cx="8520600" cy="2106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sz="14000" b="1"/>
            </a:lvl9pPr>
          </a:lstStyle>
          <a:p>
            <a:r>
              <a:t>xx%</a:t>
            </a:r>
          </a:p>
        </p:txBody>
      </p:sp>
      <p:sp>
        <p:nvSpPr>
          <p:cNvPr id="101" name="Google Shape;101;g184058551d6_7_44"/>
          <p:cNvSpPr txBox="1">
            <a:spLocks noGrp="1"/>
          </p:cNvSpPr>
          <p:nvPr>
            <p:ph type="body" idx="1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02" name="Google Shape;102;g184058551d6_7_4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184058551d6_7_4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2" name="Google Shape;372;g184058551d6_17_26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3" name="Google Shape;373;g184058551d6_17_26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74" name="Google Shape;374;g184058551d6_17_26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5" name="Google Shape;375;g184058551d6_17_26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6" name="Google Shape;376;g184058551d6_17_26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g184058551d6_17_32"/>
          <p:cNvSpPr txBox="1"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500"/>
              <a:buFont typeface="Calibri"/>
              <a:buNone/>
              <a:defRPr sz="4500"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79" name="Google Shape;379;g184058551d6_17_32"/>
          <p:cNvSpPr txBox="1">
            <a:spLocks noGrp="1"/>
          </p:cNvSpPr>
          <p:nvPr>
            <p:ph type="body" idx="1"/>
          </p:nvPr>
        </p:nvSpPr>
        <p:spPr>
          <a:xfrm>
            <a:off x="623888" y="3442097"/>
            <a:ext cx="7886700" cy="11251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500"/>
              <a:buNone/>
              <a:defRPr sz="15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 sz="12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80" name="Google Shape;380;g184058551d6_17_32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1" name="Google Shape;381;g184058551d6_17_32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2" name="Google Shape;382;g184058551d6_17_32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g184058551d6_17_38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5" name="Google Shape;385;g184058551d6_17_38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86" name="Google Shape;386;g184058551d6_17_38"/>
          <p:cNvSpPr txBox="1">
            <a:spLocks noGrp="1"/>
          </p:cNvSpPr>
          <p:nvPr>
            <p:ph type="body" idx="2"/>
          </p:nvPr>
        </p:nvSpPr>
        <p:spPr>
          <a:xfrm>
            <a:off x="4629150" y="1369219"/>
            <a:ext cx="38862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87" name="Google Shape;387;g184058551d6_17_38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8" name="Google Shape;388;g184058551d6_17_38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89" name="Google Shape;389;g184058551d6_17_38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184058551d6_17_45"/>
          <p:cNvSpPr txBox="1"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92" name="Google Shape;392;g184058551d6_17_45"/>
          <p:cNvSpPr txBox="1">
            <a:spLocks noGrp="1"/>
          </p:cNvSpPr>
          <p:nvPr>
            <p:ph type="body" idx="1"/>
          </p:nvPr>
        </p:nvSpPr>
        <p:spPr>
          <a:xfrm>
            <a:off x="629841" y="1260872"/>
            <a:ext cx="3868340" cy="617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393" name="Google Shape;393;g184058551d6_17_45"/>
          <p:cNvSpPr txBox="1">
            <a:spLocks noGrp="1"/>
          </p:cNvSpPr>
          <p:nvPr>
            <p:ph type="body" idx="2"/>
          </p:nvPr>
        </p:nvSpPr>
        <p:spPr>
          <a:xfrm>
            <a:off x="629841" y="1878806"/>
            <a:ext cx="3868340" cy="2763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94" name="Google Shape;394;g184058551d6_17_45"/>
          <p:cNvSpPr txBox="1">
            <a:spLocks noGrp="1"/>
          </p:cNvSpPr>
          <p:nvPr>
            <p:ph type="body" idx="3"/>
          </p:nvPr>
        </p:nvSpPr>
        <p:spPr>
          <a:xfrm>
            <a:off x="4629150" y="1260872"/>
            <a:ext cx="3887391" cy="6179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1pPr>
            <a:lvl2pPr marL="914400" lvl="1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9pPr>
          </a:lstStyle>
          <a:p>
            <a:endParaRPr/>
          </a:p>
        </p:txBody>
      </p:sp>
      <p:sp>
        <p:nvSpPr>
          <p:cNvPr id="395" name="Google Shape;395;g184058551d6_17_45"/>
          <p:cNvSpPr txBox="1">
            <a:spLocks noGrp="1"/>
          </p:cNvSpPr>
          <p:nvPr>
            <p:ph type="body" idx="4"/>
          </p:nvPr>
        </p:nvSpPr>
        <p:spPr>
          <a:xfrm>
            <a:off x="4629150" y="1878806"/>
            <a:ext cx="3887391" cy="27634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396" name="Google Shape;396;g184058551d6_17_45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97" name="Google Shape;397;g184058551d6_17_45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398" name="Google Shape;398;g184058551d6_17_45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184058551d6_17_54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1" name="Google Shape;401;g184058551d6_17_54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2" name="Google Shape;402;g184058551d6_17_54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3" name="Google Shape;403;g184058551d6_17_54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" name="Google Shape;405;g184058551d6_17_59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6" name="Google Shape;406;g184058551d6_17_59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07" name="Google Shape;407;g184058551d6_17_5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g184058551d6_17_63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0" name="Google Shape;410;g184058551d6_17_63"/>
          <p:cNvSpPr txBox="1">
            <a:spLocks noGrp="1"/>
          </p:cNvSpPr>
          <p:nvPr>
            <p:ph type="body" idx="1"/>
          </p:nvPr>
        </p:nvSpPr>
        <p:spPr>
          <a:xfrm rot="5400000">
            <a:off x="2940248" y="-942379"/>
            <a:ext cx="3263504" cy="78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11" name="Google Shape;411;g184058551d6_17_63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2" name="Google Shape;412;g184058551d6_17_63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3" name="Google Shape;413;g184058551d6_17_63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Google Shape;415;g184058551d6_17_69"/>
          <p:cNvSpPr txBox="1">
            <a:spLocks noGrp="1"/>
          </p:cNvSpPr>
          <p:nvPr>
            <p:ph type="title"/>
          </p:nvPr>
        </p:nvSpPr>
        <p:spPr>
          <a:xfrm rot="5400000">
            <a:off x="5350073" y="1467445"/>
            <a:ext cx="4358879" cy="1971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6" name="Google Shape;416;g184058551d6_17_69"/>
          <p:cNvSpPr txBox="1">
            <a:spLocks noGrp="1"/>
          </p:cNvSpPr>
          <p:nvPr>
            <p:ph type="body" idx="1"/>
          </p:nvPr>
        </p:nvSpPr>
        <p:spPr>
          <a:xfrm rot="5400000">
            <a:off x="1349573" y="-447080"/>
            <a:ext cx="4358879" cy="5800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lvl="0" indent="-31750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1pPr>
            <a:lvl2pPr marL="914400" lvl="1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2pPr>
            <a:lvl3pPr marL="1371600" lvl="2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3pPr>
            <a:lvl4pPr marL="1828800" lvl="3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4pPr>
            <a:lvl5pPr marL="2286000" lvl="4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5pPr>
            <a:lvl6pPr marL="2743200" lvl="5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6pPr>
            <a:lvl7pPr marL="3200400" lvl="6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7pPr>
            <a:lvl8pPr marL="3657600" lvl="7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8pPr>
            <a:lvl9pPr marL="4114800" lvl="8" indent="-3175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/>
            </a:lvl9pPr>
          </a:lstStyle>
          <a:p>
            <a:endParaRPr/>
          </a:p>
        </p:txBody>
      </p:sp>
      <p:sp>
        <p:nvSpPr>
          <p:cNvPr id="417" name="Google Shape;417;g184058551d6_17_69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8" name="Google Shape;418;g184058551d6_17_69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419" name="Google Shape;419;g184058551d6_17_69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9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aperback">
    <p:bg>
      <p:bgPr>
        <a:solidFill>
          <a:schemeClr val="accen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7" name="Google Shape;7;p6"/>
          <p:cNvSpPr txBox="1">
            <a:spLocks noGrp="1"/>
          </p:cNvSpPr>
          <p:nvPr>
            <p:ph type="body" idx="1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ld Standard TT"/>
              <a:buChar char="●"/>
              <a:defRPr sz="18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 sz="1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 sz="1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 sz="1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 sz="1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 sz="1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 sz="1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 sz="1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ld Standard TT"/>
              <a:buChar char="■"/>
              <a:defRPr sz="14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8" name="Google Shape;8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:push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aperback">
    <p:bg>
      <p:bgPr>
        <a:solidFill>
          <a:schemeClr val="accent1"/>
        </a:solid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184058551d6_7_0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57" name="Google Shape;57;g184058551d6_7_0"/>
          <p:cNvSpPr txBox="1">
            <a:spLocks noGrp="1"/>
          </p:cNvSpPr>
          <p:nvPr>
            <p:ph type="body" idx="1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ld Standard TT"/>
              <a:buChar char="●"/>
              <a:defRPr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endParaRPr/>
          </a:p>
        </p:txBody>
      </p:sp>
      <p:sp>
        <p:nvSpPr>
          <p:cNvPr id="58" name="Google Shape;58;g184058551d6_7_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>
        <p:push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g184058551d6_17_0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300"/>
              <a:buFont typeface="Calibri"/>
              <a:buNone/>
              <a:defRPr sz="3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 sz="1400"/>
            </a:lvl9pPr>
          </a:lstStyle>
          <a:p>
            <a:endParaRPr/>
          </a:p>
        </p:txBody>
      </p:sp>
      <p:sp>
        <p:nvSpPr>
          <p:cNvPr id="347" name="Google Shape;347;g184058551d6_17_0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>
            <a:lvl1pPr marL="457200" marR="0" lvl="0" indent="-3619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Arial"/>
              <a:buChar char="•"/>
              <a:defRPr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238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Font typeface="Arial"/>
              <a:buChar char="•"/>
              <a:defRPr sz="15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48" name="Google Shape;348;g184058551d6_17_0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49" name="Google Shape;349;g184058551d6_17_0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350" name="Google Shape;350;g184058551d6_17_0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</p:sldLayoutIdLst>
  <mc:AlternateContent xmlns:mc="http://schemas.openxmlformats.org/markup-compatibility/2006" xmlns:p14="http://schemas.microsoft.com/office/powerpoint/2010/main">
    <mc:Choice Requires="p14">
      <p:transition spd="slow">
        <p:push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fif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fi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" name="Google Shape;424;p1"/>
          <p:cNvSpPr/>
          <p:nvPr/>
        </p:nvSpPr>
        <p:spPr>
          <a:xfrm>
            <a:off x="0" y="-48974"/>
            <a:ext cx="9144000" cy="1800300"/>
          </a:xfrm>
          <a:prstGeom prst="rect">
            <a:avLst/>
          </a:prstGeom>
          <a:solidFill>
            <a:schemeClr val="bg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5" name="Google Shape;425;p1"/>
          <p:cNvSpPr txBox="1">
            <a:spLocks noGrp="1"/>
          </p:cNvSpPr>
          <p:nvPr>
            <p:ph type="ctrTitle"/>
          </p:nvPr>
        </p:nvSpPr>
        <p:spPr>
          <a:xfrm>
            <a:off x="512700" y="1893300"/>
            <a:ext cx="8118600" cy="9455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lang="en" dirty="0">
                <a:solidFill>
                  <a:schemeClr val="bg1"/>
                </a:solidFill>
              </a:rPr>
              <a:t>Leadership Development</a:t>
            </a:r>
            <a:endParaRPr dirty="0">
              <a:solidFill>
                <a:schemeClr val="bg1"/>
              </a:solidFill>
            </a:endParaRPr>
          </a:p>
        </p:txBody>
      </p:sp>
      <p:sp>
        <p:nvSpPr>
          <p:cNvPr id="426" name="Google Shape;426;p1"/>
          <p:cNvSpPr txBox="1">
            <a:spLocks noGrp="1"/>
          </p:cNvSpPr>
          <p:nvPr>
            <p:ph type="subTitle" idx="1"/>
          </p:nvPr>
        </p:nvSpPr>
        <p:spPr>
          <a:xfrm rot="10800000" flipV="1">
            <a:off x="5656521" y="4657060"/>
            <a:ext cx="3487478" cy="4864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r>
              <a:rPr lang="en-IN" sz="1800" dirty="0"/>
              <a:t>Guided by Dr.Mushfiqur Rahman</a:t>
            </a:r>
          </a:p>
        </p:txBody>
      </p:sp>
      <p:pic>
        <p:nvPicPr>
          <p:cNvPr id="427" name="Google Shape;427;p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08025" y="-48974"/>
            <a:ext cx="3527949" cy="1800300"/>
          </a:xfrm>
          <a:prstGeom prst="rect">
            <a:avLst/>
          </a:prstGeom>
          <a:noFill/>
          <a:ln>
            <a:noFill/>
          </a:ln>
        </p:spPr>
      </p:pic>
      <p:sp>
        <p:nvSpPr>
          <p:cNvPr id="428" name="Google Shape;428;p1"/>
          <p:cNvSpPr txBox="1"/>
          <p:nvPr/>
        </p:nvSpPr>
        <p:spPr>
          <a:xfrm>
            <a:off x="533964" y="2658140"/>
            <a:ext cx="1419013" cy="9455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solidFill>
                  <a:srgbClr val="FF0000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GROUP 5</a:t>
            </a:r>
            <a:endParaRPr sz="2000" dirty="0">
              <a:solidFill>
                <a:srgbClr val="FF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5FE448-68C7-4C89-A399-71BC60E00C5D}"/>
              </a:ext>
            </a:extLst>
          </p:cNvPr>
          <p:cNvSpPr txBox="1"/>
          <p:nvPr/>
        </p:nvSpPr>
        <p:spPr>
          <a:xfrm>
            <a:off x="533964" y="3783797"/>
            <a:ext cx="307280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Chirag </a:t>
            </a:r>
            <a:r>
              <a:rPr lang="en-GB" sz="1400" dirty="0" err="1">
                <a:solidFill>
                  <a:schemeClr val="bg1"/>
                </a:solidFill>
              </a:rPr>
              <a:t>kiyada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Zeel </a:t>
            </a:r>
            <a:r>
              <a:rPr lang="en-GB" sz="1400" dirty="0" err="1">
                <a:solidFill>
                  <a:schemeClr val="bg1"/>
                </a:solidFill>
              </a:rPr>
              <a:t>surti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 err="1">
                <a:solidFill>
                  <a:schemeClr val="bg1"/>
                </a:solidFill>
              </a:rPr>
              <a:t>Parth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joshi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Kalpesh Prajapati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Tauseef</a:t>
            </a:r>
            <a:endParaRPr lang="en-IN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5"/>
          <p:cNvSpPr txBox="1">
            <a:spLocks noGrp="1"/>
          </p:cNvSpPr>
          <p:nvPr>
            <p:ph type="title"/>
          </p:nvPr>
        </p:nvSpPr>
        <p:spPr>
          <a:xfrm>
            <a:off x="265500" y="-1"/>
            <a:ext cx="4045200" cy="33705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</a:pPr>
            <a:r>
              <a:rPr lang="en" b="1" dirty="0"/>
              <a:t>Topics that will be covered by Us</a:t>
            </a:r>
            <a:endParaRPr b="1" dirty="0"/>
          </a:p>
        </p:txBody>
      </p:sp>
      <p:sp>
        <p:nvSpPr>
          <p:cNvPr id="456" name="Google Shape;456;p5"/>
          <p:cNvSpPr txBox="1">
            <a:spLocks noGrp="1"/>
          </p:cNvSpPr>
          <p:nvPr>
            <p:ph type="body" idx="2"/>
          </p:nvPr>
        </p:nvSpPr>
        <p:spPr>
          <a:xfrm>
            <a:off x="4833302" y="74428"/>
            <a:ext cx="4310698" cy="43448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IN" dirty="0"/>
              <a:t>Introduction </a:t>
            </a: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Aim &amp; Objective</a:t>
            </a: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IN" dirty="0"/>
              <a:t>I</a:t>
            </a:r>
            <a:r>
              <a:rPr lang="en" dirty="0"/>
              <a:t>ssues of HRM &amp; IHRM</a:t>
            </a: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Leadership Development Programs</a:t>
            </a: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7 Steps to the Creation of an Effective Leadership</a:t>
            </a: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Benefits</a:t>
            </a: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Disadvantages</a:t>
            </a: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IN" b="0" i="0" dirty="0">
                <a:solidFill>
                  <a:schemeClr val="bg1"/>
                </a:solidFill>
                <a:effectLst/>
                <a:latin typeface="Old Standard TT" panose="020B0604020202020204" charset="0"/>
              </a:rPr>
              <a:t>leadership style</a:t>
            </a:r>
            <a:endParaRPr lang="en" dirty="0">
              <a:solidFill>
                <a:schemeClr val="bg1"/>
              </a:solidFill>
              <a:latin typeface="Old Standard TT" panose="020B0604020202020204" charset="0"/>
            </a:endParaRPr>
          </a:p>
          <a:p>
            <a:pPr marL="45720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Conclusion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4" name="Google Shape;444;p3"/>
          <p:cNvSpPr txBox="1"/>
          <p:nvPr/>
        </p:nvSpPr>
        <p:spPr>
          <a:xfrm>
            <a:off x="467832" y="1275906"/>
            <a:ext cx="8027581" cy="2743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42900" marR="0" lvl="0" indent="-3429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 pitchFamily="34" charset="0"/>
              <a:buChar char="•"/>
            </a:pPr>
            <a:r>
              <a:rPr lang="en" sz="2000" i="0" u="none" strike="noStrike" cap="none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Leader of an organisation is the key factor that determines the success, productivity and determination of the employees. </a:t>
            </a:r>
          </a:p>
          <a:p>
            <a:pPr marL="342900" marR="0" lvl="0" indent="-3429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 panose="020B0604020202020204" pitchFamily="34" charset="0"/>
              <a:buChar char="•"/>
            </a:pPr>
            <a:r>
              <a:rPr lang="en" sz="2000" i="0" u="none" strike="noStrike" cap="none" dirty="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There are many theories revolving around the topic of what makes a good leader. Among those, the most prominent one is that, when a leader assesses their own leadership skills, through different programs and processes, helps them motivate and build relationships with their employees, enhance communication, make connections and in turn develop effective leadership.</a:t>
            </a:r>
            <a:endParaRPr sz="2000" i="0" u="none" strike="noStrike" cap="none" dirty="0">
              <a:solidFill>
                <a:srgbClr val="000000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498B51-57F5-406E-BB28-32C0ACA8C5BC}"/>
              </a:ext>
            </a:extLst>
          </p:cNvPr>
          <p:cNvSpPr txBox="1"/>
          <p:nvPr/>
        </p:nvSpPr>
        <p:spPr>
          <a:xfrm>
            <a:off x="191387" y="446568"/>
            <a:ext cx="8771860" cy="754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300" dirty="0">
                <a:solidFill>
                  <a:schemeClr val="tx2"/>
                </a:solidFill>
                <a:latin typeface="Old Standard TT" panose="020B0604020202020204" charset="0"/>
              </a:rPr>
              <a:t>Introduction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67C5527-5BF8-C3EE-A576-C5EFE1FC4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04966"/>
            <a:ext cx="9143999" cy="866634"/>
          </a:xfrm>
        </p:spPr>
        <p:txBody>
          <a:bodyPr/>
          <a:lstStyle/>
          <a:p>
            <a:pPr algn="ctr"/>
            <a:r>
              <a:rPr lang="en-GB" sz="4300" dirty="0"/>
              <a:t>Aim &amp; Objectives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EEE20C-E0FC-0DD2-E7F3-76A6E8B72842}"/>
              </a:ext>
            </a:extLst>
          </p:cNvPr>
          <p:cNvSpPr txBox="1"/>
          <p:nvPr/>
        </p:nvSpPr>
        <p:spPr>
          <a:xfrm>
            <a:off x="716506" y="1705970"/>
            <a:ext cx="801806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Old Standard TT" panose="020B0604020202020204" charset="0"/>
              </a:rPr>
              <a:t>To promote cultural understanding within a diverse population.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Old Standard TT" panose="020B0604020202020204" charset="0"/>
              </a:rPr>
              <a:t>To provide programs and activities which contribute to health and well-being, a safe environment, a sense of belonging, and respect for self and others.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Old Standard TT" panose="020B0604020202020204" charset="0"/>
              </a:rPr>
              <a:t>To use student assessment results to review and improve curricula, courses, programs, and instructional practices.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Old Standard TT" panose="020B0604020202020204" charset="0"/>
              </a:rPr>
              <a:t>To encourage students to pursue professional improvement leading to certification/licensure in their trade areas and post secondary education.</a:t>
            </a:r>
          </a:p>
        </p:txBody>
      </p:sp>
    </p:spTree>
    <p:extLst>
      <p:ext uri="{BB962C8B-B14F-4D97-AF65-F5344CB8AC3E}">
        <p14:creationId xmlns:p14="http://schemas.microsoft.com/office/powerpoint/2010/main" val="4232386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0970E08-AA3C-5DAB-76B9-CD7FFDFB5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500" y="102357"/>
            <a:ext cx="4045200" cy="1009936"/>
          </a:xfrm>
        </p:spPr>
        <p:txBody>
          <a:bodyPr/>
          <a:lstStyle/>
          <a:p>
            <a:r>
              <a:rPr lang="en-US" dirty="0"/>
              <a:t>Infosys 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C1DF1CA-D885-0952-4200-A010651A5A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5500" y="1112293"/>
            <a:ext cx="4045200" cy="3698542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800" dirty="0" err="1"/>
              <a:t>Nagavara</a:t>
            </a:r>
            <a:r>
              <a:rPr lang="en-GB" sz="1800" dirty="0"/>
              <a:t> Ramarao Narayana Murthy CBE LH is an Indian billionaire businessman. He is the founder of Infosys.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dirty="0">
                <a:highlight>
                  <a:srgbClr val="FFFF00"/>
                </a:highlight>
              </a:rPr>
              <a:t>Nandan Nilekani </a:t>
            </a:r>
            <a:r>
              <a:rPr lang="en-GB" sz="1800" dirty="0"/>
              <a:t>is the Co-Founder and Chairman of Infosys Technologies Limited.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dirty="0"/>
              <a:t>Infosys is a global leader in next generation digital services and consulting. We enable clients in more than 50 countries to navigate their digital transformation.</a:t>
            </a:r>
            <a:endParaRPr lang="en-US" sz="1800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BED296D-70ED-F9B5-9CFC-8433D09DBA4C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, sky, outdoor">
            <a:extLst>
              <a:ext uri="{FF2B5EF4-FFF2-40B4-BE49-F238E27FC236}">
                <a16:creationId xmlns:a16="http://schemas.microsoft.com/office/drawing/2014/main" id="{E62E1C2F-E0C6-5B56-DF2B-0F32444DF7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9498" y="724200"/>
            <a:ext cx="3837001" cy="369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294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C86F4-8440-CED0-1A39-2B1DC6F6A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700" y="445025"/>
            <a:ext cx="8520600" cy="1001638"/>
          </a:xfrm>
        </p:spPr>
        <p:txBody>
          <a:bodyPr/>
          <a:lstStyle/>
          <a:p>
            <a:pPr algn="ctr"/>
            <a:r>
              <a:rPr lang="en-GB" sz="4300" dirty="0">
                <a:solidFill>
                  <a:schemeClr val="tx2"/>
                </a:solidFill>
              </a:rPr>
              <a:t>Issues of HRM &amp; IHRM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E07DA8-E9BD-3823-406F-AD6AF96A3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1700" y="1339702"/>
            <a:ext cx="7235512" cy="3491605"/>
          </a:xfrm>
        </p:spPr>
        <p:txBody>
          <a:bodyPr/>
          <a:lstStyle/>
          <a:p>
            <a:pPr marL="139700" indent="0">
              <a:lnSpc>
                <a:spcPct val="150000"/>
              </a:lnSpc>
              <a:buNone/>
            </a:pP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Change management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Landing top talent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Retention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Monitoring productivity and performance</a:t>
            </a:r>
            <a:r>
              <a:rPr lang="en-GB" sz="2000" dirty="0"/>
              <a:t>.</a:t>
            </a:r>
          </a:p>
          <a:p>
            <a:pPr marL="13970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6116465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2"/>
          <p:cNvSpPr txBox="1">
            <a:spLocks noGrp="1"/>
          </p:cNvSpPr>
          <p:nvPr>
            <p:ph type="title"/>
          </p:nvPr>
        </p:nvSpPr>
        <p:spPr>
          <a:xfrm>
            <a:off x="183300" y="310700"/>
            <a:ext cx="8777400" cy="108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5400"/>
              <a:buNone/>
            </a:pPr>
            <a:r>
              <a:rPr lang="en" sz="4400" dirty="0">
                <a:solidFill>
                  <a:schemeClr val="tx2"/>
                </a:solidFill>
              </a:rPr>
              <a:t>Leadership Development?</a:t>
            </a:r>
            <a:endParaRPr sz="4400" dirty="0">
              <a:solidFill>
                <a:schemeClr val="tx2"/>
              </a:solidFill>
            </a:endParaRPr>
          </a:p>
        </p:txBody>
      </p:sp>
      <p:sp>
        <p:nvSpPr>
          <p:cNvPr id="434" name="Google Shape;434;p2"/>
          <p:cNvSpPr txBox="1"/>
          <p:nvPr/>
        </p:nvSpPr>
        <p:spPr>
          <a:xfrm>
            <a:off x="506800" y="1369450"/>
            <a:ext cx="8098200" cy="8571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" sz="19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" sz="2200" b="1" i="1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Leadership is the capacity to translate vision into reality.</a:t>
            </a:r>
            <a:endParaRPr lang="en" sz="22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                                                                     — Warren Bennis</a:t>
            </a:r>
            <a:endParaRPr sz="16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5" name="Google Shape;435;p2"/>
          <p:cNvSpPr/>
          <p:nvPr/>
        </p:nvSpPr>
        <p:spPr>
          <a:xfrm>
            <a:off x="482575" y="2947486"/>
            <a:ext cx="2803500" cy="13695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6" name="Google Shape;436;p2"/>
          <p:cNvSpPr/>
          <p:nvPr/>
        </p:nvSpPr>
        <p:spPr>
          <a:xfrm>
            <a:off x="5801500" y="2954550"/>
            <a:ext cx="2803500" cy="1369500"/>
          </a:xfrm>
          <a:prstGeom prst="roundRect">
            <a:avLst>
              <a:gd name="adj" fmla="val 16667"/>
            </a:avLst>
          </a:prstGeom>
          <a:solidFill>
            <a:schemeClr val="accent4"/>
          </a:solidFill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7" name="Google Shape;437;p2"/>
          <p:cNvSpPr txBox="1"/>
          <p:nvPr/>
        </p:nvSpPr>
        <p:spPr>
          <a:xfrm>
            <a:off x="539000" y="3362250"/>
            <a:ext cx="23937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" sz="2400" b="0" i="0" u="none" strike="noStrike" cap="none" dirty="0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VISION</a:t>
            </a:r>
            <a:endParaRPr sz="2800" b="0" i="0" u="none" strike="noStrike" cap="none" dirty="0">
              <a:solidFill>
                <a:schemeClr val="accen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438" name="Google Shape;438;p2"/>
          <p:cNvSpPr txBox="1"/>
          <p:nvPr/>
        </p:nvSpPr>
        <p:spPr>
          <a:xfrm>
            <a:off x="5974000" y="3362250"/>
            <a:ext cx="24585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" sz="2400" b="0" i="0" u="none" strike="noStrike" cap="none">
                <a:solidFill>
                  <a:schemeClr val="accent1"/>
                </a:solidFill>
                <a:latin typeface="Old Standard TT"/>
                <a:ea typeface="Old Standard TT"/>
                <a:cs typeface="Old Standard TT"/>
                <a:sym typeface="Old Standard TT"/>
              </a:rPr>
              <a:t>REALITY</a:t>
            </a:r>
            <a:endParaRPr sz="2400" b="0" i="0" u="none" strike="noStrike" cap="none">
              <a:solidFill>
                <a:schemeClr val="accent1"/>
              </a:solidFill>
              <a:latin typeface="Old Standard TT"/>
              <a:ea typeface="Old Standard TT"/>
              <a:cs typeface="Old Standard TT"/>
              <a:sym typeface="Old Standard TT"/>
            </a:endParaRPr>
          </a:p>
        </p:txBody>
      </p:sp>
      <p:sp>
        <p:nvSpPr>
          <p:cNvPr id="439" name="Google Shape;439;p2"/>
          <p:cNvSpPr/>
          <p:nvPr/>
        </p:nvSpPr>
        <p:spPr>
          <a:xfrm>
            <a:off x="3466750" y="3456000"/>
            <a:ext cx="2178300" cy="3666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4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9" name="Google Shape;449;p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87450" y="602325"/>
            <a:ext cx="8169101" cy="3938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Why Is Leadership Development Important? 4 Reasons | CCL">
            <a:extLst>
              <a:ext uri="{FF2B5EF4-FFF2-40B4-BE49-F238E27FC236}">
                <a16:creationId xmlns:a16="http://schemas.microsoft.com/office/drawing/2014/main" id="{3BB8C7FD-FFED-4B81-BFDB-9AE282BD2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B6DBE3"/>
              </a:clrFrom>
              <a:clrTo>
                <a:srgbClr val="B6DBE3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0" b="13507"/>
          <a:stretch/>
        </p:blipFill>
        <p:spPr bwMode="auto">
          <a:xfrm>
            <a:off x="-212652" y="-74428"/>
            <a:ext cx="9016410" cy="5075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g184058551d6_12_240"/>
          <p:cNvSpPr txBox="1">
            <a:spLocks noGrp="1"/>
          </p:cNvSpPr>
          <p:nvPr>
            <p:ph type="title"/>
          </p:nvPr>
        </p:nvSpPr>
        <p:spPr>
          <a:xfrm>
            <a:off x="0" y="0"/>
            <a:ext cx="4572000" cy="51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Font typeface="Century Gothic"/>
              <a:buNone/>
            </a:pPr>
            <a:r>
              <a:rPr lang="en" b="1" dirty="0"/>
              <a:t>Leadership Development Program</a:t>
            </a:r>
            <a:endParaRPr b="1" dirty="0"/>
          </a:p>
        </p:txBody>
      </p:sp>
      <p:sp>
        <p:nvSpPr>
          <p:cNvPr id="462" name="Google Shape;462;g184058551d6_12_240"/>
          <p:cNvSpPr txBox="1">
            <a:spLocks noGrp="1"/>
          </p:cNvSpPr>
          <p:nvPr>
            <p:ph type="body" idx="2"/>
          </p:nvPr>
        </p:nvSpPr>
        <p:spPr>
          <a:xfrm>
            <a:off x="4939500" y="510363"/>
            <a:ext cx="3837000" cy="39089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/>
          <a:p>
            <a:pPr marL="254000" lvl="0" indent="-260350" rtl="0">
              <a:spcBef>
                <a:spcPts val="0"/>
              </a:spcBef>
              <a:spcAft>
                <a:spcPts val="0"/>
              </a:spcAft>
              <a:buSzPts val="1100"/>
              <a:buChar char="►"/>
            </a:pPr>
            <a:r>
              <a:rPr lang="en" dirty="0">
                <a:solidFill>
                  <a:schemeClr val="bg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A</a:t>
            </a:r>
            <a:r>
              <a:rPr lang="en" i="0" u="none" strike="noStrike" dirty="0">
                <a:solidFill>
                  <a:schemeClr val="bg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 strategic program within organizations aimed at upskilling and transforming professionals</a:t>
            </a:r>
            <a:endParaRPr dirty="0">
              <a:solidFill>
                <a:schemeClr val="bg1"/>
              </a:solidFill>
              <a:latin typeface="Old Standard TT" panose="020B0604020202020204" charset="0"/>
            </a:endParaRPr>
          </a:p>
          <a:p>
            <a:pPr marL="254000" lvl="0" indent="-260350" rtl="0">
              <a:spcBef>
                <a:spcPts val="800"/>
              </a:spcBef>
              <a:spcAft>
                <a:spcPts val="0"/>
              </a:spcAft>
              <a:buSzPts val="1100"/>
              <a:buChar char="►"/>
            </a:pPr>
            <a:r>
              <a:rPr lang="en" dirty="0">
                <a:solidFill>
                  <a:schemeClr val="bg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Helps in Building an individual’s leadership skills</a:t>
            </a:r>
            <a:endParaRPr dirty="0">
              <a:solidFill>
                <a:schemeClr val="bg1"/>
              </a:solidFill>
              <a:latin typeface="Old Standard TT" panose="020B0604020202020204" charset="0"/>
            </a:endParaRPr>
          </a:p>
          <a:p>
            <a:pPr marL="254000" lvl="0" indent="-260350" rtl="0">
              <a:spcBef>
                <a:spcPts val="800"/>
              </a:spcBef>
              <a:spcAft>
                <a:spcPts val="0"/>
              </a:spcAft>
              <a:buSzPts val="1100"/>
              <a:buChar char="►"/>
            </a:pPr>
            <a:r>
              <a:rPr lang="en" dirty="0">
                <a:solidFill>
                  <a:schemeClr val="bg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Boosts the engagement of employee</a:t>
            </a:r>
            <a:endParaRPr dirty="0">
              <a:solidFill>
                <a:schemeClr val="bg1"/>
              </a:solidFill>
              <a:latin typeface="Old Standard TT" panose="020B0604020202020204" charset="0"/>
            </a:endParaRPr>
          </a:p>
          <a:p>
            <a:pPr marL="254000" lvl="0" indent="-260350" rtl="0">
              <a:spcBef>
                <a:spcPts val="800"/>
              </a:spcBef>
              <a:spcAft>
                <a:spcPts val="0"/>
              </a:spcAft>
              <a:buSzPts val="1100"/>
              <a:buChar char="►"/>
            </a:pPr>
            <a:r>
              <a:rPr lang="en" dirty="0">
                <a:solidFill>
                  <a:schemeClr val="bg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I</a:t>
            </a:r>
            <a:r>
              <a:rPr lang="en" i="0" u="none" strike="noStrike" dirty="0">
                <a:solidFill>
                  <a:schemeClr val="bg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ncreases the organization's ability to deal with gaps in the talent pipeline</a:t>
            </a:r>
            <a:endParaRPr dirty="0">
              <a:solidFill>
                <a:schemeClr val="bg1"/>
              </a:solidFill>
              <a:latin typeface="Old Standard TT" panose="020B0604020202020204" charset="0"/>
            </a:endParaRPr>
          </a:p>
          <a:p>
            <a:pPr marL="0" lvl="0" indent="0" algn="l" rtl="0">
              <a:spcBef>
                <a:spcPts val="800"/>
              </a:spcBef>
              <a:spcAft>
                <a:spcPts val="0"/>
              </a:spcAft>
              <a:buSzPts val="1100"/>
              <a:buNone/>
            </a:pPr>
            <a:endParaRPr b="1" dirty="0">
              <a:solidFill>
                <a:schemeClr val="bg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54000" lvl="0" indent="-190500" algn="l" rtl="0">
              <a:spcBef>
                <a:spcPts val="800"/>
              </a:spcBef>
              <a:spcAft>
                <a:spcPts val="0"/>
              </a:spcAft>
              <a:buSzPts val="1100"/>
              <a:buNone/>
            </a:pP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" name="Google Shape;472;g184058551d6_12_250"/>
          <p:cNvSpPr txBox="1">
            <a:spLocks noGrp="1"/>
          </p:cNvSpPr>
          <p:nvPr>
            <p:ph type="title"/>
          </p:nvPr>
        </p:nvSpPr>
        <p:spPr>
          <a:xfrm>
            <a:off x="5720316" y="0"/>
            <a:ext cx="3423684" cy="51434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700"/>
              <a:buFont typeface="Century Gothic"/>
              <a:buNone/>
            </a:pPr>
            <a:r>
              <a:rPr lang="en" sz="4200" dirty="0">
                <a:solidFill>
                  <a:schemeClr val="bg1"/>
                </a:solidFill>
              </a:rPr>
              <a:t>Things to include in Leadership Development Program</a:t>
            </a:r>
            <a:endParaRPr sz="4200" dirty="0">
              <a:solidFill>
                <a:schemeClr val="bg1"/>
              </a:solidFill>
            </a:endParaRPr>
          </a:p>
        </p:txBody>
      </p:sp>
      <p:pic>
        <p:nvPicPr>
          <p:cNvPr id="473" name="Google Shape;473;g184058551d6_12_250" descr="Leadership Training and Development: A Complete Guide"/>
          <p:cNvPicPr preferRelativeResize="0">
            <a:picLocks noGrp="1"/>
          </p:cNvPicPr>
          <p:nvPr>
            <p:ph type="body" idx="4294967295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59303" y="449246"/>
            <a:ext cx="5561013" cy="43832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8" name="Google Shape;478;g184058551d6_12_255" descr="7 Steps to Creating Leadership Development Programs - Renew Leadership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693" y="461331"/>
            <a:ext cx="4572001" cy="430205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90E0783-898D-44F3-92C2-E968F933F259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4939500" y="1765005"/>
            <a:ext cx="3837000" cy="2654295"/>
          </a:xfrm>
        </p:spPr>
        <p:txBody>
          <a:bodyPr/>
          <a:lstStyle/>
          <a:p>
            <a:pPr marL="571500" indent="-457200">
              <a:buFont typeface="+mj-lt"/>
              <a:buAutoNum type="arabicPeriod"/>
            </a:pPr>
            <a:r>
              <a:rPr lang="en-IN" sz="2000" dirty="0"/>
              <a:t>Identify Perceived Need</a:t>
            </a:r>
          </a:p>
          <a:p>
            <a:pPr marL="571500" indent="-457200">
              <a:buFont typeface="+mj-lt"/>
              <a:buAutoNum type="arabicPeriod"/>
            </a:pPr>
            <a:r>
              <a:rPr lang="en-IN" sz="2000" dirty="0"/>
              <a:t>Identify Current State</a:t>
            </a:r>
          </a:p>
          <a:p>
            <a:pPr marL="571500" indent="-457200">
              <a:buFont typeface="+mj-lt"/>
              <a:buAutoNum type="arabicPeriod"/>
            </a:pPr>
            <a:r>
              <a:rPr lang="en-IN" sz="2000" dirty="0"/>
              <a:t>Analyze the Gaps</a:t>
            </a:r>
          </a:p>
          <a:p>
            <a:pPr marL="571500" indent="-457200">
              <a:buFont typeface="+mj-lt"/>
              <a:buAutoNum type="arabicPeriod"/>
            </a:pPr>
            <a:r>
              <a:rPr lang="en-IN" sz="2000" dirty="0"/>
              <a:t>Design</a:t>
            </a:r>
          </a:p>
          <a:p>
            <a:pPr marL="571500" indent="-457200">
              <a:buFont typeface="+mj-lt"/>
              <a:buAutoNum type="arabicPeriod"/>
            </a:pPr>
            <a:r>
              <a:rPr lang="en-IN" sz="2000" dirty="0"/>
              <a:t>Develop</a:t>
            </a:r>
          </a:p>
          <a:p>
            <a:pPr marL="571500" indent="-457200">
              <a:buFont typeface="+mj-lt"/>
              <a:buAutoNum type="arabicPeriod"/>
            </a:pPr>
            <a:r>
              <a:rPr lang="en-IN" sz="2000" dirty="0"/>
              <a:t>Implement</a:t>
            </a:r>
          </a:p>
          <a:p>
            <a:pPr marL="571500" indent="-457200">
              <a:buFont typeface="+mj-lt"/>
              <a:buAutoNum type="arabicPeriod"/>
            </a:pPr>
            <a:r>
              <a:rPr lang="en-IN" sz="2000" dirty="0"/>
              <a:t>Measure</a:t>
            </a:r>
          </a:p>
          <a:p>
            <a:endParaRPr lang="en-IN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1605A-E80E-4602-A1E7-8B64EE9D0CAC}"/>
              </a:ext>
            </a:extLst>
          </p:cNvPr>
          <p:cNvSpPr txBox="1"/>
          <p:nvPr/>
        </p:nvSpPr>
        <p:spPr>
          <a:xfrm>
            <a:off x="4572000" y="461331"/>
            <a:ext cx="4572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3200" b="1" dirty="0">
                <a:solidFill>
                  <a:schemeClr val="tx2"/>
                </a:solidFill>
                <a:latin typeface="Old Standard TT" panose="020B0604020202020204" charset="0"/>
              </a:rPr>
              <a:t>7 Steps to Creating an Effective Leadership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3" name="Google Shape;483;g184058551d6_7_50"/>
          <p:cNvSpPr txBox="1">
            <a:spLocks noGrp="1"/>
          </p:cNvSpPr>
          <p:nvPr>
            <p:ph type="title" idx="4294967295"/>
          </p:nvPr>
        </p:nvSpPr>
        <p:spPr>
          <a:xfrm>
            <a:off x="0" y="393405"/>
            <a:ext cx="9144000" cy="165868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200" b="1" dirty="0">
                <a:solidFill>
                  <a:schemeClr val="accent4"/>
                </a:solidFill>
              </a:rPr>
              <a:t>Some Benefits Of Leadership Development.</a:t>
            </a:r>
            <a:endParaRPr sz="4200" b="1" dirty="0">
              <a:solidFill>
                <a:schemeClr val="accent4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 </a:t>
            </a:r>
            <a:endParaRPr dirty="0"/>
          </a:p>
        </p:txBody>
      </p:sp>
      <p:sp>
        <p:nvSpPr>
          <p:cNvPr id="485" name="Google Shape;485;g184058551d6_7_50"/>
          <p:cNvSpPr txBox="1">
            <a:spLocks noGrp="1"/>
          </p:cNvSpPr>
          <p:nvPr>
            <p:ph type="body" idx="4294967295"/>
          </p:nvPr>
        </p:nvSpPr>
        <p:spPr>
          <a:xfrm>
            <a:off x="1041769" y="2052085"/>
            <a:ext cx="6964547" cy="236751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42900" algn="just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Improved Customer Retention</a:t>
            </a:r>
            <a:endParaRPr dirty="0"/>
          </a:p>
          <a:p>
            <a:pPr marL="457200" lvl="0" indent="-342900" algn="just" rtl="0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Improved Financial Performance</a:t>
            </a:r>
          </a:p>
          <a:p>
            <a:pPr marL="457200" lvl="0" indent="-342900" algn="just" rtl="0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" dirty="0"/>
              <a:t>Retaining Employees</a:t>
            </a:r>
            <a:endParaRPr dirty="0"/>
          </a:p>
          <a:p>
            <a:pPr marL="457200" lvl="0" indent="-342900" algn="just" rtl="0">
              <a:spcBef>
                <a:spcPts val="1600"/>
              </a:spcBef>
              <a:spcAft>
                <a:spcPts val="1600"/>
              </a:spcAft>
              <a:buSzPts val="1800"/>
              <a:buChar char="●"/>
            </a:pPr>
            <a:r>
              <a:rPr lang="en" dirty="0"/>
              <a:t>Better Productivity  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g184058551d6_7_57"/>
          <p:cNvSpPr txBox="1">
            <a:spLocks noGrp="1"/>
          </p:cNvSpPr>
          <p:nvPr>
            <p:ph type="title"/>
          </p:nvPr>
        </p:nvSpPr>
        <p:spPr>
          <a:xfrm>
            <a:off x="446567" y="565050"/>
            <a:ext cx="3515833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tx2"/>
                </a:solidFill>
              </a:rPr>
              <a:t>Improved Customer Retention</a:t>
            </a:r>
            <a:endParaRPr dirty="0">
              <a:solidFill>
                <a:schemeClr val="tx2"/>
              </a:solidFill>
            </a:endParaRPr>
          </a:p>
        </p:txBody>
      </p:sp>
      <p:sp>
        <p:nvSpPr>
          <p:cNvPr id="491" name="Google Shape;491;g184058551d6_7_57"/>
          <p:cNvSpPr txBox="1">
            <a:spLocks noGrp="1"/>
          </p:cNvSpPr>
          <p:nvPr>
            <p:ph type="body" idx="1"/>
          </p:nvPr>
        </p:nvSpPr>
        <p:spPr>
          <a:xfrm>
            <a:off x="1" y="1573618"/>
            <a:ext cx="4486940" cy="300483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 dirty="0"/>
              <a:t>The leader’s skill in encouraging, guiding and motivating workers has a great influence on teams that deal with consumers.</a:t>
            </a:r>
          </a:p>
          <a:p>
            <a:pPr marL="107950" lvl="0" indent="0" algn="l" rtl="0">
              <a:spcBef>
                <a:spcPts val="0"/>
              </a:spcBef>
              <a:spcAft>
                <a:spcPts val="0"/>
              </a:spcAft>
              <a:buSzPts val="1900"/>
              <a:buNone/>
            </a:pPr>
            <a:endParaRPr sz="1900" dirty="0"/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 dirty="0"/>
              <a:t>It improves how to valued they feel.</a:t>
            </a:r>
            <a:endParaRPr sz="1900" dirty="0"/>
          </a:p>
        </p:txBody>
      </p:sp>
      <p:sp>
        <p:nvSpPr>
          <p:cNvPr id="492" name="Google Shape;492;g184058551d6_7_57"/>
          <p:cNvSpPr txBox="1">
            <a:spLocks noGrp="1"/>
          </p:cNvSpPr>
          <p:nvPr>
            <p:ph type="title"/>
          </p:nvPr>
        </p:nvSpPr>
        <p:spPr>
          <a:xfrm>
            <a:off x="5181602" y="565050"/>
            <a:ext cx="3962396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solidFill>
                  <a:schemeClr val="tx2"/>
                </a:solidFill>
              </a:rPr>
              <a:t>Improved Financial Performance</a:t>
            </a:r>
            <a:endParaRPr dirty="0">
              <a:solidFill>
                <a:schemeClr val="tx2"/>
              </a:solidFill>
            </a:endParaRPr>
          </a:p>
        </p:txBody>
      </p:sp>
      <p:sp>
        <p:nvSpPr>
          <p:cNvPr id="493" name="Google Shape;493;g184058551d6_7_57"/>
          <p:cNvSpPr txBox="1">
            <a:spLocks noGrp="1"/>
          </p:cNvSpPr>
          <p:nvPr>
            <p:ph type="body" idx="1"/>
          </p:nvPr>
        </p:nvSpPr>
        <p:spPr>
          <a:xfrm>
            <a:off x="4752752" y="1573618"/>
            <a:ext cx="4391247" cy="300483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 dirty="0"/>
              <a:t>Spending on leadership shows it’s impact straight away on things that affect the bottom line directly.</a:t>
            </a:r>
          </a:p>
          <a:p>
            <a:pPr marL="107950" lvl="0" indent="0" algn="l" rtl="0">
              <a:spcBef>
                <a:spcPts val="0"/>
              </a:spcBef>
              <a:spcAft>
                <a:spcPts val="0"/>
              </a:spcAft>
              <a:buSzPts val="1900"/>
              <a:buNone/>
            </a:pPr>
            <a:endParaRPr lang="en" sz="1900" dirty="0"/>
          </a:p>
          <a:p>
            <a:pPr marL="107950" lvl="0" indent="0" algn="l" rtl="0">
              <a:spcBef>
                <a:spcPts val="0"/>
              </a:spcBef>
              <a:spcAft>
                <a:spcPts val="0"/>
              </a:spcAft>
              <a:buSzPts val="1900"/>
              <a:buNone/>
            </a:pPr>
            <a:endParaRPr sz="1900" dirty="0"/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 dirty="0"/>
              <a:t>When priorities are aligned, fewer resources are wasted.</a:t>
            </a:r>
            <a:endParaRPr sz="1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g184058551d6_7_64"/>
          <p:cNvSpPr txBox="1">
            <a:spLocks noGrp="1"/>
          </p:cNvSpPr>
          <p:nvPr>
            <p:ph type="title"/>
          </p:nvPr>
        </p:nvSpPr>
        <p:spPr>
          <a:xfrm>
            <a:off x="4835400" y="350992"/>
            <a:ext cx="4045200" cy="133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300" dirty="0">
                <a:solidFill>
                  <a:schemeClr val="tx2"/>
                </a:solidFill>
              </a:rPr>
              <a:t>Retaining Employees</a:t>
            </a:r>
            <a:endParaRPr sz="4300" dirty="0">
              <a:solidFill>
                <a:schemeClr val="tx2"/>
              </a:solidFill>
            </a:endParaRPr>
          </a:p>
        </p:txBody>
      </p:sp>
      <p:sp>
        <p:nvSpPr>
          <p:cNvPr id="499" name="Google Shape;499;g184058551d6_7_64"/>
          <p:cNvSpPr txBox="1">
            <a:spLocks noGrp="1"/>
          </p:cNvSpPr>
          <p:nvPr>
            <p:ph type="body" idx="2"/>
          </p:nvPr>
        </p:nvSpPr>
        <p:spPr>
          <a:xfrm>
            <a:off x="4939500" y="1935124"/>
            <a:ext cx="3837000" cy="230342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 dirty="0"/>
              <a:t>Investing in Leadership training, you can retain existing employees.</a:t>
            </a:r>
          </a:p>
          <a:p>
            <a:pPr marL="107950" lvl="0" indent="0" algn="l" rtl="0">
              <a:spcBef>
                <a:spcPts val="0"/>
              </a:spcBef>
              <a:spcAft>
                <a:spcPts val="0"/>
              </a:spcAft>
              <a:buSzPts val="1900"/>
              <a:buNone/>
            </a:pPr>
            <a:endParaRPr sz="1900" dirty="0"/>
          </a:p>
          <a:p>
            <a:pPr marL="457200" lvl="0" indent="-349250" algn="l" rtl="0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 dirty="0"/>
              <a:t>Thus it reduces costly recruitment expenses</a:t>
            </a:r>
            <a:endParaRPr sz="1900" dirty="0"/>
          </a:p>
        </p:txBody>
      </p:sp>
      <p:pic>
        <p:nvPicPr>
          <p:cNvPr id="500" name="Google Shape;500;g184058551d6_7_6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" y="1017592"/>
            <a:ext cx="4572000" cy="322095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" name="Google Shape;505;g184058551d6_7_71"/>
          <p:cNvSpPr txBox="1">
            <a:spLocks noGrp="1"/>
          </p:cNvSpPr>
          <p:nvPr>
            <p:ph type="title"/>
          </p:nvPr>
        </p:nvSpPr>
        <p:spPr>
          <a:xfrm>
            <a:off x="243920" y="489216"/>
            <a:ext cx="4045200" cy="1333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300" dirty="0">
                <a:solidFill>
                  <a:schemeClr val="tx2"/>
                </a:solidFill>
              </a:rPr>
              <a:t>Better Productivity</a:t>
            </a:r>
            <a:endParaRPr sz="4300" dirty="0">
              <a:solidFill>
                <a:schemeClr val="tx2"/>
              </a:solidFill>
            </a:endParaRPr>
          </a:p>
        </p:txBody>
      </p:sp>
      <p:sp>
        <p:nvSpPr>
          <p:cNvPr id="506" name="Google Shape;506;g184058551d6_7_71"/>
          <p:cNvSpPr txBox="1">
            <a:spLocks noGrp="1"/>
          </p:cNvSpPr>
          <p:nvPr>
            <p:ph type="body" idx="2"/>
          </p:nvPr>
        </p:nvSpPr>
        <p:spPr>
          <a:xfrm>
            <a:off x="154531" y="2137144"/>
            <a:ext cx="4223979" cy="315288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9250" algn="ctr" rtl="0">
              <a:spcBef>
                <a:spcPts val="0"/>
              </a:spcBef>
              <a:spcAft>
                <a:spcPts val="0"/>
              </a:spcAft>
              <a:buSzPts val="1900"/>
              <a:buChar char="●"/>
            </a:pPr>
            <a:r>
              <a:rPr lang="en" sz="1900" dirty="0">
                <a:solidFill>
                  <a:schemeClr val="tx1"/>
                </a:solidFill>
              </a:rPr>
              <a:t>Leadership training encompasses emotional intelligence that can hone emotional skills in people managers and leaders.</a:t>
            </a:r>
            <a:endParaRPr sz="1900" dirty="0">
              <a:solidFill>
                <a:schemeClr val="tx1"/>
              </a:solidFill>
            </a:endParaRPr>
          </a:p>
        </p:txBody>
      </p:sp>
      <p:pic>
        <p:nvPicPr>
          <p:cNvPr id="507" name="Google Shape;507;g184058551d6_7_7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1155816"/>
            <a:ext cx="4572000" cy="315288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15391F-36F8-47E8-8296-8EC88836F20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1265" y="518619"/>
            <a:ext cx="9144000" cy="2492798"/>
          </a:xfrm>
        </p:spPr>
        <p:txBody>
          <a:bodyPr/>
          <a:lstStyle/>
          <a:p>
            <a:pPr algn="ctr"/>
            <a:r>
              <a:rPr lang="en-US" sz="4300" b="1" dirty="0">
                <a:solidFill>
                  <a:schemeClr val="tx2"/>
                </a:solidFill>
              </a:rPr>
              <a:t>Disadvantages of Leadership Development</a:t>
            </a:r>
            <a:endParaRPr lang="en-IN" sz="4300" dirty="0">
              <a:solidFill>
                <a:schemeClr val="tx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2C4C2E-4A7A-4A64-B0FD-6616D111BA33}"/>
              </a:ext>
            </a:extLst>
          </p:cNvPr>
          <p:cNvSpPr txBox="1"/>
          <p:nvPr/>
        </p:nvSpPr>
        <p:spPr>
          <a:xfrm flipH="1">
            <a:off x="1148316" y="2237869"/>
            <a:ext cx="6847368" cy="19723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Old Standard TT" panose="020B0604020202020204" charset="0"/>
              </a:rPr>
              <a:t>Difficult to maintain the co-ordination among the group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Old Standard TT" panose="020B0604020202020204" charset="0"/>
              </a:rPr>
              <a:t>Chances of getting poor ideas from unskilled member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Old Standard TT" panose="020B0604020202020204" charset="0"/>
              </a:rPr>
              <a:t>Chances of lack of trust between leader and group can be more</a:t>
            </a:r>
          </a:p>
        </p:txBody>
      </p:sp>
    </p:spTree>
    <p:extLst>
      <p:ext uri="{BB962C8B-B14F-4D97-AF65-F5344CB8AC3E}">
        <p14:creationId xmlns:p14="http://schemas.microsoft.com/office/powerpoint/2010/main" val="42813024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310081-6ACD-4AD3-A727-B4A3D9FE9FA8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en-US" dirty="0"/>
              <a:t>Doesn’t encourage an individual’s personal or professional group.</a:t>
            </a:r>
          </a:p>
          <a:p>
            <a:endParaRPr lang="en-US" dirty="0"/>
          </a:p>
          <a:p>
            <a:r>
              <a:rPr lang="en-US" dirty="0"/>
              <a:t>Doesn’t foster collaboration or relationship building within teams.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17314869-DAD9-4C0E-9F65-CAFC514A56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61610"/>
            <a:ext cx="4572000" cy="32202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691584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C30805-26D2-4C64-BDD9-C8C9E9523FD2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335602" y="947484"/>
            <a:ext cx="3837000" cy="3695100"/>
          </a:xfrm>
        </p:spPr>
        <p:txBody>
          <a:bodyPr/>
          <a:lstStyle/>
          <a:p>
            <a:pPr marL="11430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r>
              <a:rPr lang="en-US" dirty="0">
                <a:solidFill>
                  <a:schemeClr val="tx1"/>
                </a:solidFill>
              </a:rPr>
              <a:t>It is time consuming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tx1"/>
                </a:solidFill>
              </a:rPr>
              <a:t>It takes long to process decisions</a:t>
            </a:r>
          </a:p>
          <a:p>
            <a:pPr>
              <a:lnSpc>
                <a:spcPct val="150000"/>
              </a:lnSpc>
              <a:buClrTx/>
            </a:pPr>
            <a:r>
              <a:rPr lang="en-US" dirty="0">
                <a:solidFill>
                  <a:schemeClr val="tx1"/>
                </a:solidFill>
              </a:rPr>
              <a:t>Slowing down the decision making</a:t>
            </a:r>
          </a:p>
          <a:p>
            <a:pPr marL="114300" indent="0">
              <a:lnSpc>
                <a:spcPct val="150000"/>
              </a:lnSpc>
              <a:buClrTx/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DDDEAA4C-F310-4CA3-910D-1AE2B86C0D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916686"/>
            <a:ext cx="4572000" cy="331012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97982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423569-EAA7-45E2-85A0-F87BF0024EC9}"/>
              </a:ext>
            </a:extLst>
          </p:cNvPr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285750" indent="-285750"/>
            <a:r>
              <a:rPr lang="en-US" sz="1800" dirty="0"/>
              <a:t>The process also costs the company time.</a:t>
            </a:r>
          </a:p>
          <a:p>
            <a:pPr algn="l"/>
            <a:endParaRPr lang="en-US" sz="1800" dirty="0"/>
          </a:p>
          <a:p>
            <a:pPr marL="285750" indent="-285750"/>
            <a:r>
              <a:rPr lang="en-US" sz="1800" dirty="0"/>
              <a:t>Mentoring a promising employee can develop their potential but it takes time away from the mentor's other duties.</a:t>
            </a:r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D6E4ABBE-58ED-4CC5-A3EC-69ABD5BA27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76" y="724200"/>
            <a:ext cx="4589876" cy="36059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207498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7" name="Google Shape;517;g184058551d6_17_80"/>
          <p:cNvPicPr preferRelativeResize="0">
            <a:picLocks noGrp="1"/>
          </p:cNvPicPr>
          <p:nvPr>
            <p:ph type="pic" idx="4294967295"/>
          </p:nvPr>
        </p:nvPicPr>
        <p:blipFill rotWithShape="1">
          <a:blip r:embed="rId3">
            <a:alphaModFix/>
          </a:blip>
          <a:srcRect l="16914" r="16913"/>
          <a:stretch/>
        </p:blipFill>
        <p:spPr>
          <a:xfrm>
            <a:off x="4572000" y="718140"/>
            <a:ext cx="4572000" cy="351583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518;g184058551d6_17_80">
            <a:extLst>
              <a:ext uri="{FF2B5EF4-FFF2-40B4-BE49-F238E27FC236}">
                <a16:creationId xmlns:a16="http://schemas.microsoft.com/office/drawing/2014/main" id="{A9FAFE2F-5B32-4CCF-BFB6-96F46CFCDB1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281653" y="1932912"/>
            <a:ext cx="3838575" cy="21903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/>
          <a:p>
            <a:pPr marL="34290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800"/>
              <a:buFont typeface="+mj-lt"/>
              <a:buAutoNum type="arabicPeriod"/>
            </a:pPr>
            <a:r>
              <a:rPr lang="en" sz="1800" b="0" i="0" dirty="0">
                <a:solidFill>
                  <a:schemeClr val="tx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Democratic Leadership.</a:t>
            </a:r>
            <a:endParaRPr dirty="0">
              <a:solidFill>
                <a:schemeClr val="tx1"/>
              </a:solidFill>
              <a:latin typeface="Old Standard TT" panose="020B0604020202020204" charset="0"/>
            </a:endParaRPr>
          </a:p>
          <a:p>
            <a:pPr marL="342900" lvl="0" algn="l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Pts val="1800"/>
              <a:buFont typeface="+mj-lt"/>
              <a:buAutoNum type="arabicPeriod"/>
            </a:pPr>
            <a:r>
              <a:rPr lang="en" sz="1800" b="0" i="0" dirty="0">
                <a:solidFill>
                  <a:schemeClr val="tx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Autocratic Leadership.</a:t>
            </a:r>
            <a:r>
              <a:rPr dirty="0">
                <a:solidFill>
                  <a:schemeClr val="tx1"/>
                </a:solidFill>
                <a:latin typeface="Old Standard TT" panose="020B0604020202020204" charset="0"/>
              </a:rPr>
              <a:t> </a:t>
            </a:r>
            <a:endParaRPr lang="en-US" dirty="0">
              <a:solidFill>
                <a:schemeClr val="tx1"/>
              </a:solidFill>
              <a:latin typeface="Old Standard TT" panose="020B0604020202020204" charset="0"/>
            </a:endParaRPr>
          </a:p>
          <a:p>
            <a:pPr marL="342900" lvl="0" algn="l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Pts val="1800"/>
              <a:buFont typeface="+mj-lt"/>
              <a:buAutoNum type="arabicPeriod"/>
            </a:pPr>
            <a:r>
              <a:rPr lang="en-IN" b="0" i="0" dirty="0">
                <a:solidFill>
                  <a:schemeClr val="tx1"/>
                </a:solidFill>
                <a:effectLst/>
                <a:latin typeface="Old Standard TT" panose="020B0604020202020204" charset="0"/>
              </a:rPr>
              <a:t>lassie faire</a:t>
            </a:r>
            <a:endParaRPr dirty="0">
              <a:solidFill>
                <a:schemeClr val="tx1"/>
              </a:solidFill>
              <a:latin typeface="Old Standard TT" panose="020B0604020202020204" charset="0"/>
            </a:endParaRPr>
          </a:p>
          <a:p>
            <a:pPr marL="342900" lvl="0" algn="l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Tx/>
              <a:buSzPts val="1800"/>
              <a:buFont typeface="+mj-lt"/>
              <a:buAutoNum type="arabicPeriod"/>
            </a:pPr>
            <a:r>
              <a:rPr lang="en" sz="1800" b="0" i="0" dirty="0">
                <a:solidFill>
                  <a:schemeClr val="tx1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Transformational Leadership.</a:t>
            </a:r>
            <a:endParaRPr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53B08A-C586-4E8A-9453-A4E8DFA8DAB6}"/>
              </a:ext>
            </a:extLst>
          </p:cNvPr>
          <p:cNvSpPr txBox="1"/>
          <p:nvPr/>
        </p:nvSpPr>
        <p:spPr>
          <a:xfrm>
            <a:off x="158299" y="291851"/>
            <a:ext cx="4307373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3400" dirty="0">
                <a:solidFill>
                  <a:srgbClr val="6FA8A3"/>
                </a:solidFill>
                <a:latin typeface="Old Standard TT" panose="020B0604020202020204" charset="0"/>
              </a:rPr>
              <a:t>Leadership Development Style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C7B478-5CEB-4F4D-B80D-F6A4C83BB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IN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CFB40A5-0911-407A-AFAA-5897D02863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50" y="0"/>
            <a:ext cx="81635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2822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g184058551d6_17_97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rm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5400"/>
              <a:buFont typeface="Calibri"/>
              <a:buNone/>
            </a:pPr>
            <a:r>
              <a:rPr lang="en" sz="4300" b="1" dirty="0">
                <a:solidFill>
                  <a:srgbClr val="6FA8A3"/>
                </a:solidFill>
                <a:latin typeface="Old Standard TT" panose="020B0604020202020204" charset="0"/>
              </a:rPr>
              <a:t>CONCLUSION</a:t>
            </a:r>
            <a:endParaRPr sz="4300" dirty="0">
              <a:solidFill>
                <a:srgbClr val="6FA8A3"/>
              </a:solidFill>
              <a:latin typeface="Old Standard TT" panose="020B0604020202020204" charset="0"/>
            </a:endParaRPr>
          </a:p>
        </p:txBody>
      </p:sp>
      <p:sp>
        <p:nvSpPr>
          <p:cNvPr id="538" name="Google Shape;538;g184058551d6_17_97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564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rmAutofit/>
          </a:bodyPr>
          <a:lstStyle/>
          <a:p>
            <a:pPr marL="177800" lvl="0" indent="-17145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02124"/>
              </a:buClr>
              <a:buSzPts val="2100"/>
              <a:buChar char="•"/>
            </a:pPr>
            <a:r>
              <a:rPr lang="en" b="0" i="0" dirty="0">
                <a:solidFill>
                  <a:srgbClr val="202124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In conclusion,  </a:t>
            </a:r>
            <a:r>
              <a:rPr lang="en" i="0" dirty="0">
                <a:solidFill>
                  <a:srgbClr val="202124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leadership is viewed as the process of guiding, teaching motivating and directing the activities of others towards attaining goal</a:t>
            </a:r>
            <a:r>
              <a:rPr lang="en" b="0" i="0" dirty="0">
                <a:solidFill>
                  <a:srgbClr val="202124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. It involves having abilities to influence others.</a:t>
            </a:r>
          </a:p>
          <a:p>
            <a:pPr marL="635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02124"/>
              </a:buClr>
              <a:buSzPts val="2100"/>
              <a:buNone/>
            </a:pPr>
            <a:endParaRPr dirty="0">
              <a:latin typeface="Old Standard TT" panose="020B0604020202020204" charset="0"/>
            </a:endParaRPr>
          </a:p>
          <a:p>
            <a:pPr marL="177800" lvl="0" indent="-1714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202124"/>
              </a:buClr>
              <a:buSzPts val="2100"/>
              <a:buChar char="•"/>
            </a:pPr>
            <a:r>
              <a:rPr lang="en" i="0" dirty="0">
                <a:solidFill>
                  <a:srgbClr val="202124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leadership is an integral part of human life</a:t>
            </a:r>
            <a:r>
              <a:rPr lang="en" dirty="0">
                <a:solidFill>
                  <a:srgbClr val="202124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 and</a:t>
            </a:r>
            <a:r>
              <a:rPr lang="en" b="0" i="0" dirty="0">
                <a:solidFill>
                  <a:srgbClr val="202124"/>
                </a:solidFill>
                <a:latin typeface="Old Standard TT" panose="020B0604020202020204" charset="0"/>
                <a:ea typeface="arial"/>
                <a:cs typeface="arial"/>
                <a:sym typeface="arial"/>
              </a:rPr>
              <a:t> are evident in families, in schools, in workplaces, in churches, in social groups, and in one's own life. Indeed, everyone must be a leader of his own life as he matures into an adult and makes decisions for himself.</a:t>
            </a:r>
            <a:endParaRPr dirty="0">
              <a:latin typeface="Old Standard TT" panose="020B0604020202020204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37BBF-6252-C3F3-4934-1976DB2BC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249" y="526350"/>
            <a:ext cx="8244317" cy="4090800"/>
          </a:xfrm>
        </p:spPr>
        <p:txBody>
          <a:bodyPr/>
          <a:lstStyle/>
          <a:p>
            <a:pPr algn="ctr"/>
            <a:r>
              <a:rPr lang="en-GB" dirty="0"/>
              <a:t>THANK YOU…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336117"/>
      </p:ext>
    </p:extLst>
  </p:cSld>
  <p:clrMapOvr>
    <a:masterClrMapping/>
  </p:clrMapOvr>
</p:sld>
</file>

<file path=ppt/theme/theme1.xml><?xml version="1.0" encoding="utf-8"?>
<a:theme xmlns:a="http://schemas.openxmlformats.org/drawingml/2006/main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694</Words>
  <Application>Microsoft Office PowerPoint</Application>
  <PresentationFormat>On-screen Show (16:9)</PresentationFormat>
  <Paragraphs>96</Paragraphs>
  <Slides>24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arial</vt:lpstr>
      <vt:lpstr>arial</vt:lpstr>
      <vt:lpstr>Old Standard TT</vt:lpstr>
      <vt:lpstr>Century Gothic</vt:lpstr>
      <vt:lpstr>Calibri</vt:lpstr>
      <vt:lpstr>Paperback</vt:lpstr>
      <vt:lpstr>Paperback</vt:lpstr>
      <vt:lpstr>Office Theme</vt:lpstr>
      <vt:lpstr>Leadership Development</vt:lpstr>
      <vt:lpstr>Topics that will be covered by Us</vt:lpstr>
      <vt:lpstr>PowerPoint Presentation</vt:lpstr>
      <vt:lpstr>Aim &amp; Objectives </vt:lpstr>
      <vt:lpstr>Infosys </vt:lpstr>
      <vt:lpstr>Issues of HRM &amp; IHRM</vt:lpstr>
      <vt:lpstr>Leadership Development?</vt:lpstr>
      <vt:lpstr>PowerPoint Presentation</vt:lpstr>
      <vt:lpstr>PowerPoint Presentation</vt:lpstr>
      <vt:lpstr>Leadership Development Program</vt:lpstr>
      <vt:lpstr>Things to include in Leadership Development Program</vt:lpstr>
      <vt:lpstr>PowerPoint Presentation</vt:lpstr>
      <vt:lpstr>Some Benefits Of Leadership Development.  </vt:lpstr>
      <vt:lpstr>Improved Customer Retention</vt:lpstr>
      <vt:lpstr>Retaining Employees</vt:lpstr>
      <vt:lpstr>Better Productivity</vt:lpstr>
      <vt:lpstr>Disadvantages of Leadership Development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THANK YOU…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Development</dc:title>
  <dc:creator>LENOVO</dc:creator>
  <cp:lastModifiedBy>Zeel Surti</cp:lastModifiedBy>
  <cp:revision>20</cp:revision>
  <dcterms:modified xsi:type="dcterms:W3CDTF">2022-11-15T21:31:06Z</dcterms:modified>
</cp:coreProperties>
</file>