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966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19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575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278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440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820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415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0102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9856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994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762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78940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49" r:id="rId4"/>
    <p:sldLayoutId id="2147483750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1C0BCA8-B9D5-4F84-B063-ABE683EE0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DA28CDD-9C5F-CDBD-52DE-EEA74FD90B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3" r="-2" b="14819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2" name="Freeform: Shape 10">
            <a:extLst>
              <a:ext uri="{FF2B5EF4-FFF2-40B4-BE49-F238E27FC236}">
                <a16:creationId xmlns:a16="http://schemas.microsoft.com/office/drawing/2014/main" id="{3148D7B7-CAFA-4089-A365-6371A76FE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144236 w 12192000"/>
              <a:gd name="connsiteY0" fmla="*/ 859953 h 6858000"/>
              <a:gd name="connsiteX1" fmla="*/ 954990 w 12192000"/>
              <a:gd name="connsiteY1" fmla="*/ 3049201 h 6858000"/>
              <a:gd name="connsiteX2" fmla="*/ 954990 w 12192000"/>
              <a:gd name="connsiteY2" fmla="*/ 3317710 h 6858000"/>
              <a:gd name="connsiteX3" fmla="*/ 954990 w 12192000"/>
              <a:gd name="connsiteY3" fmla="*/ 6057900 h 6858000"/>
              <a:gd name="connsiteX4" fmla="*/ 5334000 w 12192000"/>
              <a:gd name="connsiteY4" fmla="*/ 6057900 h 6858000"/>
              <a:gd name="connsiteX5" fmla="*/ 5334000 w 12192000"/>
              <a:gd name="connsiteY5" fmla="*/ 3049201 h 6858000"/>
              <a:gd name="connsiteX6" fmla="*/ 3144755 w 12192000"/>
              <a:gd name="connsiteY6" fmla="*/ 859953 h 6858000"/>
              <a:gd name="connsiteX7" fmla="*/ 0 w 12192000"/>
              <a:gd name="connsiteY7" fmla="*/ 0 h 6858000"/>
              <a:gd name="connsiteX8" fmla="*/ 12192000 w 12192000"/>
              <a:gd name="connsiteY8" fmla="*/ 0 h 6858000"/>
              <a:gd name="connsiteX9" fmla="*/ 12192000 w 12192000"/>
              <a:gd name="connsiteY9" fmla="*/ 6858000 h 6858000"/>
              <a:gd name="connsiteX10" fmla="*/ 0 w 12192000"/>
              <a:gd name="connsiteY1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6858000">
                <a:moveTo>
                  <a:pt x="3144236" y="859953"/>
                </a:moveTo>
                <a:cubicBezTo>
                  <a:pt x="1935127" y="859953"/>
                  <a:pt x="954990" y="1840119"/>
                  <a:pt x="954990" y="3049201"/>
                </a:cubicBezTo>
                <a:lnTo>
                  <a:pt x="954990" y="3317710"/>
                </a:lnTo>
                <a:lnTo>
                  <a:pt x="954990" y="6057900"/>
                </a:lnTo>
                <a:lnTo>
                  <a:pt x="5334000" y="6057900"/>
                </a:lnTo>
                <a:lnTo>
                  <a:pt x="5334000" y="3049201"/>
                </a:lnTo>
                <a:cubicBezTo>
                  <a:pt x="5334000" y="1840119"/>
                  <a:pt x="4353860" y="859953"/>
                  <a:pt x="3144755" y="85995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85663" y="1161232"/>
            <a:ext cx="5004176" cy="2485479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FFFFFF"/>
                </a:solidFill>
                <a:ea typeface="+mj-lt"/>
                <a:cs typeface="+mj-lt"/>
              </a:rPr>
              <a:t>Governance, Adaptation and Transforming Systems for Sustainable Futures</a:t>
            </a:r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83004" y="4993240"/>
            <a:ext cx="3694048" cy="1137107"/>
          </a:xfrm>
        </p:spPr>
        <p:txBody>
          <a:bodyPr anchor="b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76E355-DC49-4AFB-88DE-62B854B9B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9851" y="4003443"/>
            <a:ext cx="0" cy="2054457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A1B39-2784-93B2-5701-19F010D61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9A35E-13F2-6546-BC8C-1389A90B8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Explain how governance, policy, and systems shape sustainable futures in health and care.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Evaluate innovations and strategic responses to emerging global challenges.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Apply systems thinking to complex, uncertain, and future-facing health issues.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Assess ethical, equity, and sustainability implications of future-oriented policies.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Design strategies for resilient, sustainable, future-proofed health and wellbeing systems.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60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7CF12-B4D0-AE33-3465-FC5EF20C6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If you were Minister for the Future…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2AE60-1747-A22E-811B-5D6407546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One policy decision you would make today to protect future health and wellbeing.</a:t>
            </a:r>
          </a:p>
          <a:p>
            <a:r>
              <a:rPr lang="en-GB" dirty="0"/>
              <a:t>Consider whether it falls under</a:t>
            </a:r>
          </a:p>
          <a:p>
            <a:r>
              <a:rPr lang="en-GB" dirty="0">
                <a:ea typeface="+mn-lt"/>
                <a:cs typeface="+mn-lt"/>
              </a:rPr>
              <a:t>Prevention</a:t>
            </a:r>
          </a:p>
          <a:p>
            <a:r>
              <a:rPr lang="en-GB" dirty="0">
                <a:ea typeface="+mn-lt"/>
                <a:cs typeface="+mn-lt"/>
              </a:rPr>
              <a:t>Climate and environment</a:t>
            </a:r>
          </a:p>
          <a:p>
            <a:r>
              <a:rPr lang="en-GB" dirty="0">
                <a:ea typeface="+mn-lt"/>
                <a:cs typeface="+mn-lt"/>
              </a:rPr>
              <a:t>Digital governance</a:t>
            </a:r>
          </a:p>
          <a:p>
            <a:r>
              <a:rPr lang="en-GB" dirty="0">
                <a:ea typeface="+mn-lt"/>
                <a:cs typeface="+mn-lt"/>
              </a:rPr>
              <a:t>Inequality reduction</a:t>
            </a:r>
          </a:p>
          <a:p>
            <a:r>
              <a:rPr lang="en-GB" dirty="0">
                <a:ea typeface="+mn-lt"/>
                <a:cs typeface="+mn-lt"/>
              </a:rPr>
              <a:t>Community resilience</a:t>
            </a:r>
          </a:p>
          <a:p>
            <a:r>
              <a:rPr lang="en-GB" dirty="0">
                <a:ea typeface="+mn-lt"/>
                <a:cs typeface="+mn-lt"/>
              </a:rPr>
              <a:t>Systems reform</a:t>
            </a:r>
          </a:p>
        </p:txBody>
      </p:sp>
    </p:spTree>
    <p:extLst>
      <p:ext uri="{BB962C8B-B14F-4D97-AF65-F5344CB8AC3E}">
        <p14:creationId xmlns:p14="http://schemas.microsoft.com/office/powerpoint/2010/main" val="710586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98A48-DE84-2EAA-3CA4-1E365F525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Governance, Adaptation and Resilience for Sustainable Futures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EA6C0-EC41-4C62-D111-099B57E20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28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C68FB-B184-3D69-9A13-EA2ABBF02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Governance for Sustainable Futures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D6C48-D3D2-A883-F328-D528F4609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Anticipatory governance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Adaptive governance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Multi-level governance (local → global)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Wales as a global leader (WFG Act)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Accountability, transparency, and long-term policy cycles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Participatory governance (citizens panels, co-production)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712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5F20-F633-CAFE-5526-07B2DD10E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Under 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C97A5-FA76-3AF7-D86F-B30979374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Climate change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Economic instability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Ageing populations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Digital disruption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Misinformation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Workforce challenges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Complex multi-morbidity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Interdependent “</a:t>
            </a:r>
            <a:r>
              <a:rPr lang="en-GB" dirty="0" err="1">
                <a:ea typeface="+mn-lt"/>
                <a:cs typeface="+mn-lt"/>
              </a:rPr>
              <a:t>polycrises</a:t>
            </a:r>
            <a:r>
              <a:rPr lang="en-GB" dirty="0">
                <a:ea typeface="+mn-lt"/>
                <a:cs typeface="+mn-lt"/>
              </a:rPr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479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63E9A-887F-9948-EFE4-D2AE673CB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Resilient, Sustainable and Future-proof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58A5A-7F81-D631-A9E4-F8F34F69D6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Flexibility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Redundancy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Adaptability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Equity as resilience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Integrated services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Digital + human balance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Green infrastructure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Sustainable procurement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703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227B5-9EA5-4FB1-A4E7-A2E2E48E5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The Role of Policy, Communities and Tech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E0E42-715D-C0D0-9528-CBE4CA28F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Co-production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Community-powered health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Data-driven decision making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Digital innovation with ethical oversight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Climate action embedded in planning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Intersectoral collaboration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147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ADD63-5074-D4FC-D462-F9B32E238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Policy Stress-Test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C4176-9F20-2B72-E642-33A827850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Welsh Active Travel Act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Digital triage in primary care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Community mental wellbeing hubs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Heatwave management plan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Green social prescribing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Digital shared care record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029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04914-C0DB-EC5A-5749-D4AC75151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BBB6A-B14B-7E67-BB3D-8142D8121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Policy Stress-Test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17B71-7C31-09BF-03DA-2B57A54C3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What happens if climate change accelerates?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What if funding decreases?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What if digital exclusion worsens?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What if misinformation spreads?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What if workforce shortages deepen?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What if public trust decreases?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582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E0DEE-B678-67F9-F19D-AEF6D36B0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Emerging Innovations Reshaping Futures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CE17B-5148-BC74-8650-8506C4177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Regenerative healthcare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Nature-based interventions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AI-enabled prevention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Clean energy health infrastructures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Low-carbon clinical pathways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Universal Basic Services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Community-owned digital platforms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Predictive modelling and early warning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437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6A49A-E21C-66FC-1636-A804B4FCE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Planning Fundamentals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96510-7351-64BC-59B7-40D05D59F2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Think back to last lecture's Future Wheels</a:t>
            </a:r>
            <a:endParaRPr lang="en-US" dirty="0"/>
          </a:p>
          <a:p>
            <a:r>
              <a:rPr lang="en-GB">
                <a:ea typeface="+mn-lt"/>
                <a:cs typeface="+mn-lt"/>
              </a:rPr>
              <a:t>Predictable vs uncertain futures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Four-quadrant scenario method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Drivers, uncertainties, disruptors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Using scenarios for resilient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7332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24E0F-C375-B9EC-FEB4-50B428D7B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Transformative Change and Systems Innovation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9D846-E9BF-9C2A-55C7-BA0BC227B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Leverage points (Donella Meadows)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Transition design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Doughnut economics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Whole-system transformation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Behavioural and cultural change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Policy redesign for intergenerational equity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647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8A3C9-A9F5-D02E-344D-FE2B5FB76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Ethical and Equity Implications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0EAB3-B656-9F53-1C86-D6FF640C1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Who is left behind by innovation?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Avoiding techno-optimism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Just transitions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Fair distribution of benefits and risks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Anti-oppressive and inclusive innovation</a:t>
            </a:r>
          </a:p>
          <a:p>
            <a:r>
              <a:rPr lang="en-GB" dirty="0">
                <a:ea typeface="+mn-lt"/>
                <a:cs typeface="+mn-lt"/>
              </a:rPr>
              <a:t>What does a fair future look like?</a:t>
            </a:r>
          </a:p>
        </p:txBody>
      </p:sp>
    </p:spTree>
    <p:extLst>
      <p:ext uri="{BB962C8B-B14F-4D97-AF65-F5344CB8AC3E}">
        <p14:creationId xmlns:p14="http://schemas.microsoft.com/office/powerpoint/2010/main" val="28240554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BFD59-ED95-5271-C738-3CCA4C67E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a Resilient Future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1E658-B8D3-7B71-4216-A420E7C74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Mental health system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Primary care system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Food system and wellbeing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Digital health ecosystem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Community resilience ecosystem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Housing &amp; health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Climate adaptation &amp; health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9775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C7108-3F28-3BEB-ECF5-8E9BA13FC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41203-5B81-0662-283E-496D64CB48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Vision for 2040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Key drivers and challenges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Policy principles (use WFG Act + SDGs)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Governance model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Community engagement strategy</a:t>
            </a:r>
            <a:endParaRPr lang="en-GB"/>
          </a:p>
          <a:p>
            <a:r>
              <a:rPr lang="en-GB">
                <a:ea typeface="+mn-lt"/>
                <a:cs typeface="+mn-lt"/>
              </a:rPr>
              <a:t>Key innovations (digital + green)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Equity considerations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Risks, trade-offs, unintended consequences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4028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2A064-9945-EB18-56D5-EA308BB2C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Rapid Fire Pitches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DAA8E-56AA-2FA3-E258-3975A8C1D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What the system looks like in 2040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Why it is resilient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Why it is sustainable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Main risk identified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3289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09325-974B-9EFC-A3BC-87ECE0789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466B9-5D93-8619-7480-CDE04851DE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449063"/>
      </p:ext>
    </p:extLst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archway">
      <a:dk1>
        <a:sysClr val="windowText" lastClr="000000"/>
      </a:dk1>
      <a:lt1>
        <a:sysClr val="window" lastClr="FFFFFF"/>
      </a:lt1>
      <a:dk2>
        <a:srgbClr val="262626"/>
      </a:dk2>
      <a:lt2>
        <a:srgbClr val="CCC9C2"/>
      </a:lt2>
      <a:accent1>
        <a:srgbClr val="A85E3E"/>
      </a:accent1>
      <a:accent2>
        <a:srgbClr val="C3743C"/>
      </a:accent2>
      <a:accent3>
        <a:srgbClr val="CF6749"/>
      </a:accent3>
      <a:accent4>
        <a:srgbClr val="7D8B71"/>
      </a:accent4>
      <a:accent5>
        <a:srgbClr val="A37A59"/>
      </a:accent5>
      <a:accent6>
        <a:srgbClr val="AB8244"/>
      </a:accent6>
      <a:hlink>
        <a:srgbClr val="B94F31"/>
      </a:hlink>
      <a:folHlink>
        <a:srgbClr val="667458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VaultVTI</vt:lpstr>
      <vt:lpstr>Governance, Adaptation and Transforming Systems for Sustainable Futures</vt:lpstr>
      <vt:lpstr>Aims and Objectives</vt:lpstr>
      <vt:lpstr>If you were Minister for the Future…</vt:lpstr>
      <vt:lpstr>Governance, Adaptation and Resilience for Sustainable Futures</vt:lpstr>
      <vt:lpstr>Governance for Sustainable Futures</vt:lpstr>
      <vt:lpstr>Systems Under Strain</vt:lpstr>
      <vt:lpstr>Resilient, Sustainable and Future-proof Systems</vt:lpstr>
      <vt:lpstr>The Role of Policy, Communities and Tech</vt:lpstr>
      <vt:lpstr>Policy Stress-Test</vt:lpstr>
      <vt:lpstr>Policy Stress-Test</vt:lpstr>
      <vt:lpstr>Emerging Innovations Reshaping Futures</vt:lpstr>
      <vt:lpstr>Scenario Planning Fundamentals</vt:lpstr>
      <vt:lpstr>Transformative Change and Systems Innovation</vt:lpstr>
      <vt:lpstr>Ethical and Equity Implications</vt:lpstr>
      <vt:lpstr>Design a Resilient Future System</vt:lpstr>
      <vt:lpstr>Task</vt:lpstr>
      <vt:lpstr>Rapid Fire Pitches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</cp:revision>
  <dcterms:created xsi:type="dcterms:W3CDTF">2026-02-20T19:49:04Z</dcterms:created>
  <dcterms:modified xsi:type="dcterms:W3CDTF">2026-08-12T14:01:27Z</dcterms:modified>
</cp:coreProperties>
</file>