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7" r:id="rId2"/>
    <p:sldId id="258" r:id="rId3"/>
    <p:sldId id="259" r:id="rId4"/>
    <p:sldId id="260" r:id="rId5"/>
    <p:sldId id="261" r:id="rId6"/>
    <p:sldId id="262" r:id="rId7"/>
    <p:sldId id="263" r:id="rId8"/>
    <p:sldId id="264" r:id="rId9"/>
    <p:sldId id="265" r:id="rId10"/>
    <p:sldId id="266"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86" d="100"/>
          <a:sy n="86" d="100"/>
        </p:scale>
        <p:origin x="48" y="1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smtClean="0"/>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12/3/2019</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12/3/2019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12/3/2019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12/3/2019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smtClean="0"/>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12/3/2019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12/3/2019</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12/3/2019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12/3/2019</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wales.gov.uk/topics/educationandskills/skillsandtraining/national-youth-work-strategy-for-wales/?lang=en"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moodle.uwtsd.ac.uk/pluginfile.php/322485/mod_resource/content/1/youth-work-strategy-for-wales.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Title 3"/>
          <p:cNvSpPr>
            <a:spLocks noGrp="1"/>
          </p:cNvSpPr>
          <p:nvPr>
            <p:ph type="ctrTitle"/>
          </p:nvPr>
        </p:nvSpPr>
        <p:spPr/>
        <p:txBody>
          <a:bodyPr>
            <a:normAutofit fontScale="90000"/>
          </a:bodyPr>
          <a:lstStyle/>
          <a:p>
            <a:r>
              <a:rPr lang="en-GB" altLang="en-US" b="1" smtClean="0"/>
              <a:t>National Youth Work Strategy for Wales 2014-2018 (WG, 2014)</a:t>
            </a:r>
            <a:endParaRPr lang="en-GB" altLang="en-US" smtClean="0"/>
          </a:p>
        </p:txBody>
      </p:sp>
      <p:sp>
        <p:nvSpPr>
          <p:cNvPr id="2" name="Subtitle 1"/>
          <p:cNvSpPr>
            <a:spLocks noGrp="1"/>
          </p:cNvSpPr>
          <p:nvPr>
            <p:ph type="subTitle" idx="1"/>
          </p:nvPr>
        </p:nvSpPr>
        <p:spPr/>
        <p:txBody>
          <a:bodyPr/>
          <a:lstStyle/>
          <a:p>
            <a:endParaRPr lang="en-GB"/>
          </a:p>
        </p:txBody>
      </p:sp>
    </p:spTree>
    <p:extLst>
      <p:ext uri="{BB962C8B-B14F-4D97-AF65-F5344CB8AC3E}">
        <p14:creationId xmlns:p14="http://schemas.microsoft.com/office/powerpoint/2010/main" val="23954829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2" name="Title 1"/>
          <p:cNvSpPr>
            <a:spLocks noGrp="1"/>
          </p:cNvSpPr>
          <p:nvPr>
            <p:ph type="title"/>
          </p:nvPr>
        </p:nvSpPr>
        <p:spPr/>
        <p:txBody>
          <a:bodyPr>
            <a:normAutofit fontScale="90000"/>
          </a:bodyPr>
          <a:lstStyle/>
          <a:p>
            <a:pPr algn="just"/>
            <a:r>
              <a:rPr lang="en-GB" altLang="en-US" sz="4000" b="1"/>
              <a:t>National Youth Work Strategy for Wales 2014-2018 (WG, 2014)</a:t>
            </a:r>
          </a:p>
        </p:txBody>
      </p:sp>
      <p:sp>
        <p:nvSpPr>
          <p:cNvPr id="107523" name="Content Placeholder 2"/>
          <p:cNvSpPr>
            <a:spLocks noGrp="1"/>
          </p:cNvSpPr>
          <p:nvPr>
            <p:ph idx="1"/>
          </p:nvPr>
        </p:nvSpPr>
        <p:spPr/>
        <p:txBody>
          <a:bodyPr>
            <a:normAutofit fontScale="92500" lnSpcReduction="20000"/>
          </a:bodyPr>
          <a:lstStyle/>
          <a:p>
            <a:pPr marL="0" indent="0" algn="just">
              <a:buNone/>
            </a:pPr>
            <a:r>
              <a:rPr lang="en-GB" altLang="en-US" sz="2800"/>
              <a:t>“High-quality youth work has a crucial role to play supporting many young people to achieve their full potential. Through informal and non-formal educational approaches, effective youth work practice builds the capacity and resilience of young people and can change young people’s lives for the better. Through participation in youth work young people gain confidence and competence, develop self-assurance and have the opportunity to establish high expectations and aspirations for themselves” (WG, 2014, p. 2).</a:t>
            </a:r>
          </a:p>
        </p:txBody>
      </p:sp>
    </p:spTree>
    <p:extLst>
      <p:ext uri="{BB962C8B-B14F-4D97-AF65-F5344CB8AC3E}">
        <p14:creationId xmlns:p14="http://schemas.microsoft.com/office/powerpoint/2010/main" val="39028740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Title 1"/>
          <p:cNvSpPr>
            <a:spLocks noGrp="1"/>
          </p:cNvSpPr>
          <p:nvPr>
            <p:ph type="title"/>
          </p:nvPr>
        </p:nvSpPr>
        <p:spPr/>
        <p:txBody>
          <a:bodyPr/>
          <a:lstStyle/>
          <a:p>
            <a:pPr algn="l"/>
            <a:r>
              <a:rPr lang="en-GB" altLang="en-US" sz="2800" b="1"/>
              <a:t>National Youth Work Strategy for Wales 2014-2018 (WG, 2014) </a:t>
            </a:r>
            <a:endParaRPr lang="en-GB" altLang="en-US" sz="2800"/>
          </a:p>
        </p:txBody>
      </p:sp>
      <p:sp>
        <p:nvSpPr>
          <p:cNvPr id="3" name="Content Placeholder 2"/>
          <p:cNvSpPr>
            <a:spLocks noGrp="1"/>
          </p:cNvSpPr>
          <p:nvPr>
            <p:ph idx="1"/>
          </p:nvPr>
        </p:nvSpPr>
        <p:spPr/>
        <p:txBody>
          <a:bodyPr>
            <a:normAutofit lnSpcReduction="10000"/>
          </a:bodyPr>
          <a:lstStyle/>
          <a:p>
            <a:pPr marL="0" indent="0">
              <a:buNone/>
              <a:defRPr/>
            </a:pPr>
            <a:r>
              <a:rPr lang="en-GB" dirty="0" smtClean="0"/>
              <a:t>The Strategy has 4 outcomes:</a:t>
            </a:r>
          </a:p>
          <a:p>
            <a:pPr marL="0" indent="0">
              <a:buNone/>
              <a:defRPr/>
            </a:pPr>
            <a:endParaRPr lang="en-GB" dirty="0" smtClean="0"/>
          </a:p>
          <a:p>
            <a:pPr marL="0" indent="0">
              <a:buNone/>
              <a:defRPr/>
            </a:pPr>
            <a:r>
              <a:rPr lang="en-GB" b="1" dirty="0" smtClean="0"/>
              <a:t>1.</a:t>
            </a:r>
          </a:p>
          <a:p>
            <a:pPr lvl="1">
              <a:defRPr/>
            </a:pPr>
            <a:r>
              <a:rPr lang="en-GB" dirty="0"/>
              <a:t>The </a:t>
            </a:r>
            <a:r>
              <a:rPr lang="en-GB" b="1" dirty="0"/>
              <a:t>first outcome </a:t>
            </a:r>
            <a:r>
              <a:rPr lang="en-GB" dirty="0"/>
              <a:t>is that young </a:t>
            </a:r>
            <a:r>
              <a:rPr lang="en-GB" dirty="0" smtClean="0"/>
              <a:t>people across </a:t>
            </a:r>
            <a:r>
              <a:rPr lang="en-GB" dirty="0"/>
              <a:t>Wales continue to have access to diverse informal and non-formal </a:t>
            </a:r>
            <a:r>
              <a:rPr lang="en-GB" dirty="0" smtClean="0"/>
              <a:t>learning opportunities </a:t>
            </a:r>
            <a:r>
              <a:rPr lang="en-GB" dirty="0"/>
              <a:t>that stretch horizons, challenge their thinking, and develop their skills</a:t>
            </a:r>
            <a:r>
              <a:rPr lang="en-GB" dirty="0" smtClean="0"/>
              <a:t>.</a:t>
            </a:r>
          </a:p>
          <a:p>
            <a:pPr lvl="1">
              <a:defRPr/>
            </a:pPr>
            <a:r>
              <a:rPr lang="en-GB" dirty="0" smtClean="0"/>
              <a:t>To achieve </a:t>
            </a:r>
            <a:r>
              <a:rPr lang="en-GB" dirty="0"/>
              <a:t>this outcome statutory and voluntary providers need to take </a:t>
            </a:r>
            <a:r>
              <a:rPr lang="en-GB" dirty="0" smtClean="0"/>
              <a:t>their collaborative </a:t>
            </a:r>
            <a:r>
              <a:rPr lang="en-GB" dirty="0"/>
              <a:t>working to new levels, maximising the impact of limited resources </a:t>
            </a:r>
            <a:r>
              <a:rPr lang="en-GB" dirty="0" smtClean="0"/>
              <a:t>and presenting </a:t>
            </a:r>
            <a:r>
              <a:rPr lang="en-GB" dirty="0"/>
              <a:t>a high-quality and coherent offer to young people.</a:t>
            </a:r>
          </a:p>
        </p:txBody>
      </p:sp>
    </p:spTree>
    <p:extLst>
      <p:ext uri="{BB962C8B-B14F-4D97-AF65-F5344CB8AC3E}">
        <p14:creationId xmlns:p14="http://schemas.microsoft.com/office/powerpoint/2010/main" val="12376884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Title 1"/>
          <p:cNvSpPr>
            <a:spLocks noGrp="1"/>
          </p:cNvSpPr>
          <p:nvPr>
            <p:ph type="title"/>
          </p:nvPr>
        </p:nvSpPr>
        <p:spPr/>
        <p:txBody>
          <a:bodyPr/>
          <a:lstStyle/>
          <a:p>
            <a:pPr algn="l"/>
            <a:r>
              <a:rPr lang="en-GB" altLang="en-US" sz="2800" b="1"/>
              <a:t>National Youth Work Strategy for Wales 2014-2018 (WG, 2014) </a:t>
            </a:r>
            <a:endParaRPr lang="en-GB" altLang="en-US" sz="2800"/>
          </a:p>
        </p:txBody>
      </p:sp>
      <p:sp>
        <p:nvSpPr>
          <p:cNvPr id="3" name="Content Placeholder 2"/>
          <p:cNvSpPr>
            <a:spLocks noGrp="1"/>
          </p:cNvSpPr>
          <p:nvPr>
            <p:ph idx="1"/>
          </p:nvPr>
        </p:nvSpPr>
        <p:spPr/>
        <p:txBody>
          <a:bodyPr>
            <a:normAutofit/>
          </a:bodyPr>
          <a:lstStyle/>
          <a:p>
            <a:pPr marL="0" indent="0">
              <a:buNone/>
              <a:defRPr/>
            </a:pPr>
            <a:r>
              <a:rPr lang="en-GB" b="1" dirty="0" smtClean="0"/>
              <a:t>2. </a:t>
            </a:r>
          </a:p>
          <a:p>
            <a:pPr lvl="1" algn="just">
              <a:defRPr/>
            </a:pPr>
            <a:r>
              <a:rPr lang="en-GB" dirty="0"/>
              <a:t>The </a:t>
            </a:r>
            <a:r>
              <a:rPr lang="en-GB" b="1" dirty="0" smtClean="0"/>
              <a:t>second outcome </a:t>
            </a:r>
            <a:r>
              <a:rPr lang="en-GB" dirty="0" smtClean="0"/>
              <a:t>is a strengthening of the strategic relationship between youth work organisations and formal education.</a:t>
            </a:r>
          </a:p>
          <a:p>
            <a:pPr lvl="1" algn="just">
              <a:defRPr/>
            </a:pPr>
            <a:r>
              <a:rPr lang="en-GB" dirty="0" smtClean="0"/>
              <a:t>For too long the contribution of youth work to strategic goals and outcomes has been regarded as peripheral. Youth work interventions have been shown to have a positive effect on formal education outcomes, behaviour, attendance and progression through key points of transition. Therefore we believe that empowered and embedded youth work practice can and should be expected to demonstrate how it is adding real value to the lives of young people in Wales.</a:t>
            </a:r>
            <a:endParaRPr lang="en-GB" dirty="0"/>
          </a:p>
        </p:txBody>
      </p:sp>
    </p:spTree>
    <p:extLst>
      <p:ext uri="{BB962C8B-B14F-4D97-AF65-F5344CB8AC3E}">
        <p14:creationId xmlns:p14="http://schemas.microsoft.com/office/powerpoint/2010/main" val="10943579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0594" name="Title 1"/>
          <p:cNvSpPr>
            <a:spLocks noGrp="1"/>
          </p:cNvSpPr>
          <p:nvPr>
            <p:ph type="title"/>
          </p:nvPr>
        </p:nvSpPr>
        <p:spPr/>
        <p:txBody>
          <a:bodyPr/>
          <a:lstStyle/>
          <a:p>
            <a:pPr algn="l"/>
            <a:r>
              <a:rPr lang="en-GB" altLang="en-US" sz="2800" b="1"/>
              <a:t>National Youth Work Strategy for Wales 2014-2018 (WG, 2014) </a:t>
            </a:r>
            <a:endParaRPr lang="en-GB" altLang="en-US" sz="2800"/>
          </a:p>
        </p:txBody>
      </p:sp>
      <p:sp>
        <p:nvSpPr>
          <p:cNvPr id="3" name="Content Placeholder 2"/>
          <p:cNvSpPr>
            <a:spLocks noGrp="1"/>
          </p:cNvSpPr>
          <p:nvPr>
            <p:ph idx="1"/>
          </p:nvPr>
        </p:nvSpPr>
        <p:spPr/>
        <p:txBody>
          <a:bodyPr>
            <a:normAutofit/>
          </a:bodyPr>
          <a:lstStyle/>
          <a:p>
            <a:pPr marL="0" indent="0">
              <a:buNone/>
              <a:defRPr/>
            </a:pPr>
            <a:r>
              <a:rPr lang="en-GB" b="1" dirty="0"/>
              <a:t>3</a:t>
            </a:r>
            <a:r>
              <a:rPr lang="en-GB" b="1" dirty="0" smtClean="0"/>
              <a:t>. </a:t>
            </a:r>
          </a:p>
          <a:p>
            <a:pPr lvl="1">
              <a:defRPr/>
            </a:pPr>
            <a:r>
              <a:rPr lang="en-GB" dirty="0"/>
              <a:t>The </a:t>
            </a:r>
            <a:r>
              <a:rPr lang="en-GB" b="1" dirty="0" smtClean="0"/>
              <a:t>third outcome </a:t>
            </a:r>
            <a:r>
              <a:rPr lang="en-GB" dirty="0" smtClean="0"/>
              <a:t>is a better coordinated and more consistent youth work offer to young people from youth work organisations in the statutory and voluntary sector.</a:t>
            </a:r>
          </a:p>
          <a:p>
            <a:pPr lvl="1">
              <a:defRPr/>
            </a:pPr>
            <a:r>
              <a:rPr lang="en-GB" dirty="0" smtClean="0"/>
              <a:t>The voluntary sector has a reach which extends far beyond that of the statutory sector. The Strategy wants to see statutory and voluntary youth work organisations working together to build, deliver and offer quality youth work opportunities to young people.</a:t>
            </a:r>
            <a:endParaRPr lang="en-GB" dirty="0"/>
          </a:p>
        </p:txBody>
      </p:sp>
    </p:spTree>
    <p:extLst>
      <p:ext uri="{BB962C8B-B14F-4D97-AF65-F5344CB8AC3E}">
        <p14:creationId xmlns:p14="http://schemas.microsoft.com/office/powerpoint/2010/main" val="32894716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Title 1"/>
          <p:cNvSpPr>
            <a:spLocks noGrp="1"/>
          </p:cNvSpPr>
          <p:nvPr>
            <p:ph type="title"/>
          </p:nvPr>
        </p:nvSpPr>
        <p:spPr/>
        <p:txBody>
          <a:bodyPr/>
          <a:lstStyle/>
          <a:p>
            <a:pPr algn="l"/>
            <a:r>
              <a:rPr lang="en-GB" altLang="en-US" sz="2800" b="1"/>
              <a:t>National Youth Work Strategy for Wales 2014-2018 (WG, 2014) </a:t>
            </a:r>
            <a:endParaRPr lang="en-GB" altLang="en-US" sz="2800"/>
          </a:p>
        </p:txBody>
      </p:sp>
      <p:sp>
        <p:nvSpPr>
          <p:cNvPr id="111619" name="Content Placeholder 2"/>
          <p:cNvSpPr>
            <a:spLocks noGrp="1"/>
          </p:cNvSpPr>
          <p:nvPr>
            <p:ph idx="1"/>
          </p:nvPr>
        </p:nvSpPr>
        <p:spPr/>
        <p:txBody>
          <a:bodyPr/>
          <a:lstStyle/>
          <a:p>
            <a:pPr marL="0" indent="0">
              <a:buNone/>
            </a:pPr>
            <a:r>
              <a:rPr lang="en-GB" altLang="en-US" b="1" smtClean="0"/>
              <a:t>4. </a:t>
            </a:r>
          </a:p>
          <a:p>
            <a:pPr lvl="1"/>
            <a:r>
              <a:rPr lang="en-GB" altLang="en-US" smtClean="0"/>
              <a:t>The </a:t>
            </a:r>
            <a:r>
              <a:rPr lang="en-GB" altLang="en-US" b="1" smtClean="0"/>
              <a:t>fourth outcome </a:t>
            </a:r>
            <a:r>
              <a:rPr lang="en-GB" altLang="en-US" smtClean="0"/>
              <a:t>is the need to secure a robust evidence base, capturing the outcomes and impact of youth work provision.</a:t>
            </a:r>
          </a:p>
        </p:txBody>
      </p:sp>
    </p:spTree>
    <p:extLst>
      <p:ext uri="{BB962C8B-B14F-4D97-AF65-F5344CB8AC3E}">
        <p14:creationId xmlns:p14="http://schemas.microsoft.com/office/powerpoint/2010/main" val="32428989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Title 1"/>
          <p:cNvSpPr>
            <a:spLocks noGrp="1"/>
          </p:cNvSpPr>
          <p:nvPr>
            <p:ph type="title"/>
          </p:nvPr>
        </p:nvSpPr>
        <p:spPr/>
        <p:txBody>
          <a:bodyPr/>
          <a:lstStyle/>
          <a:p>
            <a:pPr algn="l"/>
            <a:r>
              <a:rPr lang="en-GB" altLang="en-US" sz="2800" b="1"/>
              <a:t>National Youth Work Strategy for Wales 2014-2018 (WG, 2014) </a:t>
            </a:r>
            <a:endParaRPr lang="en-GB" altLang="en-US" sz="2800"/>
          </a:p>
        </p:txBody>
      </p:sp>
      <p:sp>
        <p:nvSpPr>
          <p:cNvPr id="3" name="Content Placeholder 2"/>
          <p:cNvSpPr>
            <a:spLocks noGrp="1"/>
          </p:cNvSpPr>
          <p:nvPr>
            <p:ph idx="1"/>
          </p:nvPr>
        </p:nvSpPr>
        <p:spPr/>
        <p:txBody>
          <a:bodyPr>
            <a:normAutofit/>
          </a:bodyPr>
          <a:lstStyle/>
          <a:p>
            <a:pPr>
              <a:defRPr/>
            </a:pPr>
            <a:r>
              <a:rPr lang="en-GB" dirty="0" smtClean="0"/>
              <a:t>“Youth work has an important role to play in supporting the Welsh Government’s commitment to help everyone reach their potential. Also to tackle poverty, reduce inequality, increase levels of educational attainment and employment, improve economic and social well-being, address health and other inequalities and increase young people’s participation in society” (WG, 2014, p. 4).</a:t>
            </a:r>
            <a:endParaRPr lang="en-GB" dirty="0"/>
          </a:p>
        </p:txBody>
      </p:sp>
    </p:spTree>
    <p:extLst>
      <p:ext uri="{BB962C8B-B14F-4D97-AF65-F5344CB8AC3E}">
        <p14:creationId xmlns:p14="http://schemas.microsoft.com/office/powerpoint/2010/main" val="18676836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Title 1"/>
          <p:cNvSpPr>
            <a:spLocks noGrp="1"/>
          </p:cNvSpPr>
          <p:nvPr>
            <p:ph type="title"/>
          </p:nvPr>
        </p:nvSpPr>
        <p:spPr/>
        <p:txBody>
          <a:bodyPr/>
          <a:lstStyle/>
          <a:p>
            <a:pPr algn="l"/>
            <a:r>
              <a:rPr lang="en-GB" altLang="en-US" sz="2800" b="1"/>
              <a:t>National Youth Work Strategy for Wales 2014-2018 (WG, 2014) </a:t>
            </a:r>
            <a:endParaRPr lang="en-GB" altLang="en-US" sz="2800"/>
          </a:p>
        </p:txBody>
      </p:sp>
      <p:sp>
        <p:nvSpPr>
          <p:cNvPr id="3" name="Content Placeholder 2"/>
          <p:cNvSpPr>
            <a:spLocks noGrp="1"/>
          </p:cNvSpPr>
          <p:nvPr>
            <p:ph idx="1"/>
          </p:nvPr>
        </p:nvSpPr>
        <p:spPr/>
        <p:txBody>
          <a:bodyPr>
            <a:normAutofit/>
          </a:bodyPr>
          <a:lstStyle/>
          <a:p>
            <a:pPr algn="just">
              <a:defRPr/>
            </a:pPr>
            <a:r>
              <a:rPr lang="en-GB" dirty="0" smtClean="0"/>
              <a:t>The Strategy clearly identifies youth work’s role</a:t>
            </a:r>
          </a:p>
          <a:p>
            <a:pPr algn="just">
              <a:defRPr/>
            </a:pPr>
            <a:r>
              <a:rPr lang="en-GB" dirty="0" smtClean="0"/>
              <a:t>The Strategy refers to other key youth work documents, including:</a:t>
            </a:r>
          </a:p>
          <a:p>
            <a:pPr lvl="1" algn="just">
              <a:defRPr/>
            </a:pPr>
            <a:r>
              <a:rPr lang="en-GB" dirty="0" smtClean="0"/>
              <a:t>Extending Entitlement</a:t>
            </a:r>
          </a:p>
          <a:p>
            <a:pPr lvl="1" algn="just">
              <a:defRPr/>
            </a:pPr>
            <a:r>
              <a:rPr lang="en-GB" dirty="0" smtClean="0"/>
              <a:t>Youth Work in Wales: Principles and Purposes</a:t>
            </a:r>
          </a:p>
          <a:p>
            <a:pPr lvl="1" algn="just">
              <a:defRPr/>
            </a:pPr>
            <a:r>
              <a:rPr lang="en-GB" dirty="0" smtClean="0"/>
              <a:t>National Occupational Standards</a:t>
            </a:r>
          </a:p>
          <a:p>
            <a:pPr algn="just">
              <a:defRPr/>
            </a:pPr>
            <a:r>
              <a:rPr lang="en-GB" dirty="0" smtClean="0"/>
              <a:t>It also refers to the key youth work characteristics, and discusses the outcomes for young people from their involvement in youth work</a:t>
            </a:r>
            <a:endParaRPr lang="en-GB" dirty="0"/>
          </a:p>
        </p:txBody>
      </p:sp>
    </p:spTree>
    <p:extLst>
      <p:ext uri="{BB962C8B-B14F-4D97-AF65-F5344CB8AC3E}">
        <p14:creationId xmlns:p14="http://schemas.microsoft.com/office/powerpoint/2010/main" val="26410446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Title 1"/>
          <p:cNvSpPr>
            <a:spLocks noGrp="1"/>
          </p:cNvSpPr>
          <p:nvPr>
            <p:ph type="title"/>
          </p:nvPr>
        </p:nvSpPr>
        <p:spPr/>
        <p:txBody>
          <a:bodyPr/>
          <a:lstStyle/>
          <a:p>
            <a:endParaRPr lang="en-GB" altLang="en-US" smtClean="0"/>
          </a:p>
        </p:txBody>
      </p:sp>
      <p:sp>
        <p:nvSpPr>
          <p:cNvPr id="114691" name="Content Placeholder 2"/>
          <p:cNvSpPr>
            <a:spLocks noGrp="1"/>
          </p:cNvSpPr>
          <p:nvPr>
            <p:ph idx="1"/>
          </p:nvPr>
        </p:nvSpPr>
        <p:spPr/>
        <p:txBody>
          <a:bodyPr/>
          <a:lstStyle/>
          <a:p>
            <a:r>
              <a:rPr lang="en-GB" altLang="en-US" smtClean="0"/>
              <a:t>Welsh Government. (2014) </a:t>
            </a:r>
            <a:r>
              <a:rPr lang="en-GB" altLang="en-US" i="1" smtClean="0"/>
              <a:t>The National Youth Work Strategy for Wales 2014-2018 Supporting young people to reach their potential and live fulfilled lives</a:t>
            </a:r>
            <a:r>
              <a:rPr lang="en-GB" altLang="en-US" smtClean="0"/>
              <a:t>, Cardiff: Welsh Government.  Available to download at </a:t>
            </a:r>
            <a:r>
              <a:rPr lang="en-GB" altLang="en-US" u="sng" smtClean="0">
                <a:hlinkClick r:id="rId2"/>
              </a:rPr>
              <a:t>http://wales.gov.uk/topics/educationandskills/skillsandtraining/national-youth-work-strategy-for-wales/?lang=en</a:t>
            </a:r>
            <a:r>
              <a:rPr lang="en-GB" altLang="en-US" smtClean="0"/>
              <a:t> </a:t>
            </a:r>
          </a:p>
          <a:p>
            <a:endParaRPr lang="en-GB" altLang="en-US" smtClean="0"/>
          </a:p>
        </p:txBody>
      </p:sp>
    </p:spTree>
    <p:extLst>
      <p:ext uri="{BB962C8B-B14F-4D97-AF65-F5344CB8AC3E}">
        <p14:creationId xmlns:p14="http://schemas.microsoft.com/office/powerpoint/2010/main" val="61229838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Youth Work Strategy for wales (</a:t>
            </a:r>
            <a:r>
              <a:rPr lang="en-GB" dirty="0" err="1" smtClean="0"/>
              <a:t>Wg</a:t>
            </a:r>
            <a:r>
              <a:rPr lang="en-GB" dirty="0" smtClean="0"/>
              <a:t>, 2019)</a:t>
            </a:r>
            <a:endParaRPr lang="en-GB" dirty="0"/>
          </a:p>
        </p:txBody>
      </p:sp>
      <p:sp>
        <p:nvSpPr>
          <p:cNvPr id="3" name="Content Placeholder 2"/>
          <p:cNvSpPr>
            <a:spLocks noGrp="1"/>
          </p:cNvSpPr>
          <p:nvPr>
            <p:ph idx="1"/>
          </p:nvPr>
        </p:nvSpPr>
        <p:spPr/>
        <p:txBody>
          <a:bodyPr/>
          <a:lstStyle/>
          <a:p>
            <a:r>
              <a:rPr lang="en-GB" dirty="0">
                <a:hlinkClick r:id="rId2"/>
              </a:rPr>
              <a:t>https://</a:t>
            </a:r>
            <a:r>
              <a:rPr lang="en-GB" dirty="0" smtClean="0">
                <a:hlinkClick r:id="rId2"/>
              </a:rPr>
              <a:t>moodle.uwtsd.ac.uk/pluginfile.php/322485/mod_resource/content/1/youth-work-strategy-for-wales.pdf</a:t>
            </a:r>
            <a:endParaRPr lang="en-GB" dirty="0" smtClean="0"/>
          </a:p>
          <a:p>
            <a:pPr marL="0" indent="0">
              <a:buNone/>
            </a:pPr>
            <a:endParaRPr lang="en-GB" dirty="0"/>
          </a:p>
        </p:txBody>
      </p:sp>
    </p:spTree>
    <p:extLst>
      <p:ext uri="{BB962C8B-B14F-4D97-AF65-F5344CB8AC3E}">
        <p14:creationId xmlns:p14="http://schemas.microsoft.com/office/powerpoint/2010/main" val="2402605390"/>
      </p:ext>
    </p:extLst>
  </p:cSld>
  <p:clrMapOvr>
    <a:masterClrMapping/>
  </p:clrMapOvr>
  <p:timing>
    <p:tnLst>
      <p:par>
        <p:cTn id="1" dur="indefinite" restart="never" nodeType="tmRoot"/>
      </p:par>
    </p:tnLst>
  </p:timing>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8</TotalTime>
  <Words>626</Words>
  <Application>Microsoft Office PowerPoint</Application>
  <PresentationFormat>Widescreen</PresentationFormat>
  <Paragraphs>32</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Gill Sans MT</vt:lpstr>
      <vt:lpstr>Gallery</vt:lpstr>
      <vt:lpstr>National Youth Work Strategy for Wales 2014-2018 (WG, 2014)</vt:lpstr>
      <vt:lpstr>National Youth Work Strategy for Wales 2014-2018 (WG, 2014)</vt:lpstr>
      <vt:lpstr>National Youth Work Strategy for Wales 2014-2018 (WG, 2014) </vt:lpstr>
      <vt:lpstr>National Youth Work Strategy for Wales 2014-2018 (WG, 2014) </vt:lpstr>
      <vt:lpstr>National Youth Work Strategy for Wales 2014-2018 (WG, 2014) </vt:lpstr>
      <vt:lpstr>National Youth Work Strategy for Wales 2014-2018 (WG, 2014) </vt:lpstr>
      <vt:lpstr>National Youth Work Strategy for Wales 2014-2018 (WG, 2014) </vt:lpstr>
      <vt:lpstr>National Youth Work Strategy for Wales 2014-2018 (WG, 2014) </vt:lpstr>
      <vt:lpstr>PowerPoint Presentation</vt:lpstr>
      <vt:lpstr>Youth Work Strategy for wales (Wg, 2019)</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National Youth Work Strategy for Wales 2014-2018 (WG, 2014)</dc:title>
  <dc:creator>Angharad Lewis</dc:creator>
  <cp:lastModifiedBy>Angharad Lewis</cp:lastModifiedBy>
  <cp:revision>1</cp:revision>
  <dcterms:created xsi:type="dcterms:W3CDTF">2019-12-03T07:43:33Z</dcterms:created>
  <dcterms:modified xsi:type="dcterms:W3CDTF">2019-12-03T07:51:52Z</dcterms:modified>
</cp:coreProperties>
</file>