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70" r:id="rId8"/>
    <p:sldId id="271" r:id="rId9"/>
    <p:sldId id="269" r:id="rId10"/>
    <p:sldId id="262" r:id="rId11"/>
    <p:sldId id="267" r:id="rId12"/>
    <p:sldId id="273" r:id="rId13"/>
    <p:sldId id="274" r:id="rId14"/>
    <p:sldId id="275" r:id="rId15"/>
    <p:sldId id="276" r:id="rId16"/>
    <p:sldId id="272" r:id="rId17"/>
    <p:sldId id="268" r:id="rId18"/>
    <p:sldId id="277" r:id="rId19"/>
    <p:sldId id="264" r:id="rId20"/>
    <p:sldId id="265" r:id="rId21"/>
    <p:sldId id="26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showGuides="1">
      <p:cViewPr varScale="1">
        <p:scale>
          <a:sx n="81" d="100"/>
          <a:sy n="81" d="100"/>
        </p:scale>
        <p:origin x="294" y="84"/>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1/8/2021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1/8/2021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550-8BF2-456A-A498-0F241F42B946}"/>
              </a:ext>
            </a:extLst>
          </p:cNvPr>
          <p:cNvSpPr>
            <a:spLocks noGrp="1"/>
          </p:cNvSpPr>
          <p:nvPr>
            <p:ph type="ctrTitle"/>
          </p:nvPr>
        </p:nvSpPr>
        <p:spPr/>
        <p:txBody>
          <a:bodyPr/>
          <a:lstStyle/>
          <a:p>
            <a:r>
              <a:rPr lang="en-GB" dirty="0"/>
              <a:t>Equality, Diversity and inclusive </a:t>
            </a:r>
            <a:r>
              <a:rPr lang="en-GB" dirty="0" err="1"/>
              <a:t>pRACTIcE</a:t>
            </a:r>
            <a:r>
              <a:rPr lang="en-GB" dirty="0"/>
              <a:t>.</a:t>
            </a:r>
          </a:p>
        </p:txBody>
      </p:sp>
      <p:sp>
        <p:nvSpPr>
          <p:cNvPr id="3" name="Subtitle 2">
            <a:extLst>
              <a:ext uri="{FF2B5EF4-FFF2-40B4-BE49-F238E27FC236}">
                <a16:creationId xmlns:a16="http://schemas.microsoft.com/office/drawing/2014/main" id="{15E87669-ACF6-4BBB-9E27-846C3D2B271F}"/>
              </a:ext>
            </a:extLst>
          </p:cNvPr>
          <p:cNvSpPr>
            <a:spLocks noGrp="1"/>
          </p:cNvSpPr>
          <p:nvPr>
            <p:ph type="subTitle" idx="1"/>
          </p:nvPr>
        </p:nvSpPr>
        <p:spPr>
          <a:xfrm>
            <a:off x="1876424" y="4022549"/>
            <a:ext cx="9268178" cy="1655762"/>
          </a:xfrm>
        </p:spPr>
        <p:txBody>
          <a:bodyPr/>
          <a:lstStyle/>
          <a:p>
            <a:r>
              <a:rPr lang="en-GB" dirty="0" err="1"/>
              <a:t>Wk</a:t>
            </a:r>
            <a:r>
              <a:rPr lang="en-GB" dirty="0"/>
              <a:t> 5: </a:t>
            </a:r>
            <a:r>
              <a:rPr lang="en-GB" dirty="0" err="1"/>
              <a:t>childrens</a:t>
            </a:r>
            <a:r>
              <a:rPr lang="en-GB" dirty="0"/>
              <a:t>’ rights: United Nation Convention on the Rights of a child  </a:t>
            </a:r>
            <a:r>
              <a:rPr lang="en-GB" sz="2400" dirty="0"/>
              <a:t>(UNCRC)</a:t>
            </a:r>
          </a:p>
        </p:txBody>
      </p:sp>
    </p:spTree>
    <p:extLst>
      <p:ext uri="{BB962C8B-B14F-4D97-AF65-F5344CB8AC3E}">
        <p14:creationId xmlns:p14="http://schemas.microsoft.com/office/powerpoint/2010/main" val="1699419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A49EE-9187-42BF-A76D-0799FB30EDEC}"/>
              </a:ext>
            </a:extLst>
          </p:cNvPr>
          <p:cNvSpPr>
            <a:spLocks noGrp="1"/>
          </p:cNvSpPr>
          <p:nvPr>
            <p:ph type="title"/>
          </p:nvPr>
        </p:nvSpPr>
        <p:spPr/>
        <p:txBody>
          <a:bodyPr/>
          <a:lstStyle/>
          <a:p>
            <a:r>
              <a:rPr lang="en-GB" dirty="0"/>
              <a:t>Todays session: aims and objectives </a:t>
            </a:r>
          </a:p>
        </p:txBody>
      </p:sp>
      <p:sp>
        <p:nvSpPr>
          <p:cNvPr id="3" name="Content Placeholder 2">
            <a:extLst>
              <a:ext uri="{FF2B5EF4-FFF2-40B4-BE49-F238E27FC236}">
                <a16:creationId xmlns:a16="http://schemas.microsoft.com/office/drawing/2014/main" id="{38485722-AA4E-4215-BE0E-C9255144C9CC}"/>
              </a:ext>
            </a:extLst>
          </p:cNvPr>
          <p:cNvSpPr>
            <a:spLocks noGrp="1"/>
          </p:cNvSpPr>
          <p:nvPr>
            <p:ph idx="1"/>
          </p:nvPr>
        </p:nvSpPr>
        <p:spPr/>
        <p:txBody>
          <a:bodyPr>
            <a:normAutofit lnSpcReduction="10000"/>
          </a:bodyPr>
          <a:lstStyle/>
          <a:p>
            <a:pPr marL="0" indent="0">
              <a:buNone/>
            </a:pPr>
            <a:r>
              <a:rPr lang="en-GB" sz="3200" dirty="0"/>
              <a:t>Examine </a:t>
            </a:r>
            <a:r>
              <a:rPr lang="en-GB" sz="3200" dirty="0" err="1"/>
              <a:t>childrens</a:t>
            </a:r>
            <a:r>
              <a:rPr lang="en-GB" sz="3200" dirty="0"/>
              <a:t> rights: UNCRC</a:t>
            </a:r>
          </a:p>
          <a:p>
            <a:pPr marL="0" indent="0">
              <a:buNone/>
            </a:pPr>
            <a:r>
              <a:rPr lang="en-GB" dirty="0"/>
              <a:t>Introduce the UNCRC and identify how the UNCRC support equality, diversity and inclusive practice </a:t>
            </a:r>
          </a:p>
          <a:p>
            <a:pPr marL="0" indent="0">
              <a:buNone/>
            </a:pPr>
            <a:r>
              <a:rPr lang="en-GB" dirty="0"/>
              <a:t>Discuss articles within the UNCRC and share thoughts/ experiences of how these may be demonstrated in your own workplace</a:t>
            </a:r>
          </a:p>
          <a:p>
            <a:pPr marL="0" indent="0">
              <a:buNone/>
            </a:pPr>
            <a:r>
              <a:rPr lang="en-GB" dirty="0"/>
              <a:t>Identify and consider the importance of </a:t>
            </a:r>
            <a:r>
              <a:rPr lang="en-GB" dirty="0" err="1"/>
              <a:t>childrens</a:t>
            </a:r>
            <a:r>
              <a:rPr lang="en-GB" dirty="0"/>
              <a:t> rights and inclusive practice, including ways in which  professionals may promote UNCRC articles.</a:t>
            </a:r>
          </a:p>
          <a:p>
            <a:endParaRPr lang="en-GB" sz="3200" dirty="0"/>
          </a:p>
          <a:p>
            <a:endParaRPr lang="en-GB" dirty="0"/>
          </a:p>
        </p:txBody>
      </p:sp>
    </p:spTree>
    <p:extLst>
      <p:ext uri="{BB962C8B-B14F-4D97-AF65-F5344CB8AC3E}">
        <p14:creationId xmlns:p14="http://schemas.microsoft.com/office/powerpoint/2010/main" val="15052428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A0D2C-E4F5-4D61-8751-727E0A6B56A0}"/>
              </a:ext>
            </a:extLst>
          </p:cNvPr>
          <p:cNvSpPr>
            <a:spLocks noGrp="1"/>
          </p:cNvSpPr>
          <p:nvPr>
            <p:ph type="title"/>
          </p:nvPr>
        </p:nvSpPr>
        <p:spPr>
          <a:xfrm>
            <a:off x="4099101" y="166962"/>
            <a:ext cx="7012595" cy="1478570"/>
          </a:xfrm>
        </p:spPr>
        <p:txBody>
          <a:bodyPr/>
          <a:lstStyle/>
          <a:p>
            <a:r>
              <a:rPr lang="en-GB" dirty="0"/>
              <a:t>the UNCRC</a:t>
            </a:r>
          </a:p>
        </p:txBody>
      </p:sp>
      <p:sp>
        <p:nvSpPr>
          <p:cNvPr id="3" name="Content Placeholder 2">
            <a:extLst>
              <a:ext uri="{FF2B5EF4-FFF2-40B4-BE49-F238E27FC236}">
                <a16:creationId xmlns:a16="http://schemas.microsoft.com/office/drawing/2014/main" id="{CDC2E401-C97D-46E3-87DC-83E52D6DBAE6}"/>
              </a:ext>
            </a:extLst>
          </p:cNvPr>
          <p:cNvSpPr>
            <a:spLocks noGrp="1"/>
          </p:cNvSpPr>
          <p:nvPr>
            <p:ph idx="1"/>
          </p:nvPr>
        </p:nvSpPr>
        <p:spPr>
          <a:xfrm>
            <a:off x="1028523" y="1764065"/>
            <a:ext cx="9905999" cy="3541714"/>
          </a:xfrm>
        </p:spPr>
        <p:txBody>
          <a:bodyPr/>
          <a:lstStyle/>
          <a:p>
            <a:pPr marL="0" indent="0">
              <a:buNone/>
            </a:pPr>
            <a:r>
              <a:rPr lang="en-GB" dirty="0"/>
              <a:t>The UNCRC stands for:</a:t>
            </a:r>
          </a:p>
          <a:p>
            <a:pPr marL="0" indent="0">
              <a:buNone/>
            </a:pPr>
            <a:r>
              <a:rPr lang="en-GB" dirty="0"/>
              <a:t>        </a:t>
            </a:r>
            <a:r>
              <a:rPr lang="en-GB" sz="2800" dirty="0">
                <a:solidFill>
                  <a:srgbClr val="FF0000"/>
                </a:solidFill>
              </a:rPr>
              <a:t>UNITED NATIONS CONVENTION OF THE RIGHTS OF A CHILD</a:t>
            </a:r>
          </a:p>
          <a:p>
            <a:pPr marL="0" indent="0">
              <a:buNone/>
            </a:pPr>
            <a:r>
              <a:rPr lang="en-GB" dirty="0"/>
              <a:t>The United Nations is:</a:t>
            </a:r>
          </a:p>
          <a:p>
            <a:pPr marL="0" indent="0" algn="ctr">
              <a:buNone/>
            </a:pPr>
            <a:r>
              <a:rPr lang="en-GB" dirty="0"/>
              <a:t>        </a:t>
            </a:r>
            <a:r>
              <a:rPr lang="en-GB" sz="3600" dirty="0">
                <a:solidFill>
                  <a:srgbClr val="002060"/>
                </a:solidFill>
              </a:rPr>
              <a:t>An intergovernmental organisation that aims to maintain international peace and security</a:t>
            </a:r>
          </a:p>
          <a:p>
            <a:pPr marL="0" indent="0">
              <a:buNone/>
            </a:pPr>
            <a:endParaRPr lang="en-GB" sz="2800" dirty="0">
              <a:solidFill>
                <a:srgbClr val="FF0000"/>
              </a:solidFill>
            </a:endParaRPr>
          </a:p>
        </p:txBody>
      </p:sp>
    </p:spTree>
    <p:extLst>
      <p:ext uri="{BB962C8B-B14F-4D97-AF65-F5344CB8AC3E}">
        <p14:creationId xmlns:p14="http://schemas.microsoft.com/office/powerpoint/2010/main" val="24668208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5F96A-2293-4BF1-B089-DE360B960F0D}"/>
              </a:ext>
            </a:extLst>
          </p:cNvPr>
          <p:cNvSpPr>
            <a:spLocks noGrp="1"/>
          </p:cNvSpPr>
          <p:nvPr>
            <p:ph type="title"/>
          </p:nvPr>
        </p:nvSpPr>
        <p:spPr>
          <a:xfrm>
            <a:off x="3761459" y="0"/>
            <a:ext cx="4669079" cy="1478570"/>
          </a:xfrm>
        </p:spPr>
        <p:txBody>
          <a:bodyPr/>
          <a:lstStyle/>
          <a:p>
            <a:r>
              <a:rPr lang="en-GB" dirty="0"/>
              <a:t>UNITED NATIONS (UN)</a:t>
            </a:r>
          </a:p>
        </p:txBody>
      </p:sp>
      <p:sp>
        <p:nvSpPr>
          <p:cNvPr id="3" name="Content Placeholder 2">
            <a:extLst>
              <a:ext uri="{FF2B5EF4-FFF2-40B4-BE49-F238E27FC236}">
                <a16:creationId xmlns:a16="http://schemas.microsoft.com/office/drawing/2014/main" id="{20812630-1844-4658-8CB8-37222C2FE7A5}"/>
              </a:ext>
            </a:extLst>
          </p:cNvPr>
          <p:cNvSpPr>
            <a:spLocks noGrp="1"/>
          </p:cNvSpPr>
          <p:nvPr>
            <p:ph idx="1"/>
          </p:nvPr>
        </p:nvSpPr>
        <p:spPr>
          <a:xfrm>
            <a:off x="1143000" y="1763110"/>
            <a:ext cx="9905999" cy="4136021"/>
          </a:xfrm>
        </p:spPr>
        <p:txBody>
          <a:bodyPr>
            <a:noAutofit/>
          </a:bodyPr>
          <a:lstStyle/>
          <a:p>
            <a:r>
              <a:rPr lang="en-GB" sz="2800" dirty="0"/>
              <a:t>The </a:t>
            </a:r>
            <a:r>
              <a:rPr lang="en-GB" sz="2800" dirty="0">
                <a:solidFill>
                  <a:schemeClr val="accent4">
                    <a:lumMod val="75000"/>
                  </a:schemeClr>
                </a:solidFill>
              </a:rPr>
              <a:t>UN</a:t>
            </a:r>
            <a:r>
              <a:rPr lang="en-GB" sz="2800" dirty="0"/>
              <a:t> was established post World War 2 (1945) with the </a:t>
            </a:r>
            <a:r>
              <a:rPr lang="en-GB" sz="2800" dirty="0">
                <a:solidFill>
                  <a:schemeClr val="accent4">
                    <a:lumMod val="75000"/>
                  </a:schemeClr>
                </a:solidFill>
              </a:rPr>
              <a:t>aim of </a:t>
            </a:r>
            <a:r>
              <a:rPr lang="en-GB" sz="2800" dirty="0"/>
              <a:t>preventing future wars, </a:t>
            </a:r>
            <a:r>
              <a:rPr lang="en-GB" sz="2800" dirty="0">
                <a:solidFill>
                  <a:schemeClr val="accent4">
                    <a:lumMod val="75000"/>
                  </a:schemeClr>
                </a:solidFill>
              </a:rPr>
              <a:t>maintain international peace and security</a:t>
            </a:r>
            <a:r>
              <a:rPr lang="en-GB" sz="2800" dirty="0"/>
              <a:t>, achieve international cooperation, be the centre for </a:t>
            </a:r>
            <a:r>
              <a:rPr lang="en-GB" sz="2800" dirty="0">
                <a:solidFill>
                  <a:schemeClr val="accent4">
                    <a:lumMod val="75000"/>
                  </a:schemeClr>
                </a:solidFill>
              </a:rPr>
              <a:t>harmonising the actions of nations</a:t>
            </a:r>
          </a:p>
          <a:p>
            <a:pPr marL="0" indent="0">
              <a:buNone/>
            </a:pPr>
            <a:endParaRPr lang="en-GB" sz="2800" dirty="0"/>
          </a:p>
          <a:p>
            <a:r>
              <a:rPr lang="en-GB" sz="2800" dirty="0"/>
              <a:t>Originally, the UN had 51 member states, this grew to 196</a:t>
            </a:r>
          </a:p>
          <a:p>
            <a:pPr marL="0" indent="0">
              <a:buNone/>
            </a:pPr>
            <a:r>
              <a:rPr lang="en-GB" sz="2000" dirty="0"/>
              <a:t>                                                                                                                       (UN, 2015)</a:t>
            </a:r>
          </a:p>
        </p:txBody>
      </p:sp>
    </p:spTree>
    <p:extLst>
      <p:ext uri="{BB962C8B-B14F-4D97-AF65-F5344CB8AC3E}">
        <p14:creationId xmlns:p14="http://schemas.microsoft.com/office/powerpoint/2010/main" val="1603876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389AA-C908-4193-BD23-00DD81C8A48B}"/>
              </a:ext>
            </a:extLst>
          </p:cNvPr>
          <p:cNvSpPr>
            <a:spLocks noGrp="1"/>
          </p:cNvSpPr>
          <p:nvPr>
            <p:ph type="title"/>
          </p:nvPr>
        </p:nvSpPr>
        <p:spPr>
          <a:xfrm>
            <a:off x="1534952" y="18857"/>
            <a:ext cx="10421696" cy="1478570"/>
          </a:xfrm>
        </p:spPr>
        <p:txBody>
          <a:bodyPr/>
          <a:lstStyle/>
          <a:p>
            <a:r>
              <a:rPr lang="en-GB" dirty="0"/>
              <a:t>UNCRC: convention</a:t>
            </a:r>
          </a:p>
        </p:txBody>
      </p:sp>
      <p:sp>
        <p:nvSpPr>
          <p:cNvPr id="3" name="Content Placeholder 2">
            <a:extLst>
              <a:ext uri="{FF2B5EF4-FFF2-40B4-BE49-F238E27FC236}">
                <a16:creationId xmlns:a16="http://schemas.microsoft.com/office/drawing/2014/main" id="{59969096-A1AD-42E1-841D-F3C72BA7D339}"/>
              </a:ext>
            </a:extLst>
          </p:cNvPr>
          <p:cNvSpPr>
            <a:spLocks noGrp="1"/>
          </p:cNvSpPr>
          <p:nvPr>
            <p:ph idx="1"/>
          </p:nvPr>
        </p:nvSpPr>
        <p:spPr>
          <a:xfrm>
            <a:off x="1037239" y="1497427"/>
            <a:ext cx="9905999" cy="4348083"/>
          </a:xfrm>
        </p:spPr>
        <p:txBody>
          <a:bodyPr>
            <a:noAutofit/>
          </a:bodyPr>
          <a:lstStyle/>
          <a:p>
            <a:r>
              <a:rPr lang="en-GB" dirty="0"/>
              <a:t>The </a:t>
            </a:r>
            <a:r>
              <a:rPr lang="en-GB" b="1" dirty="0">
                <a:solidFill>
                  <a:srgbClr val="C00000"/>
                </a:solidFill>
              </a:rPr>
              <a:t>convention</a:t>
            </a:r>
            <a:r>
              <a:rPr lang="en-GB" dirty="0"/>
              <a:t> (1989, in force 1990) covers the </a:t>
            </a:r>
            <a:r>
              <a:rPr lang="en-GB" dirty="0">
                <a:solidFill>
                  <a:schemeClr val="accent4">
                    <a:lumMod val="75000"/>
                  </a:schemeClr>
                </a:solidFill>
              </a:rPr>
              <a:t>rights of children.</a:t>
            </a:r>
          </a:p>
          <a:p>
            <a:pPr marL="0" indent="0">
              <a:buNone/>
            </a:pPr>
            <a:endParaRPr lang="en-GB" dirty="0"/>
          </a:p>
          <a:p>
            <a:r>
              <a:rPr lang="en-GB" b="1" dirty="0">
                <a:solidFill>
                  <a:srgbClr val="C00000"/>
                </a:solidFill>
              </a:rPr>
              <a:t>Implementation</a:t>
            </a:r>
            <a:r>
              <a:rPr lang="en-GB" dirty="0">
                <a:solidFill>
                  <a:srgbClr val="C00000"/>
                </a:solidFill>
              </a:rPr>
              <a:t> </a:t>
            </a:r>
            <a:r>
              <a:rPr lang="en-GB" dirty="0"/>
              <a:t>of the </a:t>
            </a:r>
            <a:r>
              <a:rPr lang="en-GB" b="1" dirty="0">
                <a:solidFill>
                  <a:srgbClr val="C00000"/>
                </a:solidFill>
              </a:rPr>
              <a:t>convention</a:t>
            </a:r>
            <a:r>
              <a:rPr lang="en-GB" dirty="0">
                <a:solidFill>
                  <a:schemeClr val="accent5">
                    <a:lumMod val="75000"/>
                  </a:schemeClr>
                </a:solidFill>
              </a:rPr>
              <a:t> </a:t>
            </a:r>
            <a:r>
              <a:rPr lang="en-GB" dirty="0"/>
              <a:t>is</a:t>
            </a:r>
            <a:r>
              <a:rPr lang="en-GB" b="1" dirty="0"/>
              <a:t> </a:t>
            </a:r>
            <a:r>
              <a:rPr lang="en-GB" b="1" dirty="0">
                <a:solidFill>
                  <a:srgbClr val="C00000"/>
                </a:solidFill>
              </a:rPr>
              <a:t>monitored</a:t>
            </a:r>
            <a:r>
              <a:rPr lang="en-GB" b="1" dirty="0"/>
              <a:t> </a:t>
            </a:r>
            <a:r>
              <a:rPr lang="en-GB" dirty="0"/>
              <a:t>by the </a:t>
            </a:r>
            <a:r>
              <a:rPr lang="en-GB" b="1" dirty="0">
                <a:solidFill>
                  <a:srgbClr val="C00000"/>
                </a:solidFill>
              </a:rPr>
              <a:t>committee</a:t>
            </a:r>
            <a:r>
              <a:rPr lang="en-GB" dirty="0">
                <a:solidFill>
                  <a:srgbClr val="C00000"/>
                </a:solidFill>
              </a:rPr>
              <a:t> </a:t>
            </a:r>
            <a:r>
              <a:rPr lang="en-GB" dirty="0"/>
              <a:t>on the Rights of the Child. </a:t>
            </a:r>
          </a:p>
          <a:p>
            <a:pPr marL="0" indent="0">
              <a:buNone/>
            </a:pPr>
            <a:endParaRPr lang="en-GB" dirty="0"/>
          </a:p>
          <a:p>
            <a:r>
              <a:rPr lang="en-GB" b="1" dirty="0">
                <a:solidFill>
                  <a:srgbClr val="C00000"/>
                </a:solidFill>
              </a:rPr>
              <a:t>Each state </a:t>
            </a:r>
            <a:r>
              <a:rPr lang="en-GB" dirty="0"/>
              <a:t>that has ratified the convention </a:t>
            </a:r>
            <a:r>
              <a:rPr lang="en-GB" b="1" dirty="0">
                <a:solidFill>
                  <a:srgbClr val="C00000"/>
                </a:solidFill>
              </a:rPr>
              <a:t>must</a:t>
            </a:r>
            <a:r>
              <a:rPr lang="en-GB" dirty="0"/>
              <a:t> prepare </a:t>
            </a:r>
            <a:r>
              <a:rPr lang="en-GB" b="1" dirty="0">
                <a:solidFill>
                  <a:srgbClr val="C00000"/>
                </a:solidFill>
              </a:rPr>
              <a:t>reports</a:t>
            </a:r>
            <a:r>
              <a:rPr lang="en-GB" dirty="0"/>
              <a:t> on its </a:t>
            </a:r>
            <a:r>
              <a:rPr lang="en-GB" b="1" dirty="0">
                <a:solidFill>
                  <a:srgbClr val="C00000"/>
                </a:solidFill>
              </a:rPr>
              <a:t>implementation</a:t>
            </a:r>
            <a:r>
              <a:rPr lang="en-GB" dirty="0">
                <a:solidFill>
                  <a:schemeClr val="accent5">
                    <a:lumMod val="75000"/>
                  </a:schemeClr>
                </a:solidFill>
              </a:rPr>
              <a:t> </a:t>
            </a:r>
            <a:r>
              <a:rPr lang="en-GB" dirty="0"/>
              <a:t>which are submitted to the committee.</a:t>
            </a:r>
          </a:p>
          <a:p>
            <a:pPr marL="0" indent="0">
              <a:buNone/>
            </a:pPr>
            <a:endParaRPr lang="en-GB" dirty="0"/>
          </a:p>
          <a:p>
            <a:r>
              <a:rPr lang="en-GB" dirty="0"/>
              <a:t>The </a:t>
            </a:r>
            <a:r>
              <a:rPr lang="en-GB" b="1" dirty="0">
                <a:solidFill>
                  <a:srgbClr val="C00000"/>
                </a:solidFill>
              </a:rPr>
              <a:t>convention </a:t>
            </a:r>
            <a:r>
              <a:rPr lang="en-GB" dirty="0"/>
              <a:t>is built around </a:t>
            </a:r>
            <a:r>
              <a:rPr lang="en-GB" sz="2800" b="1" dirty="0"/>
              <a:t>equality</a:t>
            </a:r>
            <a:r>
              <a:rPr lang="en-GB" sz="2800" dirty="0"/>
              <a:t> </a:t>
            </a:r>
            <a:r>
              <a:rPr lang="en-GB" dirty="0"/>
              <a:t>and </a:t>
            </a:r>
            <a:r>
              <a:rPr lang="en-GB" sz="2800" b="1" dirty="0"/>
              <a:t>diversity </a:t>
            </a:r>
          </a:p>
        </p:txBody>
      </p:sp>
    </p:spTree>
    <p:extLst>
      <p:ext uri="{BB962C8B-B14F-4D97-AF65-F5344CB8AC3E}">
        <p14:creationId xmlns:p14="http://schemas.microsoft.com/office/powerpoint/2010/main" val="30546199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59F4B-24C2-4928-9316-BC2AF67D17B9}"/>
              </a:ext>
            </a:extLst>
          </p:cNvPr>
          <p:cNvSpPr>
            <a:spLocks noGrp="1"/>
          </p:cNvSpPr>
          <p:nvPr>
            <p:ph type="title"/>
          </p:nvPr>
        </p:nvSpPr>
        <p:spPr/>
        <p:txBody>
          <a:bodyPr/>
          <a:lstStyle/>
          <a:p>
            <a:r>
              <a:rPr lang="en-GB" dirty="0" err="1"/>
              <a:t>Uncrc</a:t>
            </a:r>
            <a:r>
              <a:rPr lang="en-GB" dirty="0"/>
              <a:t>: the convention</a:t>
            </a:r>
          </a:p>
        </p:txBody>
      </p:sp>
      <p:sp>
        <p:nvSpPr>
          <p:cNvPr id="3" name="Content Placeholder 2">
            <a:extLst>
              <a:ext uri="{FF2B5EF4-FFF2-40B4-BE49-F238E27FC236}">
                <a16:creationId xmlns:a16="http://schemas.microsoft.com/office/drawing/2014/main" id="{39404190-8893-42BE-B0D0-02A0A7A843F1}"/>
              </a:ext>
            </a:extLst>
          </p:cNvPr>
          <p:cNvSpPr>
            <a:spLocks noGrp="1"/>
          </p:cNvSpPr>
          <p:nvPr>
            <p:ph idx="1"/>
          </p:nvPr>
        </p:nvSpPr>
        <p:spPr>
          <a:xfrm>
            <a:off x="1141412" y="2249487"/>
            <a:ext cx="11242499" cy="3541714"/>
          </a:xfrm>
        </p:spPr>
        <p:txBody>
          <a:bodyPr>
            <a:normAutofit/>
          </a:bodyPr>
          <a:lstStyle/>
          <a:p>
            <a:r>
              <a:rPr lang="en-GB" sz="3600" dirty="0"/>
              <a:t>The convention is built around four general principles:</a:t>
            </a:r>
          </a:p>
          <a:p>
            <a:pPr marL="0" indent="0">
              <a:buNone/>
            </a:pPr>
            <a:r>
              <a:rPr lang="en-GB" dirty="0"/>
              <a:t>1: non- discrimination (ARTICLE 2)</a:t>
            </a:r>
          </a:p>
          <a:p>
            <a:pPr marL="0" indent="0">
              <a:buNone/>
            </a:pPr>
            <a:r>
              <a:rPr lang="en-GB" dirty="0"/>
              <a:t>2: the best interests of the child (ARTICLE 3)</a:t>
            </a:r>
          </a:p>
          <a:p>
            <a:pPr marL="0" indent="0">
              <a:buNone/>
            </a:pPr>
            <a:r>
              <a:rPr lang="en-GB" dirty="0"/>
              <a:t>3: optimal development (ARTICLE 6)</a:t>
            </a:r>
          </a:p>
          <a:p>
            <a:pPr marL="0" indent="0">
              <a:buNone/>
            </a:pPr>
            <a:r>
              <a:rPr lang="en-GB" dirty="0"/>
              <a:t>4: the voice of the child (ARTICLE 12)</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401866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73A6C-5D73-4B03-AC08-7329618AFDF4}"/>
              </a:ext>
            </a:extLst>
          </p:cNvPr>
          <p:cNvSpPr>
            <a:spLocks noGrp="1"/>
          </p:cNvSpPr>
          <p:nvPr>
            <p:ph type="title"/>
          </p:nvPr>
        </p:nvSpPr>
        <p:spPr/>
        <p:txBody>
          <a:bodyPr/>
          <a:lstStyle/>
          <a:p>
            <a:r>
              <a:rPr lang="en-GB" dirty="0"/>
              <a:t>What is the </a:t>
            </a:r>
            <a:r>
              <a:rPr lang="en-GB" dirty="0" err="1"/>
              <a:t>uncrc</a:t>
            </a:r>
            <a:endParaRPr lang="en-GB" dirty="0"/>
          </a:p>
        </p:txBody>
      </p:sp>
      <p:sp>
        <p:nvSpPr>
          <p:cNvPr id="3" name="Content Placeholder 2">
            <a:extLst>
              <a:ext uri="{FF2B5EF4-FFF2-40B4-BE49-F238E27FC236}">
                <a16:creationId xmlns:a16="http://schemas.microsoft.com/office/drawing/2014/main" id="{4A496C54-45CC-48A9-9FB1-A241D3A7CB68}"/>
              </a:ext>
            </a:extLst>
          </p:cNvPr>
          <p:cNvSpPr>
            <a:spLocks noGrp="1"/>
          </p:cNvSpPr>
          <p:nvPr>
            <p:ph idx="1"/>
          </p:nvPr>
        </p:nvSpPr>
        <p:spPr/>
        <p:txBody>
          <a:bodyPr/>
          <a:lstStyle/>
          <a:p>
            <a:r>
              <a:rPr lang="en-GB" dirty="0"/>
              <a:t>The UNCRC is a treaty that lays out the rights of children and the standards to which all governments must aspire in order to promote these rights.</a:t>
            </a:r>
          </a:p>
          <a:p>
            <a:endParaRPr lang="en-GB" dirty="0"/>
          </a:p>
          <a:p>
            <a:r>
              <a:rPr lang="en-GB" sz="3200" dirty="0"/>
              <a:t>Why do children and young people need special rights?</a:t>
            </a:r>
          </a:p>
        </p:txBody>
      </p:sp>
    </p:spTree>
    <p:extLst>
      <p:ext uri="{BB962C8B-B14F-4D97-AF65-F5344CB8AC3E}">
        <p14:creationId xmlns:p14="http://schemas.microsoft.com/office/powerpoint/2010/main" val="35037658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B9A36-90B8-4D73-B954-5CA0C3EBCE75}"/>
              </a:ext>
            </a:extLst>
          </p:cNvPr>
          <p:cNvSpPr>
            <a:spLocks noGrp="1"/>
          </p:cNvSpPr>
          <p:nvPr>
            <p:ph type="title"/>
          </p:nvPr>
        </p:nvSpPr>
        <p:spPr/>
        <p:txBody>
          <a:bodyPr/>
          <a:lstStyle/>
          <a:p>
            <a:r>
              <a:rPr lang="en-GB" dirty="0" err="1"/>
              <a:t>Childrens</a:t>
            </a:r>
            <a:r>
              <a:rPr lang="en-GB" dirty="0"/>
              <a:t> rights </a:t>
            </a:r>
          </a:p>
        </p:txBody>
      </p:sp>
      <p:sp>
        <p:nvSpPr>
          <p:cNvPr id="3" name="Content Placeholder 2">
            <a:extLst>
              <a:ext uri="{FF2B5EF4-FFF2-40B4-BE49-F238E27FC236}">
                <a16:creationId xmlns:a16="http://schemas.microsoft.com/office/drawing/2014/main" id="{9223B93D-5B48-4E8E-B6D6-E587C11443A2}"/>
              </a:ext>
            </a:extLst>
          </p:cNvPr>
          <p:cNvSpPr>
            <a:spLocks noGrp="1"/>
          </p:cNvSpPr>
          <p:nvPr>
            <p:ph idx="1"/>
          </p:nvPr>
        </p:nvSpPr>
        <p:spPr/>
        <p:txBody>
          <a:bodyPr>
            <a:normAutofit lnSpcReduction="10000"/>
          </a:bodyPr>
          <a:lstStyle/>
          <a:p>
            <a:r>
              <a:rPr lang="en-GB" dirty="0"/>
              <a:t>Children and Young people need special rights because they are relatively more vulnerable to abuse, and exploitation compared to adults.</a:t>
            </a:r>
          </a:p>
          <a:p>
            <a:endParaRPr lang="en-GB" dirty="0"/>
          </a:p>
          <a:p>
            <a:r>
              <a:rPr lang="en-GB" dirty="0"/>
              <a:t>The UNCRC brings together </a:t>
            </a:r>
            <a:r>
              <a:rPr lang="en-GB" dirty="0" err="1"/>
              <a:t>childrens</a:t>
            </a:r>
            <a:r>
              <a:rPr lang="en-GB" dirty="0"/>
              <a:t> human rights into one international convention. </a:t>
            </a:r>
          </a:p>
          <a:p>
            <a:endParaRPr lang="en-GB" dirty="0"/>
          </a:p>
          <a:p>
            <a:pPr marL="0" indent="0">
              <a:buNone/>
            </a:pPr>
            <a:r>
              <a:rPr lang="en-GB" sz="1800" dirty="0"/>
              <a:t>(UNICEF, 2019)</a:t>
            </a:r>
          </a:p>
          <a:p>
            <a:endParaRPr lang="en-GB" dirty="0"/>
          </a:p>
        </p:txBody>
      </p:sp>
    </p:spTree>
    <p:extLst>
      <p:ext uri="{BB962C8B-B14F-4D97-AF65-F5344CB8AC3E}">
        <p14:creationId xmlns:p14="http://schemas.microsoft.com/office/powerpoint/2010/main" val="942179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0B58E-EE74-4195-8CFB-891A197ABFC2}"/>
              </a:ext>
            </a:extLst>
          </p:cNvPr>
          <p:cNvSpPr>
            <a:spLocks noGrp="1"/>
          </p:cNvSpPr>
          <p:nvPr>
            <p:ph type="title"/>
          </p:nvPr>
        </p:nvSpPr>
        <p:spPr/>
        <p:txBody>
          <a:bodyPr/>
          <a:lstStyle/>
          <a:p>
            <a:r>
              <a:rPr lang="en-GB" dirty="0"/>
              <a:t>What is the </a:t>
            </a:r>
            <a:r>
              <a:rPr lang="en-GB" dirty="0" err="1"/>
              <a:t>uncrc</a:t>
            </a:r>
            <a:endParaRPr lang="en-GB" dirty="0"/>
          </a:p>
        </p:txBody>
      </p:sp>
      <p:sp>
        <p:nvSpPr>
          <p:cNvPr id="3" name="Content Placeholder 2">
            <a:extLst>
              <a:ext uri="{FF2B5EF4-FFF2-40B4-BE49-F238E27FC236}">
                <a16:creationId xmlns:a16="http://schemas.microsoft.com/office/drawing/2014/main" id="{D8323D75-9809-4704-986B-EADFF5A57B4A}"/>
              </a:ext>
            </a:extLst>
          </p:cNvPr>
          <p:cNvSpPr>
            <a:spLocks noGrp="1"/>
          </p:cNvSpPr>
          <p:nvPr>
            <p:ph idx="1"/>
          </p:nvPr>
        </p:nvSpPr>
        <p:spPr>
          <a:xfrm>
            <a:off x="1141412" y="1907822"/>
            <a:ext cx="9905999" cy="4425245"/>
          </a:xfrm>
        </p:spPr>
        <p:txBody>
          <a:bodyPr>
            <a:normAutofit fontScale="92500" lnSpcReduction="10000"/>
          </a:bodyPr>
          <a:lstStyle/>
          <a:p>
            <a:r>
              <a:rPr lang="en-GB" dirty="0"/>
              <a:t>The United Nations Convention on the Rights of the Child (UNCRC) is a legally- binding international agreement setting out the civil, political, economic, social and cultural rights of every child, regardless of their race, religion or abilities</a:t>
            </a:r>
          </a:p>
          <a:p>
            <a:endParaRPr lang="en-GB" dirty="0"/>
          </a:p>
          <a:p>
            <a:r>
              <a:rPr lang="en-GB" dirty="0"/>
              <a:t>In 1989, governments worldwide promised all children the same rights by adopting the UNCRC</a:t>
            </a:r>
          </a:p>
          <a:p>
            <a:endParaRPr lang="en-GB" dirty="0"/>
          </a:p>
          <a:p>
            <a:r>
              <a:rPr lang="en-GB" dirty="0"/>
              <a:t>The Convention changed the way children are viewed and treated- in other words, as human beings with a distinct set of rights instead of as passive objects of care and charity.</a:t>
            </a:r>
          </a:p>
        </p:txBody>
      </p:sp>
    </p:spTree>
    <p:extLst>
      <p:ext uri="{BB962C8B-B14F-4D97-AF65-F5344CB8AC3E}">
        <p14:creationId xmlns:p14="http://schemas.microsoft.com/office/powerpoint/2010/main" val="3154446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BEE42-86DA-48E2-AD1C-1B46E0AACDF3}"/>
              </a:ext>
            </a:extLst>
          </p:cNvPr>
          <p:cNvSpPr>
            <a:spLocks noGrp="1"/>
          </p:cNvSpPr>
          <p:nvPr>
            <p:ph type="title"/>
          </p:nvPr>
        </p:nvSpPr>
        <p:spPr/>
        <p:txBody>
          <a:bodyPr/>
          <a:lstStyle/>
          <a:p>
            <a:r>
              <a:rPr lang="en-GB" dirty="0"/>
              <a:t>UNCRC: the rights of a child </a:t>
            </a:r>
          </a:p>
        </p:txBody>
      </p:sp>
      <p:sp>
        <p:nvSpPr>
          <p:cNvPr id="3" name="Content Placeholder 2">
            <a:extLst>
              <a:ext uri="{FF2B5EF4-FFF2-40B4-BE49-F238E27FC236}">
                <a16:creationId xmlns:a16="http://schemas.microsoft.com/office/drawing/2014/main" id="{67B38627-2623-46A8-8934-E78B5A9908BC}"/>
              </a:ext>
            </a:extLst>
          </p:cNvPr>
          <p:cNvSpPr>
            <a:spLocks noGrp="1"/>
          </p:cNvSpPr>
          <p:nvPr>
            <p:ph idx="1"/>
          </p:nvPr>
        </p:nvSpPr>
        <p:spPr/>
        <p:txBody>
          <a:bodyPr>
            <a:normAutofit/>
          </a:bodyPr>
          <a:lstStyle/>
          <a:p>
            <a:pPr marL="0" indent="0">
              <a:buNone/>
            </a:pPr>
            <a:r>
              <a:rPr lang="en-GB" dirty="0"/>
              <a:t>Discuss in groups: </a:t>
            </a:r>
          </a:p>
          <a:p>
            <a:pPr marL="0" indent="0">
              <a:buNone/>
            </a:pPr>
            <a:r>
              <a:rPr lang="en-GB" dirty="0"/>
              <a:t>What is the meaning of a Right?</a:t>
            </a:r>
          </a:p>
          <a:p>
            <a:pPr marL="0" indent="0">
              <a:buNone/>
            </a:pPr>
            <a:r>
              <a:rPr lang="en-GB" dirty="0"/>
              <a:t>Who has Rights?      </a:t>
            </a:r>
          </a:p>
          <a:p>
            <a:pPr marL="0" indent="0">
              <a:buNone/>
            </a:pPr>
            <a:r>
              <a:rPr lang="en-GB" dirty="0"/>
              <a:t>What is the difference between a Right and a  need?</a:t>
            </a:r>
          </a:p>
          <a:p>
            <a:pPr marL="0" indent="0">
              <a:buNone/>
            </a:pPr>
            <a:r>
              <a:rPr lang="en-GB" dirty="0"/>
              <a:t>            </a:t>
            </a:r>
          </a:p>
        </p:txBody>
      </p:sp>
    </p:spTree>
    <p:extLst>
      <p:ext uri="{BB962C8B-B14F-4D97-AF65-F5344CB8AC3E}">
        <p14:creationId xmlns:p14="http://schemas.microsoft.com/office/powerpoint/2010/main" val="3969290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7D0F9-2EA2-4AF4-A4D4-36673B0EE031}"/>
              </a:ext>
            </a:extLst>
          </p:cNvPr>
          <p:cNvSpPr>
            <a:spLocks noGrp="1"/>
          </p:cNvSpPr>
          <p:nvPr>
            <p:ph type="title"/>
          </p:nvPr>
        </p:nvSpPr>
        <p:spPr>
          <a:xfrm>
            <a:off x="1649413" y="41788"/>
            <a:ext cx="9905998" cy="1478570"/>
          </a:xfrm>
        </p:spPr>
        <p:txBody>
          <a:bodyPr/>
          <a:lstStyle/>
          <a:p>
            <a:r>
              <a:rPr lang="en-GB" dirty="0"/>
              <a:t>         Needs and rights of a child </a:t>
            </a:r>
          </a:p>
        </p:txBody>
      </p:sp>
      <p:sp>
        <p:nvSpPr>
          <p:cNvPr id="3" name="Content Placeholder 2">
            <a:extLst>
              <a:ext uri="{FF2B5EF4-FFF2-40B4-BE49-F238E27FC236}">
                <a16:creationId xmlns:a16="http://schemas.microsoft.com/office/drawing/2014/main" id="{E4F5BF22-110F-418F-98BF-B1B4FD00050B}"/>
              </a:ext>
            </a:extLst>
          </p:cNvPr>
          <p:cNvSpPr>
            <a:spLocks noGrp="1"/>
          </p:cNvSpPr>
          <p:nvPr>
            <p:ph idx="1"/>
          </p:nvPr>
        </p:nvSpPr>
        <p:spPr>
          <a:xfrm>
            <a:off x="8703733" y="2870797"/>
            <a:ext cx="2343678" cy="1580445"/>
          </a:xfrm>
        </p:spPr>
        <p:txBody>
          <a:bodyPr/>
          <a:lstStyle/>
          <a:p>
            <a:pPr marL="0" indent="0">
              <a:buNone/>
            </a:pPr>
            <a:r>
              <a:rPr lang="en-GB" dirty="0"/>
              <a:t>Children are </a:t>
            </a:r>
            <a:r>
              <a:rPr lang="en-GB" dirty="0">
                <a:solidFill>
                  <a:srgbClr val="FF0000"/>
                </a:solidFill>
              </a:rPr>
              <a:t>entitled </a:t>
            </a:r>
            <a:r>
              <a:rPr lang="en-GB" dirty="0"/>
              <a:t>to have their needs met</a:t>
            </a:r>
          </a:p>
        </p:txBody>
      </p:sp>
      <p:sp>
        <p:nvSpPr>
          <p:cNvPr id="4" name="TextBox 3">
            <a:extLst>
              <a:ext uri="{FF2B5EF4-FFF2-40B4-BE49-F238E27FC236}">
                <a16:creationId xmlns:a16="http://schemas.microsoft.com/office/drawing/2014/main" id="{6D898853-0834-44E3-8F5B-EB61450A12A5}"/>
              </a:ext>
            </a:extLst>
          </p:cNvPr>
          <p:cNvSpPr txBox="1"/>
          <p:nvPr/>
        </p:nvSpPr>
        <p:spPr>
          <a:xfrm>
            <a:off x="4312357" y="1733912"/>
            <a:ext cx="3115732" cy="461665"/>
          </a:xfrm>
          <a:prstGeom prst="rect">
            <a:avLst/>
          </a:prstGeom>
          <a:noFill/>
        </p:spPr>
        <p:txBody>
          <a:bodyPr wrap="square" rtlCol="0">
            <a:spAutoFit/>
          </a:bodyPr>
          <a:lstStyle/>
          <a:p>
            <a:r>
              <a:rPr lang="en-GB" sz="2400" dirty="0">
                <a:solidFill>
                  <a:srgbClr val="FF0000"/>
                </a:solidFill>
              </a:rPr>
              <a:t>All</a:t>
            </a:r>
            <a:r>
              <a:rPr lang="en-GB" sz="2400" dirty="0"/>
              <a:t> children have needs</a:t>
            </a:r>
          </a:p>
        </p:txBody>
      </p:sp>
      <p:sp>
        <p:nvSpPr>
          <p:cNvPr id="6" name="TextBox 5">
            <a:extLst>
              <a:ext uri="{FF2B5EF4-FFF2-40B4-BE49-F238E27FC236}">
                <a16:creationId xmlns:a16="http://schemas.microsoft.com/office/drawing/2014/main" id="{714AA5E8-7E92-4992-9FFE-67F26D5DDD8A}"/>
              </a:ext>
            </a:extLst>
          </p:cNvPr>
          <p:cNvSpPr txBox="1"/>
          <p:nvPr/>
        </p:nvSpPr>
        <p:spPr>
          <a:xfrm>
            <a:off x="6523449" y="5095230"/>
            <a:ext cx="2889956" cy="1569660"/>
          </a:xfrm>
          <a:prstGeom prst="rect">
            <a:avLst/>
          </a:prstGeom>
          <a:noFill/>
        </p:spPr>
        <p:txBody>
          <a:bodyPr wrap="square" rtlCol="0">
            <a:spAutoFit/>
          </a:bodyPr>
          <a:lstStyle/>
          <a:p>
            <a:r>
              <a:rPr lang="en-GB" sz="2400" dirty="0"/>
              <a:t>Needs can only be met</a:t>
            </a:r>
            <a:r>
              <a:rPr lang="en-GB" sz="2400" dirty="0">
                <a:solidFill>
                  <a:srgbClr val="FF0000"/>
                </a:solidFill>
              </a:rPr>
              <a:t> </a:t>
            </a:r>
            <a:r>
              <a:rPr lang="en-GB" sz="2400" dirty="0"/>
              <a:t>if</a:t>
            </a:r>
            <a:r>
              <a:rPr lang="en-GB" sz="2400" dirty="0">
                <a:solidFill>
                  <a:srgbClr val="FF0000"/>
                </a:solidFill>
              </a:rPr>
              <a:t> adults</a:t>
            </a:r>
            <a:r>
              <a:rPr lang="en-GB" sz="2400" dirty="0"/>
              <a:t> take </a:t>
            </a:r>
            <a:r>
              <a:rPr lang="en-GB" sz="2400" dirty="0">
                <a:solidFill>
                  <a:srgbClr val="FF0000"/>
                </a:solidFill>
              </a:rPr>
              <a:t>responsibility</a:t>
            </a:r>
            <a:r>
              <a:rPr lang="en-GB" sz="2400" dirty="0"/>
              <a:t> for meeting them</a:t>
            </a:r>
          </a:p>
        </p:txBody>
      </p:sp>
      <p:sp>
        <p:nvSpPr>
          <p:cNvPr id="7" name="TextBox 6">
            <a:extLst>
              <a:ext uri="{FF2B5EF4-FFF2-40B4-BE49-F238E27FC236}">
                <a16:creationId xmlns:a16="http://schemas.microsoft.com/office/drawing/2014/main" id="{AE398E3F-3606-4925-AE4E-27063F2871D8}"/>
              </a:ext>
            </a:extLst>
          </p:cNvPr>
          <p:cNvSpPr txBox="1"/>
          <p:nvPr/>
        </p:nvSpPr>
        <p:spPr>
          <a:xfrm>
            <a:off x="2617893" y="5007443"/>
            <a:ext cx="2625903" cy="1569660"/>
          </a:xfrm>
          <a:prstGeom prst="rect">
            <a:avLst/>
          </a:prstGeom>
          <a:noFill/>
        </p:spPr>
        <p:txBody>
          <a:bodyPr wrap="square" rtlCol="0">
            <a:spAutoFit/>
          </a:bodyPr>
          <a:lstStyle/>
          <a:p>
            <a:r>
              <a:rPr lang="en-GB" sz="2400" dirty="0"/>
              <a:t>Recognition of responsibility leads to recognition that children have rights</a:t>
            </a:r>
          </a:p>
        </p:txBody>
      </p:sp>
      <p:sp>
        <p:nvSpPr>
          <p:cNvPr id="8" name="TextBox 7">
            <a:extLst>
              <a:ext uri="{FF2B5EF4-FFF2-40B4-BE49-F238E27FC236}">
                <a16:creationId xmlns:a16="http://schemas.microsoft.com/office/drawing/2014/main" id="{19121773-8E2A-4C50-9304-7B9C1E9D3147}"/>
              </a:ext>
            </a:extLst>
          </p:cNvPr>
          <p:cNvSpPr txBox="1"/>
          <p:nvPr/>
        </p:nvSpPr>
        <p:spPr>
          <a:xfrm>
            <a:off x="1144589" y="2763704"/>
            <a:ext cx="2494843" cy="1569660"/>
          </a:xfrm>
          <a:prstGeom prst="rect">
            <a:avLst/>
          </a:prstGeom>
          <a:noFill/>
        </p:spPr>
        <p:txBody>
          <a:bodyPr wrap="square" rtlCol="0">
            <a:spAutoFit/>
          </a:bodyPr>
          <a:lstStyle/>
          <a:p>
            <a:r>
              <a:rPr lang="en-GB" sz="2400" dirty="0">
                <a:solidFill>
                  <a:srgbClr val="FF0000"/>
                </a:solidFill>
              </a:rPr>
              <a:t>Fulfilments</a:t>
            </a:r>
            <a:r>
              <a:rPr lang="en-GB" sz="2400" dirty="0"/>
              <a:t> of </a:t>
            </a:r>
            <a:r>
              <a:rPr lang="en-GB" sz="2400" dirty="0">
                <a:solidFill>
                  <a:srgbClr val="FF0000"/>
                </a:solidFill>
              </a:rPr>
              <a:t>rights</a:t>
            </a:r>
            <a:r>
              <a:rPr lang="en-GB" sz="2400" dirty="0"/>
              <a:t> means </a:t>
            </a:r>
            <a:r>
              <a:rPr lang="en-GB" sz="2400" dirty="0" err="1"/>
              <a:t>childrens</a:t>
            </a:r>
            <a:r>
              <a:rPr lang="en-GB" sz="2400" dirty="0"/>
              <a:t> </a:t>
            </a:r>
            <a:r>
              <a:rPr lang="en-GB" sz="2400" dirty="0">
                <a:solidFill>
                  <a:srgbClr val="FF0000"/>
                </a:solidFill>
              </a:rPr>
              <a:t>needs</a:t>
            </a:r>
            <a:r>
              <a:rPr lang="en-GB" sz="2400" dirty="0"/>
              <a:t> are </a:t>
            </a:r>
            <a:r>
              <a:rPr lang="en-GB" sz="2400" dirty="0">
                <a:solidFill>
                  <a:srgbClr val="FF0000"/>
                </a:solidFill>
              </a:rPr>
              <a:t>met</a:t>
            </a:r>
          </a:p>
        </p:txBody>
      </p:sp>
      <p:sp>
        <p:nvSpPr>
          <p:cNvPr id="9" name="Arrow: Right 8">
            <a:extLst>
              <a:ext uri="{FF2B5EF4-FFF2-40B4-BE49-F238E27FC236}">
                <a16:creationId xmlns:a16="http://schemas.microsoft.com/office/drawing/2014/main" id="{286C4AED-076B-45A9-8B9E-0C4346A39ABE}"/>
              </a:ext>
            </a:extLst>
          </p:cNvPr>
          <p:cNvSpPr/>
          <p:nvPr/>
        </p:nvSpPr>
        <p:spPr>
          <a:xfrm rot="1614027">
            <a:off x="7747822" y="2123672"/>
            <a:ext cx="1651729" cy="30682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Down 9">
            <a:extLst>
              <a:ext uri="{FF2B5EF4-FFF2-40B4-BE49-F238E27FC236}">
                <a16:creationId xmlns:a16="http://schemas.microsoft.com/office/drawing/2014/main" id="{E9E0DD28-B9D9-4860-802A-E2DE556D0E12}"/>
              </a:ext>
            </a:extLst>
          </p:cNvPr>
          <p:cNvSpPr/>
          <p:nvPr/>
        </p:nvSpPr>
        <p:spPr>
          <a:xfrm rot="2887531">
            <a:off x="9721016" y="4158626"/>
            <a:ext cx="379371" cy="169763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Left 10">
            <a:extLst>
              <a:ext uri="{FF2B5EF4-FFF2-40B4-BE49-F238E27FC236}">
                <a16:creationId xmlns:a16="http://schemas.microsoft.com/office/drawing/2014/main" id="{F6954743-6152-40CE-B8ED-89F292D44598}"/>
              </a:ext>
            </a:extLst>
          </p:cNvPr>
          <p:cNvSpPr/>
          <p:nvPr/>
        </p:nvSpPr>
        <p:spPr>
          <a:xfrm>
            <a:off x="5354266" y="5749894"/>
            <a:ext cx="978408" cy="312239"/>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Left 11">
            <a:extLst>
              <a:ext uri="{FF2B5EF4-FFF2-40B4-BE49-F238E27FC236}">
                <a16:creationId xmlns:a16="http://schemas.microsoft.com/office/drawing/2014/main" id="{6DE094A1-D53B-4788-8A74-50FCDAC0C026}"/>
              </a:ext>
            </a:extLst>
          </p:cNvPr>
          <p:cNvSpPr/>
          <p:nvPr/>
        </p:nvSpPr>
        <p:spPr>
          <a:xfrm rot="3262221">
            <a:off x="1185651" y="4986877"/>
            <a:ext cx="1622877" cy="364431"/>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7ED83A4B-FCC8-43E2-9474-E2ED3C907962}"/>
              </a:ext>
            </a:extLst>
          </p:cNvPr>
          <p:cNvSpPr/>
          <p:nvPr/>
        </p:nvSpPr>
        <p:spPr>
          <a:xfrm rot="20535327">
            <a:off x="2194803" y="2100832"/>
            <a:ext cx="1942101" cy="3399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Smiley Face 13">
            <a:extLst>
              <a:ext uri="{FF2B5EF4-FFF2-40B4-BE49-F238E27FC236}">
                <a16:creationId xmlns:a16="http://schemas.microsoft.com/office/drawing/2014/main" id="{702219CD-44C0-47A4-8020-95215BBD459E}"/>
              </a:ext>
            </a:extLst>
          </p:cNvPr>
          <p:cNvSpPr/>
          <p:nvPr/>
        </p:nvSpPr>
        <p:spPr>
          <a:xfrm>
            <a:off x="4899378" y="2799468"/>
            <a:ext cx="2020711" cy="2020888"/>
          </a:xfrm>
          <a:prstGeom prst="smileyFace">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9468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21FAA-7D20-4A4B-8735-AFC55495A4AA}"/>
              </a:ext>
            </a:extLst>
          </p:cNvPr>
          <p:cNvSpPr>
            <a:spLocks noGrp="1"/>
          </p:cNvSpPr>
          <p:nvPr>
            <p:ph type="title"/>
          </p:nvPr>
        </p:nvSpPr>
        <p:spPr/>
        <p:txBody>
          <a:bodyPr/>
          <a:lstStyle/>
          <a:p>
            <a:r>
              <a:rPr lang="en-GB" dirty="0" err="1"/>
              <a:t>Childrens</a:t>
            </a:r>
            <a:r>
              <a:rPr lang="en-GB" dirty="0"/>
              <a:t> rights</a:t>
            </a:r>
          </a:p>
        </p:txBody>
      </p:sp>
      <p:sp>
        <p:nvSpPr>
          <p:cNvPr id="3" name="Content Placeholder 2">
            <a:extLst>
              <a:ext uri="{FF2B5EF4-FFF2-40B4-BE49-F238E27FC236}">
                <a16:creationId xmlns:a16="http://schemas.microsoft.com/office/drawing/2014/main" id="{D3885EF2-70DF-4750-A39E-66293FBB8AE1}"/>
              </a:ext>
            </a:extLst>
          </p:cNvPr>
          <p:cNvSpPr>
            <a:spLocks noGrp="1"/>
          </p:cNvSpPr>
          <p:nvPr>
            <p:ph idx="1"/>
          </p:nvPr>
        </p:nvSpPr>
        <p:spPr/>
        <p:txBody>
          <a:bodyPr>
            <a:normAutofit/>
          </a:bodyPr>
          <a:lstStyle/>
          <a:p>
            <a:r>
              <a:rPr lang="en-GB" sz="3200" dirty="0"/>
              <a:t>What are the needs of children and young people?</a:t>
            </a:r>
          </a:p>
        </p:txBody>
      </p:sp>
    </p:spTree>
    <p:extLst>
      <p:ext uri="{BB962C8B-B14F-4D97-AF65-F5344CB8AC3E}">
        <p14:creationId xmlns:p14="http://schemas.microsoft.com/office/powerpoint/2010/main" val="809056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D6CFE-E6F4-45F1-B5DE-9E801A560C7C}"/>
              </a:ext>
            </a:extLst>
          </p:cNvPr>
          <p:cNvSpPr>
            <a:spLocks noGrp="1"/>
          </p:cNvSpPr>
          <p:nvPr>
            <p:ph type="title"/>
          </p:nvPr>
        </p:nvSpPr>
        <p:spPr>
          <a:xfrm>
            <a:off x="1863902" y="505629"/>
            <a:ext cx="9905998" cy="1478570"/>
          </a:xfrm>
        </p:spPr>
        <p:txBody>
          <a:bodyPr/>
          <a:lstStyle/>
          <a:p>
            <a:r>
              <a:rPr lang="en-GB" dirty="0"/>
              <a:t>Needs of a child and young person</a:t>
            </a:r>
          </a:p>
        </p:txBody>
      </p:sp>
      <p:sp>
        <p:nvSpPr>
          <p:cNvPr id="3" name="Content Placeholder 2">
            <a:extLst>
              <a:ext uri="{FF2B5EF4-FFF2-40B4-BE49-F238E27FC236}">
                <a16:creationId xmlns:a16="http://schemas.microsoft.com/office/drawing/2014/main" id="{893BB192-8FAF-464F-9325-304E49B6F2F5}"/>
              </a:ext>
            </a:extLst>
          </p:cNvPr>
          <p:cNvSpPr>
            <a:spLocks noGrp="1"/>
          </p:cNvSpPr>
          <p:nvPr>
            <p:ph idx="1"/>
          </p:nvPr>
        </p:nvSpPr>
        <p:spPr>
          <a:xfrm>
            <a:off x="7823200" y="5129134"/>
            <a:ext cx="2178755" cy="1013002"/>
          </a:xfrm>
        </p:spPr>
        <p:txBody>
          <a:bodyPr>
            <a:normAutofit/>
          </a:bodyPr>
          <a:lstStyle/>
          <a:p>
            <a:pPr marL="0" indent="0">
              <a:buNone/>
            </a:pPr>
            <a:r>
              <a:rPr lang="en-GB" sz="3200" dirty="0">
                <a:highlight>
                  <a:srgbClr val="800080"/>
                </a:highlight>
              </a:rPr>
              <a:t>Stay safe</a:t>
            </a:r>
          </a:p>
        </p:txBody>
      </p:sp>
      <p:sp>
        <p:nvSpPr>
          <p:cNvPr id="4" name="TextBox 3">
            <a:extLst>
              <a:ext uri="{FF2B5EF4-FFF2-40B4-BE49-F238E27FC236}">
                <a16:creationId xmlns:a16="http://schemas.microsoft.com/office/drawing/2014/main" id="{8738A755-07DD-4A87-9B04-44ABEC499411}"/>
              </a:ext>
            </a:extLst>
          </p:cNvPr>
          <p:cNvSpPr txBox="1"/>
          <p:nvPr/>
        </p:nvSpPr>
        <p:spPr>
          <a:xfrm>
            <a:off x="5497688" y="4045037"/>
            <a:ext cx="3646312" cy="584775"/>
          </a:xfrm>
          <a:prstGeom prst="rect">
            <a:avLst/>
          </a:prstGeom>
          <a:noFill/>
        </p:spPr>
        <p:txBody>
          <a:bodyPr wrap="square" rtlCol="0">
            <a:spAutoFit/>
          </a:bodyPr>
          <a:lstStyle/>
          <a:p>
            <a:r>
              <a:rPr lang="en-GB" sz="3200" dirty="0">
                <a:highlight>
                  <a:srgbClr val="00FF00"/>
                </a:highlight>
              </a:rPr>
              <a:t>Enjoy and achieve</a:t>
            </a:r>
          </a:p>
        </p:txBody>
      </p:sp>
      <p:sp>
        <p:nvSpPr>
          <p:cNvPr id="5" name="TextBox 4">
            <a:extLst>
              <a:ext uri="{FF2B5EF4-FFF2-40B4-BE49-F238E27FC236}">
                <a16:creationId xmlns:a16="http://schemas.microsoft.com/office/drawing/2014/main" id="{B249C2BF-C87B-4A09-A156-F82BBA103986}"/>
              </a:ext>
            </a:extLst>
          </p:cNvPr>
          <p:cNvSpPr txBox="1"/>
          <p:nvPr/>
        </p:nvSpPr>
        <p:spPr>
          <a:xfrm>
            <a:off x="1863902" y="1889802"/>
            <a:ext cx="4931392" cy="584775"/>
          </a:xfrm>
          <a:prstGeom prst="rect">
            <a:avLst/>
          </a:prstGeom>
          <a:noFill/>
        </p:spPr>
        <p:txBody>
          <a:bodyPr wrap="square" rtlCol="0">
            <a:spAutoFit/>
          </a:bodyPr>
          <a:lstStyle/>
          <a:p>
            <a:r>
              <a:rPr lang="en-GB" sz="3200" dirty="0">
                <a:highlight>
                  <a:srgbClr val="0000FF"/>
                </a:highlight>
              </a:rPr>
              <a:t>Make a positive contribution </a:t>
            </a:r>
          </a:p>
        </p:txBody>
      </p:sp>
      <p:sp>
        <p:nvSpPr>
          <p:cNvPr id="6" name="TextBox 5">
            <a:extLst>
              <a:ext uri="{FF2B5EF4-FFF2-40B4-BE49-F238E27FC236}">
                <a16:creationId xmlns:a16="http://schemas.microsoft.com/office/drawing/2014/main" id="{C933C1CF-A609-4DB7-BFCA-741BE34BFFE5}"/>
              </a:ext>
            </a:extLst>
          </p:cNvPr>
          <p:cNvSpPr txBox="1"/>
          <p:nvPr/>
        </p:nvSpPr>
        <p:spPr>
          <a:xfrm>
            <a:off x="2981502" y="2990022"/>
            <a:ext cx="4841698" cy="584775"/>
          </a:xfrm>
          <a:prstGeom prst="rect">
            <a:avLst/>
          </a:prstGeom>
          <a:noFill/>
        </p:spPr>
        <p:txBody>
          <a:bodyPr wrap="square" rtlCol="0">
            <a:spAutoFit/>
          </a:bodyPr>
          <a:lstStyle/>
          <a:p>
            <a:r>
              <a:rPr lang="en-GB" sz="3200" dirty="0">
                <a:highlight>
                  <a:srgbClr val="FF00FF"/>
                </a:highlight>
              </a:rPr>
              <a:t>Achieve economic wellbeing</a:t>
            </a:r>
          </a:p>
        </p:txBody>
      </p:sp>
    </p:spTree>
    <p:extLst>
      <p:ext uri="{BB962C8B-B14F-4D97-AF65-F5344CB8AC3E}">
        <p14:creationId xmlns:p14="http://schemas.microsoft.com/office/powerpoint/2010/main" val="3552543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8EF76-5BB7-44F9-B3C0-59250781DD1B}"/>
              </a:ext>
            </a:extLst>
          </p:cNvPr>
          <p:cNvSpPr>
            <a:spLocks noGrp="1"/>
          </p:cNvSpPr>
          <p:nvPr>
            <p:ph type="title"/>
          </p:nvPr>
        </p:nvSpPr>
        <p:spPr/>
        <p:txBody>
          <a:bodyPr/>
          <a:lstStyle/>
          <a:p>
            <a:r>
              <a:rPr lang="en-GB" dirty="0"/>
              <a:t>UNCRC Articles </a:t>
            </a:r>
          </a:p>
        </p:txBody>
      </p:sp>
      <p:sp>
        <p:nvSpPr>
          <p:cNvPr id="3" name="Content Placeholder 2">
            <a:extLst>
              <a:ext uri="{FF2B5EF4-FFF2-40B4-BE49-F238E27FC236}">
                <a16:creationId xmlns:a16="http://schemas.microsoft.com/office/drawing/2014/main" id="{56979D7C-A7F9-48B8-89A2-29697C7E03FB}"/>
              </a:ext>
            </a:extLst>
          </p:cNvPr>
          <p:cNvSpPr>
            <a:spLocks noGrp="1"/>
          </p:cNvSpPr>
          <p:nvPr>
            <p:ph idx="1"/>
          </p:nvPr>
        </p:nvSpPr>
        <p:spPr>
          <a:xfrm>
            <a:off x="1141412" y="2249486"/>
            <a:ext cx="9905999" cy="4151313"/>
          </a:xfrm>
        </p:spPr>
        <p:txBody>
          <a:bodyPr>
            <a:normAutofit lnSpcReduction="10000"/>
          </a:bodyPr>
          <a:lstStyle/>
          <a:p>
            <a:r>
              <a:rPr lang="en-GB" dirty="0"/>
              <a:t>There are </a:t>
            </a:r>
            <a:r>
              <a:rPr lang="en-GB" dirty="0">
                <a:highlight>
                  <a:srgbClr val="800080"/>
                </a:highlight>
              </a:rPr>
              <a:t>54 articles </a:t>
            </a:r>
            <a:r>
              <a:rPr lang="en-GB" dirty="0"/>
              <a:t>included in the UNCRC, all linked, all equally as important </a:t>
            </a:r>
          </a:p>
          <a:p>
            <a:pPr marL="0" indent="0">
              <a:buNone/>
            </a:pPr>
            <a:r>
              <a:rPr lang="en-GB" dirty="0">
                <a:highlight>
                  <a:srgbClr val="800080"/>
                </a:highlight>
              </a:rPr>
              <a:t>Articles 1-42</a:t>
            </a:r>
            <a:r>
              <a:rPr lang="en-GB" dirty="0"/>
              <a:t> are all about </a:t>
            </a:r>
            <a:r>
              <a:rPr lang="en-GB" dirty="0" err="1"/>
              <a:t>childrens</a:t>
            </a:r>
            <a:r>
              <a:rPr lang="en-GB" dirty="0"/>
              <a:t> rights</a:t>
            </a:r>
          </a:p>
          <a:p>
            <a:pPr marL="0" indent="0">
              <a:buNone/>
            </a:pPr>
            <a:endParaRPr lang="en-GB" dirty="0"/>
          </a:p>
          <a:p>
            <a:pPr marL="0" indent="0">
              <a:buNone/>
            </a:pPr>
            <a:r>
              <a:rPr lang="en-GB" dirty="0">
                <a:highlight>
                  <a:srgbClr val="800080"/>
                </a:highlight>
              </a:rPr>
              <a:t>Articles 43- 54 </a:t>
            </a:r>
            <a:r>
              <a:rPr lang="en-GB" dirty="0"/>
              <a:t>are about how governments and international organisations will work to give children their rights </a:t>
            </a:r>
          </a:p>
          <a:p>
            <a:pPr marL="0" indent="0">
              <a:buNone/>
            </a:pPr>
            <a:endParaRPr lang="en-GB" dirty="0"/>
          </a:p>
          <a:p>
            <a:pPr marL="0" indent="0">
              <a:buNone/>
            </a:pPr>
            <a:r>
              <a:rPr lang="en-GB" i="1" dirty="0"/>
              <a:t>                             What do you think the articles may include?</a:t>
            </a:r>
          </a:p>
          <a:p>
            <a:pPr marL="0" indent="0">
              <a:buNone/>
            </a:pPr>
            <a:endParaRPr lang="en-GB" dirty="0"/>
          </a:p>
        </p:txBody>
      </p:sp>
    </p:spTree>
    <p:extLst>
      <p:ext uri="{BB962C8B-B14F-4D97-AF65-F5344CB8AC3E}">
        <p14:creationId xmlns:p14="http://schemas.microsoft.com/office/powerpoint/2010/main" val="28868071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DE20B-B0D8-44B2-9277-59BF26AC3113}"/>
              </a:ext>
            </a:extLst>
          </p:cNvPr>
          <p:cNvSpPr>
            <a:spLocks noGrp="1"/>
          </p:cNvSpPr>
          <p:nvPr>
            <p:ph type="title"/>
          </p:nvPr>
        </p:nvSpPr>
        <p:spPr/>
        <p:txBody>
          <a:bodyPr/>
          <a:lstStyle/>
          <a:p>
            <a:r>
              <a:rPr lang="en-GB" dirty="0"/>
              <a:t>Lets look at the articles </a:t>
            </a:r>
          </a:p>
        </p:txBody>
      </p:sp>
      <p:sp>
        <p:nvSpPr>
          <p:cNvPr id="3" name="Content Placeholder 2">
            <a:extLst>
              <a:ext uri="{FF2B5EF4-FFF2-40B4-BE49-F238E27FC236}">
                <a16:creationId xmlns:a16="http://schemas.microsoft.com/office/drawing/2014/main" id="{55359AD6-624A-480E-9005-C5C730639169}"/>
              </a:ext>
            </a:extLst>
          </p:cNvPr>
          <p:cNvSpPr>
            <a:spLocks noGrp="1"/>
          </p:cNvSpPr>
          <p:nvPr>
            <p:ph idx="1"/>
          </p:nvPr>
        </p:nvSpPr>
        <p:spPr/>
        <p:txBody>
          <a:bodyPr/>
          <a:lstStyle/>
          <a:p>
            <a:pPr marL="0" indent="0">
              <a:buNone/>
            </a:pPr>
            <a:r>
              <a:rPr lang="en-GB" dirty="0"/>
              <a:t>type into your browser </a:t>
            </a:r>
          </a:p>
          <a:p>
            <a:pPr marL="0" indent="0">
              <a:buNone/>
            </a:pPr>
            <a:endParaRPr lang="en-GB" dirty="0"/>
          </a:p>
          <a:p>
            <a:pPr marL="0" indent="0">
              <a:buNone/>
            </a:pPr>
            <a:r>
              <a:rPr lang="en-GB" dirty="0"/>
              <a:t>UNCRC Articles, search images ..do you see the poster?</a:t>
            </a:r>
          </a:p>
          <a:p>
            <a:pPr marL="0" indent="0">
              <a:buNone/>
            </a:pPr>
            <a:endParaRPr lang="en-GB" dirty="0"/>
          </a:p>
          <a:p>
            <a:pPr marL="0" indent="0">
              <a:buNone/>
            </a:pPr>
            <a:r>
              <a:rPr lang="en-GB" dirty="0"/>
              <a:t>Or access the poster in the files tab in teams </a:t>
            </a:r>
          </a:p>
        </p:txBody>
      </p:sp>
    </p:spTree>
    <p:extLst>
      <p:ext uri="{BB962C8B-B14F-4D97-AF65-F5344CB8AC3E}">
        <p14:creationId xmlns:p14="http://schemas.microsoft.com/office/powerpoint/2010/main" val="37711905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4A0F4-FC17-4D75-AB60-37185DF87440}"/>
              </a:ext>
            </a:extLst>
          </p:cNvPr>
          <p:cNvSpPr>
            <a:spLocks noGrp="1"/>
          </p:cNvSpPr>
          <p:nvPr>
            <p:ph type="title"/>
          </p:nvPr>
        </p:nvSpPr>
        <p:spPr>
          <a:xfrm>
            <a:off x="1141413" y="169434"/>
            <a:ext cx="9905998" cy="944694"/>
          </a:xfrm>
        </p:spPr>
        <p:txBody>
          <a:bodyPr/>
          <a:lstStyle/>
          <a:p>
            <a:r>
              <a:rPr lang="en-GB" dirty="0"/>
              <a:t>UNCRC: WALES</a:t>
            </a:r>
          </a:p>
        </p:txBody>
      </p:sp>
      <p:sp>
        <p:nvSpPr>
          <p:cNvPr id="3" name="Content Placeholder 2">
            <a:extLst>
              <a:ext uri="{FF2B5EF4-FFF2-40B4-BE49-F238E27FC236}">
                <a16:creationId xmlns:a16="http://schemas.microsoft.com/office/drawing/2014/main" id="{D862E4F2-CFC4-4B72-B8F1-114F57F6C0E3}"/>
              </a:ext>
            </a:extLst>
          </p:cNvPr>
          <p:cNvSpPr>
            <a:spLocks noGrp="1"/>
          </p:cNvSpPr>
          <p:nvPr>
            <p:ph idx="1"/>
          </p:nvPr>
        </p:nvSpPr>
        <p:spPr>
          <a:xfrm>
            <a:off x="831274" y="1258786"/>
            <a:ext cx="11091552" cy="5848596"/>
          </a:xfrm>
        </p:spPr>
        <p:txBody>
          <a:bodyPr>
            <a:noAutofit/>
          </a:bodyPr>
          <a:lstStyle/>
          <a:p>
            <a:r>
              <a:rPr lang="en-GB" dirty="0"/>
              <a:t>The Welsh Assembly Government (WAG) see children as right bearers, and in in 2002 the UNCRC Committee applauded the WAG for using the UNCRC in Wales’ strategy for children and young people, including information on what rights a child should have.</a:t>
            </a:r>
          </a:p>
          <a:p>
            <a:endParaRPr lang="en-GB" dirty="0"/>
          </a:p>
          <a:p>
            <a:r>
              <a:rPr lang="en-GB" dirty="0"/>
              <a:t>The WAG formally adopted the UNCRC as the basis for policy making for children and young people (0-25) in Wales in January 2004, and it received strong cross-party support from the National Assembly for Wales (WAG)</a:t>
            </a:r>
          </a:p>
          <a:p>
            <a:endParaRPr lang="en-GB" dirty="0"/>
          </a:p>
          <a:p>
            <a:r>
              <a:rPr lang="en-GB" dirty="0"/>
              <a:t>WAGS seven core aims were developed to summarise the UNCRC to help with national and local planning and delivery of services for children and young people.</a:t>
            </a:r>
          </a:p>
        </p:txBody>
      </p:sp>
    </p:spTree>
    <p:extLst>
      <p:ext uri="{BB962C8B-B14F-4D97-AF65-F5344CB8AC3E}">
        <p14:creationId xmlns:p14="http://schemas.microsoft.com/office/powerpoint/2010/main" val="21545062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75B33-52E1-4A56-B428-22C57A31737C}"/>
              </a:ext>
            </a:extLst>
          </p:cNvPr>
          <p:cNvSpPr>
            <a:spLocks noGrp="1"/>
          </p:cNvSpPr>
          <p:nvPr>
            <p:ph type="title"/>
          </p:nvPr>
        </p:nvSpPr>
        <p:spPr>
          <a:xfrm>
            <a:off x="1143001" y="87940"/>
            <a:ext cx="9905998" cy="1478570"/>
          </a:xfrm>
        </p:spPr>
        <p:txBody>
          <a:bodyPr/>
          <a:lstStyle/>
          <a:p>
            <a:r>
              <a:rPr lang="en-GB" dirty="0"/>
              <a:t>wales seven core aims</a:t>
            </a:r>
          </a:p>
        </p:txBody>
      </p:sp>
      <p:sp>
        <p:nvSpPr>
          <p:cNvPr id="3" name="Content Placeholder 2">
            <a:extLst>
              <a:ext uri="{FF2B5EF4-FFF2-40B4-BE49-F238E27FC236}">
                <a16:creationId xmlns:a16="http://schemas.microsoft.com/office/drawing/2014/main" id="{7A0BDD60-7297-42AC-9503-D8185D482A8C}"/>
              </a:ext>
            </a:extLst>
          </p:cNvPr>
          <p:cNvSpPr>
            <a:spLocks noGrp="1"/>
          </p:cNvSpPr>
          <p:nvPr>
            <p:ph idx="1"/>
          </p:nvPr>
        </p:nvSpPr>
        <p:spPr>
          <a:xfrm>
            <a:off x="1143001" y="2312173"/>
            <a:ext cx="11390489" cy="4864188"/>
          </a:xfrm>
        </p:spPr>
        <p:txBody>
          <a:bodyPr>
            <a:normAutofit/>
          </a:bodyPr>
          <a:lstStyle/>
          <a:p>
            <a:r>
              <a:rPr lang="en-GB" dirty="0"/>
              <a:t>To ensure that children in Wales have a flying start in life</a:t>
            </a:r>
          </a:p>
          <a:p>
            <a:r>
              <a:rPr lang="en-GB" dirty="0"/>
              <a:t>Children have a comprehensive range of education and learning opportunities</a:t>
            </a:r>
          </a:p>
          <a:p>
            <a:r>
              <a:rPr lang="en-GB" dirty="0"/>
              <a:t>Children enjoy the best possible health and are free from abuse, victimisation and exploitation</a:t>
            </a:r>
          </a:p>
          <a:p>
            <a:r>
              <a:rPr lang="en-GB" dirty="0"/>
              <a:t>Children have access to play, leisure, sporting and cultural activities</a:t>
            </a:r>
          </a:p>
        </p:txBody>
      </p:sp>
    </p:spTree>
    <p:extLst>
      <p:ext uri="{BB962C8B-B14F-4D97-AF65-F5344CB8AC3E}">
        <p14:creationId xmlns:p14="http://schemas.microsoft.com/office/powerpoint/2010/main" val="4272574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4BA98-052E-466C-B2E6-9B643335C6A3}"/>
              </a:ext>
            </a:extLst>
          </p:cNvPr>
          <p:cNvSpPr>
            <a:spLocks noGrp="1"/>
          </p:cNvSpPr>
          <p:nvPr>
            <p:ph type="title"/>
          </p:nvPr>
        </p:nvSpPr>
        <p:spPr/>
        <p:txBody>
          <a:bodyPr/>
          <a:lstStyle/>
          <a:p>
            <a:r>
              <a:rPr lang="en-GB" dirty="0"/>
              <a:t>wales seven core aims</a:t>
            </a:r>
          </a:p>
        </p:txBody>
      </p:sp>
      <p:sp>
        <p:nvSpPr>
          <p:cNvPr id="3" name="Content Placeholder 2">
            <a:extLst>
              <a:ext uri="{FF2B5EF4-FFF2-40B4-BE49-F238E27FC236}">
                <a16:creationId xmlns:a16="http://schemas.microsoft.com/office/drawing/2014/main" id="{238105A2-4BC1-47DD-8170-307E4A4066FB}"/>
              </a:ext>
            </a:extLst>
          </p:cNvPr>
          <p:cNvSpPr>
            <a:spLocks noGrp="1"/>
          </p:cNvSpPr>
          <p:nvPr>
            <p:ph idx="1"/>
          </p:nvPr>
        </p:nvSpPr>
        <p:spPr/>
        <p:txBody>
          <a:bodyPr>
            <a:normAutofit lnSpcReduction="10000"/>
          </a:bodyPr>
          <a:lstStyle/>
          <a:p>
            <a:r>
              <a:rPr lang="en-GB" dirty="0"/>
              <a:t>Children are listened to, treated with respect, and have their race and cultural identity recognised</a:t>
            </a:r>
          </a:p>
          <a:p>
            <a:r>
              <a:rPr lang="en-GB" dirty="0"/>
              <a:t>Children have a safe home and a community which supports physical and emotional wellbeing</a:t>
            </a:r>
          </a:p>
          <a:p>
            <a:r>
              <a:rPr lang="en-GB" dirty="0"/>
              <a:t>Children are not disadvantaged by poverty</a:t>
            </a:r>
          </a:p>
          <a:p>
            <a:endParaRPr lang="en-GB" dirty="0"/>
          </a:p>
          <a:p>
            <a:pPr marL="0" indent="0">
              <a:buNone/>
            </a:pPr>
            <a:r>
              <a:rPr lang="en-GB" dirty="0"/>
              <a:t>(National Assembly Wales 2019; </a:t>
            </a:r>
            <a:r>
              <a:rPr lang="en-GB" dirty="0" err="1"/>
              <a:t>Childrens</a:t>
            </a:r>
            <a:r>
              <a:rPr lang="en-GB" dirty="0"/>
              <a:t>’ Rights in Wales, 2019)</a:t>
            </a:r>
          </a:p>
          <a:p>
            <a:endParaRPr lang="en-GB" dirty="0"/>
          </a:p>
        </p:txBody>
      </p:sp>
    </p:spTree>
    <p:extLst>
      <p:ext uri="{BB962C8B-B14F-4D97-AF65-F5344CB8AC3E}">
        <p14:creationId xmlns:p14="http://schemas.microsoft.com/office/powerpoint/2010/main" val="22697542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9893C-32EF-4470-9720-D5C3E674D360}"/>
              </a:ext>
            </a:extLst>
          </p:cNvPr>
          <p:cNvSpPr>
            <a:spLocks noGrp="1"/>
          </p:cNvSpPr>
          <p:nvPr>
            <p:ph type="title"/>
          </p:nvPr>
        </p:nvSpPr>
        <p:spPr/>
        <p:txBody>
          <a:bodyPr/>
          <a:lstStyle/>
          <a:p>
            <a:r>
              <a:rPr lang="en-GB" dirty="0"/>
              <a:t>UNCRC: the rights of a child </a:t>
            </a:r>
          </a:p>
        </p:txBody>
      </p:sp>
      <p:sp>
        <p:nvSpPr>
          <p:cNvPr id="3" name="Content Placeholder 2">
            <a:extLst>
              <a:ext uri="{FF2B5EF4-FFF2-40B4-BE49-F238E27FC236}">
                <a16:creationId xmlns:a16="http://schemas.microsoft.com/office/drawing/2014/main" id="{59C08125-91C1-48E3-AEC2-C9EB3DA708E8}"/>
              </a:ext>
            </a:extLst>
          </p:cNvPr>
          <p:cNvSpPr>
            <a:spLocks noGrp="1"/>
          </p:cNvSpPr>
          <p:nvPr>
            <p:ph idx="1"/>
          </p:nvPr>
        </p:nvSpPr>
        <p:spPr/>
        <p:txBody>
          <a:bodyPr>
            <a:normAutofit fontScale="77500" lnSpcReduction="20000"/>
          </a:bodyPr>
          <a:lstStyle/>
          <a:p>
            <a:pPr marL="0" indent="0">
              <a:buNone/>
            </a:pPr>
            <a:r>
              <a:rPr lang="en-GB" sz="3200" dirty="0"/>
              <a:t>In groups;</a:t>
            </a:r>
          </a:p>
          <a:p>
            <a:r>
              <a:rPr lang="en-GB" sz="3200" dirty="0"/>
              <a:t>Can you LINK any of the core aims with the UNCRC Articles ?</a:t>
            </a:r>
          </a:p>
          <a:p>
            <a:pPr marL="0" indent="0">
              <a:buNone/>
            </a:pPr>
            <a:r>
              <a:rPr lang="en-GB" sz="3200" dirty="0">
                <a:highlight>
                  <a:srgbClr val="FF00FF"/>
                </a:highlight>
              </a:rPr>
              <a:t>Example; core aim one: to ensure children in wales have a flying start in life…..links to articles: 3,6,18,28,29 and 36 of the UNCRC </a:t>
            </a:r>
          </a:p>
          <a:p>
            <a:pPr marL="0" indent="0">
              <a:buNone/>
            </a:pPr>
            <a:endParaRPr lang="en-GB" sz="3200" dirty="0">
              <a:highlight>
                <a:srgbClr val="FF00FF"/>
              </a:highlight>
            </a:endParaRPr>
          </a:p>
          <a:p>
            <a:r>
              <a:rPr lang="en-GB" sz="3800" dirty="0"/>
              <a:t>You can also access the articles by clicking on the files tab in teams</a:t>
            </a:r>
          </a:p>
        </p:txBody>
      </p:sp>
    </p:spTree>
    <p:extLst>
      <p:ext uri="{BB962C8B-B14F-4D97-AF65-F5344CB8AC3E}">
        <p14:creationId xmlns:p14="http://schemas.microsoft.com/office/powerpoint/2010/main" val="26623279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734D4-C766-4393-9A0D-947F2BF8F3F5}"/>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F6B09568-F808-4DED-917D-BACD945F22CC}"/>
              </a:ext>
            </a:extLst>
          </p:cNvPr>
          <p:cNvSpPr>
            <a:spLocks noGrp="1"/>
          </p:cNvSpPr>
          <p:nvPr>
            <p:ph idx="1"/>
          </p:nvPr>
        </p:nvSpPr>
        <p:spPr>
          <a:xfrm>
            <a:off x="1141412" y="2249487"/>
            <a:ext cx="9905999" cy="4117446"/>
          </a:xfrm>
        </p:spPr>
        <p:txBody>
          <a:bodyPr>
            <a:normAutofit lnSpcReduction="10000"/>
          </a:bodyPr>
          <a:lstStyle/>
          <a:p>
            <a:r>
              <a:rPr lang="en-GB" dirty="0"/>
              <a:t>What does the UNCRC STAND FOR?</a:t>
            </a:r>
          </a:p>
          <a:p>
            <a:r>
              <a:rPr lang="en-GB" dirty="0"/>
              <a:t>What is the aim of the UNCRC?</a:t>
            </a:r>
          </a:p>
          <a:p>
            <a:r>
              <a:rPr lang="en-GB" dirty="0"/>
              <a:t>What age does the UNCRC apply to?</a:t>
            </a:r>
          </a:p>
          <a:p>
            <a:r>
              <a:rPr lang="en-GB" dirty="0"/>
              <a:t>How many articles can be found in the UNCRC?</a:t>
            </a:r>
          </a:p>
          <a:p>
            <a:r>
              <a:rPr lang="en-GB" dirty="0"/>
              <a:t>Which government was the first to employ someone to ensure </a:t>
            </a:r>
            <a:r>
              <a:rPr lang="en-GB" dirty="0" err="1"/>
              <a:t>childrens</a:t>
            </a:r>
            <a:r>
              <a:rPr lang="en-GB" dirty="0"/>
              <a:t> rights were adhered to?</a:t>
            </a:r>
          </a:p>
          <a:p>
            <a:r>
              <a:rPr lang="en-GB" dirty="0"/>
              <a:t>What are the needs of a child?</a:t>
            </a:r>
          </a:p>
          <a:p>
            <a:r>
              <a:rPr lang="en-GB" dirty="0"/>
              <a:t>What is a right?</a:t>
            </a:r>
          </a:p>
          <a:p>
            <a:endParaRPr lang="en-GB" dirty="0"/>
          </a:p>
        </p:txBody>
      </p:sp>
      <p:sp>
        <p:nvSpPr>
          <p:cNvPr id="4" name="Smiley Face 3">
            <a:extLst>
              <a:ext uri="{FF2B5EF4-FFF2-40B4-BE49-F238E27FC236}">
                <a16:creationId xmlns:a16="http://schemas.microsoft.com/office/drawing/2014/main" id="{6BC75693-11A7-4009-A7EE-75A6EA8D1573}"/>
              </a:ext>
            </a:extLst>
          </p:cNvPr>
          <p:cNvSpPr/>
          <p:nvPr/>
        </p:nvSpPr>
        <p:spPr>
          <a:xfrm rot="2065169">
            <a:off x="8739331" y="1431927"/>
            <a:ext cx="1995945" cy="1722638"/>
          </a:xfrm>
          <a:prstGeom prst="smileyFace">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ction Button: Help 4">
            <a:hlinkClick r:id="" action="ppaction://noaction" highlightClick="1"/>
            <a:extLst>
              <a:ext uri="{FF2B5EF4-FFF2-40B4-BE49-F238E27FC236}">
                <a16:creationId xmlns:a16="http://schemas.microsoft.com/office/drawing/2014/main" id="{A9636B41-A69C-486C-AD9C-DD32D426360B}"/>
              </a:ext>
            </a:extLst>
          </p:cNvPr>
          <p:cNvSpPr/>
          <p:nvPr/>
        </p:nvSpPr>
        <p:spPr>
          <a:xfrm rot="2385550">
            <a:off x="10231911" y="497416"/>
            <a:ext cx="1042416" cy="1042416"/>
          </a:xfrm>
          <a:prstGeom prst="actionButtonHelp">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66500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8A495-805A-4A3A-8C6C-68A7373198FE}"/>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0E478BF1-0721-406F-BEA2-47F8D3AC1490}"/>
              </a:ext>
            </a:extLst>
          </p:cNvPr>
          <p:cNvSpPr>
            <a:spLocks noGrp="1"/>
          </p:cNvSpPr>
          <p:nvPr>
            <p:ph idx="1"/>
          </p:nvPr>
        </p:nvSpPr>
        <p:spPr/>
        <p:txBody>
          <a:bodyPr>
            <a:normAutofit lnSpcReduction="10000"/>
          </a:bodyPr>
          <a:lstStyle/>
          <a:p>
            <a:r>
              <a:rPr lang="en-GB" dirty="0"/>
              <a:t>Examine human rights, the UNCRC and Wales approach to </a:t>
            </a:r>
            <a:r>
              <a:rPr lang="en-GB" dirty="0" err="1"/>
              <a:t>childrens</a:t>
            </a:r>
            <a:r>
              <a:rPr lang="en-GB" dirty="0"/>
              <a:t> rights in more depth, </a:t>
            </a:r>
          </a:p>
          <a:p>
            <a:r>
              <a:rPr lang="en-GB" dirty="0"/>
              <a:t>Discuss how articles are promoted in your workplace</a:t>
            </a:r>
          </a:p>
          <a:p>
            <a:r>
              <a:rPr lang="en-GB" dirty="0"/>
              <a:t>UNCRC articles in practice</a:t>
            </a:r>
          </a:p>
          <a:p>
            <a:r>
              <a:rPr lang="en-GB" dirty="0"/>
              <a:t>UNCRC: the right way strategy </a:t>
            </a:r>
          </a:p>
          <a:p>
            <a:endParaRPr lang="en-GB" dirty="0"/>
          </a:p>
          <a:p>
            <a:r>
              <a:rPr lang="en-GB" dirty="0"/>
              <a:t>Any questions? </a:t>
            </a:r>
          </a:p>
        </p:txBody>
      </p:sp>
    </p:spTree>
    <p:extLst>
      <p:ext uri="{BB962C8B-B14F-4D97-AF65-F5344CB8AC3E}">
        <p14:creationId xmlns:p14="http://schemas.microsoft.com/office/powerpoint/2010/main" val="11724694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TM04033919[[fn=Circuit]]</Template>
  <TotalTime>291</TotalTime>
  <Words>1074</Words>
  <Application>Microsoft Office PowerPoint</Application>
  <PresentationFormat>Widescreen</PresentationFormat>
  <Paragraphs>117</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Tw Cen MT</vt:lpstr>
      <vt:lpstr>Circuit</vt:lpstr>
      <vt:lpstr>Equality, Diversity and inclusive pRACTIcE.</vt:lpstr>
      <vt:lpstr>Todays session: aims and objectives </vt:lpstr>
      <vt:lpstr>the UNCRC</vt:lpstr>
      <vt:lpstr>UNITED NATIONS (UN)</vt:lpstr>
      <vt:lpstr>UNCRC: convention</vt:lpstr>
      <vt:lpstr>Uncrc: the convention</vt:lpstr>
      <vt:lpstr>What is the uncrc</vt:lpstr>
      <vt:lpstr>Childrens rights </vt:lpstr>
      <vt:lpstr>What is the uncrc</vt:lpstr>
      <vt:lpstr>UNCRC: the rights of a child </vt:lpstr>
      <vt:lpstr>         Needs and rights of a child </vt:lpstr>
      <vt:lpstr>Childrens rights</vt:lpstr>
      <vt:lpstr>Needs of a child and young person</vt:lpstr>
      <vt:lpstr>UNCRC Articles </vt:lpstr>
      <vt:lpstr>Lets look at the articles </vt:lpstr>
      <vt:lpstr>UNCRC: WALES</vt:lpstr>
      <vt:lpstr>wales seven core aims</vt:lpstr>
      <vt:lpstr>wales seven core aims</vt:lpstr>
      <vt:lpstr>UNCRC: the rights of a child </vt:lpstr>
      <vt:lpstr>recap</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Diversity and inclusive pRACTIcE.</dc:title>
  <dc:creator>rach .</dc:creator>
  <cp:lastModifiedBy>rach .</cp:lastModifiedBy>
  <cp:revision>7</cp:revision>
  <dcterms:created xsi:type="dcterms:W3CDTF">2021-01-07T15:58:03Z</dcterms:created>
  <dcterms:modified xsi:type="dcterms:W3CDTF">2021-01-08T16:47:55Z</dcterms:modified>
</cp:coreProperties>
</file>