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Override1.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bookmarkIdSeed="2">
  <p:sldMasterIdLst>
    <p:sldMasterId id="2147483649" r:id="rId1"/>
  </p:sldMasterIdLst>
  <p:notesMasterIdLst>
    <p:notesMasterId r:id="rId53"/>
  </p:notesMasterIdLst>
  <p:handoutMasterIdLst>
    <p:handoutMasterId r:id="rId54"/>
  </p:handoutMasterIdLst>
  <p:sldIdLst>
    <p:sldId id="314" r:id="rId2"/>
    <p:sldId id="335" r:id="rId3"/>
    <p:sldId id="337" r:id="rId4"/>
    <p:sldId id="336" r:id="rId5"/>
    <p:sldId id="339" r:id="rId6"/>
    <p:sldId id="340" r:id="rId7"/>
    <p:sldId id="338" r:id="rId8"/>
    <p:sldId id="341" r:id="rId9"/>
    <p:sldId id="342" r:id="rId10"/>
    <p:sldId id="345" r:id="rId11"/>
    <p:sldId id="380" r:id="rId12"/>
    <p:sldId id="346" r:id="rId13"/>
    <p:sldId id="347" r:id="rId14"/>
    <p:sldId id="348" r:id="rId15"/>
    <p:sldId id="349" r:id="rId16"/>
    <p:sldId id="398" r:id="rId17"/>
    <p:sldId id="354" r:id="rId18"/>
    <p:sldId id="350" r:id="rId19"/>
    <p:sldId id="353" r:id="rId20"/>
    <p:sldId id="379" r:id="rId21"/>
    <p:sldId id="352" r:id="rId22"/>
    <p:sldId id="389" r:id="rId23"/>
    <p:sldId id="390" r:id="rId24"/>
    <p:sldId id="394" r:id="rId25"/>
    <p:sldId id="391" r:id="rId26"/>
    <p:sldId id="392" r:id="rId27"/>
    <p:sldId id="393" r:id="rId28"/>
    <p:sldId id="343" r:id="rId29"/>
    <p:sldId id="378" r:id="rId30"/>
    <p:sldId id="355" r:id="rId31"/>
    <p:sldId id="357" r:id="rId32"/>
    <p:sldId id="358" r:id="rId33"/>
    <p:sldId id="359" r:id="rId34"/>
    <p:sldId id="360" r:id="rId35"/>
    <p:sldId id="361" r:id="rId36"/>
    <p:sldId id="362" r:id="rId37"/>
    <p:sldId id="363" r:id="rId38"/>
    <p:sldId id="364" r:id="rId39"/>
    <p:sldId id="365" r:id="rId40"/>
    <p:sldId id="368" r:id="rId41"/>
    <p:sldId id="376" r:id="rId42"/>
    <p:sldId id="381" r:id="rId43"/>
    <p:sldId id="382" r:id="rId44"/>
    <p:sldId id="383" r:id="rId45"/>
    <p:sldId id="385" r:id="rId46"/>
    <p:sldId id="386" r:id="rId47"/>
    <p:sldId id="387" r:id="rId48"/>
    <p:sldId id="388" r:id="rId49"/>
    <p:sldId id="395" r:id="rId50"/>
    <p:sldId id="396" r:id="rId51"/>
    <p:sldId id="397" r:id="rId52"/>
  </p:sldIdLst>
  <p:sldSz cx="9144000" cy="6858000" type="screen4x3"/>
  <p:notesSz cx="7302500" cy="9588500"/>
  <p:defaultTextStyle>
    <a:defPPr>
      <a:defRPr lang="en-US"/>
    </a:defPPr>
    <a:lvl1pPr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Helvetica" panose="020B0604020202020204" pitchFamily="34" charset="0"/>
        <a:ea typeface="+mn-ea"/>
        <a:cs typeface="+mn-cs"/>
      </a:defRPr>
    </a:lvl5pPr>
    <a:lvl6pPr marL="2286000" algn="l" defTabSz="914400" rtl="0" eaLnBrk="1" latinLnBrk="0" hangingPunct="1">
      <a:defRPr kern="1200">
        <a:solidFill>
          <a:schemeClr val="tx1"/>
        </a:solidFill>
        <a:latin typeface="Helvetica" panose="020B0604020202020204" pitchFamily="34" charset="0"/>
        <a:ea typeface="+mn-ea"/>
        <a:cs typeface="+mn-cs"/>
      </a:defRPr>
    </a:lvl6pPr>
    <a:lvl7pPr marL="2743200" algn="l" defTabSz="914400" rtl="0" eaLnBrk="1" latinLnBrk="0" hangingPunct="1">
      <a:defRPr kern="1200">
        <a:solidFill>
          <a:schemeClr val="tx1"/>
        </a:solidFill>
        <a:latin typeface="Helvetica" panose="020B0604020202020204" pitchFamily="34" charset="0"/>
        <a:ea typeface="+mn-ea"/>
        <a:cs typeface="+mn-cs"/>
      </a:defRPr>
    </a:lvl7pPr>
    <a:lvl8pPr marL="3200400" algn="l" defTabSz="914400" rtl="0" eaLnBrk="1" latinLnBrk="0" hangingPunct="1">
      <a:defRPr kern="1200">
        <a:solidFill>
          <a:schemeClr val="tx1"/>
        </a:solidFill>
        <a:latin typeface="Helvetica" panose="020B0604020202020204" pitchFamily="34" charset="0"/>
        <a:ea typeface="+mn-ea"/>
        <a:cs typeface="+mn-cs"/>
      </a:defRPr>
    </a:lvl8pPr>
    <a:lvl9pPr marL="3657600" algn="l" defTabSz="914400" rtl="0" eaLnBrk="1" latinLnBrk="0" hangingPunct="1">
      <a:defRPr kern="1200">
        <a:solidFill>
          <a:schemeClr val="tx1"/>
        </a:solidFill>
        <a:latin typeface="Helvetica" panose="020B0604020202020204" pitchFamily="34" charset="0"/>
        <a:ea typeface="+mn-ea"/>
        <a:cs typeface="+mn-cs"/>
      </a:defRPr>
    </a:lvl9pPr>
  </p:defaultTextStyle>
  <p:extLst>
    <p:ext uri="{521415D9-36F7-43E2-AB2F-B90AF26B5E84}">
      <p14:sectionLst xmlns:p14="http://schemas.microsoft.com/office/powerpoint/2010/main">
        <p14:section name="Default Section" id="{A40789CF-04C3-4F9F-B261-665585167B4D}">
          <p14:sldIdLst>
            <p14:sldId id="314"/>
            <p14:sldId id="335"/>
            <p14:sldId id="337"/>
            <p14:sldId id="336"/>
            <p14:sldId id="339"/>
            <p14:sldId id="340"/>
            <p14:sldId id="338"/>
            <p14:sldId id="341"/>
            <p14:sldId id="342"/>
            <p14:sldId id="345"/>
            <p14:sldId id="380"/>
            <p14:sldId id="346"/>
            <p14:sldId id="347"/>
            <p14:sldId id="348"/>
            <p14:sldId id="349"/>
            <p14:sldId id="398"/>
            <p14:sldId id="354"/>
            <p14:sldId id="350"/>
            <p14:sldId id="353"/>
            <p14:sldId id="379"/>
            <p14:sldId id="352"/>
            <p14:sldId id="389"/>
            <p14:sldId id="390"/>
            <p14:sldId id="394"/>
            <p14:sldId id="391"/>
            <p14:sldId id="392"/>
            <p14:sldId id="393"/>
            <p14:sldId id="343"/>
            <p14:sldId id="378"/>
            <p14:sldId id="355"/>
            <p14:sldId id="357"/>
            <p14:sldId id="358"/>
            <p14:sldId id="359"/>
            <p14:sldId id="360"/>
            <p14:sldId id="361"/>
            <p14:sldId id="362"/>
            <p14:sldId id="363"/>
            <p14:sldId id="364"/>
            <p14:sldId id="365"/>
            <p14:sldId id="368"/>
            <p14:sldId id="376"/>
            <p14:sldId id="381"/>
            <p14:sldId id="382"/>
            <p14:sldId id="383"/>
            <p14:sldId id="385"/>
            <p14:sldId id="386"/>
            <p14:sldId id="387"/>
            <p14:sldId id="388"/>
            <p14:sldId id="395"/>
            <p14:sldId id="396"/>
            <p14:sldId id="397"/>
          </p14:sldIdLst>
        </p14:section>
        <p14:section name="Untitled Section" id="{F0775640-F074-4B4C-9F63-5684BD74D7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20">
          <p15:clr>
            <a:srgbClr val="A4A3A4"/>
          </p15:clr>
        </p15:guide>
        <p15:guide id="2" pos="230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6433" autoAdjust="0"/>
  </p:normalViewPr>
  <p:slideViewPr>
    <p:cSldViewPr snapToGrid="0">
      <p:cViewPr varScale="1">
        <p:scale>
          <a:sx n="99" d="100"/>
          <a:sy n="99" d="100"/>
        </p:scale>
        <p:origin x="888" y="48"/>
      </p:cViewPr>
      <p:guideLst>
        <p:guide orient="horz" pos="2160"/>
        <p:guide pos="2880"/>
      </p:guideLst>
    </p:cSldViewPr>
  </p:slideViewPr>
  <p:outlineViewPr>
    <p:cViewPr>
      <p:scale>
        <a:sx n="33" d="100"/>
        <a:sy n="33" d="100"/>
      </p:scale>
      <p:origin x="0" y="0"/>
    </p:cViewPr>
    <p:sldLst>
      <p:sld r:id="rId1" collapse="1"/>
      <p:sld r:id="rId2" collapse="1"/>
    </p:sldLst>
  </p:outlineViewPr>
  <p:notesTextViewPr>
    <p:cViewPr>
      <p:scale>
        <a:sx n="100" d="100"/>
        <a:sy n="100" d="100"/>
      </p:scale>
      <p:origin x="0" y="0"/>
    </p:cViewPr>
  </p:notesTextViewPr>
  <p:sorterViewPr>
    <p:cViewPr>
      <p:scale>
        <a:sx n="66" d="100"/>
        <a:sy n="66" d="100"/>
      </p:scale>
      <p:origin x="0" y="0"/>
    </p:cViewPr>
  </p:sorterViewPr>
  <p:notesViewPr>
    <p:cSldViewPr snapToGrid="0">
      <p:cViewPr varScale="1">
        <p:scale>
          <a:sx n="74" d="100"/>
          <a:sy n="74" d="100"/>
        </p:scale>
        <p:origin x="1893" y="45"/>
      </p:cViewPr>
      <p:guideLst>
        <p:guide orient="horz" pos="3020"/>
        <p:guide pos="230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8"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_rels/viewProps.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slide" Target="slides/slide3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082" name="Rectangle 2"/>
          <p:cNvSpPr>
            <a:spLocks noGrp="1" noChangeArrowheads="1"/>
          </p:cNvSpPr>
          <p:nvPr>
            <p:ph type="hdr" sz="quarter"/>
          </p:nvPr>
        </p:nvSpPr>
        <p:spPr bwMode="auto">
          <a:xfrm>
            <a:off x="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l">
              <a:defRPr sz="1200" smtClean="0"/>
            </a:lvl1pPr>
          </a:lstStyle>
          <a:p>
            <a:pPr>
              <a:defRPr/>
            </a:pPr>
            <a:endParaRPr lang="en-US" altLang="en-US"/>
          </a:p>
        </p:txBody>
      </p:sp>
      <p:sp>
        <p:nvSpPr>
          <p:cNvPr id="46083" name="Rectangle 3"/>
          <p:cNvSpPr>
            <a:spLocks noGrp="1" noChangeArrowheads="1"/>
          </p:cNvSpPr>
          <p:nvPr>
            <p:ph type="dt" sz="quarter" idx="1"/>
          </p:nvPr>
        </p:nvSpPr>
        <p:spPr bwMode="auto">
          <a:xfrm>
            <a:off x="4114800" y="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bodyPr>
          <a:lstStyle>
            <a:lvl1pPr algn="r">
              <a:defRPr sz="1200" smtClean="0"/>
            </a:lvl1pPr>
          </a:lstStyle>
          <a:p>
            <a:pPr>
              <a:defRPr/>
            </a:pPr>
            <a:endParaRPr lang="en-US" altLang="en-US"/>
          </a:p>
        </p:txBody>
      </p:sp>
      <p:sp>
        <p:nvSpPr>
          <p:cNvPr id="46084" name="Rectangle 4"/>
          <p:cNvSpPr>
            <a:spLocks noGrp="1" noChangeArrowheads="1"/>
          </p:cNvSpPr>
          <p:nvPr>
            <p:ph type="ftr" sz="quarter" idx="2"/>
          </p:nvPr>
        </p:nvSpPr>
        <p:spPr bwMode="auto">
          <a:xfrm>
            <a:off x="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l">
              <a:defRPr sz="1200" smtClean="0"/>
            </a:lvl1pPr>
          </a:lstStyle>
          <a:p>
            <a:pPr>
              <a:defRPr/>
            </a:pPr>
            <a:endParaRPr lang="en-US" altLang="en-US"/>
          </a:p>
        </p:txBody>
      </p:sp>
      <p:sp>
        <p:nvSpPr>
          <p:cNvPr id="46085" name="Rectangle 5"/>
          <p:cNvSpPr>
            <a:spLocks noGrp="1" noChangeArrowheads="1"/>
          </p:cNvSpPr>
          <p:nvPr>
            <p:ph type="sldNum" sz="quarter" idx="3"/>
          </p:nvPr>
        </p:nvSpPr>
        <p:spPr bwMode="auto">
          <a:xfrm>
            <a:off x="4114800" y="9144000"/>
            <a:ext cx="3200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b" anchorCtr="0" compatLnSpc="1">
            <a:prstTxWarp prst="textNoShape">
              <a:avLst/>
            </a:prstTxWarp>
          </a:bodyPr>
          <a:lstStyle>
            <a:lvl1pPr algn="r">
              <a:defRPr sz="1200" smtClean="0"/>
            </a:lvl1pPr>
          </a:lstStyle>
          <a:p>
            <a:pPr>
              <a:defRPr/>
            </a:pPr>
            <a:fld id="{085AE3E6-3B06-4DEE-8B65-79A38B662D6E}" type="slidenum">
              <a:rPr lang="en-US" altLang="en-US"/>
              <a:pPr>
                <a:defRPr/>
              </a:pPr>
              <a:t>‹#›</a:t>
            </a:fld>
            <a:endParaRPr lang="en-US" altLang="en-US"/>
          </a:p>
        </p:txBody>
      </p:sp>
    </p:spTree>
    <p:extLst>
      <p:ext uri="{BB962C8B-B14F-4D97-AF65-F5344CB8AC3E}">
        <p14:creationId xmlns:p14="http://schemas.microsoft.com/office/powerpoint/2010/main" val="406462875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hdr" sz="quarter"/>
          </p:nvPr>
        </p:nvSpPr>
        <p:spPr bwMode="auto">
          <a:xfrm>
            <a:off x="0" y="0"/>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47" name="Rectangle 3"/>
          <p:cNvSpPr>
            <a:spLocks noGrp="1" noChangeArrowheads="1"/>
          </p:cNvSpPr>
          <p:nvPr>
            <p:ph type="dt" idx="1"/>
          </p:nvPr>
        </p:nvSpPr>
        <p:spPr bwMode="auto">
          <a:xfrm>
            <a:off x="4138613" y="0"/>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lvl1pPr algn="r" defTabSz="965200">
              <a:defRPr sz="1300" smtClean="0">
                <a:latin typeface="Times New Roman" panose="02020603050405020304" pitchFamily="18" charset="0"/>
              </a:defRPr>
            </a:lvl1pPr>
          </a:lstStyle>
          <a:p>
            <a:pPr>
              <a:defRPr/>
            </a:pPr>
            <a:endParaRPr lang="en-US" altLang="en-US"/>
          </a:p>
        </p:txBody>
      </p:sp>
      <p:sp>
        <p:nvSpPr>
          <p:cNvPr id="3076" name="Rectangle 4"/>
          <p:cNvSpPr>
            <a:spLocks noGrp="1" noRot="1" noChangeAspect="1" noChangeArrowheads="1" noTextEdit="1"/>
          </p:cNvSpPr>
          <p:nvPr>
            <p:ph type="sldImg" idx="2"/>
          </p:nvPr>
        </p:nvSpPr>
        <p:spPr bwMode="auto">
          <a:xfrm>
            <a:off x="1254125" y="719138"/>
            <a:ext cx="4794250" cy="3595687"/>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6149" name="Rectangle 5"/>
          <p:cNvSpPr>
            <a:spLocks noGrp="1" noChangeArrowheads="1"/>
          </p:cNvSpPr>
          <p:nvPr>
            <p:ph type="body" sz="quarter" idx="3"/>
          </p:nvPr>
        </p:nvSpPr>
        <p:spPr bwMode="auto">
          <a:xfrm>
            <a:off x="973138" y="4554538"/>
            <a:ext cx="5356225" cy="43148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ctr" anchorCtr="0" compatLnSpc="1">
            <a:prstTxWarp prst="textNoShape">
              <a:avLst/>
            </a:prstTxWarp>
          </a:bodyPr>
          <a:lstStyle/>
          <a:p>
            <a:pPr lvl="0"/>
            <a:r>
              <a:rPr lang="en-US" altLang="en-US" noProof="0" smtClean="0"/>
              <a:t>Click to edit Master text styles</a:t>
            </a:r>
          </a:p>
          <a:p>
            <a:pPr lvl="1"/>
            <a:r>
              <a:rPr lang="en-US" altLang="en-US" noProof="0" smtClean="0"/>
              <a:t>Second level</a:t>
            </a:r>
          </a:p>
          <a:p>
            <a:pPr lvl="2"/>
            <a:r>
              <a:rPr lang="en-US" altLang="en-US" noProof="0" smtClean="0"/>
              <a:t>Third level</a:t>
            </a:r>
          </a:p>
          <a:p>
            <a:pPr lvl="3"/>
            <a:r>
              <a:rPr lang="en-US" altLang="en-US" noProof="0" smtClean="0"/>
              <a:t>Fourth level</a:t>
            </a:r>
          </a:p>
          <a:p>
            <a:pPr lvl="4"/>
            <a:r>
              <a:rPr lang="en-US" altLang="en-US" noProof="0" smtClean="0"/>
              <a:t>Fifth level</a:t>
            </a:r>
          </a:p>
        </p:txBody>
      </p:sp>
      <p:sp>
        <p:nvSpPr>
          <p:cNvPr id="6150" name="Rectangle 6"/>
          <p:cNvSpPr>
            <a:spLocks noGrp="1" noChangeArrowheads="1"/>
          </p:cNvSpPr>
          <p:nvPr>
            <p:ph type="ftr" sz="quarter" idx="4"/>
          </p:nvPr>
        </p:nvSpPr>
        <p:spPr bwMode="auto">
          <a:xfrm>
            <a:off x="0" y="9109075"/>
            <a:ext cx="3163888"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l" defTabSz="965200">
              <a:defRPr sz="1300" smtClean="0">
                <a:latin typeface="Times New Roman" panose="02020603050405020304" pitchFamily="18" charset="0"/>
              </a:defRPr>
            </a:lvl1pPr>
          </a:lstStyle>
          <a:p>
            <a:pPr>
              <a:defRPr/>
            </a:pPr>
            <a:endParaRPr lang="en-US" altLang="en-US"/>
          </a:p>
        </p:txBody>
      </p:sp>
      <p:sp>
        <p:nvSpPr>
          <p:cNvPr id="6151" name="Rectangle 7"/>
          <p:cNvSpPr>
            <a:spLocks noGrp="1" noChangeArrowheads="1"/>
          </p:cNvSpPr>
          <p:nvPr>
            <p:ph type="sldNum" sz="quarter" idx="5"/>
          </p:nvPr>
        </p:nvSpPr>
        <p:spPr bwMode="auto">
          <a:xfrm>
            <a:off x="4138613" y="9109075"/>
            <a:ext cx="3163887" cy="47942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6515" tIns="48257" rIns="96515" bIns="48257" numCol="1" anchor="b" anchorCtr="0" compatLnSpc="1">
            <a:prstTxWarp prst="textNoShape">
              <a:avLst/>
            </a:prstTxWarp>
          </a:bodyPr>
          <a:lstStyle>
            <a:lvl1pPr algn="r" defTabSz="965200">
              <a:defRPr sz="1300" smtClean="0">
                <a:latin typeface="Times New Roman" panose="02020603050405020304" pitchFamily="18" charset="0"/>
              </a:defRPr>
            </a:lvl1pPr>
          </a:lstStyle>
          <a:p>
            <a:pPr>
              <a:defRPr/>
            </a:pPr>
            <a:fld id="{91D68F69-EA38-4BF2-AACB-9A80CFE5F833}" type="slidenum">
              <a:rPr lang="en-US" altLang="en-US"/>
              <a:pPr>
                <a:defRPr/>
              </a:pPr>
              <a:t>‹#›</a:t>
            </a:fld>
            <a:endParaRPr lang="en-US" altLang="en-US"/>
          </a:p>
        </p:txBody>
      </p:sp>
    </p:spTree>
    <p:extLst>
      <p:ext uri="{BB962C8B-B14F-4D97-AF65-F5344CB8AC3E}">
        <p14:creationId xmlns:p14="http://schemas.microsoft.com/office/powerpoint/2010/main" val="170480367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anose="02020603050405020304"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ectangle 2"/>
          <p:cNvSpPr>
            <a:spLocks noChangeArrowheads="1"/>
          </p:cNvSpPr>
          <p:nvPr/>
        </p:nvSpPr>
        <p:spPr bwMode="white">
          <a:xfrm>
            <a:off x="0" y="0"/>
            <a:ext cx="9144000" cy="2540000"/>
          </a:xfrm>
          <a:prstGeom prst="rect">
            <a:avLst/>
          </a:prstGeom>
          <a:gradFill rotWithShape="0">
            <a:gsLst>
              <a:gs pos="0">
                <a:schemeClr val="hlink"/>
              </a:gs>
              <a:gs pos="100000">
                <a:schemeClr val="bg2"/>
              </a:gs>
            </a:gsLst>
            <a:lin ang="540000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5" name="Rectangle 3"/>
          <p:cNvSpPr>
            <a:spLocks noChangeArrowheads="1"/>
          </p:cNvSpPr>
          <p:nvPr/>
        </p:nvSpPr>
        <p:spPr bwMode="white">
          <a:xfrm>
            <a:off x="0" y="2540000"/>
            <a:ext cx="9144000" cy="4318000"/>
          </a:xfrm>
          <a:prstGeom prst="rect">
            <a:avLst/>
          </a:prstGeom>
          <a:gradFill rotWithShape="0">
            <a:gsLst>
              <a:gs pos="0">
                <a:schemeClr val="bg2"/>
              </a:gs>
              <a:gs pos="100000">
                <a:schemeClr val="bg1"/>
              </a:gs>
            </a:gsLst>
            <a:lin ang="54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6" name="Rectangle 4"/>
          <p:cNvSpPr>
            <a:spLocks noChangeArrowheads="1"/>
          </p:cNvSpPr>
          <p:nvPr/>
        </p:nvSpPr>
        <p:spPr bwMode="ltGray">
          <a:xfrm flipV="1">
            <a:off x="0" y="2595563"/>
            <a:ext cx="6816725" cy="254000"/>
          </a:xfrm>
          <a:prstGeom prst="rect">
            <a:avLst/>
          </a:prstGeom>
          <a:gradFill rotWithShape="0">
            <a:gsLst>
              <a:gs pos="0">
                <a:schemeClr val="hlink"/>
              </a:gs>
              <a:gs pos="100000">
                <a:schemeClr val="bg2"/>
              </a:gs>
            </a:gsLst>
            <a:lin ang="0" scaled="1"/>
          </a:gradFill>
          <a:ln>
            <a:noFill/>
          </a:ln>
          <a:extLst>
            <a:ext uri="{91240B29-F687-4F45-9708-019B960494DF}">
              <a14:hiddenLine xmlns:a14="http://schemas.microsoft.com/office/drawing/2010/main" w="9525">
                <a:solidFill>
                  <a:schemeClr val="tx1"/>
                </a:solidFill>
                <a:miter lim="800000"/>
                <a:headEnd/>
                <a:tailEnd/>
              </a14:hiddenLine>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33797" name="Rectangle 5"/>
          <p:cNvSpPr>
            <a:spLocks noGrp="1" noChangeArrowheads="1"/>
          </p:cNvSpPr>
          <p:nvPr>
            <p:ph type="ctrTitle"/>
          </p:nvPr>
        </p:nvSpPr>
        <p:spPr>
          <a:xfrm>
            <a:off x="1179513" y="182563"/>
            <a:ext cx="7772400" cy="706437"/>
          </a:xfrm>
          <a:extLst>
            <a:ext uri="{AF507438-7753-43E0-B8FC-AC1667EBCBE1}">
              <a14:hiddenEffects xmlns:a14="http://schemas.microsoft.com/office/drawing/2010/main">
                <a:effectLst>
                  <a:outerShdw dist="35921" dir="2700000" algn="ctr" rotWithShape="0">
                    <a:schemeClr val="tx1"/>
                  </a:outerShdw>
                </a:effectLst>
              </a14:hiddenEffects>
            </a:ext>
          </a:extLst>
        </p:spPr>
        <p:txBody>
          <a:bodyPr/>
          <a:lstStyle>
            <a:lvl1pPr>
              <a:defRPr sz="2000" b="0">
                <a:latin typeface="Helvetica-Narrow" pitchFamily="34" charset="0"/>
              </a:defRPr>
            </a:lvl1pPr>
          </a:lstStyle>
          <a:p>
            <a:pPr lvl="0"/>
            <a:r>
              <a:rPr lang="en-US" altLang="en-US" noProof="0" smtClean="0"/>
              <a:t>Click to edit Master title style</a:t>
            </a:r>
          </a:p>
        </p:txBody>
      </p:sp>
      <p:sp>
        <p:nvSpPr>
          <p:cNvPr id="33798" name="Rectangle 6"/>
          <p:cNvSpPr>
            <a:spLocks noGrp="1" noChangeArrowheads="1"/>
          </p:cNvSpPr>
          <p:nvPr>
            <p:ph type="subTitle" idx="1"/>
          </p:nvPr>
        </p:nvSpPr>
        <p:spPr>
          <a:xfrm>
            <a:off x="1371600" y="3886200"/>
            <a:ext cx="6400800" cy="1752600"/>
          </a:xfrm>
        </p:spPr>
        <p:txBody>
          <a:bodyPr/>
          <a:lstStyle>
            <a:lvl1pPr marL="0" indent="0">
              <a:buFont typeface="Monotype Sorts" pitchFamily="2" charset="2"/>
              <a:buNone/>
              <a:defRPr/>
            </a:lvl1pPr>
          </a:lstStyle>
          <a:p>
            <a:pPr lvl="0"/>
            <a:r>
              <a:rPr lang="en-US" altLang="en-US" noProof="0" smtClean="0"/>
              <a:t>Click to edit Master subtitle style</a:t>
            </a:r>
          </a:p>
        </p:txBody>
      </p:sp>
      <p:sp>
        <p:nvSpPr>
          <p:cNvPr id="7" name="Rectangle 7"/>
          <p:cNvSpPr>
            <a:spLocks noGrp="1" noChangeArrowheads="1"/>
          </p:cNvSpPr>
          <p:nvPr>
            <p:ph type="dt" sz="half" idx="10"/>
          </p:nvPr>
        </p:nvSpPr>
        <p:spPr bwMode="auto">
          <a:xfrm>
            <a:off x="6858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l">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8" name="Rectangle 8"/>
          <p:cNvSpPr>
            <a:spLocks noGrp="1" noChangeArrowheads="1"/>
          </p:cNvSpPr>
          <p:nvPr>
            <p:ph type="ftr" sz="quarter" idx="11"/>
          </p:nvPr>
        </p:nvSpPr>
        <p:spPr>
          <a:xfrm>
            <a:off x="3124200" y="6248400"/>
            <a:ext cx="2895600" cy="457200"/>
          </a:xfrm>
        </p:spPr>
        <p:txBody>
          <a:bodyPr/>
          <a:lstStyle>
            <a:lvl1pPr algn="ctr">
              <a:spcBef>
                <a:spcPct val="50000"/>
              </a:spcBef>
              <a:defRPr sz="1400" smtClean="0">
                <a:solidFill>
                  <a:srgbClr val="660066"/>
                </a:solidFill>
                <a:latin typeface="Impact" panose="020B0806030902050204" pitchFamily="34" charset="0"/>
              </a:defRPr>
            </a:lvl1pPr>
          </a:lstStyle>
          <a:p>
            <a:pPr>
              <a:defRPr/>
            </a:pPr>
            <a:endParaRPr lang="en-US" altLang="en-US"/>
          </a:p>
        </p:txBody>
      </p:sp>
      <p:sp>
        <p:nvSpPr>
          <p:cNvPr id="9" name="Rectangle 9"/>
          <p:cNvSpPr>
            <a:spLocks noGrp="1" noChangeArrowheads="1"/>
          </p:cNvSpPr>
          <p:nvPr>
            <p:ph type="sldNum" sz="quarter" idx="12"/>
          </p:nvPr>
        </p:nvSpPr>
        <p:spPr bwMode="auto">
          <a:xfrm>
            <a:off x="6553200" y="6248400"/>
            <a:ext cx="1905000" cy="45720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t" anchorCtr="0" compatLnSpc="1">
            <a:prstTxWarp prst="textNoShape">
              <a:avLst/>
            </a:prstTxWarp>
          </a:bodyPr>
          <a:lstStyle>
            <a:lvl1pPr algn="r">
              <a:spcBef>
                <a:spcPct val="50000"/>
              </a:spcBef>
              <a:defRPr sz="1400" smtClean="0">
                <a:solidFill>
                  <a:srgbClr val="660066"/>
                </a:solidFill>
                <a:latin typeface="Impact" panose="020B0806030902050204" pitchFamily="34" charset="0"/>
              </a:defRPr>
            </a:lvl1pPr>
          </a:lstStyle>
          <a:p>
            <a:pPr>
              <a:defRPr/>
            </a:pPr>
            <a:fld id="{23E998F6-3482-401C-B7FE-C90059762FA7}" type="slidenum">
              <a:rPr lang="en-US" altLang="en-US"/>
              <a:pPr>
                <a:defRPr/>
              </a:pPr>
              <a:t>‹#›</a:t>
            </a:fld>
            <a:endParaRPr lang="en-US" altLang="en-US"/>
          </a:p>
        </p:txBody>
      </p:sp>
    </p:spTree>
    <p:extLst>
      <p:ext uri="{BB962C8B-B14F-4D97-AF65-F5344CB8AC3E}">
        <p14:creationId xmlns:p14="http://schemas.microsoft.com/office/powerpoint/2010/main" val="301544405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dirty="0" smtClean="0"/>
              <a:t>WEB</a:t>
            </a:r>
            <a:endParaRPr lang="en-US" altLang="en-US" dirty="0"/>
          </a:p>
        </p:txBody>
      </p:sp>
    </p:spTree>
    <p:extLst>
      <p:ext uri="{BB962C8B-B14F-4D97-AF65-F5344CB8AC3E}">
        <p14:creationId xmlns:p14="http://schemas.microsoft.com/office/powerpoint/2010/main" val="2259016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8277852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047750"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38675" y="1724025"/>
            <a:ext cx="3438525"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9661816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129313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6052570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4222065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81464120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2593714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135762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72275" y="0"/>
            <a:ext cx="2171700" cy="58388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257175" y="0"/>
            <a:ext cx="6362700" cy="58388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155"/>
          <p:cNvSpPr>
            <a:spLocks noGrp="1" noChangeArrowheads="1"/>
          </p:cNvSpPr>
          <p:nvPr>
            <p:ph type="ftr" sz="quarter" idx="10"/>
          </p:nvPr>
        </p:nvSpPr>
        <p:spPr>
          <a:ln/>
        </p:spPr>
        <p:txBody>
          <a:bodyPr/>
          <a:lstStyle>
            <a:lvl1pPr>
              <a:defRPr/>
            </a:lvl1pPr>
          </a:lstStyle>
          <a:p>
            <a:pPr>
              <a:defRPr/>
            </a:pPr>
            <a:r>
              <a:rPr lang="en-US" altLang="en-US"/>
              <a:t>WAN</a:t>
            </a:r>
          </a:p>
        </p:txBody>
      </p:sp>
    </p:spTree>
    <p:extLst>
      <p:ext uri="{BB962C8B-B14F-4D97-AF65-F5344CB8AC3E}">
        <p14:creationId xmlns:p14="http://schemas.microsoft.com/office/powerpoint/2010/main" val="3115371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ChangeArrowheads="1"/>
          </p:cNvSpPr>
          <p:nvPr/>
        </p:nvSpPr>
        <p:spPr bwMode="auto">
          <a:xfrm>
            <a:off x="0" y="0"/>
            <a:ext cx="9144000" cy="6858000"/>
          </a:xfrm>
          <a:prstGeom prst="rect">
            <a:avLst/>
          </a:prstGeom>
          <a:gradFill rotWithShape="0">
            <a:gsLst>
              <a:gs pos="0">
                <a:srgbClr val="99CCFF"/>
              </a:gs>
              <a:gs pos="100000">
                <a:schemeClr val="bg2"/>
              </a:gs>
            </a:gsLst>
            <a:lin ang="5400000" scaled="1"/>
          </a:gra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endParaRPr lang="en-GB" altLang="en-US"/>
          </a:p>
        </p:txBody>
      </p:sp>
      <p:sp>
        <p:nvSpPr>
          <p:cNvPr id="1027" name="Rectangle 3"/>
          <p:cNvSpPr>
            <a:spLocks noGrp="1" noChangeArrowheads="1"/>
          </p:cNvSpPr>
          <p:nvPr>
            <p:ph type="title"/>
          </p:nvPr>
        </p:nvSpPr>
        <p:spPr bwMode="auto">
          <a:xfrm>
            <a:off x="257175" y="0"/>
            <a:ext cx="8686800" cy="844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8" name="Rectangle 69"/>
          <p:cNvSpPr>
            <a:spLocks noChangeArrowheads="1"/>
          </p:cNvSpPr>
          <p:nvPr/>
        </p:nvSpPr>
        <p:spPr bwMode="auto">
          <a:xfrm>
            <a:off x="7934325" y="6537325"/>
            <a:ext cx="1209675"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r>
              <a:rPr lang="en-US" altLang="en-US" sz="1000"/>
              <a:t>Mike Dacey</a:t>
            </a:r>
            <a:endParaRPr lang="en-US" altLang="en-US" sz="1400">
              <a:latin typeface="Times New Roman" panose="02020603050405020304" pitchFamily="18" charset="0"/>
            </a:endParaRPr>
          </a:p>
        </p:txBody>
      </p:sp>
      <p:sp>
        <p:nvSpPr>
          <p:cNvPr id="1029" name="Text Box 70"/>
          <p:cNvSpPr txBox="1">
            <a:spLocks noChangeArrowheads="1"/>
          </p:cNvSpPr>
          <p:nvPr/>
        </p:nvSpPr>
        <p:spPr bwMode="auto">
          <a:xfrm>
            <a:off x="4268788" y="6546850"/>
            <a:ext cx="339725" cy="244475"/>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spcBef>
                <a:spcPct val="50000"/>
              </a:spcBef>
            </a:pPr>
            <a:fld id="{A8AD1263-4F9C-453B-B47E-27E02C13953D}" type="slidenum">
              <a:rPr lang="en-US" altLang="en-US" sz="1000"/>
              <a:pPr>
                <a:spcBef>
                  <a:spcPct val="50000"/>
                </a:spcBef>
              </a:pPr>
              <a:t>‹#›</a:t>
            </a:fld>
            <a:endParaRPr lang="en-US" altLang="en-US" sz="1000"/>
          </a:p>
        </p:txBody>
      </p:sp>
      <p:sp>
        <p:nvSpPr>
          <p:cNvPr id="32923" name="Rectangle 155"/>
          <p:cNvSpPr>
            <a:spLocks noGrp="1" noChangeArrowheads="1"/>
          </p:cNvSpPr>
          <p:nvPr>
            <p:ph type="ftr" sz="quarter" idx="3"/>
          </p:nvPr>
        </p:nvSpPr>
        <p:spPr bwMode="auto">
          <a:xfrm>
            <a:off x="79375" y="6537325"/>
            <a:ext cx="2895600" cy="320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l">
              <a:defRPr sz="1000" smtClean="0"/>
            </a:lvl1pPr>
          </a:lstStyle>
          <a:p>
            <a:pPr>
              <a:defRPr/>
            </a:pPr>
            <a:r>
              <a:rPr lang="en-US" altLang="en-US" dirty="0" smtClean="0"/>
              <a:t>WEB</a:t>
            </a:r>
            <a:endParaRPr lang="en-US" altLang="en-US" dirty="0"/>
          </a:p>
        </p:txBody>
      </p:sp>
      <p:sp>
        <p:nvSpPr>
          <p:cNvPr id="1031" name="Freeform 233"/>
          <p:cNvSpPr>
            <a:spLocks/>
          </p:cNvSpPr>
          <p:nvPr/>
        </p:nvSpPr>
        <p:spPr bwMode="auto">
          <a:xfrm>
            <a:off x="930275" y="1852613"/>
            <a:ext cx="34925" cy="17462"/>
          </a:xfrm>
          <a:custGeom>
            <a:avLst/>
            <a:gdLst>
              <a:gd name="T0" fmla="*/ 9284 w 79"/>
              <a:gd name="T1" fmla="*/ 14451 h 29"/>
              <a:gd name="T2" fmla="*/ 11494 w 79"/>
              <a:gd name="T3" fmla="*/ 15053 h 29"/>
              <a:gd name="T4" fmla="*/ 15031 w 79"/>
              <a:gd name="T5" fmla="*/ 15656 h 29"/>
              <a:gd name="T6" fmla="*/ 18568 w 79"/>
              <a:gd name="T7" fmla="*/ 16258 h 29"/>
              <a:gd name="T8" fmla="*/ 22547 w 79"/>
              <a:gd name="T9" fmla="*/ 16860 h 29"/>
              <a:gd name="T10" fmla="*/ 26083 w 79"/>
              <a:gd name="T11" fmla="*/ 17462 h 29"/>
              <a:gd name="T12" fmla="*/ 30062 w 79"/>
              <a:gd name="T13" fmla="*/ 17462 h 29"/>
              <a:gd name="T14" fmla="*/ 31830 w 79"/>
              <a:gd name="T15" fmla="*/ 17462 h 29"/>
              <a:gd name="T16" fmla="*/ 33599 w 79"/>
              <a:gd name="T17" fmla="*/ 16258 h 29"/>
              <a:gd name="T18" fmla="*/ 34483 w 79"/>
              <a:gd name="T19" fmla="*/ 13849 h 29"/>
              <a:gd name="T20" fmla="*/ 34925 w 79"/>
              <a:gd name="T21" fmla="*/ 11441 h 29"/>
              <a:gd name="T22" fmla="*/ 34925 w 79"/>
              <a:gd name="T23" fmla="*/ 9634 h 29"/>
              <a:gd name="T24" fmla="*/ 34925 w 79"/>
              <a:gd name="T25" fmla="*/ 9032 h 29"/>
              <a:gd name="T26" fmla="*/ 32715 w 79"/>
              <a:gd name="T27" fmla="*/ 7828 h 29"/>
              <a:gd name="T28" fmla="*/ 28736 w 79"/>
              <a:gd name="T29" fmla="*/ 6624 h 29"/>
              <a:gd name="T30" fmla="*/ 24315 w 79"/>
              <a:gd name="T31" fmla="*/ 5419 h 29"/>
              <a:gd name="T32" fmla="*/ 20778 w 79"/>
              <a:gd name="T33" fmla="*/ 3613 h 29"/>
              <a:gd name="T34" fmla="*/ 17684 w 79"/>
              <a:gd name="T35" fmla="*/ 1806 h 29"/>
              <a:gd name="T36" fmla="*/ 13705 w 79"/>
              <a:gd name="T37" fmla="*/ 602 h 29"/>
              <a:gd name="T38" fmla="*/ 9284 w 79"/>
              <a:gd name="T39" fmla="*/ 0 h 29"/>
              <a:gd name="T40" fmla="*/ 6631 w 79"/>
              <a:gd name="T41" fmla="*/ 1204 h 29"/>
              <a:gd name="T42" fmla="*/ 3979 w 79"/>
              <a:gd name="T43" fmla="*/ 4817 h 29"/>
              <a:gd name="T44" fmla="*/ 1326 w 79"/>
              <a:gd name="T45" fmla="*/ 7828 h 29"/>
              <a:gd name="T46" fmla="*/ 0 w 79"/>
              <a:gd name="T47" fmla="*/ 10838 h 29"/>
              <a:gd name="T48" fmla="*/ 442 w 79"/>
              <a:gd name="T49" fmla="*/ 12645 h 29"/>
              <a:gd name="T50" fmla="*/ 2210 w 79"/>
              <a:gd name="T51" fmla="*/ 13849 h 29"/>
              <a:gd name="T52" fmla="*/ 4863 w 79"/>
              <a:gd name="T53" fmla="*/ 13849 h 29"/>
              <a:gd name="T54" fmla="*/ 7516 w 79"/>
              <a:gd name="T55" fmla="*/ 14451 h 29"/>
              <a:gd name="T56" fmla="*/ 9284 w 79"/>
              <a:gd name="T57" fmla="*/ 14451 h 29"/>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0" t="0" r="r" b="b"/>
            <a:pathLst>
              <a:path w="79" h="29">
                <a:moveTo>
                  <a:pt x="21" y="24"/>
                </a:moveTo>
                <a:lnTo>
                  <a:pt x="26" y="25"/>
                </a:lnTo>
                <a:lnTo>
                  <a:pt x="34" y="26"/>
                </a:lnTo>
                <a:lnTo>
                  <a:pt x="42" y="27"/>
                </a:lnTo>
                <a:lnTo>
                  <a:pt x="51" y="28"/>
                </a:lnTo>
                <a:lnTo>
                  <a:pt x="59" y="29"/>
                </a:lnTo>
                <a:lnTo>
                  <a:pt x="68" y="29"/>
                </a:lnTo>
                <a:lnTo>
                  <a:pt x="72" y="29"/>
                </a:lnTo>
                <a:lnTo>
                  <a:pt x="76" y="27"/>
                </a:lnTo>
                <a:lnTo>
                  <a:pt x="78" y="23"/>
                </a:lnTo>
                <a:lnTo>
                  <a:pt x="79" y="19"/>
                </a:lnTo>
                <a:lnTo>
                  <a:pt x="79" y="16"/>
                </a:lnTo>
                <a:lnTo>
                  <a:pt x="79" y="15"/>
                </a:lnTo>
                <a:lnTo>
                  <a:pt x="74" y="13"/>
                </a:lnTo>
                <a:lnTo>
                  <a:pt x="65" y="11"/>
                </a:lnTo>
                <a:lnTo>
                  <a:pt x="55" y="9"/>
                </a:lnTo>
                <a:lnTo>
                  <a:pt x="47" y="6"/>
                </a:ln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close/>
              </a:path>
            </a:pathLst>
          </a:custGeom>
          <a:solidFill>
            <a:srgbClr val="284C7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2" name="Freeform 234"/>
          <p:cNvSpPr>
            <a:spLocks/>
          </p:cNvSpPr>
          <p:nvPr/>
        </p:nvSpPr>
        <p:spPr bwMode="auto">
          <a:xfrm>
            <a:off x="930275" y="1852613"/>
            <a:ext cx="28575" cy="17462"/>
          </a:xfrm>
          <a:custGeom>
            <a:avLst/>
            <a:gdLst>
              <a:gd name="T0" fmla="*/ 20985 w 64"/>
              <a:gd name="T1" fmla="*/ 3880 h 27"/>
              <a:gd name="T2" fmla="*/ 17859 w 64"/>
              <a:gd name="T3" fmla="*/ 1940 h 27"/>
              <a:gd name="T4" fmla="*/ 13841 w 64"/>
              <a:gd name="T5" fmla="*/ 647 h 27"/>
              <a:gd name="T6" fmla="*/ 9376 w 64"/>
              <a:gd name="T7" fmla="*/ 0 h 27"/>
              <a:gd name="T8" fmla="*/ 6697 w 64"/>
              <a:gd name="T9" fmla="*/ 1293 h 27"/>
              <a:gd name="T10" fmla="*/ 4018 w 64"/>
              <a:gd name="T11" fmla="*/ 5174 h 27"/>
              <a:gd name="T12" fmla="*/ 1339 w 64"/>
              <a:gd name="T13" fmla="*/ 8408 h 27"/>
              <a:gd name="T14" fmla="*/ 0 w 64"/>
              <a:gd name="T15" fmla="*/ 11641 h 27"/>
              <a:gd name="T16" fmla="*/ 446 w 64"/>
              <a:gd name="T17" fmla="*/ 13582 h 27"/>
              <a:gd name="T18" fmla="*/ 2232 w 64"/>
              <a:gd name="T19" fmla="*/ 14875 h 27"/>
              <a:gd name="T20" fmla="*/ 4911 w 64"/>
              <a:gd name="T21" fmla="*/ 14875 h 27"/>
              <a:gd name="T22" fmla="*/ 7590 w 64"/>
              <a:gd name="T23" fmla="*/ 15522 h 27"/>
              <a:gd name="T24" fmla="*/ 9376 w 64"/>
              <a:gd name="T25" fmla="*/ 15522 h 27"/>
              <a:gd name="T26" fmla="*/ 11609 w 64"/>
              <a:gd name="T27" fmla="*/ 16169 h 27"/>
              <a:gd name="T28" fmla="*/ 14288 w 64"/>
              <a:gd name="T29" fmla="*/ 16815 h 27"/>
              <a:gd name="T30" fmla="*/ 17413 w 64"/>
              <a:gd name="T31" fmla="*/ 16815 h 27"/>
              <a:gd name="T32" fmla="*/ 20538 w 64"/>
              <a:gd name="T33" fmla="*/ 17462 h 27"/>
              <a:gd name="T34" fmla="*/ 22771 w 64"/>
              <a:gd name="T35" fmla="*/ 17462 h 27"/>
              <a:gd name="T36" fmla="*/ 25450 w 64"/>
              <a:gd name="T37" fmla="*/ 16815 h 27"/>
              <a:gd name="T38" fmla="*/ 27682 w 64"/>
              <a:gd name="T39" fmla="*/ 16815 h 27"/>
              <a:gd name="T40" fmla="*/ 28575 w 64"/>
              <a:gd name="T41" fmla="*/ 15522 h 27"/>
              <a:gd name="T42" fmla="*/ 28575 w 64"/>
              <a:gd name="T43" fmla="*/ 13582 h 27"/>
              <a:gd name="T44" fmla="*/ 28129 w 64"/>
              <a:gd name="T45" fmla="*/ 10995 h 27"/>
              <a:gd name="T46" fmla="*/ 25450 w 64"/>
              <a:gd name="T47" fmla="*/ 7114 h 27"/>
              <a:gd name="T48" fmla="*/ 20985 w 64"/>
              <a:gd name="T49" fmla="*/ 3880 h 2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0" t="0" r="r" b="b"/>
            <a:pathLst>
              <a:path w="64" h="27">
                <a:moveTo>
                  <a:pt x="47" y="6"/>
                </a:moveTo>
                <a:lnTo>
                  <a:pt x="40" y="3"/>
                </a:lnTo>
                <a:lnTo>
                  <a:pt x="31" y="1"/>
                </a:lnTo>
                <a:lnTo>
                  <a:pt x="21" y="0"/>
                </a:lnTo>
                <a:lnTo>
                  <a:pt x="15" y="2"/>
                </a:lnTo>
                <a:lnTo>
                  <a:pt x="9" y="8"/>
                </a:lnTo>
                <a:lnTo>
                  <a:pt x="3" y="13"/>
                </a:lnTo>
                <a:lnTo>
                  <a:pt x="0" y="18"/>
                </a:lnTo>
                <a:lnTo>
                  <a:pt x="1" y="21"/>
                </a:lnTo>
                <a:lnTo>
                  <a:pt x="5" y="23"/>
                </a:lnTo>
                <a:lnTo>
                  <a:pt x="11" y="23"/>
                </a:lnTo>
                <a:lnTo>
                  <a:pt x="17" y="24"/>
                </a:lnTo>
                <a:lnTo>
                  <a:pt x="21" y="24"/>
                </a:lnTo>
                <a:lnTo>
                  <a:pt x="26" y="25"/>
                </a:lnTo>
                <a:lnTo>
                  <a:pt x="32" y="26"/>
                </a:lnTo>
                <a:lnTo>
                  <a:pt x="39" y="26"/>
                </a:lnTo>
                <a:lnTo>
                  <a:pt x="46" y="27"/>
                </a:lnTo>
                <a:lnTo>
                  <a:pt x="51" y="27"/>
                </a:lnTo>
                <a:lnTo>
                  <a:pt x="57" y="26"/>
                </a:lnTo>
                <a:lnTo>
                  <a:pt x="62" y="26"/>
                </a:lnTo>
                <a:lnTo>
                  <a:pt x="64" y="24"/>
                </a:lnTo>
                <a:lnTo>
                  <a:pt x="64" y="21"/>
                </a:lnTo>
                <a:lnTo>
                  <a:pt x="63" y="17"/>
                </a:lnTo>
                <a:lnTo>
                  <a:pt x="57" y="11"/>
                </a:lnTo>
                <a:lnTo>
                  <a:pt x="47" y="6"/>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3" name="Freeform 235"/>
          <p:cNvSpPr>
            <a:spLocks/>
          </p:cNvSpPr>
          <p:nvPr/>
        </p:nvSpPr>
        <p:spPr bwMode="auto">
          <a:xfrm>
            <a:off x="1485900" y="1817688"/>
            <a:ext cx="44450" cy="30162"/>
          </a:xfrm>
          <a:custGeom>
            <a:avLst/>
            <a:gdLst>
              <a:gd name="T0" fmla="*/ 35387 w 103"/>
              <a:gd name="T1" fmla="*/ 29593 h 53"/>
              <a:gd name="T2" fmla="*/ 34093 w 103"/>
              <a:gd name="T3" fmla="*/ 30162 h 53"/>
              <a:gd name="T4" fmla="*/ 31503 w 103"/>
              <a:gd name="T5" fmla="*/ 29593 h 53"/>
              <a:gd name="T6" fmla="*/ 27619 w 103"/>
              <a:gd name="T7" fmla="*/ 29024 h 53"/>
              <a:gd name="T8" fmla="*/ 22872 w 103"/>
              <a:gd name="T9" fmla="*/ 28455 h 53"/>
              <a:gd name="T10" fmla="*/ 18557 w 103"/>
              <a:gd name="T11" fmla="*/ 27317 h 53"/>
              <a:gd name="T12" fmla="*/ 14673 w 103"/>
              <a:gd name="T13" fmla="*/ 25609 h 53"/>
              <a:gd name="T14" fmla="*/ 11652 w 103"/>
              <a:gd name="T15" fmla="*/ 24471 h 53"/>
              <a:gd name="T16" fmla="*/ 9494 w 103"/>
              <a:gd name="T17" fmla="*/ 23333 h 53"/>
              <a:gd name="T18" fmla="*/ 7768 w 103"/>
              <a:gd name="T19" fmla="*/ 21626 h 53"/>
              <a:gd name="T20" fmla="*/ 6042 w 103"/>
              <a:gd name="T21" fmla="*/ 20487 h 53"/>
              <a:gd name="T22" fmla="*/ 3452 w 103"/>
              <a:gd name="T23" fmla="*/ 20487 h 53"/>
              <a:gd name="T24" fmla="*/ 0 w 103"/>
              <a:gd name="T25" fmla="*/ 20487 h 53"/>
              <a:gd name="T26" fmla="*/ 2158 w 103"/>
              <a:gd name="T27" fmla="*/ 19349 h 53"/>
              <a:gd name="T28" fmla="*/ 4316 w 103"/>
              <a:gd name="T29" fmla="*/ 17642 h 53"/>
              <a:gd name="T30" fmla="*/ 5610 w 103"/>
              <a:gd name="T31" fmla="*/ 15935 h 53"/>
              <a:gd name="T32" fmla="*/ 7768 w 103"/>
              <a:gd name="T33" fmla="*/ 13089 h 53"/>
              <a:gd name="T34" fmla="*/ 9494 w 103"/>
              <a:gd name="T35" fmla="*/ 10813 h 53"/>
              <a:gd name="T36" fmla="*/ 12083 w 103"/>
              <a:gd name="T37" fmla="*/ 7967 h 53"/>
              <a:gd name="T38" fmla="*/ 14241 w 103"/>
              <a:gd name="T39" fmla="*/ 5691 h 53"/>
              <a:gd name="T40" fmla="*/ 16399 w 103"/>
              <a:gd name="T41" fmla="*/ 2845 h 53"/>
              <a:gd name="T42" fmla="*/ 18988 w 103"/>
              <a:gd name="T43" fmla="*/ 569 h 53"/>
              <a:gd name="T44" fmla="*/ 22009 w 103"/>
              <a:gd name="T45" fmla="*/ 0 h 53"/>
              <a:gd name="T46" fmla="*/ 24599 w 103"/>
              <a:gd name="T47" fmla="*/ 0 h 53"/>
              <a:gd name="T48" fmla="*/ 27619 w 103"/>
              <a:gd name="T49" fmla="*/ 1707 h 53"/>
              <a:gd name="T50" fmla="*/ 30209 w 103"/>
              <a:gd name="T51" fmla="*/ 2845 h 53"/>
              <a:gd name="T52" fmla="*/ 32367 w 103"/>
              <a:gd name="T53" fmla="*/ 3984 h 53"/>
              <a:gd name="T54" fmla="*/ 34956 w 103"/>
              <a:gd name="T55" fmla="*/ 6260 h 53"/>
              <a:gd name="T56" fmla="*/ 37114 w 103"/>
              <a:gd name="T57" fmla="*/ 7967 h 53"/>
              <a:gd name="T58" fmla="*/ 40134 w 103"/>
              <a:gd name="T59" fmla="*/ 11382 h 53"/>
              <a:gd name="T60" fmla="*/ 42724 w 103"/>
              <a:gd name="T61" fmla="*/ 14796 h 53"/>
              <a:gd name="T62" fmla="*/ 44450 w 103"/>
              <a:gd name="T63" fmla="*/ 17073 h 53"/>
              <a:gd name="T64" fmla="*/ 42292 w 103"/>
              <a:gd name="T65" fmla="*/ 17642 h 53"/>
              <a:gd name="T66" fmla="*/ 38840 w 103"/>
              <a:gd name="T67" fmla="*/ 18780 h 53"/>
              <a:gd name="T68" fmla="*/ 36682 w 103"/>
              <a:gd name="T69" fmla="*/ 19918 h 53"/>
              <a:gd name="T70" fmla="*/ 35387 w 103"/>
              <a:gd name="T71" fmla="*/ 23902 h 53"/>
              <a:gd name="T72" fmla="*/ 35387 w 103"/>
              <a:gd name="T73" fmla="*/ 29593 h 53"/>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0" t="0" r="r" b="b"/>
            <a:pathLst>
              <a:path w="103" h="53">
                <a:moveTo>
                  <a:pt x="82" y="52"/>
                </a:moveTo>
                <a:lnTo>
                  <a:pt x="79" y="53"/>
                </a:lnTo>
                <a:lnTo>
                  <a:pt x="73" y="52"/>
                </a:lnTo>
                <a:lnTo>
                  <a:pt x="64" y="51"/>
                </a:lnTo>
                <a:lnTo>
                  <a:pt x="53" y="50"/>
                </a:lnTo>
                <a:lnTo>
                  <a:pt x="43" y="48"/>
                </a:lnTo>
                <a:lnTo>
                  <a:pt x="34" y="45"/>
                </a:lnTo>
                <a:lnTo>
                  <a:pt x="27" y="43"/>
                </a:lnTo>
                <a:lnTo>
                  <a:pt x="22" y="41"/>
                </a:lnTo>
                <a:lnTo>
                  <a:pt x="18" y="38"/>
                </a:lnTo>
                <a:lnTo>
                  <a:pt x="14" y="36"/>
                </a:lnTo>
                <a:lnTo>
                  <a:pt x="8" y="36"/>
                </a:lnTo>
                <a:lnTo>
                  <a:pt x="0" y="36"/>
                </a:lnTo>
                <a:lnTo>
                  <a:pt x="5" y="34"/>
                </a:lnTo>
                <a:lnTo>
                  <a:pt x="10" y="31"/>
                </a:lnTo>
                <a:lnTo>
                  <a:pt x="13" y="28"/>
                </a:lnTo>
                <a:lnTo>
                  <a:pt x="18" y="23"/>
                </a:lnTo>
                <a:lnTo>
                  <a:pt x="22" y="19"/>
                </a:lnTo>
                <a:lnTo>
                  <a:pt x="28" y="14"/>
                </a:lnTo>
                <a:lnTo>
                  <a:pt x="33" y="10"/>
                </a:lnTo>
                <a:lnTo>
                  <a:pt x="38" y="5"/>
                </a:lnTo>
                <a:lnTo>
                  <a:pt x="44" y="1"/>
                </a:lnTo>
                <a:lnTo>
                  <a:pt x="51" y="0"/>
                </a:lnTo>
                <a:lnTo>
                  <a:pt x="57" y="0"/>
                </a:lnTo>
                <a:lnTo>
                  <a:pt x="64" y="3"/>
                </a:lnTo>
                <a:lnTo>
                  <a:pt x="70" y="5"/>
                </a:lnTo>
                <a:lnTo>
                  <a:pt x="75" y="7"/>
                </a:lnTo>
                <a:lnTo>
                  <a:pt x="81" y="11"/>
                </a:lnTo>
                <a:lnTo>
                  <a:pt x="86" y="14"/>
                </a:lnTo>
                <a:lnTo>
                  <a:pt x="93" y="20"/>
                </a:lnTo>
                <a:lnTo>
                  <a:pt x="99" y="26"/>
                </a:lnTo>
                <a:lnTo>
                  <a:pt x="103" y="30"/>
                </a:lnTo>
                <a:lnTo>
                  <a:pt x="98" y="31"/>
                </a:lnTo>
                <a:lnTo>
                  <a:pt x="90" y="33"/>
                </a:lnTo>
                <a:lnTo>
                  <a:pt x="85" y="35"/>
                </a:lnTo>
                <a:lnTo>
                  <a:pt x="82" y="42"/>
                </a:lnTo>
                <a:lnTo>
                  <a:pt x="82" y="52"/>
                </a:lnTo>
                <a:close/>
              </a:path>
            </a:pathLst>
          </a:custGeom>
          <a:solidFill>
            <a:srgbClr val="BFCCD8"/>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1034" name="Rectangle 312"/>
          <p:cNvSpPr>
            <a:spLocks noGrp="1" noChangeArrowheads="1"/>
          </p:cNvSpPr>
          <p:nvPr>
            <p:ph type="body" idx="1"/>
          </p:nvPr>
        </p:nvSpPr>
        <p:spPr bwMode="auto">
          <a:xfrm>
            <a:off x="1047750" y="1724025"/>
            <a:ext cx="702945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dirty="0" smtClean="0"/>
              <a:t>Click to edit Master text styles</a:t>
            </a:r>
          </a:p>
          <a:p>
            <a:pPr lvl="1"/>
            <a:r>
              <a:rPr lang="en-US" altLang="en-US" dirty="0" smtClean="0"/>
              <a:t>Second level</a:t>
            </a:r>
          </a:p>
          <a:p>
            <a:pPr lvl="2"/>
            <a:r>
              <a:rPr lang="en-US" altLang="en-US" dirty="0" smtClean="0"/>
              <a:t>Third level</a:t>
            </a:r>
          </a:p>
          <a:p>
            <a:pPr lvl="3"/>
            <a:r>
              <a:rPr lang="en-US" altLang="en-US" dirty="0" smtClean="0"/>
              <a:t>Fourth level</a:t>
            </a:r>
          </a:p>
          <a:p>
            <a:pPr lvl="4"/>
            <a:r>
              <a:rPr lang="en-US" altLang="en-US" dirty="0" smtClean="0"/>
              <a:t>Fifth level</a:t>
            </a:r>
          </a:p>
        </p:txBody>
      </p:sp>
    </p:spTree>
  </p:cSld>
  <p:clrMap bg1="lt1" tx1="dk1" bg2="lt2" tx2="dk2" accent1="accent1" accent2="accent2" accent3="accent3" accent4="accent4" accent5="accent5" accent6="accent6" hlink="hlink" folHlink="folHlink"/>
  <p:sldLayoutIdLst>
    <p:sldLayoutId id="2147483672"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kumimoji="1" sz="3200" b="1" kern="1200">
          <a:solidFill>
            <a:schemeClr val="tx2"/>
          </a:solidFill>
          <a:latin typeface="+mj-lt"/>
          <a:ea typeface="+mj-ea"/>
          <a:cs typeface="+mj-cs"/>
        </a:defRPr>
      </a:lvl1pPr>
      <a:lvl2pPr algn="ctr" rtl="0" eaLnBrk="0" fontAlgn="base" hangingPunct="0">
        <a:spcBef>
          <a:spcPct val="0"/>
        </a:spcBef>
        <a:spcAft>
          <a:spcPct val="0"/>
        </a:spcAft>
        <a:defRPr kumimoji="1" sz="3200" b="1">
          <a:solidFill>
            <a:schemeClr val="tx2"/>
          </a:solidFill>
          <a:latin typeface="Helvetica" panose="020B0604020202020204" pitchFamily="34" charset="0"/>
        </a:defRPr>
      </a:lvl2pPr>
      <a:lvl3pPr algn="ctr" rtl="0" eaLnBrk="0" fontAlgn="base" hangingPunct="0">
        <a:spcBef>
          <a:spcPct val="0"/>
        </a:spcBef>
        <a:spcAft>
          <a:spcPct val="0"/>
        </a:spcAft>
        <a:defRPr kumimoji="1" sz="3200" b="1">
          <a:solidFill>
            <a:schemeClr val="tx2"/>
          </a:solidFill>
          <a:latin typeface="Helvetica" panose="020B0604020202020204" pitchFamily="34" charset="0"/>
        </a:defRPr>
      </a:lvl3pPr>
      <a:lvl4pPr algn="ctr" rtl="0" eaLnBrk="0" fontAlgn="base" hangingPunct="0">
        <a:spcBef>
          <a:spcPct val="0"/>
        </a:spcBef>
        <a:spcAft>
          <a:spcPct val="0"/>
        </a:spcAft>
        <a:defRPr kumimoji="1" sz="3200" b="1">
          <a:solidFill>
            <a:schemeClr val="tx2"/>
          </a:solidFill>
          <a:latin typeface="Helvetica" panose="020B0604020202020204" pitchFamily="34" charset="0"/>
        </a:defRPr>
      </a:lvl4pPr>
      <a:lvl5pPr algn="ctr" rtl="0" eaLnBrk="0" fontAlgn="base" hangingPunct="0">
        <a:spcBef>
          <a:spcPct val="0"/>
        </a:spcBef>
        <a:spcAft>
          <a:spcPct val="0"/>
        </a:spcAft>
        <a:defRPr kumimoji="1" sz="3200" b="1">
          <a:solidFill>
            <a:schemeClr val="tx2"/>
          </a:solidFill>
          <a:latin typeface="Helvetica" panose="020B0604020202020204" pitchFamily="34" charset="0"/>
        </a:defRPr>
      </a:lvl5pPr>
      <a:lvl6pPr marL="457200" algn="ctr" rtl="0" eaLnBrk="0" fontAlgn="base" hangingPunct="0">
        <a:spcBef>
          <a:spcPct val="0"/>
        </a:spcBef>
        <a:spcAft>
          <a:spcPct val="0"/>
        </a:spcAft>
        <a:defRPr kumimoji="1" sz="3200" b="1">
          <a:solidFill>
            <a:schemeClr val="tx2"/>
          </a:solidFill>
          <a:latin typeface="Helvetica" panose="020B0604020202020204" pitchFamily="34" charset="0"/>
        </a:defRPr>
      </a:lvl6pPr>
      <a:lvl7pPr marL="914400" algn="ctr" rtl="0" eaLnBrk="0" fontAlgn="base" hangingPunct="0">
        <a:spcBef>
          <a:spcPct val="0"/>
        </a:spcBef>
        <a:spcAft>
          <a:spcPct val="0"/>
        </a:spcAft>
        <a:defRPr kumimoji="1" sz="3200" b="1">
          <a:solidFill>
            <a:schemeClr val="tx2"/>
          </a:solidFill>
          <a:latin typeface="Helvetica" panose="020B0604020202020204" pitchFamily="34" charset="0"/>
        </a:defRPr>
      </a:lvl7pPr>
      <a:lvl8pPr marL="1371600" algn="ctr" rtl="0" eaLnBrk="0" fontAlgn="base" hangingPunct="0">
        <a:spcBef>
          <a:spcPct val="0"/>
        </a:spcBef>
        <a:spcAft>
          <a:spcPct val="0"/>
        </a:spcAft>
        <a:defRPr kumimoji="1" sz="3200" b="1">
          <a:solidFill>
            <a:schemeClr val="tx2"/>
          </a:solidFill>
          <a:latin typeface="Helvetica" panose="020B0604020202020204" pitchFamily="34" charset="0"/>
        </a:defRPr>
      </a:lvl8pPr>
      <a:lvl9pPr marL="1828800" algn="ctr" rtl="0" eaLnBrk="0" fontAlgn="base" hangingPunct="0">
        <a:spcBef>
          <a:spcPct val="0"/>
        </a:spcBef>
        <a:spcAft>
          <a:spcPct val="0"/>
        </a:spcAft>
        <a:defRPr kumimoji="1" sz="3200" b="1">
          <a:solidFill>
            <a:schemeClr val="tx2"/>
          </a:solidFill>
          <a:latin typeface="Helvetica" panose="020B0604020202020204" pitchFamily="34" charset="0"/>
        </a:defRPr>
      </a:lvl9pPr>
    </p:titleStyle>
    <p:bodyStyle>
      <a:lvl1pPr marL="342900" indent="-342900" algn="l" rtl="0" eaLnBrk="0" fontAlgn="base" hangingPunct="0">
        <a:spcBef>
          <a:spcPct val="20000"/>
        </a:spcBef>
        <a:spcAft>
          <a:spcPct val="0"/>
        </a:spcAft>
        <a:buClr>
          <a:schemeClr val="folHlink"/>
        </a:buClr>
        <a:buSzPct val="90000"/>
        <a:buFont typeface="Monotype Sorts" pitchFamily="2" charset="2"/>
        <a:buChar char="n"/>
        <a:defRPr kumimoji="1" sz="2000" kern="1200">
          <a:solidFill>
            <a:schemeClr val="tx1"/>
          </a:solidFill>
          <a:latin typeface="+mn-lt"/>
          <a:ea typeface="+mn-ea"/>
          <a:cs typeface="+mn-cs"/>
        </a:defRPr>
      </a:lvl1pPr>
      <a:lvl2pPr marL="742950" indent="-285750" algn="l" rtl="0" eaLnBrk="0" fontAlgn="base" hangingPunct="0">
        <a:spcBef>
          <a:spcPct val="20000"/>
        </a:spcBef>
        <a:spcAft>
          <a:spcPct val="0"/>
        </a:spcAft>
        <a:buClr>
          <a:schemeClr val="accent2"/>
        </a:buClr>
        <a:buSzPct val="90000"/>
        <a:buFont typeface="Monotype Sorts" pitchFamily="2" charset="2"/>
        <a:buChar char="F"/>
        <a:defRPr kumimoji="1" kern="1200">
          <a:solidFill>
            <a:schemeClr val="tx1"/>
          </a:solidFill>
          <a:latin typeface="+mn-lt"/>
          <a:ea typeface="+mn-ea"/>
          <a:cs typeface="+mn-cs"/>
        </a:defRPr>
      </a:lvl2pPr>
      <a:lvl3pPr marL="1143000" indent="-228600" algn="l" rtl="0" eaLnBrk="0" fontAlgn="base" hangingPunct="0">
        <a:spcBef>
          <a:spcPct val="20000"/>
        </a:spcBef>
        <a:spcAft>
          <a:spcPct val="0"/>
        </a:spcAft>
        <a:buClr>
          <a:srgbClr val="33CC33"/>
        </a:buClr>
        <a:buSzPct val="90000"/>
        <a:buFont typeface="Monotype Sorts" pitchFamily="2" charset="2"/>
        <a:buChar char="4"/>
        <a:defRPr kumimoji="1" kern="1200">
          <a:solidFill>
            <a:schemeClr val="tx1"/>
          </a:solidFill>
          <a:latin typeface="+mn-lt"/>
          <a:ea typeface="+mn-ea"/>
          <a:cs typeface="+mn-cs"/>
        </a:defRPr>
      </a:lvl3pPr>
      <a:lvl4pPr marL="1600200" indent="-228600" algn="l" rtl="0" eaLnBrk="0" fontAlgn="base" hangingPunct="0">
        <a:spcBef>
          <a:spcPct val="20000"/>
        </a:spcBef>
        <a:spcAft>
          <a:spcPct val="0"/>
        </a:spcAft>
        <a:buClr>
          <a:schemeClr val="hlink"/>
        </a:buClr>
        <a:buChar char="–"/>
        <a:defRPr kumimoji="1"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kumimoji="1"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p:spPr>
        <p:txBody>
          <a:bodyPr/>
          <a:lstStyle>
            <a:lvl1pPr algn="ctr">
              <a:defRPr>
                <a:solidFill>
                  <a:schemeClr val="tx1"/>
                </a:solidFill>
                <a:latin typeface="Helvetica" panose="020B0604020202020204" pitchFamily="34" charset="0"/>
              </a:defRPr>
            </a:lvl1pPr>
            <a:lvl2pPr marL="742950" indent="-285750" algn="ctr">
              <a:defRPr>
                <a:solidFill>
                  <a:schemeClr val="tx1"/>
                </a:solidFill>
                <a:latin typeface="Helvetica" panose="020B0604020202020204" pitchFamily="34" charset="0"/>
              </a:defRPr>
            </a:lvl2pPr>
            <a:lvl3pPr marL="1143000" indent="-228600" algn="ctr">
              <a:defRPr>
                <a:solidFill>
                  <a:schemeClr val="tx1"/>
                </a:solidFill>
                <a:latin typeface="Helvetica" panose="020B0604020202020204" pitchFamily="34" charset="0"/>
              </a:defRPr>
            </a:lvl3pPr>
            <a:lvl4pPr marL="1600200" indent="-228600" algn="ctr">
              <a:defRPr>
                <a:solidFill>
                  <a:schemeClr val="tx1"/>
                </a:solidFill>
                <a:latin typeface="Helvetica" panose="020B0604020202020204" pitchFamily="34" charset="0"/>
              </a:defRPr>
            </a:lvl4pPr>
            <a:lvl5pPr marL="2057400" indent="-228600" algn="ctr">
              <a:defRPr>
                <a:solidFill>
                  <a:schemeClr val="tx1"/>
                </a:solidFill>
                <a:latin typeface="Helvetica" panose="020B0604020202020204" pitchFamily="34" charset="0"/>
              </a:defRPr>
            </a:lvl5pPr>
            <a:lvl6pPr marL="2514600" indent="-228600" algn="ctr" eaLnBrk="0" fontAlgn="base" hangingPunct="0">
              <a:spcBef>
                <a:spcPct val="0"/>
              </a:spcBef>
              <a:spcAft>
                <a:spcPct val="0"/>
              </a:spcAft>
              <a:defRPr>
                <a:solidFill>
                  <a:schemeClr val="tx1"/>
                </a:solidFill>
                <a:latin typeface="Helvetica" panose="020B0604020202020204" pitchFamily="34" charset="0"/>
              </a:defRPr>
            </a:lvl6pPr>
            <a:lvl7pPr marL="2971800" indent="-228600" algn="ctr" eaLnBrk="0" fontAlgn="base" hangingPunct="0">
              <a:spcBef>
                <a:spcPct val="0"/>
              </a:spcBef>
              <a:spcAft>
                <a:spcPct val="0"/>
              </a:spcAft>
              <a:defRPr>
                <a:solidFill>
                  <a:schemeClr val="tx1"/>
                </a:solidFill>
                <a:latin typeface="Helvetica" panose="020B0604020202020204" pitchFamily="34" charset="0"/>
              </a:defRPr>
            </a:lvl7pPr>
            <a:lvl8pPr marL="3429000" indent="-228600" algn="ctr" eaLnBrk="0" fontAlgn="base" hangingPunct="0">
              <a:spcBef>
                <a:spcPct val="0"/>
              </a:spcBef>
              <a:spcAft>
                <a:spcPct val="0"/>
              </a:spcAft>
              <a:defRPr>
                <a:solidFill>
                  <a:schemeClr val="tx1"/>
                </a:solidFill>
                <a:latin typeface="Helvetica" panose="020B0604020202020204" pitchFamily="34" charset="0"/>
              </a:defRPr>
            </a:lvl8pPr>
            <a:lvl9pPr marL="3886200" indent="-228600" algn="ctr" eaLnBrk="0" fontAlgn="base" hangingPunct="0">
              <a:spcBef>
                <a:spcPct val="0"/>
              </a:spcBef>
              <a:spcAft>
                <a:spcPct val="0"/>
              </a:spcAft>
              <a:defRPr>
                <a:solidFill>
                  <a:schemeClr val="tx1"/>
                </a:solidFill>
                <a:latin typeface="Helvetica" panose="020B0604020202020204" pitchFamily="34" charset="0"/>
              </a:defRPr>
            </a:lvl9pPr>
          </a:lstStyle>
          <a:p>
            <a:pPr algn="l"/>
            <a:r>
              <a:rPr lang="en-US" altLang="en-US" dirty="0" smtClean="0"/>
              <a:t>WEB</a:t>
            </a:r>
            <a:endParaRPr lang="en-US" altLang="en-US" dirty="0"/>
          </a:p>
        </p:txBody>
      </p:sp>
      <p:sp>
        <p:nvSpPr>
          <p:cNvPr id="5123" name="Rectangle 2"/>
          <p:cNvSpPr>
            <a:spLocks noGrp="1" noChangeArrowheads="1"/>
          </p:cNvSpPr>
          <p:nvPr>
            <p:ph type="title"/>
          </p:nvPr>
        </p:nvSpPr>
        <p:spPr>
          <a:xfrm>
            <a:off x="266700" y="688975"/>
            <a:ext cx="8686800" cy="844550"/>
          </a:xfrm>
        </p:spPr>
        <p:txBody>
          <a:bodyPr/>
          <a:lstStyle/>
          <a:p>
            <a:r>
              <a:rPr lang="en-US" altLang="en-US" sz="4000" dirty="0" smtClean="0"/>
              <a:t>JavaScript</a:t>
            </a:r>
            <a:br>
              <a:rPr lang="en-US" altLang="en-US" sz="4000" dirty="0" smtClean="0"/>
            </a:br>
            <a:r>
              <a:rPr lang="en-US" altLang="en-US" sz="4000" dirty="0" smtClean="0"/>
              <a:t>(aka ECMAScript) </a:t>
            </a:r>
          </a:p>
        </p:txBody>
      </p:sp>
      <p:sp>
        <p:nvSpPr>
          <p:cNvPr id="5124" name="Rectangle 3"/>
          <p:cNvSpPr>
            <a:spLocks noGrp="1" noChangeArrowheads="1"/>
          </p:cNvSpPr>
          <p:nvPr>
            <p:ph type="body" idx="1"/>
          </p:nvPr>
        </p:nvSpPr>
        <p:spPr>
          <a:xfrm>
            <a:off x="1036638" y="2103438"/>
            <a:ext cx="7029450" cy="4114800"/>
          </a:xfrm>
        </p:spPr>
        <p:txBody>
          <a:bodyPr/>
          <a:lstStyle/>
          <a:p>
            <a:pPr>
              <a:buFont typeface="Monotype Sorts" pitchFamily="2" charset="2"/>
              <a:buNone/>
            </a:pPr>
            <a:r>
              <a:rPr lang="en-US" altLang="en-US" sz="3200" dirty="0" smtClean="0"/>
              <a:t>Lecturer: Michael Dacey</a:t>
            </a:r>
          </a:p>
          <a:p>
            <a:pPr>
              <a:buFont typeface="Monotype Sorts" pitchFamily="2" charset="2"/>
              <a:buNone/>
            </a:pPr>
            <a:endParaRPr lang="en-US" altLang="en-US" sz="3200" dirty="0" smtClean="0"/>
          </a:p>
          <a:p>
            <a:pPr>
              <a:buFont typeface="Monotype Sorts" pitchFamily="2" charset="2"/>
              <a:buNone/>
            </a:pPr>
            <a:r>
              <a:rPr lang="en-US" altLang="en-US" sz="3200" dirty="0" smtClean="0"/>
              <a:t>e-mail: michael.dacey@uwtsd.ac.uk</a:t>
            </a:r>
          </a:p>
        </p:txBody>
      </p:sp>
      <p:sp>
        <p:nvSpPr>
          <p:cNvPr id="2" name="TextBox 1"/>
          <p:cNvSpPr txBox="1"/>
          <p:nvPr/>
        </p:nvSpPr>
        <p:spPr>
          <a:xfrm>
            <a:off x="804151" y="5445649"/>
            <a:ext cx="7494424" cy="369332"/>
          </a:xfrm>
          <a:prstGeom prst="rect">
            <a:avLst/>
          </a:prstGeom>
          <a:noFill/>
        </p:spPr>
        <p:txBody>
          <a:bodyPr wrap="none" rtlCol="0">
            <a:spAutoFit/>
          </a:bodyPr>
          <a:lstStyle/>
          <a:p>
            <a:r>
              <a:rPr lang="en-GB" dirty="0" smtClean="0"/>
              <a:t>Note: As a shorthand I will sometime use the acronym JS for JavaScript</a:t>
            </a:r>
            <a:endParaRPr lang="en-GB"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Determining if JS is Enabled</a:t>
            </a:r>
            <a:endParaRPr lang="en-GB" dirty="0"/>
          </a:p>
        </p:txBody>
      </p:sp>
      <p:sp>
        <p:nvSpPr>
          <p:cNvPr id="3" name="Content Placeholder 2"/>
          <p:cNvSpPr>
            <a:spLocks noGrp="1"/>
          </p:cNvSpPr>
          <p:nvPr>
            <p:ph idx="1"/>
          </p:nvPr>
        </p:nvSpPr>
        <p:spPr>
          <a:xfrm>
            <a:off x="327259" y="640080"/>
            <a:ext cx="8436543" cy="5688531"/>
          </a:xfrm>
        </p:spPr>
        <p:txBody>
          <a:bodyPr/>
          <a:lstStyle/>
          <a:p>
            <a:pPr marL="457200" indent="-457200">
              <a:buFont typeface="+mj-lt"/>
              <a:buAutoNum type="arabicPeriod"/>
            </a:pPr>
            <a:r>
              <a:rPr lang="en-GB" dirty="0" smtClean="0"/>
              <a:t>Use the HTML &lt;</a:t>
            </a:r>
            <a:r>
              <a:rPr lang="en-GB" dirty="0" err="1" smtClean="0"/>
              <a:t>noscript</a:t>
            </a:r>
            <a:r>
              <a:rPr lang="en-GB" dirty="0" smtClean="0"/>
              <a:t>&gt; tag, the content of which is only displayed when JS is disabled</a:t>
            </a:r>
          </a:p>
          <a:p>
            <a:pPr marL="0" indent="0">
              <a:buNone/>
            </a:pPr>
            <a:r>
              <a:rPr lang="en-GB" dirty="0"/>
              <a:t/>
            </a:r>
            <a:br>
              <a:rPr lang="en-GB" dirty="0"/>
            </a:br>
            <a:r>
              <a:rPr lang="en-GB" i="1" dirty="0"/>
              <a:t>&lt;</a:t>
            </a:r>
            <a:r>
              <a:rPr lang="en-GB" i="1" dirty="0" err="1"/>
              <a:t>noscript</a:t>
            </a:r>
            <a:r>
              <a:rPr lang="en-GB" i="1" dirty="0" smtClean="0"/>
              <a:t>&gt;</a:t>
            </a:r>
            <a:br>
              <a:rPr lang="en-GB" i="1" dirty="0" smtClean="0"/>
            </a:br>
            <a:r>
              <a:rPr lang="en-GB" i="1" dirty="0" smtClean="0"/>
              <a:t>    &lt;p&gt;For Access</a:t>
            </a:r>
            <a:br>
              <a:rPr lang="en-GB" i="1" dirty="0" smtClean="0"/>
            </a:br>
            <a:r>
              <a:rPr lang="en-GB" i="1" dirty="0" smtClean="0"/>
              <a:t>    &lt;a </a:t>
            </a:r>
            <a:r>
              <a:rPr lang="en-GB" i="1" dirty="0" err="1" smtClean="0"/>
              <a:t>href</a:t>
            </a:r>
            <a:r>
              <a:rPr lang="en-GB" i="1" dirty="0" smtClean="0"/>
              <a:t> ="</a:t>
            </a:r>
            <a:r>
              <a:rPr lang="en-GB" i="1" dirty="0"/>
              <a:t>http</a:t>
            </a:r>
            <a:r>
              <a:rPr lang="en-GB" i="1" dirty="0" smtClean="0"/>
              <a:t>://somesite.com/nonjsversion.html"&gt;click here&lt;/</a:t>
            </a:r>
            <a:r>
              <a:rPr lang="en-GB" i="1" dirty="0"/>
              <a:t>a</a:t>
            </a:r>
            <a:r>
              <a:rPr lang="en-GB" i="1" dirty="0" smtClean="0"/>
              <a:t>&gt;</a:t>
            </a:r>
            <a:br>
              <a:rPr lang="en-GB" i="1" dirty="0" smtClean="0"/>
            </a:br>
            <a:r>
              <a:rPr lang="en-GB" i="1" dirty="0" smtClean="0"/>
              <a:t>    &lt;/</a:t>
            </a:r>
            <a:r>
              <a:rPr lang="en-GB" i="1" dirty="0"/>
              <a:t>p</a:t>
            </a:r>
            <a:r>
              <a:rPr lang="en-GB" i="1" dirty="0" smtClean="0"/>
              <a:t>&gt;</a:t>
            </a:r>
            <a:br>
              <a:rPr lang="en-GB" i="1" dirty="0" smtClean="0"/>
            </a:br>
            <a:r>
              <a:rPr lang="en-GB" i="1" dirty="0" smtClean="0"/>
              <a:t>&lt;/</a:t>
            </a:r>
            <a:r>
              <a:rPr lang="en-GB" i="1" dirty="0" err="1"/>
              <a:t>noscript</a:t>
            </a:r>
            <a:r>
              <a:rPr lang="en-GB" i="1" dirty="0" smtClean="0"/>
              <a:t>&gt;</a:t>
            </a:r>
          </a:p>
          <a:p>
            <a:pPr marL="0" indent="0">
              <a:buNone/>
            </a:pPr>
            <a:r>
              <a:rPr lang="en-GB" dirty="0" smtClean="0"/>
              <a:t/>
            </a:r>
            <a:br>
              <a:rPr lang="en-GB" dirty="0" smtClean="0"/>
            </a:br>
            <a:r>
              <a:rPr lang="en-GB" dirty="0" smtClean="0"/>
              <a:t>Note: you can use an &lt;</a:t>
            </a:r>
            <a:r>
              <a:rPr lang="en-GB" dirty="0" err="1" smtClean="0"/>
              <a:t>img</a:t>
            </a:r>
            <a:r>
              <a:rPr lang="en-GB" dirty="0" smtClean="0"/>
              <a:t>&gt; tag to gather statistics on the number of users not using JS…image tracking…check access log to see how often this image is hit.</a:t>
            </a:r>
          </a:p>
          <a:p>
            <a:pPr marL="0" indent="0">
              <a:buNone/>
            </a:pPr>
            <a:r>
              <a:rPr lang="en-GB" dirty="0"/>
              <a:t/>
            </a:r>
            <a:br>
              <a:rPr lang="en-GB" dirty="0"/>
            </a:br>
            <a:r>
              <a:rPr lang="en-GB" i="1" dirty="0"/>
              <a:t>&lt;</a:t>
            </a:r>
            <a:r>
              <a:rPr lang="en-GB" i="1" dirty="0" err="1"/>
              <a:t>noscript</a:t>
            </a:r>
            <a:r>
              <a:rPr lang="en-GB" i="1" dirty="0" smtClean="0"/>
              <a:t>&gt;</a:t>
            </a:r>
            <a:br>
              <a:rPr lang="en-GB" i="1" dirty="0" smtClean="0"/>
            </a:br>
            <a:r>
              <a:rPr lang="en-GB" i="1" dirty="0" smtClean="0"/>
              <a:t>    &lt;</a:t>
            </a:r>
            <a:r>
              <a:rPr lang="en-GB" i="1" dirty="0" err="1"/>
              <a:t>img</a:t>
            </a:r>
            <a:r>
              <a:rPr lang="en-GB" i="1" dirty="0"/>
              <a:t> </a:t>
            </a:r>
            <a:r>
              <a:rPr lang="en-GB" i="1" dirty="0" err="1"/>
              <a:t>src</a:t>
            </a:r>
            <a:r>
              <a:rPr lang="en-GB" i="1" dirty="0"/>
              <a:t>="no_js.gif" alt="</a:t>
            </a:r>
            <a:r>
              <a:rPr lang="en-GB" i="1" dirty="0" err="1"/>
              <a:t>Javascript</a:t>
            </a:r>
            <a:r>
              <a:rPr lang="en-GB" i="1" dirty="0"/>
              <a:t> not enabled" </a:t>
            </a:r>
            <a:r>
              <a:rPr lang="en-GB" i="1" dirty="0" smtClean="0"/>
              <a:t>/&gt;</a:t>
            </a:r>
            <a:br>
              <a:rPr lang="en-GB" i="1" dirty="0" smtClean="0"/>
            </a:br>
            <a:r>
              <a:rPr lang="en-GB" i="1" dirty="0" smtClean="0"/>
              <a:t>&lt;/</a:t>
            </a:r>
            <a:r>
              <a:rPr lang="en-GB" i="1" dirty="0" err="1"/>
              <a:t>noscript</a:t>
            </a:r>
            <a:r>
              <a:rPr lang="en-GB" i="1" dirty="0" smtClean="0"/>
              <a:t>&gt;</a:t>
            </a:r>
          </a:p>
          <a:p>
            <a:pPr marL="0" indent="0">
              <a:buNone/>
            </a:pPr>
            <a:r>
              <a:rPr lang="en-GB" i="1" dirty="0" smtClean="0"/>
              <a:t/>
            </a:r>
            <a:br>
              <a:rPr lang="en-GB" i="1" dirty="0" smtClean="0"/>
            </a:br>
            <a:r>
              <a:rPr lang="en-GB" b="1" dirty="0" smtClean="0"/>
              <a:t>Doesn’t work with text-only browsers !!</a:t>
            </a:r>
            <a:endParaRPr lang="en-GB" b="1" i="1" dirty="0" smtClean="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4295556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p:cNvSpPr/>
          <p:nvPr/>
        </p:nvSpPr>
        <p:spPr bwMode="auto">
          <a:xfrm>
            <a:off x="1164657" y="4073891"/>
            <a:ext cx="6987941" cy="2654168"/>
          </a:xfrm>
          <a:prstGeom prst="round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5" name="Rounded Rectangle 4"/>
          <p:cNvSpPr/>
          <p:nvPr/>
        </p:nvSpPr>
        <p:spPr bwMode="auto">
          <a:xfrm>
            <a:off x="1164657" y="2868328"/>
            <a:ext cx="6987941" cy="1130969"/>
          </a:xfrm>
          <a:prstGeom prst="roundRect">
            <a:avLst/>
          </a:prstGeom>
          <a:solidFill>
            <a:schemeClr val="bg1"/>
          </a:solidFill>
          <a:ln w="952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41145" y="1034716"/>
            <a:ext cx="7336055" cy="5375709"/>
          </a:xfrm>
        </p:spPr>
        <p:txBody>
          <a:bodyPr/>
          <a:lstStyle/>
          <a:p>
            <a:pPr marL="457200" indent="-457200">
              <a:buFont typeface="+mj-lt"/>
              <a:buAutoNum type="arabicPeriod" startAt="2"/>
            </a:pPr>
            <a:r>
              <a:rPr lang="en-GB" dirty="0"/>
              <a:t>Use a CSS style </a:t>
            </a:r>
            <a:r>
              <a:rPr lang="en-GB" dirty="0" smtClean="0"/>
              <a:t>rules </a:t>
            </a:r>
            <a:r>
              <a:rPr lang="en-GB" dirty="0"/>
              <a:t>to hide the page content requiring JS and then change the style to reveal it when JS loads (assuming it is enabled) e.g. Gmail, HTML5 boilerplate, etc.</a:t>
            </a:r>
            <a:br>
              <a:rPr lang="en-GB" dirty="0"/>
            </a:br>
            <a:r>
              <a:rPr lang="en-GB" dirty="0"/>
              <a:t>.no-</a:t>
            </a:r>
            <a:r>
              <a:rPr lang="en-GB" dirty="0" err="1"/>
              <a:t>js</a:t>
            </a:r>
            <a:r>
              <a:rPr lang="en-GB" dirty="0"/>
              <a:t> { display: none; }</a:t>
            </a:r>
            <a:br>
              <a:rPr lang="en-GB" dirty="0"/>
            </a:br>
            <a:r>
              <a:rPr lang="en-GB" dirty="0"/>
              <a:t>.</a:t>
            </a:r>
            <a:r>
              <a:rPr lang="en-GB" dirty="0" err="1"/>
              <a:t>js</a:t>
            </a:r>
            <a:r>
              <a:rPr lang="en-GB" dirty="0"/>
              <a:t> { display:”” </a:t>
            </a:r>
            <a:r>
              <a:rPr lang="en-GB" dirty="0" smtClean="0"/>
              <a:t>}</a:t>
            </a:r>
            <a:br>
              <a:rPr lang="en-GB" dirty="0" smtClean="0"/>
            </a:br>
            <a:r>
              <a:rPr lang="en-GB" dirty="0" smtClean="0"/>
              <a:t/>
            </a:r>
            <a:br>
              <a:rPr lang="en-GB" dirty="0" smtClean="0"/>
            </a:br>
            <a:r>
              <a:rPr lang="en-GB" u="sng" dirty="0" smtClean="0"/>
              <a:t>JavaScript</a:t>
            </a:r>
            <a:r>
              <a:rPr lang="en-GB" dirty="0"/>
              <a:t/>
            </a:r>
            <a:br>
              <a:rPr lang="en-GB" dirty="0"/>
            </a:br>
            <a:r>
              <a:rPr lang="en-GB" i="1" dirty="0" err="1"/>
              <a:t>document.body.className</a:t>
            </a:r>
            <a:r>
              <a:rPr lang="en-GB" i="1" dirty="0"/>
              <a:t> = </a:t>
            </a:r>
            <a:r>
              <a:rPr lang="en-GB" i="1" dirty="0" smtClean="0"/>
              <a:t>    </a:t>
            </a:r>
            <a:br>
              <a:rPr lang="en-GB" i="1" dirty="0" smtClean="0"/>
            </a:br>
            <a:r>
              <a:rPr lang="en-GB" i="1" dirty="0" smtClean="0"/>
              <a:t>                  </a:t>
            </a:r>
            <a:r>
              <a:rPr lang="en-GB" i="1" dirty="0" err="1" smtClean="0"/>
              <a:t>document.body.className.replace</a:t>
            </a:r>
            <a:r>
              <a:rPr lang="en-GB" i="1" dirty="0"/>
              <a:t>("no-</a:t>
            </a:r>
            <a:r>
              <a:rPr lang="en-GB" i="1" dirty="0" err="1"/>
              <a:t>js</a:t>
            </a:r>
            <a:r>
              <a:rPr lang="en-GB" i="1" dirty="0"/>
              <a:t>","</a:t>
            </a:r>
            <a:r>
              <a:rPr lang="en-GB" i="1" dirty="0" err="1"/>
              <a:t>js</a:t>
            </a:r>
            <a:r>
              <a:rPr lang="en-GB" i="1" dirty="0" smtClean="0"/>
              <a:t>");</a:t>
            </a:r>
            <a:br>
              <a:rPr lang="en-GB" i="1" dirty="0" smtClean="0"/>
            </a:br>
            <a:r>
              <a:rPr lang="en-GB" i="1" dirty="0" smtClean="0"/>
              <a:t/>
            </a:r>
            <a:br>
              <a:rPr lang="en-GB" i="1" dirty="0" smtClean="0"/>
            </a:br>
            <a:r>
              <a:rPr lang="en-GB" u="sng" dirty="0" smtClean="0"/>
              <a:t>Alternative using jQuery</a:t>
            </a:r>
            <a:r>
              <a:rPr lang="en-GB" dirty="0"/>
              <a:t/>
            </a:r>
            <a:br>
              <a:rPr lang="en-GB" dirty="0"/>
            </a:br>
            <a:r>
              <a:rPr lang="en-GB" dirty="0"/>
              <a:t>$(document).ready</a:t>
            </a:r>
            <a:r>
              <a:rPr lang="en-GB" dirty="0" smtClean="0"/>
              <a:t>( function</a:t>
            </a:r>
            <a:r>
              <a:rPr lang="en-GB" dirty="0"/>
              <a:t>() </a:t>
            </a:r>
            <a:r>
              <a:rPr lang="en-GB" dirty="0" smtClean="0"/>
              <a:t>{</a:t>
            </a:r>
            <a:br>
              <a:rPr lang="en-GB" dirty="0" smtClean="0"/>
            </a:br>
            <a:r>
              <a:rPr lang="en-GB" dirty="0" smtClean="0"/>
              <a:t>          $("#no-</a:t>
            </a:r>
            <a:r>
              <a:rPr lang="en-GB" dirty="0" err="1" smtClean="0"/>
              <a:t>js</a:t>
            </a:r>
            <a:r>
              <a:rPr lang="en-GB" dirty="0" smtClean="0"/>
              <a:t>").</a:t>
            </a:r>
            <a:r>
              <a:rPr lang="en-GB" dirty="0"/>
              <a:t>hide</a:t>
            </a:r>
            <a:r>
              <a:rPr lang="en-GB" dirty="0" smtClean="0"/>
              <a:t>();</a:t>
            </a:r>
            <a:br>
              <a:rPr lang="en-GB" dirty="0" smtClean="0"/>
            </a:br>
            <a:r>
              <a:rPr lang="en-GB" dirty="0" smtClean="0"/>
              <a:t>          $("#</a:t>
            </a:r>
            <a:r>
              <a:rPr lang="en-GB" dirty="0" err="1" smtClean="0"/>
              <a:t>js</a:t>
            </a:r>
            <a:r>
              <a:rPr lang="en-GB" dirty="0" smtClean="0"/>
              <a:t>").</a:t>
            </a:r>
            <a:r>
              <a:rPr lang="en-GB" dirty="0"/>
              <a:t>show</a:t>
            </a:r>
            <a:r>
              <a:rPr lang="en-GB" dirty="0" smtClean="0"/>
              <a:t>();</a:t>
            </a:r>
            <a:br>
              <a:rPr lang="en-GB" dirty="0" smtClean="0"/>
            </a:br>
            <a:r>
              <a:rPr lang="en-GB" dirty="0" smtClean="0"/>
              <a:t>} );</a:t>
            </a:r>
            <a:br>
              <a:rPr lang="en-GB" dirty="0" smtClean="0"/>
            </a:br>
            <a:r>
              <a:rPr lang="en-GB" dirty="0"/>
              <a:t/>
            </a:r>
            <a:br>
              <a:rPr lang="en-GB" dirty="0"/>
            </a:br>
            <a:r>
              <a:rPr lang="en-GB" dirty="0" smtClean="0"/>
              <a:t>&lt;</a:t>
            </a:r>
            <a:r>
              <a:rPr lang="en-GB" dirty="0"/>
              <a:t>div id</a:t>
            </a:r>
            <a:r>
              <a:rPr lang="en-GB" dirty="0" smtClean="0"/>
              <a:t>=“no-</a:t>
            </a:r>
            <a:r>
              <a:rPr lang="en-GB" dirty="0" err="1" smtClean="0"/>
              <a:t>js</a:t>
            </a:r>
            <a:r>
              <a:rPr lang="en-GB" dirty="0" smtClean="0"/>
              <a:t>"&gt;</a:t>
            </a:r>
            <a:r>
              <a:rPr lang="en-GB" dirty="0"/>
              <a:t>Please enable JavaScript...&lt;/div</a:t>
            </a:r>
            <a:r>
              <a:rPr lang="en-GB" dirty="0" smtClean="0"/>
              <a:t>&gt;</a:t>
            </a:r>
            <a:br>
              <a:rPr lang="en-GB" dirty="0" smtClean="0"/>
            </a:br>
            <a:r>
              <a:rPr lang="en-GB" dirty="0" smtClean="0"/>
              <a:t>&lt;</a:t>
            </a:r>
            <a:r>
              <a:rPr lang="en-GB" dirty="0"/>
              <a:t>div id</a:t>
            </a:r>
            <a:r>
              <a:rPr lang="en-GB" dirty="0" smtClean="0"/>
              <a:t>=“</a:t>
            </a:r>
            <a:r>
              <a:rPr lang="en-GB" dirty="0" err="1" smtClean="0"/>
              <a:t>js</a:t>
            </a:r>
            <a:r>
              <a:rPr lang="en-GB" dirty="0" smtClean="0"/>
              <a:t>"&gt;</a:t>
            </a:r>
            <a:r>
              <a:rPr lang="en-GB" dirty="0"/>
              <a:t>JavaScript dependent content here...&lt;/div&gt;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55001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861461" y="1724025"/>
            <a:ext cx="7762775" cy="4114800"/>
          </a:xfrm>
        </p:spPr>
        <p:txBody>
          <a:bodyPr/>
          <a:lstStyle/>
          <a:p>
            <a:pPr marL="457200" indent="-457200">
              <a:buFont typeface="+mj-lt"/>
              <a:buAutoNum type="arabicPeriod" startAt="3"/>
            </a:pPr>
            <a:r>
              <a:rPr lang="en-GB" dirty="0" smtClean="0"/>
              <a:t>Facebook approach: Redirect if JS is disabled</a:t>
            </a:r>
            <a:br>
              <a:rPr lang="en-GB" dirty="0" smtClean="0"/>
            </a:br>
            <a:r>
              <a:rPr lang="en-GB" dirty="0" smtClean="0"/>
              <a:t/>
            </a:r>
            <a:br>
              <a:rPr lang="en-GB" dirty="0" smtClean="0"/>
            </a:br>
            <a:r>
              <a:rPr lang="en-GB" i="1" dirty="0" smtClean="0"/>
              <a:t>&lt;</a:t>
            </a:r>
            <a:r>
              <a:rPr lang="en-GB" i="1" dirty="0" err="1" smtClean="0"/>
              <a:t>noscript</a:t>
            </a:r>
            <a:r>
              <a:rPr lang="en-GB" i="1" dirty="0"/>
              <a:t>&gt; </a:t>
            </a:r>
            <a:r>
              <a:rPr lang="en-GB" i="1" dirty="0" smtClean="0"/>
              <a:t/>
            </a:r>
            <a:br>
              <a:rPr lang="en-GB" i="1" dirty="0" smtClean="0"/>
            </a:br>
            <a:r>
              <a:rPr lang="en-GB" i="1" dirty="0" smtClean="0"/>
              <a:t>&lt;</a:t>
            </a:r>
            <a:r>
              <a:rPr lang="en-GB" i="1" dirty="0"/>
              <a:t>meta http-</a:t>
            </a:r>
            <a:r>
              <a:rPr lang="en-GB" i="1" dirty="0" err="1"/>
              <a:t>equiv</a:t>
            </a:r>
            <a:r>
              <a:rPr lang="en-GB" i="1" dirty="0"/>
              <a:t>=refresh content="0; </a:t>
            </a:r>
            <a:r>
              <a:rPr lang="en-GB" b="1" i="1" dirty="0"/>
              <a:t>URL=</a:t>
            </a:r>
            <a:r>
              <a:rPr lang="en-GB" i="1" dirty="0"/>
              <a:t>/about/messages/?_</a:t>
            </a:r>
            <a:r>
              <a:rPr lang="en-GB" i="1" dirty="0" err="1"/>
              <a:t>fb_noscript</a:t>
            </a:r>
            <a:r>
              <a:rPr lang="en-GB" i="1" dirty="0"/>
              <a:t>=1" /&gt; </a:t>
            </a:r>
            <a:r>
              <a:rPr lang="en-GB" i="1" dirty="0" smtClean="0"/>
              <a:t/>
            </a:r>
            <a:br>
              <a:rPr lang="en-GB" i="1" dirty="0" smtClean="0"/>
            </a:br>
            <a:r>
              <a:rPr lang="en-GB" i="1" dirty="0" smtClean="0"/>
              <a:t>&lt;/</a:t>
            </a:r>
            <a:r>
              <a:rPr lang="en-GB" i="1" dirty="0" err="1"/>
              <a:t>noscript</a:t>
            </a:r>
            <a:r>
              <a:rPr lang="en-GB" i="1" dirty="0"/>
              <a:t>&gt;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678227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4099" name="Rectangle 2"/>
          <p:cNvSpPr>
            <a:spLocks noGrp="1" noChangeArrowheads="1"/>
          </p:cNvSpPr>
          <p:nvPr>
            <p:ph type="title"/>
          </p:nvPr>
        </p:nvSpPr>
        <p:spPr/>
        <p:txBody>
          <a:bodyPr/>
          <a:lstStyle/>
          <a:p>
            <a:r>
              <a:rPr lang="en-US" altLang="en-US" dirty="0" smtClean="0"/>
              <a:t>Characteristics of Scripting Languages</a:t>
            </a:r>
          </a:p>
        </p:txBody>
      </p:sp>
      <p:sp>
        <p:nvSpPr>
          <p:cNvPr id="4100" name="Rectangle 3"/>
          <p:cNvSpPr>
            <a:spLocks noGrp="1" noChangeArrowheads="1"/>
          </p:cNvSpPr>
          <p:nvPr>
            <p:ph type="body" idx="1"/>
          </p:nvPr>
        </p:nvSpPr>
        <p:spPr>
          <a:xfrm>
            <a:off x="962025" y="1501541"/>
            <a:ext cx="7029450" cy="4308709"/>
          </a:xfrm>
        </p:spPr>
        <p:txBody>
          <a:bodyPr/>
          <a:lstStyle/>
          <a:p>
            <a:r>
              <a:rPr lang="en-US" altLang="en-US" dirty="0"/>
              <a:t>Usually interpreted at runtime</a:t>
            </a:r>
          </a:p>
          <a:p>
            <a:r>
              <a:rPr lang="en-US" altLang="en-US" dirty="0"/>
              <a:t>Typically used to build applications by deploying a number of libraries and frameworks.</a:t>
            </a:r>
          </a:p>
          <a:p>
            <a:r>
              <a:rPr lang="en-US" altLang="en-US" dirty="0"/>
              <a:t>Designed to make coding faster and simpler</a:t>
            </a:r>
          </a:p>
          <a:p>
            <a:r>
              <a:rPr lang="en-US" altLang="en-US" dirty="0"/>
              <a:t>Requires a runtime environment e.g. a webserver or a web browser</a:t>
            </a:r>
            <a:r>
              <a:rPr lang="en-US" altLang="en-US" dirty="0" smtClean="0"/>
              <a:t>.</a:t>
            </a:r>
            <a:endParaRPr lang="en-US" altLang="en-US" dirty="0"/>
          </a:p>
        </p:txBody>
      </p:sp>
    </p:spTree>
    <p:extLst>
      <p:ext uri="{BB962C8B-B14F-4D97-AF65-F5344CB8AC3E}">
        <p14:creationId xmlns:p14="http://schemas.microsoft.com/office/powerpoint/2010/main" val="3109748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Strong or Weak Typing</a:t>
            </a:r>
            <a:endParaRPr lang="en-GB" dirty="0"/>
          </a:p>
        </p:txBody>
      </p:sp>
      <p:sp>
        <p:nvSpPr>
          <p:cNvPr id="3" name="Content Placeholder 2"/>
          <p:cNvSpPr>
            <a:spLocks noGrp="1"/>
          </p:cNvSpPr>
          <p:nvPr>
            <p:ph idx="1"/>
          </p:nvPr>
        </p:nvSpPr>
        <p:spPr>
          <a:xfrm>
            <a:off x="1047750" y="952902"/>
            <a:ext cx="7029450" cy="5255394"/>
          </a:xfrm>
        </p:spPr>
        <p:txBody>
          <a:bodyPr/>
          <a:lstStyle/>
          <a:p>
            <a:pPr marL="0" indent="0">
              <a:buNone/>
            </a:pPr>
            <a:r>
              <a:rPr lang="en-GB" altLang="en-US" dirty="0" smtClean="0"/>
              <a:t>A programming language is defined as possessing strong or weakly type checking based on the </a:t>
            </a:r>
            <a:r>
              <a:rPr lang="en-GB" altLang="en-US" dirty="0"/>
              <a:t>presence or absence of:</a:t>
            </a:r>
          </a:p>
          <a:p>
            <a:r>
              <a:rPr lang="en-GB" altLang="en-US" b="1" dirty="0" smtClean="0"/>
              <a:t>Type safety</a:t>
            </a:r>
            <a:r>
              <a:rPr lang="en-GB" altLang="en-US" dirty="0" smtClean="0"/>
              <a:t/>
            </a:r>
            <a:br>
              <a:rPr lang="en-GB" altLang="en-US" dirty="0" smtClean="0"/>
            </a:br>
            <a:r>
              <a:rPr lang="en-GB" altLang="en-US" dirty="0" smtClean="0"/>
              <a:t>The </a:t>
            </a:r>
            <a:r>
              <a:rPr lang="en-GB" altLang="en-US" dirty="0"/>
              <a:t>extent to which a programming language discourages or prevents type errors</a:t>
            </a:r>
          </a:p>
          <a:p>
            <a:r>
              <a:rPr lang="en-GB" altLang="en-US" b="1" dirty="0" smtClean="0"/>
              <a:t>Memory safety</a:t>
            </a:r>
            <a:r>
              <a:rPr lang="en-GB" altLang="en-US" dirty="0" smtClean="0"/>
              <a:t/>
            </a:r>
            <a:br>
              <a:rPr lang="en-GB" altLang="en-US" dirty="0" smtClean="0"/>
            </a:br>
            <a:r>
              <a:rPr lang="en-GB" altLang="en-US" dirty="0" smtClean="0"/>
              <a:t>How </a:t>
            </a:r>
            <a:r>
              <a:rPr lang="en-GB" altLang="en-US" dirty="0"/>
              <a:t>language deals with memory security e.g. array overruns</a:t>
            </a:r>
          </a:p>
          <a:p>
            <a:r>
              <a:rPr lang="en-GB" altLang="en-US" b="1" dirty="0" smtClean="0"/>
              <a:t>Static </a:t>
            </a:r>
            <a:r>
              <a:rPr lang="en-GB" altLang="en-US" b="1" dirty="0"/>
              <a:t>type-checking  </a:t>
            </a:r>
            <a:r>
              <a:rPr lang="en-GB" altLang="en-US" dirty="0" smtClean="0"/>
              <a:t/>
            </a:r>
            <a:br>
              <a:rPr lang="en-GB" altLang="en-US" dirty="0" smtClean="0"/>
            </a:br>
            <a:r>
              <a:rPr lang="en-GB" altLang="en-US" dirty="0" smtClean="0"/>
              <a:t>Compile </a:t>
            </a:r>
            <a:r>
              <a:rPr lang="en-GB" altLang="en-US" dirty="0"/>
              <a:t>time </a:t>
            </a:r>
            <a:r>
              <a:rPr lang="en-GB" altLang="en-US" dirty="0" smtClean="0"/>
              <a:t>checking </a:t>
            </a:r>
            <a:r>
              <a:rPr lang="en-GB" altLang="en-US" dirty="0" smtClean="0">
                <a:sym typeface="Wingdings" panose="05000000000000000000" pitchFamily="2" charset="2"/>
              </a:rPr>
              <a:t> analysis of the code text</a:t>
            </a:r>
            <a:endParaRPr lang="en-GB" altLang="en-US" dirty="0"/>
          </a:p>
          <a:p>
            <a:r>
              <a:rPr lang="en-GB" altLang="en-US" b="1" dirty="0" smtClean="0"/>
              <a:t>Dynamic type-checking </a:t>
            </a:r>
            <a:r>
              <a:rPr lang="en-GB" altLang="en-US" dirty="0" smtClean="0"/>
              <a:t/>
            </a:r>
            <a:br>
              <a:rPr lang="en-GB" altLang="en-US" dirty="0" smtClean="0"/>
            </a:br>
            <a:r>
              <a:rPr lang="en-GB" altLang="en-US" dirty="0" smtClean="0"/>
              <a:t>Runtime checking </a:t>
            </a:r>
            <a:r>
              <a:rPr lang="en-GB" altLang="en-US" dirty="0" smtClean="0">
                <a:sym typeface="Wingdings" panose="05000000000000000000" pitchFamily="2" charset="2"/>
              </a:rPr>
              <a:t> when values/objects are passed around the executing code</a:t>
            </a:r>
          </a:p>
          <a:p>
            <a:endParaRPr lang="en-GB" altLang="en-US" dirty="0">
              <a:sym typeface="Wingdings" panose="05000000000000000000" pitchFamily="2" charset="2"/>
            </a:endParaRPr>
          </a:p>
          <a:p>
            <a:pPr marL="0" indent="0">
              <a:buNone/>
            </a:pPr>
            <a:r>
              <a:rPr lang="en-GB" altLang="en-US" b="1" u="sng" dirty="0" smtClean="0">
                <a:sym typeface="Wingdings" panose="05000000000000000000" pitchFamily="2" charset="2"/>
              </a:rPr>
              <a:t>Scripting languages are typically weakly typed</a:t>
            </a:r>
            <a:r>
              <a:rPr lang="en-GB" altLang="en-US" dirty="0" smtClean="0">
                <a:sym typeface="Wingdings" panose="05000000000000000000" pitchFamily="2" charset="2"/>
              </a:rPr>
              <a:t/>
            </a:r>
            <a:br>
              <a:rPr lang="en-GB" altLang="en-US" dirty="0" smtClean="0">
                <a:sym typeface="Wingdings" panose="05000000000000000000" pitchFamily="2" charset="2"/>
              </a:rPr>
            </a:br>
            <a:r>
              <a:rPr lang="en-GB" altLang="en-US" dirty="0" smtClean="0">
                <a:sym typeface="Wingdings" panose="05000000000000000000" pitchFamily="2" charset="2"/>
              </a:rPr>
              <a:t>Sometimes they provide some checking such as type hints in PHP, or there are </a:t>
            </a:r>
            <a:r>
              <a:rPr lang="en-GB" altLang="en-US" dirty="0" err="1" smtClean="0">
                <a:sym typeface="Wingdings" panose="05000000000000000000" pitchFamily="2" charset="2"/>
              </a:rPr>
              <a:t>compiliers</a:t>
            </a:r>
            <a:r>
              <a:rPr lang="en-GB" altLang="en-US" dirty="0" smtClean="0">
                <a:sym typeface="Wingdings" panose="05000000000000000000" pitchFamily="2" charset="2"/>
              </a:rPr>
              <a:t> such as </a:t>
            </a:r>
            <a:r>
              <a:rPr lang="en-GB" altLang="en-US" dirty="0" err="1" smtClean="0">
                <a:sym typeface="Wingdings" panose="05000000000000000000" pitchFamily="2" charset="2"/>
              </a:rPr>
              <a:t>TypeScript</a:t>
            </a:r>
            <a:endParaRPr lang="en-US" altLang="en-US"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7277242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Scripting Language</a:t>
            </a:r>
            <a:endParaRPr lang="en-GB" dirty="0"/>
          </a:p>
        </p:txBody>
      </p:sp>
      <p:sp>
        <p:nvSpPr>
          <p:cNvPr id="3" name="Content Placeholder 2"/>
          <p:cNvSpPr>
            <a:spLocks noGrp="1"/>
          </p:cNvSpPr>
          <p:nvPr>
            <p:ph idx="1"/>
          </p:nvPr>
        </p:nvSpPr>
        <p:spPr/>
        <p:txBody>
          <a:bodyPr/>
          <a:lstStyle/>
          <a:p>
            <a:r>
              <a:rPr lang="en-GB" dirty="0" smtClean="0"/>
              <a:t>Some disagreement!!</a:t>
            </a:r>
          </a:p>
          <a:p>
            <a:r>
              <a:rPr lang="en-GB" dirty="0" smtClean="0"/>
              <a:t>Scripting languages include:</a:t>
            </a:r>
            <a:br>
              <a:rPr lang="en-GB" dirty="0" smtClean="0"/>
            </a:br>
            <a:r>
              <a:rPr lang="en-GB" dirty="0" smtClean="0"/>
              <a:t/>
            </a:r>
            <a:br>
              <a:rPr lang="en-GB" dirty="0" smtClean="0"/>
            </a:br>
            <a:r>
              <a:rPr lang="en-GB" dirty="0" smtClean="0"/>
              <a:t>PHP</a:t>
            </a:r>
            <a:br>
              <a:rPr lang="en-GB" dirty="0" smtClean="0"/>
            </a:br>
            <a:r>
              <a:rPr lang="en-GB" dirty="0" smtClean="0"/>
              <a:t>JavaScript</a:t>
            </a:r>
            <a:br>
              <a:rPr lang="en-GB" dirty="0" smtClean="0"/>
            </a:br>
            <a:r>
              <a:rPr lang="en-GB" dirty="0" smtClean="0"/>
              <a:t>Python</a:t>
            </a:r>
            <a:br>
              <a:rPr lang="en-GB" dirty="0" smtClean="0"/>
            </a:br>
            <a:r>
              <a:rPr lang="en-GB" dirty="0" smtClean="0"/>
              <a:t>Perl</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87830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JS Variables</a:t>
            </a:r>
            <a:endParaRPr lang="en-GB" dirty="0"/>
          </a:p>
        </p:txBody>
      </p:sp>
      <p:sp>
        <p:nvSpPr>
          <p:cNvPr id="3" name="Content Placeholder 2"/>
          <p:cNvSpPr>
            <a:spLocks noGrp="1"/>
          </p:cNvSpPr>
          <p:nvPr>
            <p:ph idx="1"/>
          </p:nvPr>
        </p:nvSpPr>
        <p:spPr>
          <a:xfrm>
            <a:off x="965935" y="967339"/>
            <a:ext cx="7029450" cy="938463"/>
          </a:xfrm>
        </p:spPr>
        <p:txBody>
          <a:bodyPr/>
          <a:lstStyle/>
          <a:p>
            <a:r>
              <a:rPr lang="en-GB" dirty="0" smtClean="0"/>
              <a:t>Examples</a:t>
            </a:r>
          </a:p>
          <a:p>
            <a:r>
              <a:rPr lang="en-GB" dirty="0" err="1" smtClean="0"/>
              <a:t>var</a:t>
            </a:r>
            <a:r>
              <a:rPr lang="en-GB" dirty="0" smtClean="0"/>
              <a:t> </a:t>
            </a:r>
            <a:r>
              <a:rPr lang="en-GB" dirty="0" smtClean="0">
                <a:sym typeface="Wingdings" panose="05000000000000000000" pitchFamily="2" charset="2"/>
              </a:rPr>
              <a:t> declare a variable (not needed but good practice)</a:t>
            </a:r>
          </a:p>
          <a:p>
            <a:r>
              <a:rPr lang="en-GB" dirty="0" smtClean="0">
                <a:sym typeface="Wingdings" panose="05000000000000000000" pitchFamily="2" charset="2"/>
              </a:rPr>
              <a:t>No type defined, the variable type is inferred from the value placed in the variable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352955" y="2904756"/>
            <a:ext cx="3247620" cy="1200329"/>
          </a:xfrm>
          <a:prstGeom prst="rect">
            <a:avLst/>
          </a:prstGeom>
          <a:noFill/>
        </p:spPr>
        <p:txBody>
          <a:bodyPr wrap="none" rtlCol="0">
            <a:spAutoFit/>
          </a:bodyPr>
          <a:lstStyle/>
          <a:p>
            <a:r>
              <a:rPr lang="en-GB" dirty="0" err="1" smtClean="0"/>
              <a:t>var</a:t>
            </a:r>
            <a:r>
              <a:rPr lang="en-GB" dirty="0" smtClean="0"/>
              <a:t> </a:t>
            </a:r>
            <a:r>
              <a:rPr lang="en-GB" dirty="0" err="1" smtClean="0"/>
              <a:t>someNumber</a:t>
            </a:r>
            <a:r>
              <a:rPr lang="en-GB" dirty="0" smtClean="0"/>
              <a:t> = 12;</a:t>
            </a:r>
          </a:p>
          <a:p>
            <a:r>
              <a:rPr lang="en-GB" dirty="0" err="1" smtClean="0"/>
              <a:t>var</a:t>
            </a:r>
            <a:r>
              <a:rPr lang="en-GB" dirty="0" smtClean="0"/>
              <a:t> </a:t>
            </a:r>
            <a:r>
              <a:rPr lang="en-GB" dirty="0" err="1" smtClean="0"/>
              <a:t>anotherNumber</a:t>
            </a:r>
            <a:r>
              <a:rPr lang="en-GB" dirty="0" smtClean="0"/>
              <a:t> = 2.33;</a:t>
            </a:r>
          </a:p>
          <a:p>
            <a:r>
              <a:rPr lang="en-GB" dirty="0" err="1" smtClean="0"/>
              <a:t>var</a:t>
            </a:r>
            <a:r>
              <a:rPr lang="en-GB" dirty="0" smtClean="0"/>
              <a:t> </a:t>
            </a:r>
            <a:r>
              <a:rPr lang="en-GB" dirty="0" err="1" smtClean="0"/>
              <a:t>someText</a:t>
            </a:r>
            <a:r>
              <a:rPr lang="en-GB" dirty="0" smtClean="0"/>
              <a:t> = “Hello World”;</a:t>
            </a:r>
          </a:p>
          <a:p>
            <a:r>
              <a:rPr lang="en-GB" dirty="0" err="1" smtClean="0"/>
              <a:t>var</a:t>
            </a:r>
            <a:r>
              <a:rPr lang="en-GB" dirty="0" smtClean="0"/>
              <a:t> </a:t>
            </a:r>
            <a:r>
              <a:rPr lang="en-GB" dirty="0" err="1" smtClean="0"/>
              <a:t>aBool</a:t>
            </a:r>
            <a:r>
              <a:rPr lang="en-GB" dirty="0" smtClean="0"/>
              <a:t> = true; </a:t>
            </a:r>
            <a:endParaRPr lang="en-GB" dirty="0"/>
          </a:p>
        </p:txBody>
      </p:sp>
      <p:sp>
        <p:nvSpPr>
          <p:cNvPr id="6" name="TextBox 5"/>
          <p:cNvSpPr txBox="1"/>
          <p:nvPr/>
        </p:nvSpPr>
        <p:spPr>
          <a:xfrm>
            <a:off x="2651027" y="5018873"/>
            <a:ext cx="5767417" cy="1200329"/>
          </a:xfrm>
          <a:prstGeom prst="rect">
            <a:avLst/>
          </a:prstGeom>
          <a:noFill/>
        </p:spPr>
        <p:txBody>
          <a:bodyPr wrap="square" rtlCol="0">
            <a:spAutoFit/>
          </a:bodyPr>
          <a:lstStyle/>
          <a:p>
            <a:r>
              <a:rPr lang="en-GB" dirty="0" smtClean="0"/>
              <a:t>We should use “let” instead of “</a:t>
            </a:r>
            <a:r>
              <a:rPr lang="en-GB" dirty="0" err="1" smtClean="0"/>
              <a:t>var</a:t>
            </a:r>
            <a:r>
              <a:rPr lang="en-GB" dirty="0" smtClean="0"/>
              <a:t>” but this is not supported by older versions of browsers.</a:t>
            </a:r>
          </a:p>
          <a:p>
            <a:r>
              <a:rPr lang="en-GB" dirty="0" smtClean="0"/>
              <a:t>The </a:t>
            </a:r>
            <a:r>
              <a:rPr lang="en-GB" b="1" dirty="0"/>
              <a:t>let</a:t>
            </a:r>
            <a:r>
              <a:rPr lang="en-GB" dirty="0"/>
              <a:t> statement declares </a:t>
            </a:r>
            <a:r>
              <a:rPr lang="en-GB" b="1" dirty="0"/>
              <a:t>a block scope </a:t>
            </a:r>
            <a:r>
              <a:rPr lang="en-GB" dirty="0"/>
              <a:t>local variable</a:t>
            </a:r>
          </a:p>
        </p:txBody>
      </p:sp>
      <p:sp>
        <p:nvSpPr>
          <p:cNvPr id="9" name="TextBox 8"/>
          <p:cNvSpPr txBox="1"/>
          <p:nvPr/>
        </p:nvSpPr>
        <p:spPr>
          <a:xfrm>
            <a:off x="5416826" y="2975645"/>
            <a:ext cx="3330784" cy="369332"/>
          </a:xfrm>
          <a:prstGeom prst="rect">
            <a:avLst/>
          </a:prstGeom>
          <a:noFill/>
        </p:spPr>
        <p:txBody>
          <a:bodyPr wrap="none" rtlCol="0">
            <a:spAutoFit/>
          </a:bodyPr>
          <a:lstStyle/>
          <a:p>
            <a:r>
              <a:rPr lang="en-GB" b="1" dirty="0" smtClean="0">
                <a:solidFill>
                  <a:srgbClr val="FF0000"/>
                </a:solidFill>
              </a:rPr>
              <a:t>Warning JS is case sensitive</a:t>
            </a:r>
            <a:endParaRPr lang="en-GB" b="1" dirty="0">
              <a:solidFill>
                <a:srgbClr val="FF0000"/>
              </a:solidFill>
            </a:endParaRPr>
          </a:p>
        </p:txBody>
      </p:sp>
    </p:spTree>
    <p:extLst>
      <p:ext uri="{BB962C8B-B14F-4D97-AF65-F5344CB8AC3E}">
        <p14:creationId xmlns:p14="http://schemas.microsoft.com/office/powerpoint/2010/main" val="1626081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Implications of Weak Typing</a:t>
            </a:r>
            <a:endParaRPr lang="en-GB" dirty="0"/>
          </a:p>
        </p:txBody>
      </p:sp>
      <p:sp>
        <p:nvSpPr>
          <p:cNvPr id="3" name="Content Placeholder 2"/>
          <p:cNvSpPr>
            <a:spLocks noGrp="1"/>
          </p:cNvSpPr>
          <p:nvPr>
            <p:ph idx="1"/>
          </p:nvPr>
        </p:nvSpPr>
        <p:spPr>
          <a:xfrm>
            <a:off x="267114" y="646045"/>
            <a:ext cx="8666922" cy="5570882"/>
          </a:xfrm>
        </p:spPr>
        <p:txBody>
          <a:bodyPr/>
          <a:lstStyle/>
          <a:p>
            <a:r>
              <a:rPr lang="en-GB" dirty="0" smtClean="0"/>
              <a:t>Although a variable can only hold one type of value at an instant, the type of the value assigned to it at any time is not checked. In effect its “type” can change dynamically</a:t>
            </a:r>
            <a:br>
              <a:rPr lang="en-GB" dirty="0" smtClean="0"/>
            </a:br>
            <a:r>
              <a:rPr lang="en-GB" dirty="0" smtClean="0"/>
              <a:t>(Sometimes the type just changes as a result of the operation performed e.g. </a:t>
            </a:r>
            <a:r>
              <a:rPr lang="en-GB" dirty="0" err="1" smtClean="0"/>
              <a:t>var</a:t>
            </a:r>
            <a:r>
              <a:rPr lang="en-GB" dirty="0" smtClean="0"/>
              <a:t> x = 12;  x = x + “”;  </a:t>
            </a:r>
            <a:r>
              <a:rPr lang="en-GB" dirty="0" smtClean="0">
                <a:sym typeface="Wingdings" panose="05000000000000000000" pitchFamily="2" charset="2"/>
              </a:rPr>
              <a:t> x starts as a number and becomes a string</a:t>
            </a:r>
            <a:endParaRPr lang="en-GB" dirty="0" smtClean="0"/>
          </a:p>
          <a:p>
            <a:r>
              <a:rPr lang="en-GB" dirty="0" smtClean="0"/>
              <a:t>A function is not able to restrict the types of the values passed as arguments, so it must explicitly check the types of the values at runtime if we are not 100% sure of the types of the values being passed to it</a:t>
            </a:r>
          </a:p>
          <a:p>
            <a:r>
              <a:rPr lang="en-GB" dirty="0" smtClean="0"/>
              <a:t>A function can return multiple types of values since no return type can be specified</a:t>
            </a:r>
          </a:p>
          <a:p>
            <a:r>
              <a:rPr lang="en-GB" dirty="0" smtClean="0"/>
              <a:t>Writing code is simplified because we don’t need to worry about types…although we have to be more careful when we pass values around functions</a:t>
            </a:r>
          </a:p>
          <a:p>
            <a:r>
              <a:rPr lang="en-GB" dirty="0" smtClean="0"/>
              <a:t>The editor doesn’t tell us we made a mistake, in effect the script must execute for us to discover an error caused by using the wrong type of value</a:t>
            </a:r>
          </a:p>
          <a:p>
            <a:r>
              <a:rPr lang="en-GB" dirty="0" smtClean="0"/>
              <a:t>Runtime crashes due to “wrong type” errors are common and can be painful to debug</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41587383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Common Syntax</a:t>
            </a:r>
            <a:endParaRPr lang="en-GB" dirty="0"/>
          </a:p>
        </p:txBody>
      </p:sp>
      <p:sp>
        <p:nvSpPr>
          <p:cNvPr id="3" name="Content Placeholder 2"/>
          <p:cNvSpPr>
            <a:spLocks noGrp="1"/>
          </p:cNvSpPr>
          <p:nvPr>
            <p:ph idx="1"/>
          </p:nvPr>
        </p:nvSpPr>
        <p:spPr>
          <a:xfrm>
            <a:off x="808222" y="1151723"/>
            <a:ext cx="7584706" cy="5078429"/>
          </a:xfrm>
        </p:spPr>
        <p:txBody>
          <a:bodyPr/>
          <a:lstStyle/>
          <a:p>
            <a:r>
              <a:rPr lang="en-GB" dirty="0" smtClean="0"/>
              <a:t>All programming/scripting languages have common software constructs</a:t>
            </a:r>
          </a:p>
          <a:p>
            <a:endParaRPr lang="en-GB" dirty="0" smtClean="0"/>
          </a:p>
          <a:p>
            <a:pPr lvl="1"/>
            <a:r>
              <a:rPr lang="en-GB" dirty="0" smtClean="0"/>
              <a:t>Code block, associated lines of syntax</a:t>
            </a:r>
          </a:p>
          <a:p>
            <a:pPr lvl="2"/>
            <a:r>
              <a:rPr lang="en-GB" dirty="0" smtClean="0"/>
              <a:t>{  …..  }  </a:t>
            </a:r>
            <a:r>
              <a:rPr lang="en-GB" dirty="0" smtClean="0">
                <a:sym typeface="Wingdings" panose="05000000000000000000" pitchFamily="2" charset="2"/>
              </a:rPr>
              <a:t> Python uses indentation to define code block</a:t>
            </a:r>
            <a:endParaRPr lang="en-GB" dirty="0" smtClean="0"/>
          </a:p>
          <a:p>
            <a:pPr lvl="1"/>
            <a:r>
              <a:rPr lang="en-GB" dirty="0" smtClean="0"/>
              <a:t>Branch constructs</a:t>
            </a:r>
          </a:p>
          <a:p>
            <a:pPr lvl="2"/>
            <a:r>
              <a:rPr lang="en-GB" dirty="0" smtClean="0"/>
              <a:t>IF and ELSE</a:t>
            </a:r>
            <a:br>
              <a:rPr lang="en-GB" dirty="0" smtClean="0"/>
            </a:br>
            <a:r>
              <a:rPr lang="en-GB" dirty="0" smtClean="0"/>
              <a:t>Conditional operators including “equal to” and “greater than”</a:t>
            </a:r>
          </a:p>
          <a:p>
            <a:pPr lvl="2"/>
            <a:r>
              <a:rPr lang="en-GB" dirty="0" smtClean="0"/>
              <a:t>SWITCH </a:t>
            </a:r>
            <a:r>
              <a:rPr lang="en-GB" dirty="0" smtClean="0">
                <a:sym typeface="Wingdings" panose="05000000000000000000" pitchFamily="2" charset="2"/>
              </a:rPr>
              <a:t> on integer or string values</a:t>
            </a:r>
            <a:endParaRPr lang="en-GB" dirty="0" smtClean="0"/>
          </a:p>
          <a:p>
            <a:pPr lvl="1"/>
            <a:r>
              <a:rPr lang="en-GB" dirty="0" smtClean="0"/>
              <a:t>Iterator constructs</a:t>
            </a:r>
          </a:p>
          <a:p>
            <a:pPr lvl="2"/>
            <a:r>
              <a:rPr lang="en-GB" dirty="0" smtClean="0"/>
              <a:t>FOR  </a:t>
            </a:r>
            <a:r>
              <a:rPr lang="en-GB" dirty="0" smtClean="0">
                <a:sym typeface="Wingdings" panose="05000000000000000000" pitchFamily="2" charset="2"/>
              </a:rPr>
              <a:t></a:t>
            </a:r>
            <a:r>
              <a:rPr lang="en-GB" dirty="0" smtClean="0"/>
              <a:t> Counting loop</a:t>
            </a:r>
          </a:p>
          <a:p>
            <a:pPr lvl="2"/>
            <a:r>
              <a:rPr lang="en-GB" dirty="0" smtClean="0"/>
              <a:t>WHILE</a:t>
            </a:r>
          </a:p>
          <a:p>
            <a:pPr lvl="2"/>
            <a:r>
              <a:rPr lang="en-GB" dirty="0" smtClean="0"/>
              <a:t>DO…WHILE</a:t>
            </a:r>
          </a:p>
          <a:p>
            <a:pPr lvl="2"/>
            <a:r>
              <a:rPr lang="en-GB" dirty="0" smtClean="0"/>
              <a:t>FOR EACH </a:t>
            </a:r>
            <a:r>
              <a:rPr lang="en-GB" dirty="0" smtClean="0">
                <a:sym typeface="Wingdings" panose="05000000000000000000" pitchFamily="2" charset="2"/>
              </a:rPr>
              <a:t> iterate through an array, list or collection</a:t>
            </a:r>
            <a:endParaRPr lang="en-GB" dirty="0" smtClean="0"/>
          </a:p>
          <a:p>
            <a:pPr lvl="1"/>
            <a:r>
              <a:rPr lang="en-GB" dirty="0" smtClean="0"/>
              <a:t>Functions </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2541039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JS Branch Statement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43789" y="1244066"/>
            <a:ext cx="3339967" cy="3416320"/>
          </a:xfrm>
          <a:prstGeom prst="rect">
            <a:avLst/>
          </a:prstGeom>
          <a:noFill/>
        </p:spPr>
        <p:txBody>
          <a:bodyPr wrap="square" rtlCol="0">
            <a:spAutoFit/>
          </a:bodyPr>
          <a:lstStyle/>
          <a:p>
            <a:r>
              <a:rPr lang="en-GB" b="1" dirty="0" smtClean="0"/>
              <a:t>if ( </a:t>
            </a:r>
            <a:r>
              <a:rPr lang="en-GB" dirty="0" err="1" smtClean="0"/>
              <a:t>userValue</a:t>
            </a:r>
            <a:r>
              <a:rPr lang="en-GB" dirty="0" smtClean="0"/>
              <a:t> &lt; 23 </a:t>
            </a:r>
            <a:r>
              <a:rPr lang="en-GB" b="1" dirty="0" smtClean="0"/>
              <a:t>)</a:t>
            </a:r>
            <a:r>
              <a:rPr lang="en-GB" dirty="0" smtClean="0"/>
              <a:t/>
            </a:r>
            <a:br>
              <a:rPr lang="en-GB" dirty="0" smtClean="0"/>
            </a:br>
            <a:r>
              <a:rPr lang="en-GB" b="1" dirty="0" smtClean="0"/>
              <a:t>{</a:t>
            </a:r>
            <a:r>
              <a:rPr lang="en-GB" dirty="0" smtClean="0"/>
              <a:t/>
            </a:r>
            <a:br>
              <a:rPr lang="en-GB" dirty="0" smtClean="0"/>
            </a:br>
            <a:r>
              <a:rPr lang="en-GB" dirty="0" smtClean="0"/>
              <a:t>     …….</a:t>
            </a:r>
          </a:p>
          <a:p>
            <a:r>
              <a:rPr lang="en-GB" b="1" dirty="0" smtClean="0"/>
              <a:t>}</a:t>
            </a:r>
          </a:p>
          <a:p>
            <a:r>
              <a:rPr lang="en-GB" b="1" dirty="0" smtClean="0"/>
              <a:t>else if ( </a:t>
            </a:r>
            <a:r>
              <a:rPr lang="en-GB" dirty="0" err="1" smtClean="0"/>
              <a:t>userValue</a:t>
            </a:r>
            <a:r>
              <a:rPr lang="en-GB" dirty="0" smtClean="0"/>
              <a:t> &gt; 23 </a:t>
            </a:r>
            <a:r>
              <a:rPr lang="en-GB" b="1" dirty="0" smtClean="0"/>
              <a:t>)</a:t>
            </a:r>
            <a:r>
              <a:rPr lang="en-GB" dirty="0" smtClean="0"/>
              <a:t/>
            </a:r>
            <a:br>
              <a:rPr lang="en-GB" dirty="0" smtClean="0"/>
            </a:br>
            <a:r>
              <a:rPr lang="en-GB" b="1" dirty="0" smtClean="0"/>
              <a:t>{</a:t>
            </a:r>
            <a:r>
              <a:rPr lang="en-GB" dirty="0" smtClean="0"/>
              <a:t/>
            </a:r>
            <a:br>
              <a:rPr lang="en-GB" dirty="0" smtClean="0"/>
            </a:br>
            <a:r>
              <a:rPr lang="en-GB" dirty="0"/>
              <a:t> </a:t>
            </a:r>
            <a:r>
              <a:rPr lang="en-GB" dirty="0" smtClean="0"/>
              <a:t>     …….</a:t>
            </a:r>
          </a:p>
          <a:p>
            <a:r>
              <a:rPr lang="en-GB" b="1" dirty="0" smtClean="0"/>
              <a:t>}</a:t>
            </a:r>
          </a:p>
          <a:p>
            <a:r>
              <a:rPr lang="en-GB" b="1" dirty="0" smtClean="0"/>
              <a:t>else</a:t>
            </a:r>
            <a:r>
              <a:rPr lang="en-GB" dirty="0" smtClean="0"/>
              <a:t/>
            </a:r>
            <a:br>
              <a:rPr lang="en-GB" dirty="0" smtClean="0"/>
            </a:br>
            <a:r>
              <a:rPr lang="en-GB" b="1" dirty="0" smtClean="0"/>
              <a:t>{</a:t>
            </a:r>
            <a:r>
              <a:rPr lang="en-GB" dirty="0" smtClean="0"/>
              <a:t/>
            </a:r>
            <a:br>
              <a:rPr lang="en-GB" dirty="0" smtClean="0"/>
            </a:br>
            <a:r>
              <a:rPr lang="en-GB" dirty="0" smtClean="0"/>
              <a:t>     </a:t>
            </a:r>
            <a:r>
              <a:rPr lang="en-GB" dirty="0"/>
              <a:t>…….</a:t>
            </a:r>
            <a:endParaRPr lang="en-GB" dirty="0" smtClean="0"/>
          </a:p>
          <a:p>
            <a:r>
              <a:rPr lang="en-GB" b="1" dirty="0"/>
              <a:t>}</a:t>
            </a:r>
          </a:p>
        </p:txBody>
      </p:sp>
      <p:sp>
        <p:nvSpPr>
          <p:cNvPr id="6" name="TextBox 5"/>
          <p:cNvSpPr txBox="1"/>
          <p:nvPr/>
        </p:nvSpPr>
        <p:spPr>
          <a:xfrm>
            <a:off x="5183622" y="1089852"/>
            <a:ext cx="3179075" cy="4801314"/>
          </a:xfrm>
          <a:prstGeom prst="rect">
            <a:avLst/>
          </a:prstGeom>
          <a:noFill/>
        </p:spPr>
        <p:txBody>
          <a:bodyPr wrap="none" rtlCol="0">
            <a:spAutoFit/>
          </a:bodyPr>
          <a:lstStyle/>
          <a:p>
            <a:r>
              <a:rPr lang="en-GB" dirty="0" err="1" smtClean="0"/>
              <a:t>var</a:t>
            </a:r>
            <a:r>
              <a:rPr lang="en-GB" dirty="0" smtClean="0"/>
              <a:t> dog = “Bob”;</a:t>
            </a:r>
            <a:br>
              <a:rPr lang="en-GB" dirty="0" smtClean="0"/>
            </a:br>
            <a:r>
              <a:rPr lang="en-GB" dirty="0" smtClean="0"/>
              <a:t/>
            </a:r>
            <a:br>
              <a:rPr lang="en-GB" dirty="0" smtClean="0"/>
            </a:br>
            <a:r>
              <a:rPr lang="en-GB" b="1" dirty="0" smtClean="0"/>
              <a:t>switch( </a:t>
            </a:r>
            <a:r>
              <a:rPr lang="en-GB" dirty="0" smtClean="0"/>
              <a:t>dog </a:t>
            </a:r>
            <a:r>
              <a:rPr lang="en-GB" b="1" dirty="0" smtClean="0"/>
              <a:t>) </a:t>
            </a:r>
            <a:r>
              <a:rPr lang="en-GB" dirty="0" smtClean="0"/>
              <a:t/>
            </a:r>
            <a:br>
              <a:rPr lang="en-GB" dirty="0" smtClean="0"/>
            </a:br>
            <a:r>
              <a:rPr lang="en-GB" b="1" dirty="0" smtClean="0"/>
              <a:t>{</a:t>
            </a:r>
            <a:r>
              <a:rPr lang="en-GB" dirty="0"/>
              <a:t/>
            </a:r>
            <a:br>
              <a:rPr lang="en-GB" dirty="0"/>
            </a:br>
            <a:r>
              <a:rPr lang="en-GB" dirty="0"/>
              <a:t>  </a:t>
            </a:r>
            <a:r>
              <a:rPr lang="en-GB" dirty="0" smtClean="0"/>
              <a:t>   </a:t>
            </a:r>
            <a:r>
              <a:rPr lang="en-GB" b="1" dirty="0" smtClean="0"/>
              <a:t>case</a:t>
            </a:r>
            <a:r>
              <a:rPr lang="en-GB" dirty="0"/>
              <a:t> </a:t>
            </a:r>
            <a:r>
              <a:rPr lang="en-GB" dirty="0" smtClean="0"/>
              <a:t>“Bob":</a:t>
            </a:r>
            <a:r>
              <a:rPr lang="en-GB" dirty="0"/>
              <a:t/>
            </a:r>
            <a:br>
              <a:rPr lang="en-GB" dirty="0"/>
            </a:br>
            <a:r>
              <a:rPr lang="en-GB" dirty="0"/>
              <a:t>    </a:t>
            </a:r>
            <a:r>
              <a:rPr lang="en-GB" dirty="0" smtClean="0"/>
              <a:t>        text </a:t>
            </a:r>
            <a:r>
              <a:rPr lang="en-GB" dirty="0"/>
              <a:t>= </a:t>
            </a:r>
            <a:r>
              <a:rPr lang="en-GB" dirty="0" smtClean="0"/>
              <a:t>“Hello Bob!";</a:t>
            </a:r>
            <a:r>
              <a:rPr lang="en-GB" dirty="0"/>
              <a:t/>
            </a:r>
            <a:br>
              <a:rPr lang="en-GB" dirty="0"/>
            </a:br>
            <a:r>
              <a:rPr lang="en-GB" dirty="0"/>
              <a:t>    </a:t>
            </a:r>
            <a:r>
              <a:rPr lang="en-GB" dirty="0" smtClean="0"/>
              <a:t>        </a:t>
            </a:r>
            <a:r>
              <a:rPr lang="en-GB" b="1" dirty="0" smtClean="0"/>
              <a:t>break</a:t>
            </a:r>
            <a:r>
              <a:rPr lang="en-GB" b="1" dirty="0"/>
              <a:t>;</a:t>
            </a:r>
            <a:r>
              <a:rPr lang="en-GB" dirty="0"/>
              <a:t/>
            </a:r>
            <a:br>
              <a:rPr lang="en-GB" dirty="0"/>
            </a:br>
            <a:r>
              <a:rPr lang="en-GB" dirty="0"/>
              <a:t>  </a:t>
            </a:r>
            <a:r>
              <a:rPr lang="en-GB" dirty="0" smtClean="0"/>
              <a:t>    </a:t>
            </a:r>
            <a:r>
              <a:rPr lang="en-GB" b="1" dirty="0" smtClean="0"/>
              <a:t>case</a:t>
            </a:r>
            <a:r>
              <a:rPr lang="en-GB" dirty="0"/>
              <a:t> </a:t>
            </a:r>
            <a:r>
              <a:rPr lang="en-GB" dirty="0" smtClean="0"/>
              <a:t>“Tom":</a:t>
            </a:r>
            <a:r>
              <a:rPr lang="en-GB" dirty="0"/>
              <a:t/>
            </a:r>
            <a:br>
              <a:rPr lang="en-GB" dirty="0"/>
            </a:br>
            <a:r>
              <a:rPr lang="en-GB" dirty="0"/>
              <a:t>    </a:t>
            </a:r>
            <a:r>
              <a:rPr lang="en-GB" dirty="0" smtClean="0"/>
              <a:t>        text </a:t>
            </a:r>
            <a:r>
              <a:rPr lang="en-GB" dirty="0"/>
              <a:t>= </a:t>
            </a:r>
            <a:r>
              <a:rPr lang="en-GB" dirty="0" smtClean="0"/>
              <a:t>"</a:t>
            </a:r>
            <a:r>
              <a:rPr lang="en-GB" dirty="0"/>
              <a:t>Hello </a:t>
            </a:r>
            <a:r>
              <a:rPr lang="en-GB" dirty="0" smtClean="0"/>
              <a:t>Tom!";</a:t>
            </a:r>
            <a:r>
              <a:rPr lang="en-GB" dirty="0"/>
              <a:t/>
            </a:r>
            <a:br>
              <a:rPr lang="en-GB" dirty="0"/>
            </a:br>
            <a:r>
              <a:rPr lang="en-GB" dirty="0"/>
              <a:t>    </a:t>
            </a:r>
            <a:r>
              <a:rPr lang="en-GB" dirty="0" smtClean="0"/>
              <a:t>        </a:t>
            </a:r>
            <a:r>
              <a:rPr lang="en-GB" b="1" dirty="0" smtClean="0"/>
              <a:t>break</a:t>
            </a:r>
            <a:r>
              <a:rPr lang="en-GB" dirty="0"/>
              <a:t>;</a:t>
            </a:r>
            <a:br>
              <a:rPr lang="en-GB" dirty="0"/>
            </a:br>
            <a:r>
              <a:rPr lang="en-GB" dirty="0"/>
              <a:t>  </a:t>
            </a:r>
            <a:r>
              <a:rPr lang="en-GB" dirty="0" smtClean="0"/>
              <a:t>   </a:t>
            </a:r>
            <a:r>
              <a:rPr lang="en-GB" b="1" dirty="0" smtClean="0"/>
              <a:t>case</a:t>
            </a:r>
            <a:r>
              <a:rPr lang="en-GB" dirty="0"/>
              <a:t> </a:t>
            </a:r>
            <a:r>
              <a:rPr lang="en-GB" dirty="0" smtClean="0"/>
              <a:t>“Karen":</a:t>
            </a:r>
            <a:r>
              <a:rPr lang="en-GB" dirty="0"/>
              <a:t/>
            </a:r>
            <a:br>
              <a:rPr lang="en-GB" dirty="0"/>
            </a:br>
            <a:r>
              <a:rPr lang="en-GB" dirty="0"/>
              <a:t>    </a:t>
            </a:r>
            <a:r>
              <a:rPr lang="en-GB" dirty="0" smtClean="0"/>
              <a:t>       text </a:t>
            </a:r>
            <a:r>
              <a:rPr lang="en-GB" dirty="0"/>
              <a:t>= </a:t>
            </a:r>
            <a:r>
              <a:rPr lang="en-GB" dirty="0" smtClean="0"/>
              <a:t>"</a:t>
            </a:r>
            <a:r>
              <a:rPr lang="en-GB" dirty="0"/>
              <a:t>Hello </a:t>
            </a:r>
            <a:r>
              <a:rPr lang="en-GB" dirty="0" smtClean="0"/>
              <a:t>Karen!";</a:t>
            </a:r>
            <a:r>
              <a:rPr lang="en-GB" dirty="0"/>
              <a:t/>
            </a:r>
            <a:br>
              <a:rPr lang="en-GB" dirty="0"/>
            </a:br>
            <a:r>
              <a:rPr lang="en-GB" dirty="0"/>
              <a:t>    </a:t>
            </a:r>
            <a:r>
              <a:rPr lang="en-GB" dirty="0" smtClean="0"/>
              <a:t>       </a:t>
            </a:r>
            <a:r>
              <a:rPr lang="en-GB" b="1" dirty="0" smtClean="0"/>
              <a:t>break</a:t>
            </a:r>
            <a:r>
              <a:rPr lang="en-GB" dirty="0"/>
              <a:t>;</a:t>
            </a:r>
            <a:br>
              <a:rPr lang="en-GB" dirty="0"/>
            </a:br>
            <a:r>
              <a:rPr lang="en-GB" dirty="0"/>
              <a:t>  </a:t>
            </a:r>
            <a:r>
              <a:rPr lang="en-GB" dirty="0" smtClean="0"/>
              <a:t>   </a:t>
            </a:r>
            <a:r>
              <a:rPr lang="en-GB" b="1" dirty="0" smtClean="0"/>
              <a:t>default</a:t>
            </a:r>
            <a:r>
              <a:rPr lang="en-GB" dirty="0"/>
              <a:t>:</a:t>
            </a:r>
            <a:br>
              <a:rPr lang="en-GB" dirty="0"/>
            </a:br>
            <a:r>
              <a:rPr lang="en-GB" dirty="0"/>
              <a:t>    </a:t>
            </a:r>
            <a:r>
              <a:rPr lang="en-GB" dirty="0" smtClean="0"/>
              <a:t>       text </a:t>
            </a:r>
            <a:r>
              <a:rPr lang="en-GB" dirty="0"/>
              <a:t>= </a:t>
            </a:r>
            <a:r>
              <a:rPr lang="en-GB" dirty="0" smtClean="0"/>
              <a:t>“Who are you?”;</a:t>
            </a:r>
            <a:br>
              <a:rPr lang="en-GB" dirty="0" smtClean="0"/>
            </a:br>
            <a:r>
              <a:rPr lang="en-GB" dirty="0"/>
              <a:t>    </a:t>
            </a:r>
            <a:r>
              <a:rPr lang="en-GB" dirty="0" smtClean="0"/>
              <a:t>       </a:t>
            </a:r>
            <a:r>
              <a:rPr lang="en-GB" b="1" dirty="0" smtClean="0"/>
              <a:t>break</a:t>
            </a:r>
            <a:r>
              <a:rPr lang="en-GB" dirty="0"/>
              <a:t>;</a:t>
            </a:r>
            <a:br>
              <a:rPr lang="en-GB" dirty="0"/>
            </a:br>
            <a:r>
              <a:rPr lang="en-GB" b="1" dirty="0"/>
              <a:t>}</a:t>
            </a:r>
          </a:p>
        </p:txBody>
      </p:sp>
    </p:spTree>
    <p:extLst>
      <p:ext uri="{BB962C8B-B14F-4D97-AF65-F5344CB8AC3E}">
        <p14:creationId xmlns:p14="http://schemas.microsoft.com/office/powerpoint/2010/main" val="416176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JS Iterators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753178" y="1234441"/>
            <a:ext cx="3339967" cy="1754326"/>
          </a:xfrm>
          <a:prstGeom prst="rect">
            <a:avLst/>
          </a:prstGeom>
          <a:noFill/>
        </p:spPr>
        <p:txBody>
          <a:bodyPr wrap="square" rtlCol="0">
            <a:spAutoFit/>
          </a:bodyPr>
          <a:lstStyle/>
          <a:p>
            <a:r>
              <a:rPr lang="en-GB" b="1" u="sng" dirty="0" smtClean="0"/>
              <a:t>Conditional Loop</a:t>
            </a:r>
          </a:p>
          <a:p>
            <a:endParaRPr lang="en-GB" b="1" dirty="0"/>
          </a:p>
          <a:p>
            <a:r>
              <a:rPr lang="en-GB" b="1" dirty="0" smtClean="0"/>
              <a:t>while ( </a:t>
            </a:r>
            <a:r>
              <a:rPr lang="en-GB" dirty="0" smtClean="0"/>
              <a:t>number &lt; 50 </a:t>
            </a:r>
            <a:r>
              <a:rPr lang="en-GB" b="1" dirty="0" smtClean="0"/>
              <a:t>)</a:t>
            </a:r>
          </a:p>
          <a:p>
            <a:r>
              <a:rPr lang="en-GB" b="1" dirty="0" smtClean="0"/>
              <a:t>{</a:t>
            </a:r>
            <a:br>
              <a:rPr lang="en-GB" b="1" dirty="0" smtClean="0"/>
            </a:br>
            <a:r>
              <a:rPr lang="en-GB" b="1" dirty="0" smtClean="0"/>
              <a:t>     </a:t>
            </a:r>
            <a:r>
              <a:rPr lang="en-GB" dirty="0" smtClean="0"/>
              <a:t>number = number * 2;</a:t>
            </a:r>
          </a:p>
          <a:p>
            <a:r>
              <a:rPr lang="en-GB" b="1" dirty="0"/>
              <a:t>}</a:t>
            </a:r>
          </a:p>
        </p:txBody>
      </p:sp>
      <p:sp>
        <p:nvSpPr>
          <p:cNvPr id="6" name="TextBox 5"/>
          <p:cNvSpPr txBox="1"/>
          <p:nvPr/>
        </p:nvSpPr>
        <p:spPr>
          <a:xfrm>
            <a:off x="753178" y="3745027"/>
            <a:ext cx="4159716" cy="1754326"/>
          </a:xfrm>
          <a:prstGeom prst="rect">
            <a:avLst/>
          </a:prstGeom>
          <a:noFill/>
        </p:spPr>
        <p:txBody>
          <a:bodyPr wrap="square" rtlCol="0">
            <a:spAutoFit/>
          </a:bodyPr>
          <a:lstStyle/>
          <a:p>
            <a:r>
              <a:rPr lang="en-GB" b="1" u="sng" dirty="0" smtClean="0"/>
              <a:t>Counting Loop</a:t>
            </a:r>
          </a:p>
          <a:p>
            <a:endParaRPr lang="en-GB" b="1" dirty="0"/>
          </a:p>
          <a:p>
            <a:r>
              <a:rPr lang="en-GB" b="1" dirty="0" smtClean="0"/>
              <a:t>for ( </a:t>
            </a:r>
            <a:r>
              <a:rPr lang="en-GB" dirty="0" smtClean="0"/>
              <a:t>index = 0; index &lt; 40; index++ </a:t>
            </a:r>
            <a:r>
              <a:rPr lang="en-GB" b="1" dirty="0" smtClean="0"/>
              <a:t>)</a:t>
            </a:r>
          </a:p>
          <a:p>
            <a:r>
              <a:rPr lang="en-GB" b="1" dirty="0" smtClean="0"/>
              <a:t>{</a:t>
            </a:r>
            <a:br>
              <a:rPr lang="en-GB" b="1" dirty="0" smtClean="0"/>
            </a:br>
            <a:r>
              <a:rPr lang="en-GB" b="1" dirty="0" smtClean="0"/>
              <a:t>     </a:t>
            </a:r>
            <a:r>
              <a:rPr lang="en-GB" dirty="0" smtClean="0"/>
              <a:t>number = number * 2;</a:t>
            </a:r>
          </a:p>
          <a:p>
            <a:r>
              <a:rPr lang="en-GB" b="1" dirty="0"/>
              <a:t>}</a:t>
            </a:r>
          </a:p>
        </p:txBody>
      </p:sp>
      <p:sp>
        <p:nvSpPr>
          <p:cNvPr id="7" name="TextBox 6"/>
          <p:cNvSpPr txBox="1"/>
          <p:nvPr/>
        </p:nvSpPr>
        <p:spPr>
          <a:xfrm>
            <a:off x="4912894" y="1234441"/>
            <a:ext cx="3339967" cy="2585323"/>
          </a:xfrm>
          <a:prstGeom prst="rect">
            <a:avLst/>
          </a:prstGeom>
          <a:noFill/>
        </p:spPr>
        <p:txBody>
          <a:bodyPr wrap="square" rtlCol="0">
            <a:spAutoFit/>
          </a:bodyPr>
          <a:lstStyle/>
          <a:p>
            <a:r>
              <a:rPr lang="en-GB" b="1" u="sng" dirty="0" smtClean="0"/>
              <a:t>Iterator Loop</a:t>
            </a:r>
          </a:p>
          <a:p>
            <a:endParaRPr lang="en-GB" b="1" dirty="0" smtClean="0"/>
          </a:p>
          <a:p>
            <a:r>
              <a:rPr lang="en-GB" dirty="0" err="1" smtClean="0"/>
              <a:t>var</a:t>
            </a:r>
            <a:r>
              <a:rPr lang="en-GB" dirty="0" smtClean="0"/>
              <a:t> </a:t>
            </a:r>
            <a:r>
              <a:rPr lang="en-GB" dirty="0" err="1" smtClean="0"/>
              <a:t>allNames</a:t>
            </a:r>
            <a:r>
              <a:rPr lang="en-GB" dirty="0" smtClean="0"/>
              <a:t> = [ ];</a:t>
            </a:r>
          </a:p>
          <a:p>
            <a:r>
              <a:rPr lang="en-GB" dirty="0" err="1" smtClean="0"/>
              <a:t>var</a:t>
            </a:r>
            <a:r>
              <a:rPr lang="en-GB" dirty="0" smtClean="0"/>
              <a:t> name;</a:t>
            </a:r>
          </a:p>
          <a:p>
            <a:endParaRPr lang="en-GB" dirty="0"/>
          </a:p>
          <a:p>
            <a:r>
              <a:rPr lang="en-GB" b="1" dirty="0" smtClean="0"/>
              <a:t>for ( </a:t>
            </a:r>
            <a:r>
              <a:rPr lang="en-GB" b="1" dirty="0" err="1" smtClean="0"/>
              <a:t>var</a:t>
            </a:r>
            <a:r>
              <a:rPr lang="en-GB" b="1" dirty="0" smtClean="0"/>
              <a:t> </a:t>
            </a:r>
            <a:r>
              <a:rPr lang="en-GB" dirty="0" smtClean="0"/>
              <a:t>index</a:t>
            </a:r>
            <a:r>
              <a:rPr lang="en-GB" b="1" dirty="0" smtClean="0"/>
              <a:t> in </a:t>
            </a:r>
            <a:r>
              <a:rPr lang="en-GB" dirty="0" err="1"/>
              <a:t>allNames</a:t>
            </a:r>
            <a:r>
              <a:rPr lang="en-GB" dirty="0" smtClean="0"/>
              <a:t> </a:t>
            </a:r>
            <a:r>
              <a:rPr lang="en-GB" b="1" dirty="0" smtClean="0"/>
              <a:t>)</a:t>
            </a:r>
          </a:p>
          <a:p>
            <a:r>
              <a:rPr lang="en-GB" b="1" dirty="0" smtClean="0"/>
              <a:t>{</a:t>
            </a:r>
            <a:br>
              <a:rPr lang="en-GB" b="1" dirty="0" smtClean="0"/>
            </a:br>
            <a:r>
              <a:rPr lang="en-GB" b="1" dirty="0" smtClean="0"/>
              <a:t>     </a:t>
            </a:r>
            <a:r>
              <a:rPr lang="en-GB" dirty="0" smtClean="0"/>
              <a:t>name = </a:t>
            </a:r>
            <a:r>
              <a:rPr lang="en-GB" dirty="0" err="1" smtClean="0"/>
              <a:t>allNames</a:t>
            </a:r>
            <a:r>
              <a:rPr lang="en-GB" dirty="0" smtClean="0"/>
              <a:t>[ index ];</a:t>
            </a:r>
          </a:p>
          <a:p>
            <a:r>
              <a:rPr lang="en-GB" b="1" dirty="0"/>
              <a:t>}</a:t>
            </a:r>
          </a:p>
        </p:txBody>
      </p:sp>
    </p:spTree>
    <p:extLst>
      <p:ext uri="{BB962C8B-B14F-4D97-AF65-F5344CB8AC3E}">
        <p14:creationId xmlns:p14="http://schemas.microsoft.com/office/powerpoint/2010/main" val="17861626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Arrays</a:t>
            </a:r>
            <a:endParaRPr lang="en-GB" dirty="0"/>
          </a:p>
        </p:txBody>
      </p:sp>
      <p:sp>
        <p:nvSpPr>
          <p:cNvPr id="3" name="Content Placeholder 2"/>
          <p:cNvSpPr>
            <a:spLocks noGrp="1"/>
          </p:cNvSpPr>
          <p:nvPr>
            <p:ph idx="1"/>
          </p:nvPr>
        </p:nvSpPr>
        <p:spPr>
          <a:xfrm>
            <a:off x="1047750" y="899962"/>
            <a:ext cx="7029450" cy="1092467"/>
          </a:xfrm>
        </p:spPr>
        <p:txBody>
          <a:bodyPr/>
          <a:lstStyle/>
          <a:p>
            <a:r>
              <a:rPr lang="en-GB" dirty="0" smtClean="0"/>
              <a:t>It is common for arrays in a scripting language </a:t>
            </a:r>
            <a:r>
              <a:rPr lang="en-GB" b="1" dirty="0" smtClean="0"/>
              <a:t>to act like lists</a:t>
            </a:r>
            <a:r>
              <a:rPr lang="en-GB" dirty="0" smtClean="0"/>
              <a:t> i.e. you can add as many values as you wish and remove them</a:t>
            </a:r>
          </a:p>
          <a:p>
            <a:r>
              <a:rPr lang="en-GB" dirty="0" smtClean="0"/>
              <a:t>You can store mixed type values on these arrays i.e. the values do not have to all be the same type</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90848" y="2822556"/>
            <a:ext cx="1947969" cy="1477328"/>
          </a:xfrm>
          <a:prstGeom prst="rect">
            <a:avLst/>
          </a:prstGeom>
          <a:noFill/>
        </p:spPr>
        <p:txBody>
          <a:bodyPr wrap="none" rtlCol="0">
            <a:spAutoFit/>
          </a:bodyPr>
          <a:lstStyle/>
          <a:p>
            <a:r>
              <a:rPr lang="en-GB" dirty="0" err="1" smtClean="0"/>
              <a:t>var</a:t>
            </a:r>
            <a:r>
              <a:rPr lang="en-GB" dirty="0" smtClean="0"/>
              <a:t> </a:t>
            </a:r>
            <a:r>
              <a:rPr lang="en-GB" dirty="0" err="1" smtClean="0"/>
              <a:t>myArray</a:t>
            </a:r>
            <a:r>
              <a:rPr lang="en-GB" dirty="0" smtClean="0"/>
              <a:t> = [ ];</a:t>
            </a:r>
          </a:p>
          <a:p>
            <a:endParaRPr lang="en-GB" dirty="0"/>
          </a:p>
          <a:p>
            <a:r>
              <a:rPr lang="en-GB" dirty="0" err="1" smtClean="0"/>
              <a:t>myArray</a:t>
            </a:r>
            <a:r>
              <a:rPr lang="en-GB" dirty="0" smtClean="0"/>
              <a:t>[0] = 1;</a:t>
            </a:r>
          </a:p>
          <a:p>
            <a:r>
              <a:rPr lang="en-GB" dirty="0" err="1" smtClean="0"/>
              <a:t>myArray</a:t>
            </a:r>
            <a:r>
              <a:rPr lang="en-GB" dirty="0" smtClean="0"/>
              <a:t>[1] = 22;</a:t>
            </a:r>
            <a:br>
              <a:rPr lang="en-GB" dirty="0" smtClean="0"/>
            </a:br>
            <a:r>
              <a:rPr lang="en-GB" dirty="0" err="1" smtClean="0"/>
              <a:t>myArray</a:t>
            </a:r>
            <a:r>
              <a:rPr lang="en-GB" dirty="0" smtClean="0"/>
              <a:t>[2] = 44;</a:t>
            </a:r>
            <a:endParaRPr lang="en-GB" dirty="0"/>
          </a:p>
        </p:txBody>
      </p:sp>
      <p:sp>
        <p:nvSpPr>
          <p:cNvPr id="6" name="TextBox 5"/>
          <p:cNvSpPr txBox="1"/>
          <p:nvPr/>
        </p:nvSpPr>
        <p:spPr>
          <a:xfrm>
            <a:off x="5624501" y="4118305"/>
            <a:ext cx="2277107" cy="1200329"/>
          </a:xfrm>
          <a:prstGeom prst="rect">
            <a:avLst/>
          </a:prstGeom>
          <a:noFill/>
        </p:spPr>
        <p:txBody>
          <a:bodyPr wrap="square" rtlCol="0">
            <a:spAutoFit/>
          </a:bodyPr>
          <a:lstStyle/>
          <a:p>
            <a:r>
              <a:rPr lang="en-GB" dirty="0" smtClean="0"/>
              <a:t>In  JS, you can leave “holes” in the array if you skip an index value</a:t>
            </a:r>
            <a:endParaRPr lang="en-GB" dirty="0"/>
          </a:p>
        </p:txBody>
      </p:sp>
      <p:sp>
        <p:nvSpPr>
          <p:cNvPr id="7" name="TextBox 6"/>
          <p:cNvSpPr txBox="1"/>
          <p:nvPr/>
        </p:nvSpPr>
        <p:spPr>
          <a:xfrm>
            <a:off x="1139496" y="4579970"/>
            <a:ext cx="1973617" cy="1477328"/>
          </a:xfrm>
          <a:prstGeom prst="rect">
            <a:avLst/>
          </a:prstGeom>
          <a:noFill/>
        </p:spPr>
        <p:txBody>
          <a:bodyPr wrap="none" rtlCol="0">
            <a:spAutoFit/>
          </a:bodyPr>
          <a:lstStyle/>
          <a:p>
            <a:r>
              <a:rPr lang="en-GB" dirty="0" err="1" smtClean="0"/>
              <a:t>var</a:t>
            </a:r>
            <a:r>
              <a:rPr lang="en-GB" dirty="0" smtClean="0"/>
              <a:t> </a:t>
            </a:r>
            <a:r>
              <a:rPr lang="en-GB" dirty="0" err="1" smtClean="0"/>
              <a:t>myFriends</a:t>
            </a:r>
            <a:r>
              <a:rPr lang="en-GB" dirty="0" smtClean="0"/>
              <a:t> = [</a:t>
            </a:r>
          </a:p>
          <a:p>
            <a:r>
              <a:rPr lang="en-GB" dirty="0" smtClean="0"/>
              <a:t>     “Peter”,</a:t>
            </a:r>
          </a:p>
          <a:p>
            <a:r>
              <a:rPr lang="en-GB" dirty="0"/>
              <a:t> </a:t>
            </a:r>
            <a:r>
              <a:rPr lang="en-GB" dirty="0" smtClean="0"/>
              <a:t>    “Paul”,</a:t>
            </a:r>
            <a:br>
              <a:rPr lang="en-GB" dirty="0" smtClean="0"/>
            </a:br>
            <a:r>
              <a:rPr lang="en-GB" dirty="0" smtClean="0"/>
              <a:t>     “Mary”</a:t>
            </a:r>
            <a:endParaRPr lang="en-GB" dirty="0"/>
          </a:p>
          <a:p>
            <a:r>
              <a:rPr lang="en-GB" dirty="0" smtClean="0"/>
              <a:t>];</a:t>
            </a:r>
          </a:p>
        </p:txBody>
      </p:sp>
      <p:sp>
        <p:nvSpPr>
          <p:cNvPr id="8" name="TextBox 7"/>
          <p:cNvSpPr txBox="1"/>
          <p:nvPr/>
        </p:nvSpPr>
        <p:spPr>
          <a:xfrm>
            <a:off x="4259179" y="3219651"/>
            <a:ext cx="2687467" cy="369332"/>
          </a:xfrm>
          <a:prstGeom prst="rect">
            <a:avLst/>
          </a:prstGeom>
          <a:noFill/>
        </p:spPr>
        <p:txBody>
          <a:bodyPr wrap="none" rtlCol="0">
            <a:spAutoFit/>
          </a:bodyPr>
          <a:lstStyle/>
          <a:p>
            <a:r>
              <a:rPr lang="en-GB" dirty="0" smtClean="0"/>
              <a:t>length = </a:t>
            </a:r>
            <a:r>
              <a:rPr lang="en-GB" dirty="0" err="1" smtClean="0"/>
              <a:t>myArray.length</a:t>
            </a:r>
            <a:endParaRPr lang="en-GB" dirty="0"/>
          </a:p>
        </p:txBody>
      </p:sp>
    </p:spTree>
    <p:extLst>
      <p:ext uri="{BB962C8B-B14F-4D97-AF65-F5344CB8AC3E}">
        <p14:creationId xmlns:p14="http://schemas.microsoft.com/office/powerpoint/2010/main" val="40258882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Collections/Associative Arrays/Hashes</a:t>
            </a:r>
            <a:endParaRPr lang="en-GB" dirty="0"/>
          </a:p>
        </p:txBody>
      </p:sp>
      <p:sp>
        <p:nvSpPr>
          <p:cNvPr id="3" name="Content Placeholder 2"/>
          <p:cNvSpPr>
            <a:spLocks noGrp="1"/>
          </p:cNvSpPr>
          <p:nvPr>
            <p:ph idx="1"/>
          </p:nvPr>
        </p:nvSpPr>
        <p:spPr>
          <a:xfrm>
            <a:off x="1047750" y="1140594"/>
            <a:ext cx="7029450" cy="4698231"/>
          </a:xfrm>
        </p:spPr>
        <p:txBody>
          <a:bodyPr/>
          <a:lstStyle/>
          <a:p>
            <a:r>
              <a:rPr lang="en-GB" dirty="0" smtClean="0"/>
              <a:t>Collections store key / value pairs</a:t>
            </a:r>
          </a:p>
          <a:p>
            <a:r>
              <a:rPr lang="en-GB" dirty="0" smtClean="0"/>
              <a:t>Often in scripting languages these appear to work like arrays that take a string for the index</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527175" y="2952273"/>
            <a:ext cx="4358886" cy="2031325"/>
          </a:xfrm>
          <a:prstGeom prst="rect">
            <a:avLst/>
          </a:prstGeom>
          <a:noFill/>
        </p:spPr>
        <p:txBody>
          <a:bodyPr wrap="none" rtlCol="0">
            <a:spAutoFit/>
          </a:bodyPr>
          <a:lstStyle/>
          <a:p>
            <a:r>
              <a:rPr lang="en-GB" dirty="0" err="1" smtClean="0"/>
              <a:t>var</a:t>
            </a:r>
            <a:r>
              <a:rPr lang="en-GB" dirty="0" smtClean="0"/>
              <a:t> </a:t>
            </a:r>
            <a:r>
              <a:rPr lang="en-GB" dirty="0" err="1" smtClean="0"/>
              <a:t>animalDescriptions</a:t>
            </a:r>
            <a:r>
              <a:rPr lang="en-GB" dirty="0" smtClean="0"/>
              <a:t> = [ ];</a:t>
            </a:r>
          </a:p>
          <a:p>
            <a:r>
              <a:rPr lang="en-GB" dirty="0" err="1" smtClean="0"/>
              <a:t>var</a:t>
            </a:r>
            <a:r>
              <a:rPr lang="en-GB" dirty="0" smtClean="0"/>
              <a:t> </a:t>
            </a:r>
            <a:r>
              <a:rPr lang="en-GB" dirty="0" smtClean="0">
                <a:solidFill>
                  <a:srgbClr val="0070C0"/>
                </a:solidFill>
              </a:rPr>
              <a:t>animal</a:t>
            </a:r>
            <a:r>
              <a:rPr lang="en-GB" dirty="0" smtClean="0"/>
              <a:t> = “lion”;</a:t>
            </a:r>
          </a:p>
          <a:p>
            <a:endParaRPr lang="en-GB" dirty="0"/>
          </a:p>
          <a:p>
            <a:r>
              <a:rPr lang="en-GB" dirty="0" err="1" smtClean="0"/>
              <a:t>animalDescriptions</a:t>
            </a:r>
            <a:r>
              <a:rPr lang="en-GB" dirty="0" smtClean="0"/>
              <a:t>[ </a:t>
            </a:r>
            <a:r>
              <a:rPr lang="en-GB" b="1" dirty="0" smtClean="0"/>
              <a:t>“dog” </a:t>
            </a:r>
            <a:r>
              <a:rPr lang="en-GB" dirty="0" smtClean="0"/>
              <a:t>] = “It barks”;</a:t>
            </a:r>
          </a:p>
          <a:p>
            <a:r>
              <a:rPr lang="en-GB" dirty="0" err="1" smtClean="0"/>
              <a:t>animalDescriptions</a:t>
            </a:r>
            <a:r>
              <a:rPr lang="en-GB" dirty="0" smtClean="0"/>
              <a:t>[ </a:t>
            </a:r>
            <a:r>
              <a:rPr lang="en-GB" b="1" dirty="0" smtClean="0"/>
              <a:t>“cat” </a:t>
            </a:r>
            <a:r>
              <a:rPr lang="en-GB" dirty="0" smtClean="0"/>
              <a:t>] = “It meows”;</a:t>
            </a:r>
          </a:p>
          <a:p>
            <a:r>
              <a:rPr lang="en-GB" dirty="0" err="1" smtClean="0"/>
              <a:t>animalDescriptions</a:t>
            </a:r>
            <a:r>
              <a:rPr lang="en-GB" dirty="0" smtClean="0"/>
              <a:t>[ </a:t>
            </a:r>
            <a:r>
              <a:rPr lang="en-GB" b="1" dirty="0" smtClean="0">
                <a:solidFill>
                  <a:srgbClr val="0070C0"/>
                </a:solidFill>
              </a:rPr>
              <a:t>animal</a:t>
            </a:r>
            <a:r>
              <a:rPr lang="en-GB" b="1" dirty="0" smtClean="0"/>
              <a:t> </a:t>
            </a:r>
            <a:r>
              <a:rPr lang="en-GB" dirty="0" smtClean="0"/>
              <a:t>]  </a:t>
            </a:r>
            <a:r>
              <a:rPr lang="en-GB" dirty="0"/>
              <a:t>= “It </a:t>
            </a:r>
            <a:r>
              <a:rPr lang="en-GB" dirty="0" smtClean="0"/>
              <a:t>roars”;</a:t>
            </a:r>
            <a:endParaRPr lang="en-GB" dirty="0"/>
          </a:p>
          <a:p>
            <a:endParaRPr lang="en-GB" dirty="0" smtClean="0"/>
          </a:p>
        </p:txBody>
      </p:sp>
    </p:spTree>
    <p:extLst>
      <p:ext uri="{BB962C8B-B14F-4D97-AF65-F5344CB8AC3E}">
        <p14:creationId xmlns:p14="http://schemas.microsoft.com/office/powerpoint/2010/main" val="36123416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Functions</a:t>
            </a:r>
            <a:endParaRPr lang="en-GB" dirty="0"/>
          </a:p>
        </p:txBody>
      </p:sp>
      <p:sp>
        <p:nvSpPr>
          <p:cNvPr id="3" name="Content Placeholder 2"/>
          <p:cNvSpPr>
            <a:spLocks noGrp="1"/>
          </p:cNvSpPr>
          <p:nvPr>
            <p:ph idx="1"/>
          </p:nvPr>
        </p:nvSpPr>
        <p:spPr>
          <a:xfrm>
            <a:off x="1047750" y="981777"/>
            <a:ext cx="7029450" cy="895149"/>
          </a:xfrm>
        </p:spPr>
        <p:txBody>
          <a:bodyPr/>
          <a:lstStyle/>
          <a:p>
            <a:r>
              <a:rPr lang="en-GB" dirty="0" smtClean="0"/>
              <a:t>No argument types specified</a:t>
            </a:r>
          </a:p>
          <a:p>
            <a:r>
              <a:rPr lang="en-GB" dirty="0" smtClean="0"/>
              <a:t>No return types specified</a:t>
            </a:r>
          </a:p>
          <a:p>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168065" y="4985886"/>
            <a:ext cx="4378250" cy="1200329"/>
          </a:xfrm>
          <a:prstGeom prst="rect">
            <a:avLst/>
          </a:prstGeom>
          <a:noFill/>
        </p:spPr>
        <p:txBody>
          <a:bodyPr wrap="none" rtlCol="0">
            <a:spAutoFit/>
          </a:bodyPr>
          <a:lstStyle/>
          <a:p>
            <a:r>
              <a:rPr lang="en-GB" dirty="0" smtClean="0"/>
              <a:t>function </a:t>
            </a:r>
            <a:r>
              <a:rPr lang="en-GB" dirty="0" err="1" smtClean="0"/>
              <a:t>AddTwoNumbers</a:t>
            </a:r>
            <a:r>
              <a:rPr lang="en-GB" dirty="0" smtClean="0"/>
              <a:t>( num1, num2 )</a:t>
            </a:r>
          </a:p>
          <a:p>
            <a:r>
              <a:rPr lang="en-GB" dirty="0" smtClean="0"/>
              <a:t>{</a:t>
            </a:r>
          </a:p>
          <a:p>
            <a:r>
              <a:rPr lang="en-GB" dirty="0"/>
              <a:t> </a:t>
            </a:r>
            <a:r>
              <a:rPr lang="en-GB" dirty="0" smtClean="0"/>
              <a:t>      return num1 + num2;</a:t>
            </a:r>
          </a:p>
          <a:p>
            <a:r>
              <a:rPr lang="en-GB" dirty="0"/>
              <a:t>}</a:t>
            </a:r>
          </a:p>
        </p:txBody>
      </p:sp>
      <p:sp>
        <p:nvSpPr>
          <p:cNvPr id="6" name="TextBox 5"/>
          <p:cNvSpPr txBox="1"/>
          <p:nvPr/>
        </p:nvSpPr>
        <p:spPr>
          <a:xfrm>
            <a:off x="1241657" y="3616414"/>
            <a:ext cx="3762568" cy="1200329"/>
          </a:xfrm>
          <a:prstGeom prst="rect">
            <a:avLst/>
          </a:prstGeom>
          <a:noFill/>
        </p:spPr>
        <p:txBody>
          <a:bodyPr wrap="none" rtlCol="0">
            <a:spAutoFit/>
          </a:bodyPr>
          <a:lstStyle/>
          <a:p>
            <a:r>
              <a:rPr lang="en-GB" dirty="0" smtClean="0"/>
              <a:t>function </a:t>
            </a:r>
            <a:r>
              <a:rPr lang="en-GB" dirty="0" err="1" smtClean="0"/>
              <a:t>SayHello</a:t>
            </a:r>
            <a:r>
              <a:rPr lang="en-GB" dirty="0" smtClean="0"/>
              <a:t>()</a:t>
            </a:r>
          </a:p>
          <a:p>
            <a:r>
              <a:rPr lang="en-GB" dirty="0" smtClean="0"/>
              <a:t>{</a:t>
            </a:r>
          </a:p>
          <a:p>
            <a:r>
              <a:rPr lang="en-GB" dirty="0"/>
              <a:t> </a:t>
            </a:r>
            <a:r>
              <a:rPr lang="en-GB" dirty="0" smtClean="0"/>
              <a:t>      </a:t>
            </a:r>
            <a:r>
              <a:rPr lang="en-GB" dirty="0" err="1" smtClean="0"/>
              <a:t>document.write</a:t>
            </a:r>
            <a:r>
              <a:rPr lang="en-GB" dirty="0" smtClean="0"/>
              <a:t>( “Hello&lt;</a:t>
            </a:r>
            <a:r>
              <a:rPr lang="en-GB" dirty="0" err="1" smtClean="0"/>
              <a:t>br</a:t>
            </a:r>
            <a:r>
              <a:rPr lang="en-GB" dirty="0" smtClean="0"/>
              <a:t>/&gt;” );</a:t>
            </a:r>
          </a:p>
          <a:p>
            <a:r>
              <a:rPr lang="en-GB" dirty="0"/>
              <a:t>}</a:t>
            </a:r>
          </a:p>
        </p:txBody>
      </p:sp>
      <p:sp>
        <p:nvSpPr>
          <p:cNvPr id="7" name="TextBox 6"/>
          <p:cNvSpPr txBox="1"/>
          <p:nvPr/>
        </p:nvSpPr>
        <p:spPr>
          <a:xfrm>
            <a:off x="1241657" y="2228036"/>
            <a:ext cx="3948645" cy="923330"/>
          </a:xfrm>
          <a:prstGeom prst="rect">
            <a:avLst/>
          </a:prstGeom>
          <a:noFill/>
        </p:spPr>
        <p:txBody>
          <a:bodyPr wrap="none" rtlCol="0">
            <a:spAutoFit/>
          </a:bodyPr>
          <a:lstStyle/>
          <a:p>
            <a:r>
              <a:rPr lang="en-GB" dirty="0" err="1" smtClean="0"/>
              <a:t>var</a:t>
            </a:r>
            <a:r>
              <a:rPr lang="en-GB" dirty="0" smtClean="0"/>
              <a:t> result =  </a:t>
            </a:r>
            <a:r>
              <a:rPr lang="en-GB" dirty="0" err="1" smtClean="0"/>
              <a:t>AddTwoNumbers</a:t>
            </a:r>
            <a:r>
              <a:rPr lang="en-GB" dirty="0" smtClean="0"/>
              <a:t>( 2, 3 );</a:t>
            </a:r>
          </a:p>
          <a:p>
            <a:endParaRPr lang="en-GB" dirty="0"/>
          </a:p>
          <a:p>
            <a:r>
              <a:rPr lang="en-GB" dirty="0" err="1" smtClean="0"/>
              <a:t>SayHello</a:t>
            </a:r>
            <a:r>
              <a:rPr lang="en-GB" dirty="0" smtClean="0"/>
              <a:t>();</a:t>
            </a:r>
          </a:p>
        </p:txBody>
      </p:sp>
      <p:sp>
        <p:nvSpPr>
          <p:cNvPr id="8" name="TextBox 7"/>
          <p:cNvSpPr txBox="1"/>
          <p:nvPr/>
        </p:nvSpPr>
        <p:spPr>
          <a:xfrm>
            <a:off x="5546315" y="4061859"/>
            <a:ext cx="3397659" cy="923330"/>
          </a:xfrm>
          <a:prstGeom prst="rect">
            <a:avLst/>
          </a:prstGeom>
          <a:noFill/>
        </p:spPr>
        <p:txBody>
          <a:bodyPr wrap="square" rtlCol="0">
            <a:spAutoFit/>
          </a:bodyPr>
          <a:lstStyle/>
          <a:p>
            <a:r>
              <a:rPr lang="en-GB" b="1" dirty="0" smtClean="0"/>
              <a:t>undefined</a:t>
            </a:r>
            <a:r>
              <a:rPr lang="en-GB" dirty="0" smtClean="0"/>
              <a:t> is returned implicitly.</a:t>
            </a:r>
          </a:p>
          <a:p>
            <a:r>
              <a:rPr lang="en-GB" dirty="0" smtClean="0"/>
              <a:t>Test for undefined using</a:t>
            </a:r>
            <a:r>
              <a:rPr lang="en-GB" dirty="0"/>
              <a:t/>
            </a:r>
            <a:br>
              <a:rPr lang="en-GB" dirty="0"/>
            </a:br>
            <a:r>
              <a:rPr lang="en-GB" i="1" dirty="0"/>
              <a:t>if (</a:t>
            </a:r>
            <a:r>
              <a:rPr lang="en-GB" i="1" dirty="0" err="1"/>
              <a:t>typeof</a:t>
            </a:r>
            <a:r>
              <a:rPr lang="en-GB" i="1" dirty="0"/>
              <a:t> </a:t>
            </a:r>
            <a:r>
              <a:rPr lang="en-GB" i="1" dirty="0" err="1"/>
              <a:t>myVar</a:t>
            </a:r>
            <a:r>
              <a:rPr lang="en-GB" i="1" dirty="0"/>
              <a:t> !== 'undefined')</a:t>
            </a:r>
          </a:p>
        </p:txBody>
      </p:sp>
      <p:cxnSp>
        <p:nvCxnSpPr>
          <p:cNvPr id="10" name="Straight Arrow Connector 9"/>
          <p:cNvCxnSpPr>
            <a:stCxn id="8" idx="1"/>
          </p:cNvCxnSpPr>
          <p:nvPr/>
        </p:nvCxnSpPr>
        <p:spPr bwMode="auto">
          <a:xfrm flipH="1">
            <a:off x="1920240" y="4523524"/>
            <a:ext cx="3626075" cy="3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1599468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71638"/>
          </a:xfrm>
        </p:spPr>
        <p:txBody>
          <a:bodyPr/>
          <a:lstStyle/>
          <a:p>
            <a:r>
              <a:rPr lang="en-GB" dirty="0" smtClean="0"/>
              <a:t>rest Operator</a:t>
            </a:r>
            <a:endParaRPr lang="en-GB" dirty="0"/>
          </a:p>
        </p:txBody>
      </p:sp>
      <p:sp>
        <p:nvSpPr>
          <p:cNvPr id="3" name="Content Placeholder 2"/>
          <p:cNvSpPr>
            <a:spLocks noGrp="1"/>
          </p:cNvSpPr>
          <p:nvPr>
            <p:ph idx="1"/>
          </p:nvPr>
        </p:nvSpPr>
        <p:spPr>
          <a:xfrm>
            <a:off x="1047750" y="505327"/>
            <a:ext cx="7029450" cy="1429352"/>
          </a:xfrm>
        </p:spPr>
        <p:txBody>
          <a:bodyPr/>
          <a:lstStyle/>
          <a:p>
            <a:r>
              <a:rPr lang="en-GB" dirty="0" smtClean="0"/>
              <a:t>Captures multiple arguments passed to a function, in an array. It allows you to create functions that can be passed numerous arguments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362150" y="1504631"/>
            <a:ext cx="3720166" cy="2585323"/>
          </a:xfrm>
          <a:prstGeom prst="rect">
            <a:avLst/>
          </a:prstGeom>
          <a:noFill/>
        </p:spPr>
        <p:txBody>
          <a:bodyPr wrap="square" rtlCol="0">
            <a:spAutoFit/>
          </a:bodyPr>
          <a:lstStyle/>
          <a:p>
            <a:r>
              <a:rPr lang="en-GB" dirty="0" smtClean="0"/>
              <a:t>function  </a:t>
            </a:r>
            <a:r>
              <a:rPr lang="en-GB" dirty="0" err="1" smtClean="0"/>
              <a:t>AddNumbers</a:t>
            </a:r>
            <a:r>
              <a:rPr lang="en-GB" dirty="0" smtClean="0"/>
              <a:t>(...</a:t>
            </a:r>
            <a:r>
              <a:rPr lang="en-GB" dirty="0" err="1" smtClean="0"/>
              <a:t>args</a:t>
            </a:r>
            <a:r>
              <a:rPr lang="en-GB" dirty="0" smtClean="0"/>
              <a:t>)</a:t>
            </a:r>
          </a:p>
          <a:p>
            <a:r>
              <a:rPr lang="en-GB" dirty="0" smtClean="0"/>
              <a:t>{</a:t>
            </a:r>
            <a:br>
              <a:rPr lang="en-GB" dirty="0" smtClean="0"/>
            </a:br>
            <a:r>
              <a:rPr lang="en-GB" dirty="0" smtClean="0"/>
              <a:t>     </a:t>
            </a:r>
            <a:r>
              <a:rPr lang="en-GB" dirty="0" err="1" smtClean="0"/>
              <a:t>int</a:t>
            </a:r>
            <a:r>
              <a:rPr lang="en-GB" dirty="0" smtClean="0"/>
              <a:t> result = 0;</a:t>
            </a:r>
            <a:br>
              <a:rPr lang="en-GB" dirty="0" smtClean="0"/>
            </a:br>
            <a:r>
              <a:rPr lang="en-GB" dirty="0" smtClean="0"/>
              <a:t>     for(</a:t>
            </a:r>
            <a:r>
              <a:rPr lang="en-GB" dirty="0" err="1" smtClean="0"/>
              <a:t>var</a:t>
            </a:r>
            <a:r>
              <a:rPr lang="en-GB" dirty="0" smtClean="0"/>
              <a:t> index in </a:t>
            </a:r>
            <a:r>
              <a:rPr lang="en-GB" dirty="0" err="1" smtClean="0"/>
              <a:t>args</a:t>
            </a:r>
            <a:r>
              <a:rPr lang="en-GB" dirty="0" smtClean="0"/>
              <a:t>)</a:t>
            </a:r>
            <a:br>
              <a:rPr lang="en-GB" dirty="0" smtClean="0"/>
            </a:br>
            <a:r>
              <a:rPr lang="en-GB" dirty="0" smtClean="0"/>
              <a:t>     {</a:t>
            </a:r>
            <a:br>
              <a:rPr lang="en-GB" dirty="0" smtClean="0"/>
            </a:br>
            <a:r>
              <a:rPr lang="en-GB" dirty="0" smtClean="0"/>
              <a:t>         result += </a:t>
            </a:r>
            <a:r>
              <a:rPr lang="en-GB" dirty="0" err="1" smtClean="0"/>
              <a:t>args</a:t>
            </a:r>
            <a:r>
              <a:rPr lang="en-GB" dirty="0" smtClean="0"/>
              <a:t>[index];</a:t>
            </a:r>
          </a:p>
          <a:p>
            <a:r>
              <a:rPr lang="en-GB" dirty="0"/>
              <a:t> </a:t>
            </a:r>
            <a:r>
              <a:rPr lang="en-GB" dirty="0" smtClean="0"/>
              <a:t>    }</a:t>
            </a:r>
            <a:br>
              <a:rPr lang="en-GB" dirty="0" smtClean="0"/>
            </a:br>
            <a:r>
              <a:rPr lang="en-GB" dirty="0" smtClean="0"/>
              <a:t>     return result;</a:t>
            </a:r>
          </a:p>
          <a:p>
            <a:r>
              <a:rPr lang="en-GB" dirty="0"/>
              <a:t>}</a:t>
            </a:r>
            <a:r>
              <a:rPr lang="en-GB" dirty="0" smtClean="0"/>
              <a:t> </a:t>
            </a:r>
            <a:endParaRPr lang="en-GB" dirty="0"/>
          </a:p>
        </p:txBody>
      </p:sp>
      <p:sp>
        <p:nvSpPr>
          <p:cNvPr id="7" name="TextBox 6"/>
          <p:cNvSpPr txBox="1"/>
          <p:nvPr/>
        </p:nvSpPr>
        <p:spPr>
          <a:xfrm>
            <a:off x="4393933" y="2573535"/>
            <a:ext cx="2279470" cy="369332"/>
          </a:xfrm>
          <a:prstGeom prst="rect">
            <a:avLst/>
          </a:prstGeom>
          <a:noFill/>
        </p:spPr>
        <p:txBody>
          <a:bodyPr wrap="none" rtlCol="0">
            <a:spAutoFit/>
          </a:bodyPr>
          <a:lstStyle/>
          <a:p>
            <a:r>
              <a:rPr lang="en-GB" dirty="0" smtClean="0"/>
              <a:t>Your choice of name</a:t>
            </a:r>
            <a:endParaRPr lang="en-GB" dirty="0"/>
          </a:p>
        </p:txBody>
      </p:sp>
      <p:cxnSp>
        <p:nvCxnSpPr>
          <p:cNvPr id="9" name="Straight Arrow Connector 8"/>
          <p:cNvCxnSpPr/>
          <p:nvPr/>
        </p:nvCxnSpPr>
        <p:spPr bwMode="auto">
          <a:xfrm flipH="1">
            <a:off x="4600575" y="2942867"/>
            <a:ext cx="312263" cy="133075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5450004" y="3778551"/>
            <a:ext cx="3333028" cy="1477328"/>
          </a:xfrm>
          <a:prstGeom prst="rect">
            <a:avLst/>
          </a:prstGeom>
          <a:noFill/>
        </p:spPr>
        <p:txBody>
          <a:bodyPr wrap="none" rtlCol="0">
            <a:spAutoFit/>
          </a:bodyPr>
          <a:lstStyle/>
          <a:p>
            <a:r>
              <a:rPr lang="en-GB" dirty="0" err="1" smtClean="0"/>
              <a:t>int</a:t>
            </a:r>
            <a:r>
              <a:rPr lang="en-GB" dirty="0" smtClean="0"/>
              <a:t> result;</a:t>
            </a:r>
          </a:p>
          <a:p>
            <a:endParaRPr lang="en-GB" dirty="0" smtClean="0"/>
          </a:p>
          <a:p>
            <a:r>
              <a:rPr lang="en-GB" dirty="0"/>
              <a:t>result = </a:t>
            </a:r>
            <a:r>
              <a:rPr lang="en-GB" dirty="0" err="1" smtClean="0"/>
              <a:t>AddNumbers</a:t>
            </a:r>
            <a:r>
              <a:rPr lang="en-GB" dirty="0" smtClean="0"/>
              <a:t>(8);</a:t>
            </a:r>
          </a:p>
          <a:p>
            <a:r>
              <a:rPr lang="en-GB" dirty="0"/>
              <a:t>result = </a:t>
            </a:r>
            <a:r>
              <a:rPr lang="en-GB" dirty="0" err="1"/>
              <a:t>AddNumbers</a:t>
            </a:r>
            <a:r>
              <a:rPr lang="en-GB" dirty="0"/>
              <a:t>(8, </a:t>
            </a:r>
            <a:r>
              <a:rPr lang="en-GB" dirty="0" smtClean="0"/>
              <a:t>29);</a:t>
            </a:r>
            <a:endParaRPr lang="en-GB" dirty="0"/>
          </a:p>
          <a:p>
            <a:r>
              <a:rPr lang="en-GB" dirty="0" smtClean="0"/>
              <a:t>result = </a:t>
            </a:r>
            <a:r>
              <a:rPr lang="en-GB" dirty="0" err="1" smtClean="0"/>
              <a:t>AddNumbers</a:t>
            </a:r>
            <a:r>
              <a:rPr lang="en-GB" dirty="0" smtClean="0"/>
              <a:t>(8, 29, 7);</a:t>
            </a:r>
            <a:endParaRPr lang="en-GB" dirty="0"/>
          </a:p>
        </p:txBody>
      </p:sp>
      <p:sp>
        <p:nvSpPr>
          <p:cNvPr id="11" name="TextBox 10"/>
          <p:cNvSpPr txBox="1"/>
          <p:nvPr/>
        </p:nvSpPr>
        <p:spPr>
          <a:xfrm>
            <a:off x="257175" y="4211670"/>
            <a:ext cx="5192829" cy="2585323"/>
          </a:xfrm>
          <a:prstGeom prst="rect">
            <a:avLst/>
          </a:prstGeom>
          <a:noFill/>
        </p:spPr>
        <p:txBody>
          <a:bodyPr wrap="square" rtlCol="0">
            <a:spAutoFit/>
          </a:bodyPr>
          <a:lstStyle/>
          <a:p>
            <a:r>
              <a:rPr lang="en-GB" dirty="0" smtClean="0"/>
              <a:t>function  </a:t>
            </a:r>
            <a:r>
              <a:rPr lang="en-GB" dirty="0" err="1" smtClean="0"/>
              <a:t>AddAndMultiplyBy</a:t>
            </a:r>
            <a:r>
              <a:rPr lang="en-GB" dirty="0" smtClean="0"/>
              <a:t>(multiplier, ...</a:t>
            </a:r>
            <a:r>
              <a:rPr lang="en-GB" dirty="0" err="1" smtClean="0"/>
              <a:t>nums</a:t>
            </a:r>
            <a:r>
              <a:rPr lang="en-GB" dirty="0" smtClean="0"/>
              <a:t>)</a:t>
            </a:r>
          </a:p>
          <a:p>
            <a:r>
              <a:rPr lang="en-GB" dirty="0" smtClean="0"/>
              <a:t>{</a:t>
            </a:r>
          </a:p>
          <a:p>
            <a:r>
              <a:rPr lang="en-GB" dirty="0" smtClean="0"/>
              <a:t>     </a:t>
            </a:r>
            <a:r>
              <a:rPr lang="en-GB" dirty="0" err="1" smtClean="0"/>
              <a:t>int</a:t>
            </a:r>
            <a:r>
              <a:rPr lang="en-GB" dirty="0" smtClean="0"/>
              <a:t> </a:t>
            </a:r>
            <a:r>
              <a:rPr lang="en-GB" dirty="0"/>
              <a:t>result = 0;</a:t>
            </a:r>
            <a:br>
              <a:rPr lang="en-GB" dirty="0"/>
            </a:br>
            <a:r>
              <a:rPr lang="en-GB" dirty="0"/>
              <a:t>     for(</a:t>
            </a:r>
            <a:r>
              <a:rPr lang="en-GB" dirty="0" err="1"/>
              <a:t>var</a:t>
            </a:r>
            <a:r>
              <a:rPr lang="en-GB" dirty="0"/>
              <a:t> index in </a:t>
            </a:r>
            <a:r>
              <a:rPr lang="en-GB" dirty="0" err="1"/>
              <a:t>nums</a:t>
            </a:r>
            <a:r>
              <a:rPr lang="en-GB" dirty="0" smtClean="0"/>
              <a:t>)</a:t>
            </a:r>
            <a:r>
              <a:rPr lang="en-GB" dirty="0"/>
              <a:t/>
            </a:r>
            <a:br>
              <a:rPr lang="en-GB" dirty="0"/>
            </a:br>
            <a:r>
              <a:rPr lang="en-GB" dirty="0"/>
              <a:t>     {</a:t>
            </a:r>
            <a:br>
              <a:rPr lang="en-GB" dirty="0"/>
            </a:br>
            <a:r>
              <a:rPr lang="en-GB" dirty="0"/>
              <a:t>         result += </a:t>
            </a:r>
            <a:r>
              <a:rPr lang="en-GB" dirty="0" err="1"/>
              <a:t>nums</a:t>
            </a:r>
            <a:r>
              <a:rPr lang="en-GB" dirty="0" smtClean="0"/>
              <a:t>[index</a:t>
            </a:r>
            <a:r>
              <a:rPr lang="en-GB" dirty="0"/>
              <a:t>];</a:t>
            </a:r>
          </a:p>
          <a:p>
            <a:r>
              <a:rPr lang="en-GB" dirty="0"/>
              <a:t>     }</a:t>
            </a:r>
            <a:r>
              <a:rPr lang="en-GB" dirty="0" smtClean="0"/>
              <a:t/>
            </a:r>
            <a:br>
              <a:rPr lang="en-GB" dirty="0" smtClean="0"/>
            </a:br>
            <a:r>
              <a:rPr lang="en-GB" dirty="0" smtClean="0"/>
              <a:t>    return multiplier * result ;</a:t>
            </a:r>
          </a:p>
          <a:p>
            <a:r>
              <a:rPr lang="en-GB" dirty="0"/>
              <a:t>}</a:t>
            </a:r>
            <a:r>
              <a:rPr lang="en-GB" dirty="0" smtClean="0"/>
              <a:t> </a:t>
            </a:r>
            <a:endParaRPr lang="en-GB" dirty="0"/>
          </a:p>
        </p:txBody>
      </p:sp>
      <p:cxnSp>
        <p:nvCxnSpPr>
          <p:cNvPr id="14" name="Straight Arrow Connector 13"/>
          <p:cNvCxnSpPr/>
          <p:nvPr/>
        </p:nvCxnSpPr>
        <p:spPr bwMode="auto">
          <a:xfrm flipH="1" flipV="1">
            <a:off x="3306278" y="1934679"/>
            <a:ext cx="1155032" cy="70264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6" name="TextBox 15"/>
          <p:cNvSpPr txBox="1"/>
          <p:nvPr/>
        </p:nvSpPr>
        <p:spPr>
          <a:xfrm>
            <a:off x="3620807" y="5583470"/>
            <a:ext cx="1912861" cy="923330"/>
          </a:xfrm>
          <a:prstGeom prst="rect">
            <a:avLst/>
          </a:prstGeom>
          <a:noFill/>
        </p:spPr>
        <p:txBody>
          <a:bodyPr wrap="square" rtlCol="0">
            <a:spAutoFit/>
          </a:bodyPr>
          <a:lstStyle/>
          <a:p>
            <a:r>
              <a:rPr lang="en-GB" dirty="0" smtClean="0"/>
              <a:t>More arguments following the first ones</a:t>
            </a:r>
            <a:endParaRPr lang="en-GB" dirty="0"/>
          </a:p>
        </p:txBody>
      </p:sp>
      <p:cxnSp>
        <p:nvCxnSpPr>
          <p:cNvPr id="18" name="Straight Arrow Connector 17"/>
          <p:cNvCxnSpPr/>
          <p:nvPr/>
        </p:nvCxnSpPr>
        <p:spPr bwMode="auto">
          <a:xfrm flipV="1">
            <a:off x="4393933" y="4644189"/>
            <a:ext cx="33688" cy="939281"/>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3142670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and ===</a:t>
            </a:r>
            <a:endParaRPr lang="en-GB" dirty="0"/>
          </a:p>
        </p:txBody>
      </p:sp>
      <p:sp>
        <p:nvSpPr>
          <p:cNvPr id="3" name="Content Placeholder 2"/>
          <p:cNvSpPr>
            <a:spLocks noGrp="1"/>
          </p:cNvSpPr>
          <p:nvPr>
            <p:ph idx="1"/>
          </p:nvPr>
        </p:nvSpPr>
        <p:spPr>
          <a:xfrm>
            <a:off x="741145" y="844551"/>
            <a:ext cx="7950467" cy="1876170"/>
          </a:xfrm>
        </p:spPr>
        <p:txBody>
          <a:bodyPr/>
          <a:lstStyle/>
          <a:p>
            <a:r>
              <a:rPr lang="en-GB" dirty="0" smtClean="0"/>
              <a:t>We may need to check </a:t>
            </a:r>
            <a:r>
              <a:rPr lang="en-GB" b="1" u="sng" dirty="0" smtClean="0">
                <a:solidFill>
                  <a:srgbClr val="FF0000"/>
                </a:solidFill>
              </a:rPr>
              <a:t>both</a:t>
            </a:r>
            <a:r>
              <a:rPr lang="en-GB" dirty="0" smtClean="0"/>
              <a:t> the </a:t>
            </a:r>
            <a:r>
              <a:rPr lang="en-GB" dirty="0" smtClean="0">
                <a:solidFill>
                  <a:srgbClr val="FF0000"/>
                </a:solidFill>
              </a:rPr>
              <a:t>type and the value </a:t>
            </a:r>
            <a:r>
              <a:rPr lang="en-GB" dirty="0" smtClean="0"/>
              <a:t>of a variable</a:t>
            </a:r>
          </a:p>
          <a:p>
            <a:r>
              <a:rPr lang="en-GB" dirty="0" smtClean="0"/>
              <a:t>Example, in JS:</a:t>
            </a:r>
            <a:br>
              <a:rPr lang="en-GB" dirty="0" smtClean="0"/>
            </a:br>
            <a:r>
              <a:rPr lang="en-GB" dirty="0" smtClean="0"/>
              <a:t>“1” != 1</a:t>
            </a:r>
            <a:r>
              <a:rPr lang="en-GB" dirty="0"/>
              <a:t>	</a:t>
            </a:r>
            <a:r>
              <a:rPr lang="en-GB" dirty="0" smtClean="0"/>
              <a:t>result is 	FALSE, they are the same???</a:t>
            </a:r>
            <a:br>
              <a:rPr lang="en-GB" dirty="0" smtClean="0"/>
            </a:br>
            <a:r>
              <a:rPr lang="en-GB" dirty="0"/>
              <a:t>“1” </a:t>
            </a:r>
            <a:r>
              <a:rPr lang="en-GB" dirty="0" smtClean="0"/>
              <a:t>!== </a:t>
            </a:r>
            <a:r>
              <a:rPr lang="en-GB" dirty="0"/>
              <a:t>1	result is 	</a:t>
            </a:r>
            <a:r>
              <a:rPr lang="en-GB" dirty="0" smtClean="0"/>
              <a:t>TRUE, the two are not the same</a:t>
            </a:r>
            <a:br>
              <a:rPr lang="en-GB" dirty="0" smtClean="0"/>
            </a:br>
            <a:r>
              <a:rPr lang="en-GB" dirty="0" smtClean="0">
                <a:solidFill>
                  <a:srgbClr val="FF0000"/>
                </a:solidFill>
              </a:rPr>
              <a:t>0 == false     </a:t>
            </a:r>
            <a:r>
              <a:rPr lang="en-GB" dirty="0" smtClean="0"/>
              <a:t>result is		TRUE, zero and false are the same</a:t>
            </a:r>
            <a:br>
              <a:rPr lang="en-GB" dirty="0" smtClean="0"/>
            </a:br>
            <a:r>
              <a:rPr lang="en-GB" dirty="0" smtClean="0"/>
              <a:t>0 </a:t>
            </a:r>
            <a:r>
              <a:rPr lang="en-GB" dirty="0"/>
              <a:t>!== false	result is 	TRUE, the two are not the same</a:t>
            </a:r>
            <a:br>
              <a:rPr lang="en-GB" dirty="0"/>
            </a:br>
            <a:endParaRPr lang="en-GB" dirty="0"/>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457200" y="2843957"/>
            <a:ext cx="5109156" cy="1754326"/>
          </a:xfrm>
          <a:prstGeom prst="rect">
            <a:avLst/>
          </a:prstGeom>
          <a:noFill/>
        </p:spPr>
        <p:txBody>
          <a:bodyPr wrap="none" rtlCol="0">
            <a:spAutoFit/>
          </a:bodyPr>
          <a:lstStyle/>
          <a:p>
            <a:r>
              <a:rPr lang="en-GB" dirty="0" smtClean="0"/>
              <a:t>function </a:t>
            </a:r>
            <a:r>
              <a:rPr lang="en-GB" dirty="0" err="1" smtClean="0"/>
              <a:t>AddNumbers</a:t>
            </a:r>
            <a:r>
              <a:rPr lang="en-GB" dirty="0" smtClean="0"/>
              <a:t>(number1, number2, limit)</a:t>
            </a:r>
            <a:br>
              <a:rPr lang="en-GB" dirty="0" smtClean="0"/>
            </a:br>
            <a:r>
              <a:rPr lang="en-GB" dirty="0" smtClean="0"/>
              <a:t>{</a:t>
            </a:r>
            <a:br>
              <a:rPr lang="en-GB" dirty="0" smtClean="0"/>
            </a:br>
            <a:r>
              <a:rPr lang="en-GB" dirty="0" smtClean="0"/>
              <a:t>        </a:t>
            </a:r>
            <a:r>
              <a:rPr lang="en-GB" dirty="0" err="1" smtClean="0"/>
              <a:t>var</a:t>
            </a:r>
            <a:r>
              <a:rPr lang="en-GB" dirty="0" smtClean="0"/>
              <a:t> result = number1 + number2;</a:t>
            </a:r>
            <a:br>
              <a:rPr lang="en-GB" dirty="0" smtClean="0"/>
            </a:br>
            <a:r>
              <a:rPr lang="en-GB" dirty="0" smtClean="0"/>
              <a:t>         if(result &gt; limit)  return false;</a:t>
            </a:r>
            <a:br>
              <a:rPr lang="en-GB" dirty="0" smtClean="0"/>
            </a:br>
            <a:r>
              <a:rPr lang="en-GB" dirty="0" smtClean="0"/>
              <a:t>         return result;</a:t>
            </a:r>
          </a:p>
          <a:p>
            <a:r>
              <a:rPr lang="en-GB" dirty="0"/>
              <a:t>}</a:t>
            </a:r>
          </a:p>
        </p:txBody>
      </p:sp>
      <p:sp>
        <p:nvSpPr>
          <p:cNvPr id="6" name="TextBox 5"/>
          <p:cNvSpPr txBox="1"/>
          <p:nvPr/>
        </p:nvSpPr>
        <p:spPr>
          <a:xfrm>
            <a:off x="845897" y="4720127"/>
            <a:ext cx="7592143" cy="1754326"/>
          </a:xfrm>
          <a:prstGeom prst="rect">
            <a:avLst/>
          </a:prstGeom>
          <a:noFill/>
          <a:ln w="22225">
            <a:solidFill>
              <a:schemeClr val="tx1"/>
            </a:solidFill>
            <a:prstDash val="dash"/>
          </a:ln>
        </p:spPr>
        <p:txBody>
          <a:bodyPr wrap="none" rtlCol="0">
            <a:spAutoFit/>
          </a:bodyPr>
          <a:lstStyle/>
          <a:p>
            <a:r>
              <a:rPr lang="en-GB" dirty="0" err="1" smtClean="0"/>
              <a:t>var</a:t>
            </a:r>
            <a:r>
              <a:rPr lang="en-GB" dirty="0" smtClean="0"/>
              <a:t> result = </a:t>
            </a:r>
            <a:r>
              <a:rPr lang="en-GB" dirty="0" err="1" smtClean="0"/>
              <a:t>AddNumbers</a:t>
            </a:r>
            <a:r>
              <a:rPr lang="en-GB" dirty="0" smtClean="0"/>
              <a:t>(0, 0, 4);</a:t>
            </a:r>
            <a:br>
              <a:rPr lang="en-GB" dirty="0" smtClean="0"/>
            </a:br>
            <a:r>
              <a:rPr lang="en-GB" dirty="0" smtClean="0"/>
              <a:t/>
            </a:r>
            <a:br>
              <a:rPr lang="en-GB" dirty="0" smtClean="0"/>
            </a:br>
            <a:r>
              <a:rPr lang="en-GB" dirty="0" smtClean="0"/>
              <a:t>if(result !== false)   </a:t>
            </a:r>
            <a:r>
              <a:rPr lang="en-GB" dirty="0" smtClean="0">
                <a:sym typeface="Wingdings" panose="05000000000000000000" pitchFamily="2" charset="2"/>
              </a:rPr>
              <a:t> result might be zero which we should be displayed</a:t>
            </a:r>
            <a:r>
              <a:rPr lang="en-GB" dirty="0" smtClean="0"/>
              <a:t/>
            </a:r>
            <a:br>
              <a:rPr lang="en-GB" dirty="0" smtClean="0"/>
            </a:br>
            <a:r>
              <a:rPr lang="en-GB" dirty="0" smtClean="0"/>
              <a:t>{</a:t>
            </a:r>
          </a:p>
          <a:p>
            <a:r>
              <a:rPr lang="en-GB" dirty="0"/>
              <a:t> </a:t>
            </a:r>
            <a:r>
              <a:rPr lang="en-GB" dirty="0" smtClean="0"/>
              <a:t>     </a:t>
            </a:r>
            <a:r>
              <a:rPr lang="en-GB" dirty="0" err="1" smtClean="0"/>
              <a:t>document.write</a:t>
            </a:r>
            <a:r>
              <a:rPr lang="en-GB" dirty="0" smtClean="0"/>
              <a:t>(“Total is “ + result);</a:t>
            </a:r>
            <a:br>
              <a:rPr lang="en-GB" dirty="0" smtClean="0"/>
            </a:br>
            <a:r>
              <a:rPr lang="en-GB" dirty="0" smtClean="0"/>
              <a:t>}</a:t>
            </a:r>
            <a:endParaRPr lang="en-GB" dirty="0"/>
          </a:p>
        </p:txBody>
      </p:sp>
      <p:sp>
        <p:nvSpPr>
          <p:cNvPr id="7" name="TextBox 6"/>
          <p:cNvSpPr txBox="1"/>
          <p:nvPr/>
        </p:nvSpPr>
        <p:spPr>
          <a:xfrm>
            <a:off x="5908813" y="3162660"/>
            <a:ext cx="2317184" cy="923330"/>
          </a:xfrm>
          <a:prstGeom prst="rect">
            <a:avLst/>
          </a:prstGeom>
          <a:noFill/>
        </p:spPr>
        <p:txBody>
          <a:bodyPr wrap="square" rtlCol="0">
            <a:spAutoFit/>
          </a:bodyPr>
          <a:lstStyle/>
          <a:p>
            <a:r>
              <a:rPr lang="en-GB" dirty="0" smtClean="0"/>
              <a:t>Function can return a Boolean or a number</a:t>
            </a:r>
            <a:endParaRPr lang="en-GB" dirty="0"/>
          </a:p>
        </p:txBody>
      </p:sp>
    </p:spTree>
    <p:extLst>
      <p:ext uri="{BB962C8B-B14F-4D97-AF65-F5344CB8AC3E}">
        <p14:creationId xmlns:p14="http://schemas.microsoft.com/office/powerpoint/2010/main" val="14538177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Objects</a:t>
            </a:r>
            <a:endParaRPr lang="en-GB" dirty="0"/>
          </a:p>
        </p:txBody>
      </p:sp>
      <p:sp>
        <p:nvSpPr>
          <p:cNvPr id="3" name="Content Placeholder 2"/>
          <p:cNvSpPr>
            <a:spLocks noGrp="1"/>
          </p:cNvSpPr>
          <p:nvPr>
            <p:ph idx="1"/>
          </p:nvPr>
        </p:nvSpPr>
        <p:spPr>
          <a:xfrm>
            <a:off x="1047750" y="844550"/>
            <a:ext cx="7029450" cy="4994275"/>
          </a:xfrm>
        </p:spPr>
        <p:txBody>
          <a:bodyPr/>
          <a:lstStyle/>
          <a:p>
            <a:r>
              <a:rPr lang="en-GB" dirty="0"/>
              <a:t>JavaScript is designed on a simple object-based paradigm. </a:t>
            </a:r>
            <a:endParaRPr lang="en-GB" dirty="0" smtClean="0"/>
          </a:p>
          <a:p>
            <a:r>
              <a:rPr lang="en-GB" dirty="0" smtClean="0"/>
              <a:t>An </a:t>
            </a:r>
            <a:r>
              <a:rPr lang="en-GB" dirty="0"/>
              <a:t>object is a collection of properties, and a property is an association between a name (or </a:t>
            </a:r>
            <a:r>
              <a:rPr lang="en-GB" i="1" dirty="0"/>
              <a:t>key</a:t>
            </a:r>
            <a:r>
              <a:rPr lang="en-GB" dirty="0"/>
              <a:t>) and a value. </a:t>
            </a:r>
            <a:endParaRPr lang="en-GB" dirty="0" smtClean="0"/>
          </a:p>
          <a:p>
            <a:r>
              <a:rPr lang="en-GB" dirty="0" smtClean="0"/>
              <a:t>A </a:t>
            </a:r>
            <a:r>
              <a:rPr lang="en-GB" dirty="0"/>
              <a:t>property's value can be a function, in which case the property is known as a method.</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501738" y="2952271"/>
            <a:ext cx="2345514" cy="923330"/>
          </a:xfrm>
          <a:prstGeom prst="rect">
            <a:avLst/>
          </a:prstGeom>
          <a:noFill/>
        </p:spPr>
        <p:txBody>
          <a:bodyPr wrap="none" rtlCol="0">
            <a:spAutoFit/>
          </a:bodyPr>
          <a:lstStyle/>
          <a:p>
            <a:r>
              <a:rPr lang="en-GB" b="1" u="sng" dirty="0" smtClean="0"/>
              <a:t>Create an object</a:t>
            </a:r>
          </a:p>
          <a:p>
            <a:endParaRPr lang="en-GB" dirty="0" smtClean="0"/>
          </a:p>
          <a:p>
            <a:r>
              <a:rPr lang="en-GB" dirty="0" err="1" smtClean="0"/>
              <a:t>var</a:t>
            </a:r>
            <a:r>
              <a:rPr lang="en-GB" dirty="0" smtClean="0"/>
              <a:t> </a:t>
            </a:r>
            <a:r>
              <a:rPr lang="en-GB" dirty="0" err="1" smtClean="0"/>
              <a:t>someObject</a:t>
            </a:r>
            <a:r>
              <a:rPr lang="en-GB" dirty="0" smtClean="0"/>
              <a:t> = { };</a:t>
            </a:r>
            <a:endParaRPr lang="en-GB" dirty="0"/>
          </a:p>
        </p:txBody>
      </p:sp>
      <p:sp>
        <p:nvSpPr>
          <p:cNvPr id="6" name="TextBox 5"/>
          <p:cNvSpPr txBox="1"/>
          <p:nvPr/>
        </p:nvSpPr>
        <p:spPr>
          <a:xfrm>
            <a:off x="3261138" y="3802502"/>
            <a:ext cx="5468976" cy="2585323"/>
          </a:xfrm>
          <a:prstGeom prst="rect">
            <a:avLst/>
          </a:prstGeom>
          <a:noFill/>
        </p:spPr>
        <p:txBody>
          <a:bodyPr wrap="square" rtlCol="0">
            <a:spAutoFit/>
          </a:bodyPr>
          <a:lstStyle/>
          <a:p>
            <a:r>
              <a:rPr lang="en-GB" b="1" u="sng" dirty="0" smtClean="0"/>
              <a:t>Adding attributes and functions to an object can be done any time</a:t>
            </a:r>
          </a:p>
          <a:p>
            <a:endParaRPr lang="en-GB" dirty="0" smtClean="0"/>
          </a:p>
          <a:p>
            <a:r>
              <a:rPr lang="en-GB" dirty="0" smtClean="0"/>
              <a:t>someObject.name = “Bob”;</a:t>
            </a:r>
          </a:p>
          <a:p>
            <a:r>
              <a:rPr lang="en-GB" dirty="0" err="1" smtClean="0"/>
              <a:t>someObject.age</a:t>
            </a:r>
            <a:r>
              <a:rPr lang="en-GB" dirty="0" smtClean="0"/>
              <a:t> = 23;</a:t>
            </a:r>
          </a:p>
          <a:p>
            <a:endParaRPr lang="en-GB" dirty="0" smtClean="0"/>
          </a:p>
          <a:p>
            <a:r>
              <a:rPr lang="en-GB" dirty="0" err="1" smtClean="0"/>
              <a:t>someObject.WhoAmI</a:t>
            </a:r>
            <a:r>
              <a:rPr lang="en-GB" dirty="0" smtClean="0"/>
              <a:t> = function() {</a:t>
            </a:r>
          </a:p>
          <a:p>
            <a:r>
              <a:rPr lang="en-GB" dirty="0"/>
              <a:t> </a:t>
            </a:r>
            <a:r>
              <a:rPr lang="en-GB" dirty="0" smtClean="0"/>
              <a:t>   </a:t>
            </a:r>
            <a:r>
              <a:rPr lang="en-GB" dirty="0" err="1" smtClean="0"/>
              <a:t>document.write</a:t>
            </a:r>
            <a:r>
              <a:rPr lang="en-GB" dirty="0" smtClean="0"/>
              <a:t>( “I am “ + this.name + “&lt;</a:t>
            </a:r>
            <a:r>
              <a:rPr lang="en-GB" dirty="0" err="1" smtClean="0"/>
              <a:t>br</a:t>
            </a:r>
            <a:r>
              <a:rPr lang="en-GB" dirty="0" smtClean="0"/>
              <a:t>/&gt;” );</a:t>
            </a:r>
          </a:p>
          <a:p>
            <a:r>
              <a:rPr lang="en-GB" dirty="0" smtClean="0"/>
              <a:t>};</a:t>
            </a:r>
          </a:p>
        </p:txBody>
      </p:sp>
    </p:spTree>
    <p:extLst>
      <p:ext uri="{BB962C8B-B14F-4D97-AF65-F5344CB8AC3E}">
        <p14:creationId xmlns:p14="http://schemas.microsoft.com/office/powerpoint/2010/main" val="7897689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 Literal</a:t>
            </a:r>
            <a:endParaRPr lang="en-GB" dirty="0"/>
          </a:p>
        </p:txBody>
      </p:sp>
      <p:sp>
        <p:nvSpPr>
          <p:cNvPr id="3" name="Content Placeholder 2"/>
          <p:cNvSpPr>
            <a:spLocks noGrp="1"/>
          </p:cNvSpPr>
          <p:nvPr>
            <p:ph idx="1"/>
          </p:nvPr>
        </p:nvSpPr>
        <p:spPr>
          <a:xfrm>
            <a:off x="1047750" y="996215"/>
            <a:ext cx="7029450" cy="4842610"/>
          </a:xfrm>
        </p:spPr>
        <p:txBody>
          <a:bodyPr/>
          <a:lstStyle/>
          <a:p>
            <a:r>
              <a:rPr lang="en-GB" dirty="0" smtClean="0"/>
              <a:t>We can hard code objects in JS like this:</a:t>
            </a:r>
          </a:p>
          <a:p>
            <a:endParaRPr lang="en-GB" dirty="0"/>
          </a:p>
          <a:p>
            <a:endParaRPr lang="en-GB" dirty="0" smtClean="0"/>
          </a:p>
          <a:p>
            <a:endParaRPr lang="en-GB" dirty="0"/>
          </a:p>
          <a:p>
            <a:endParaRPr lang="en-GB" dirty="0" smtClean="0"/>
          </a:p>
          <a:p>
            <a:r>
              <a:rPr lang="en-GB" dirty="0" smtClean="0"/>
              <a:t>OR like this: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377637" y="1543050"/>
            <a:ext cx="5404043" cy="923330"/>
          </a:xfrm>
          <a:prstGeom prst="rect">
            <a:avLst/>
          </a:prstGeom>
          <a:noFill/>
        </p:spPr>
        <p:txBody>
          <a:bodyPr wrap="none" rtlCol="0">
            <a:spAutoFit/>
          </a:bodyPr>
          <a:lstStyle/>
          <a:p>
            <a:r>
              <a:rPr lang="en-GB" dirty="0" err="1" smtClean="0"/>
              <a:t>var</a:t>
            </a:r>
            <a:r>
              <a:rPr lang="en-GB" dirty="0" smtClean="0"/>
              <a:t> person = { name: “Bob”, age: 23 };</a:t>
            </a:r>
          </a:p>
          <a:p>
            <a:endParaRPr lang="en-GB" dirty="0"/>
          </a:p>
          <a:p>
            <a:r>
              <a:rPr lang="en-GB" dirty="0" err="1" smtClean="0"/>
              <a:t>document.write</a:t>
            </a:r>
            <a:r>
              <a:rPr lang="en-GB" dirty="0" smtClean="0"/>
              <a:t>( “Hello “ + person.name + “&lt;</a:t>
            </a:r>
            <a:r>
              <a:rPr lang="en-GB" dirty="0" err="1" smtClean="0"/>
              <a:t>br</a:t>
            </a:r>
            <a:r>
              <a:rPr lang="en-GB" dirty="0" smtClean="0"/>
              <a:t>/&gt;” );</a:t>
            </a:r>
            <a:endParaRPr lang="en-GB" dirty="0"/>
          </a:p>
        </p:txBody>
      </p:sp>
      <p:sp>
        <p:nvSpPr>
          <p:cNvPr id="6" name="TextBox 5"/>
          <p:cNvSpPr txBox="1"/>
          <p:nvPr/>
        </p:nvSpPr>
        <p:spPr>
          <a:xfrm>
            <a:off x="1377637" y="3417520"/>
            <a:ext cx="5404043" cy="923330"/>
          </a:xfrm>
          <a:prstGeom prst="rect">
            <a:avLst/>
          </a:prstGeom>
          <a:noFill/>
        </p:spPr>
        <p:txBody>
          <a:bodyPr wrap="none" rtlCol="0">
            <a:spAutoFit/>
          </a:bodyPr>
          <a:lstStyle/>
          <a:p>
            <a:r>
              <a:rPr lang="en-GB" dirty="0" err="1" smtClean="0"/>
              <a:t>var</a:t>
            </a:r>
            <a:r>
              <a:rPr lang="en-GB" dirty="0" smtClean="0"/>
              <a:t> person = { </a:t>
            </a:r>
            <a:r>
              <a:rPr lang="en-GB" b="1" dirty="0" smtClean="0">
                <a:solidFill>
                  <a:srgbClr val="FF0000"/>
                </a:solidFill>
              </a:rPr>
              <a:t>“</a:t>
            </a:r>
            <a:r>
              <a:rPr lang="en-GB" dirty="0" smtClean="0"/>
              <a:t>name</a:t>
            </a:r>
            <a:r>
              <a:rPr lang="en-GB" b="1" dirty="0" smtClean="0">
                <a:solidFill>
                  <a:srgbClr val="FF0000"/>
                </a:solidFill>
              </a:rPr>
              <a:t>”</a:t>
            </a:r>
            <a:r>
              <a:rPr lang="en-GB" dirty="0" smtClean="0"/>
              <a:t>: “Bob”, </a:t>
            </a:r>
            <a:r>
              <a:rPr lang="en-GB" b="1" dirty="0" smtClean="0">
                <a:solidFill>
                  <a:srgbClr val="FF0000"/>
                </a:solidFill>
              </a:rPr>
              <a:t>“</a:t>
            </a:r>
            <a:r>
              <a:rPr lang="en-GB" dirty="0" smtClean="0"/>
              <a:t>age</a:t>
            </a:r>
            <a:r>
              <a:rPr lang="en-GB" b="1" dirty="0" smtClean="0">
                <a:solidFill>
                  <a:srgbClr val="FF0000"/>
                </a:solidFill>
              </a:rPr>
              <a:t>”</a:t>
            </a:r>
            <a:r>
              <a:rPr lang="en-GB" dirty="0" smtClean="0"/>
              <a:t>: 23 };</a:t>
            </a:r>
          </a:p>
          <a:p>
            <a:endParaRPr lang="en-GB" dirty="0"/>
          </a:p>
          <a:p>
            <a:r>
              <a:rPr lang="en-GB" dirty="0" err="1" smtClean="0"/>
              <a:t>document.write</a:t>
            </a:r>
            <a:r>
              <a:rPr lang="en-GB" dirty="0" smtClean="0"/>
              <a:t>( “Hello “ + person.name + “&lt;</a:t>
            </a:r>
            <a:r>
              <a:rPr lang="en-GB" dirty="0" err="1" smtClean="0"/>
              <a:t>br</a:t>
            </a:r>
            <a:r>
              <a:rPr lang="en-GB" dirty="0" smtClean="0"/>
              <a:t>/&gt;” );</a:t>
            </a:r>
            <a:endParaRPr lang="en-GB" dirty="0"/>
          </a:p>
        </p:txBody>
      </p:sp>
    </p:spTree>
    <p:extLst>
      <p:ext uri="{BB962C8B-B14F-4D97-AF65-F5344CB8AC3E}">
        <p14:creationId xmlns:p14="http://schemas.microsoft.com/office/powerpoint/2010/main" val="41065286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“Options Hash”</a:t>
            </a:r>
            <a:endParaRPr lang="en-GB" dirty="0"/>
          </a:p>
        </p:txBody>
      </p:sp>
      <p:sp>
        <p:nvSpPr>
          <p:cNvPr id="3" name="Content Placeholder 2"/>
          <p:cNvSpPr>
            <a:spLocks noGrp="1"/>
          </p:cNvSpPr>
          <p:nvPr>
            <p:ph idx="1"/>
          </p:nvPr>
        </p:nvSpPr>
        <p:spPr>
          <a:xfrm>
            <a:off x="680825" y="1234731"/>
            <a:ext cx="7029450" cy="4848710"/>
          </a:xfrm>
        </p:spPr>
        <p:txBody>
          <a:bodyPr/>
          <a:lstStyle/>
          <a:p>
            <a:r>
              <a:rPr lang="en-GB" dirty="0" smtClean="0"/>
              <a:t>If we want to pass multiple options into a function, we may use an object</a:t>
            </a:r>
          </a:p>
          <a:p>
            <a:r>
              <a:rPr lang="en-GB" dirty="0" smtClean="0"/>
              <a:t>Sometimes </a:t>
            </a:r>
            <a:r>
              <a:rPr lang="en-GB" dirty="0"/>
              <a:t>referred to as an “options hash”</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001216" y="2691875"/>
            <a:ext cx="7000693" cy="3416320"/>
          </a:xfrm>
          <a:prstGeom prst="rect">
            <a:avLst/>
          </a:prstGeom>
          <a:noFill/>
        </p:spPr>
        <p:txBody>
          <a:bodyPr wrap="square" rtlCol="0">
            <a:spAutoFit/>
          </a:bodyPr>
          <a:lstStyle/>
          <a:p>
            <a:r>
              <a:rPr lang="en-GB" dirty="0"/>
              <a:t>function </a:t>
            </a:r>
            <a:r>
              <a:rPr lang="en-GB" dirty="0" err="1"/>
              <a:t>DrawLine</a:t>
            </a:r>
            <a:r>
              <a:rPr lang="en-GB" dirty="0"/>
              <a:t>(</a:t>
            </a:r>
            <a:r>
              <a:rPr lang="en-GB" dirty="0" err="1"/>
              <a:t>lineOptions</a:t>
            </a:r>
            <a:r>
              <a:rPr lang="en-GB" dirty="0"/>
              <a:t>)</a:t>
            </a:r>
          </a:p>
          <a:p>
            <a:r>
              <a:rPr lang="en-GB" dirty="0"/>
              <a:t>{</a:t>
            </a:r>
          </a:p>
          <a:p>
            <a:r>
              <a:rPr lang="en-GB" dirty="0"/>
              <a:t>}</a:t>
            </a:r>
          </a:p>
          <a:p>
            <a:endParaRPr lang="en-GB" dirty="0" smtClean="0"/>
          </a:p>
          <a:p>
            <a:endParaRPr lang="en-GB" dirty="0"/>
          </a:p>
          <a:p>
            <a:r>
              <a:rPr lang="en-GB" dirty="0" err="1" smtClean="0"/>
              <a:t>var</a:t>
            </a:r>
            <a:r>
              <a:rPr lang="en-GB" dirty="0" smtClean="0"/>
              <a:t> options = {</a:t>
            </a:r>
          </a:p>
          <a:p>
            <a:r>
              <a:rPr lang="en-GB" dirty="0"/>
              <a:t> </a:t>
            </a:r>
            <a:r>
              <a:rPr lang="en-GB" dirty="0" smtClean="0"/>
              <a:t>       name: 3</a:t>
            </a:r>
          </a:p>
          <a:p>
            <a:r>
              <a:rPr lang="en-GB" dirty="0" smtClean="0"/>
              <a:t>};</a:t>
            </a:r>
          </a:p>
          <a:p>
            <a:endParaRPr lang="en-GB" dirty="0"/>
          </a:p>
          <a:p>
            <a:r>
              <a:rPr lang="en-GB" dirty="0" err="1" smtClean="0"/>
              <a:t>DrawLine</a:t>
            </a:r>
            <a:r>
              <a:rPr lang="en-GB" dirty="0" smtClean="0"/>
              <a:t>(options);</a:t>
            </a:r>
          </a:p>
          <a:p>
            <a:r>
              <a:rPr lang="en-GB" dirty="0" err="1" smtClean="0"/>
              <a:t>DrawLine</a:t>
            </a:r>
            <a:r>
              <a:rPr lang="en-GB" dirty="0" smtClean="0"/>
              <a:t>( { } );			</a:t>
            </a:r>
            <a:r>
              <a:rPr lang="en-GB" dirty="0" smtClean="0">
                <a:sym typeface="Wingdings" panose="05000000000000000000" pitchFamily="2" charset="2"/>
              </a:rPr>
              <a:t> No options being passed</a:t>
            </a:r>
            <a:endParaRPr lang="en-GB" dirty="0" smtClean="0"/>
          </a:p>
          <a:p>
            <a:endParaRPr lang="en-GB" dirty="0"/>
          </a:p>
        </p:txBody>
      </p:sp>
      <p:sp>
        <p:nvSpPr>
          <p:cNvPr id="6" name="TextBox 5"/>
          <p:cNvSpPr txBox="1"/>
          <p:nvPr/>
        </p:nvSpPr>
        <p:spPr>
          <a:xfrm>
            <a:off x="4443867" y="3104300"/>
            <a:ext cx="3960459" cy="646331"/>
          </a:xfrm>
          <a:prstGeom prst="rect">
            <a:avLst/>
          </a:prstGeom>
          <a:noFill/>
        </p:spPr>
        <p:txBody>
          <a:bodyPr wrap="square" rtlCol="0">
            <a:spAutoFit/>
          </a:bodyPr>
          <a:lstStyle/>
          <a:p>
            <a:r>
              <a:rPr lang="en-GB" dirty="0" smtClean="0"/>
              <a:t>Use </a:t>
            </a:r>
            <a:r>
              <a:rPr lang="en-GB" dirty="0" err="1" smtClean="0"/>
              <a:t>hasOwnProperty</a:t>
            </a:r>
            <a:r>
              <a:rPr lang="en-GB" dirty="0" smtClean="0"/>
              <a:t>() to check if optional parameter is provided</a:t>
            </a:r>
            <a:endParaRPr lang="en-GB" dirty="0"/>
          </a:p>
        </p:txBody>
      </p:sp>
    </p:spTree>
    <p:extLst>
      <p:ext uri="{BB962C8B-B14F-4D97-AF65-F5344CB8AC3E}">
        <p14:creationId xmlns:p14="http://schemas.microsoft.com/office/powerpoint/2010/main" val="344749455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Array of Objects</a:t>
            </a:r>
            <a:endParaRPr lang="en-GB" dirty="0"/>
          </a:p>
        </p:txBody>
      </p:sp>
      <p:sp>
        <p:nvSpPr>
          <p:cNvPr id="3" name="Content Placeholder 2"/>
          <p:cNvSpPr>
            <a:spLocks noGrp="1"/>
          </p:cNvSpPr>
          <p:nvPr>
            <p:ph idx="1"/>
          </p:nvPr>
        </p:nvSpPr>
        <p:spPr>
          <a:xfrm>
            <a:off x="1047750" y="962527"/>
            <a:ext cx="7029450" cy="731520"/>
          </a:xfrm>
        </p:spPr>
        <p:txBody>
          <a:bodyPr/>
          <a:lstStyle/>
          <a:p>
            <a:r>
              <a:rPr lang="en-GB" dirty="0" smtClean="0"/>
              <a:t>Objects can be added to an array</a:t>
            </a:r>
          </a:p>
          <a:p>
            <a:endParaRPr lang="en-GB" dirty="0"/>
          </a:p>
          <a:p>
            <a:endParaRPr lang="en-GB" dirty="0" smtClean="0"/>
          </a:p>
          <a:p>
            <a:endParaRPr lang="en-GB" dirty="0"/>
          </a:p>
          <a:p>
            <a:endParaRPr lang="en-GB" dirty="0" smtClean="0"/>
          </a:p>
          <a:p>
            <a:endParaRPr lang="en-GB" dirty="0"/>
          </a:p>
          <a:p>
            <a:r>
              <a:rPr lang="en-GB" dirty="0" smtClean="0"/>
              <a:t>Looks like JavaScript Object Notation (JSON) because that is how it was derived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774764" y="1474945"/>
            <a:ext cx="3416320" cy="1477328"/>
          </a:xfrm>
          <a:prstGeom prst="rect">
            <a:avLst/>
          </a:prstGeom>
          <a:noFill/>
        </p:spPr>
        <p:txBody>
          <a:bodyPr wrap="none" rtlCol="0">
            <a:spAutoFit/>
          </a:bodyPr>
          <a:lstStyle/>
          <a:p>
            <a:r>
              <a:rPr lang="en-GB" dirty="0" err="1" smtClean="0"/>
              <a:t>var</a:t>
            </a:r>
            <a:r>
              <a:rPr lang="en-GB" dirty="0" smtClean="0"/>
              <a:t> </a:t>
            </a:r>
            <a:r>
              <a:rPr lang="en-GB" dirty="0" err="1" smtClean="0"/>
              <a:t>myFriends</a:t>
            </a:r>
            <a:r>
              <a:rPr lang="en-GB" dirty="0" smtClean="0"/>
              <a:t> = [</a:t>
            </a:r>
          </a:p>
          <a:p>
            <a:r>
              <a:rPr lang="en-GB" dirty="0" smtClean="0"/>
              <a:t>     </a:t>
            </a:r>
            <a:r>
              <a:rPr lang="en-GB" dirty="0"/>
              <a:t>{ “name”: </a:t>
            </a:r>
            <a:r>
              <a:rPr lang="en-GB" dirty="0" smtClean="0"/>
              <a:t>“Tom”, </a:t>
            </a:r>
            <a:r>
              <a:rPr lang="en-GB" dirty="0"/>
              <a:t>“age”: 23 }</a:t>
            </a:r>
            <a:r>
              <a:rPr lang="en-GB" b="1" dirty="0" smtClean="0">
                <a:solidFill>
                  <a:srgbClr val="FF0000"/>
                </a:solidFill>
              </a:rPr>
              <a:t>,</a:t>
            </a:r>
          </a:p>
          <a:p>
            <a:r>
              <a:rPr lang="en-GB" dirty="0"/>
              <a:t> </a:t>
            </a:r>
            <a:r>
              <a:rPr lang="en-GB" dirty="0" smtClean="0"/>
              <a:t>    </a:t>
            </a:r>
            <a:r>
              <a:rPr lang="en-GB" dirty="0"/>
              <a:t>{ “name”: </a:t>
            </a:r>
            <a:r>
              <a:rPr lang="en-GB" dirty="0" smtClean="0"/>
              <a:t>“Dick”, </a:t>
            </a:r>
            <a:r>
              <a:rPr lang="en-GB" dirty="0"/>
              <a:t>“age”: </a:t>
            </a:r>
            <a:r>
              <a:rPr lang="en-GB" dirty="0" smtClean="0"/>
              <a:t>25 </a:t>
            </a:r>
            <a:r>
              <a:rPr lang="en-GB" dirty="0"/>
              <a:t>}</a:t>
            </a:r>
            <a:r>
              <a:rPr lang="en-GB" b="1" dirty="0" smtClean="0">
                <a:solidFill>
                  <a:srgbClr val="FF0000"/>
                </a:solidFill>
              </a:rPr>
              <a:t>,</a:t>
            </a:r>
            <a:r>
              <a:rPr lang="en-GB" dirty="0" smtClean="0"/>
              <a:t/>
            </a:r>
            <a:br>
              <a:rPr lang="en-GB" dirty="0" smtClean="0"/>
            </a:br>
            <a:r>
              <a:rPr lang="en-GB" dirty="0" smtClean="0"/>
              <a:t>     </a:t>
            </a:r>
            <a:r>
              <a:rPr lang="en-GB" dirty="0"/>
              <a:t>{ “name”: </a:t>
            </a:r>
            <a:r>
              <a:rPr lang="en-GB" dirty="0" smtClean="0"/>
              <a:t>“Harry”, </a:t>
            </a:r>
            <a:r>
              <a:rPr lang="en-GB" dirty="0"/>
              <a:t>“age”: </a:t>
            </a:r>
            <a:r>
              <a:rPr lang="en-GB" dirty="0" smtClean="0"/>
              <a:t>21 </a:t>
            </a:r>
            <a:r>
              <a:rPr lang="en-GB" dirty="0"/>
              <a:t>}</a:t>
            </a:r>
          </a:p>
          <a:p>
            <a:r>
              <a:rPr lang="en-GB" dirty="0" smtClean="0"/>
              <a:t>];</a:t>
            </a:r>
          </a:p>
        </p:txBody>
      </p:sp>
    </p:spTree>
    <p:extLst>
      <p:ext uri="{BB962C8B-B14F-4D97-AF65-F5344CB8AC3E}">
        <p14:creationId xmlns:p14="http://schemas.microsoft.com/office/powerpoint/2010/main" val="2942409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Anonymous Functions</a:t>
            </a:r>
            <a:endParaRPr lang="en-GB" dirty="0"/>
          </a:p>
        </p:txBody>
      </p:sp>
      <p:sp>
        <p:nvSpPr>
          <p:cNvPr id="3" name="Content Placeholder 2"/>
          <p:cNvSpPr>
            <a:spLocks noGrp="1"/>
          </p:cNvSpPr>
          <p:nvPr>
            <p:ph idx="1"/>
          </p:nvPr>
        </p:nvSpPr>
        <p:spPr>
          <a:xfrm>
            <a:off x="1047750" y="1724025"/>
            <a:ext cx="7029450" cy="1211680"/>
          </a:xfrm>
        </p:spPr>
        <p:txBody>
          <a:bodyPr/>
          <a:lstStyle/>
          <a:p>
            <a:r>
              <a:rPr lang="en-GB" dirty="0" smtClean="0"/>
              <a:t>Functions with no name</a:t>
            </a:r>
          </a:p>
          <a:p>
            <a:r>
              <a:rPr lang="en-GB" dirty="0" smtClean="0"/>
              <a:t>Used when we want store a function in a variable, add it to an object or use it as </a:t>
            </a:r>
            <a:r>
              <a:rPr lang="en-GB" dirty="0" err="1" smtClean="0"/>
              <a:t>callback</a:t>
            </a:r>
            <a:r>
              <a:rPr lang="en-GB" dirty="0" smtClean="0"/>
              <a:t> function</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286000" y="3301466"/>
            <a:ext cx="5019323" cy="2308324"/>
          </a:xfrm>
          <a:prstGeom prst="rect">
            <a:avLst/>
          </a:prstGeom>
          <a:noFill/>
        </p:spPr>
        <p:txBody>
          <a:bodyPr wrap="none" rtlCol="0">
            <a:spAutoFit/>
          </a:bodyPr>
          <a:lstStyle/>
          <a:p>
            <a:r>
              <a:rPr lang="en-GB" b="1" dirty="0" err="1" smtClean="0"/>
              <a:t>var</a:t>
            </a:r>
            <a:r>
              <a:rPr lang="en-GB" dirty="0" smtClean="0"/>
              <a:t> </a:t>
            </a:r>
            <a:r>
              <a:rPr lang="en-GB" b="1" dirty="0" err="1" smtClean="0">
                <a:solidFill>
                  <a:srgbClr val="0070C0"/>
                </a:solidFill>
              </a:rPr>
              <a:t>someFunction</a:t>
            </a:r>
            <a:r>
              <a:rPr lang="en-GB" b="1" dirty="0" smtClean="0"/>
              <a:t> = </a:t>
            </a:r>
            <a:r>
              <a:rPr lang="en-GB" dirty="0" smtClean="0"/>
              <a:t>function( name ) </a:t>
            </a:r>
          </a:p>
          <a:p>
            <a:r>
              <a:rPr lang="en-GB" dirty="0" smtClean="0"/>
              <a:t>{</a:t>
            </a:r>
          </a:p>
          <a:p>
            <a:r>
              <a:rPr lang="en-GB" dirty="0"/>
              <a:t> </a:t>
            </a:r>
            <a:r>
              <a:rPr lang="en-GB" dirty="0" smtClean="0"/>
              <a:t>     </a:t>
            </a:r>
            <a:r>
              <a:rPr lang="en-GB" dirty="0" err="1" smtClean="0"/>
              <a:t>document.write</a:t>
            </a:r>
            <a:r>
              <a:rPr lang="en-GB" dirty="0" smtClean="0"/>
              <a:t>( “Hello “ + name + “&lt;</a:t>
            </a:r>
            <a:r>
              <a:rPr lang="en-GB" dirty="0" err="1" smtClean="0"/>
              <a:t>br</a:t>
            </a:r>
            <a:r>
              <a:rPr lang="en-GB" dirty="0" smtClean="0"/>
              <a:t>/&gt;” );</a:t>
            </a:r>
          </a:p>
          <a:p>
            <a:r>
              <a:rPr lang="en-GB" dirty="0" smtClean="0"/>
              <a:t>};</a:t>
            </a:r>
          </a:p>
          <a:p>
            <a:endParaRPr lang="en-GB" dirty="0"/>
          </a:p>
          <a:p>
            <a:r>
              <a:rPr lang="en-GB" u="sng" dirty="0" smtClean="0"/>
              <a:t>Called using the variable</a:t>
            </a:r>
          </a:p>
          <a:p>
            <a:endParaRPr lang="en-GB" dirty="0"/>
          </a:p>
          <a:p>
            <a:r>
              <a:rPr lang="en-GB" dirty="0" err="1" smtClean="0">
                <a:solidFill>
                  <a:srgbClr val="0070C0"/>
                </a:solidFill>
              </a:rPr>
              <a:t>someFuntion</a:t>
            </a:r>
            <a:r>
              <a:rPr lang="en-GB" dirty="0" smtClean="0"/>
              <a:t>( “Bob” );</a:t>
            </a:r>
            <a:endParaRPr lang="en-GB" dirty="0"/>
          </a:p>
        </p:txBody>
      </p:sp>
    </p:spTree>
    <p:extLst>
      <p:ext uri="{BB962C8B-B14F-4D97-AF65-F5344CB8AC3E}">
        <p14:creationId xmlns:p14="http://schemas.microsoft.com/office/powerpoint/2010/main" val="59550178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 Invoking Function</a:t>
            </a:r>
            <a:br>
              <a:rPr lang="en-GB" dirty="0" smtClean="0"/>
            </a:br>
            <a:r>
              <a:rPr lang="en-GB" dirty="0" smtClean="0"/>
              <a:t>(Immediately Invoked Function)</a:t>
            </a:r>
            <a:endParaRPr lang="en-GB" dirty="0"/>
          </a:p>
        </p:txBody>
      </p:sp>
      <p:sp>
        <p:nvSpPr>
          <p:cNvPr id="3" name="Content Placeholder 2"/>
          <p:cNvSpPr>
            <a:spLocks noGrp="1"/>
          </p:cNvSpPr>
          <p:nvPr>
            <p:ph idx="1"/>
          </p:nvPr>
        </p:nvSpPr>
        <p:spPr>
          <a:xfrm>
            <a:off x="922621" y="4036142"/>
            <a:ext cx="7029450" cy="643790"/>
          </a:xfrm>
        </p:spPr>
        <p:txBody>
          <a:bodyPr/>
          <a:lstStyle/>
          <a:p>
            <a:r>
              <a:rPr lang="en-GB" dirty="0" smtClean="0"/>
              <a:t>Anonymous </a:t>
            </a:r>
            <a:r>
              <a:rPr lang="en-GB" dirty="0"/>
              <a:t>self-invoking functions best suited for one-off or initialization tasks</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2367815" y="1345212"/>
            <a:ext cx="2550698" cy="1477328"/>
          </a:xfrm>
          <a:prstGeom prst="rect">
            <a:avLst/>
          </a:prstGeom>
          <a:noFill/>
        </p:spPr>
        <p:txBody>
          <a:bodyPr wrap="none" rtlCol="0">
            <a:spAutoFit/>
          </a:bodyPr>
          <a:lstStyle/>
          <a:p>
            <a:r>
              <a:rPr lang="en-GB" dirty="0" err="1"/>
              <a:t>var</a:t>
            </a:r>
            <a:r>
              <a:rPr lang="en-GB" dirty="0"/>
              <a:t> someFunction2 = </a:t>
            </a:r>
            <a:r>
              <a:rPr lang="en-GB" dirty="0">
                <a:solidFill>
                  <a:srgbClr val="0070C0"/>
                </a:solidFill>
              </a:rPr>
              <a:t>(</a:t>
            </a:r>
            <a:r>
              <a:rPr lang="en-GB" dirty="0"/>
              <a:t> </a:t>
            </a:r>
            <a:endParaRPr lang="en-GB" dirty="0" smtClean="0"/>
          </a:p>
          <a:p>
            <a:r>
              <a:rPr lang="en-GB" dirty="0"/>
              <a:t>	</a:t>
            </a:r>
            <a:r>
              <a:rPr lang="en-GB" dirty="0" smtClean="0">
                <a:solidFill>
                  <a:schemeClr val="tx1">
                    <a:lumMod val="60000"/>
                    <a:lumOff val="40000"/>
                  </a:schemeClr>
                </a:solidFill>
              </a:rPr>
              <a:t>function </a:t>
            </a:r>
            <a:r>
              <a:rPr lang="en-GB" dirty="0">
                <a:solidFill>
                  <a:schemeClr val="tx1">
                    <a:lumMod val="60000"/>
                    <a:lumOff val="40000"/>
                  </a:schemeClr>
                </a:solidFill>
              </a:rPr>
              <a:t>() </a:t>
            </a:r>
            <a:endParaRPr lang="en-GB" dirty="0" smtClean="0">
              <a:solidFill>
                <a:schemeClr val="tx1">
                  <a:lumMod val="60000"/>
                  <a:lumOff val="40000"/>
                </a:schemeClr>
              </a:solidFill>
            </a:endParaRPr>
          </a:p>
          <a:p>
            <a:r>
              <a:rPr lang="en-GB" dirty="0">
                <a:solidFill>
                  <a:schemeClr val="tx1">
                    <a:lumMod val="60000"/>
                    <a:lumOff val="40000"/>
                  </a:schemeClr>
                </a:solidFill>
              </a:rPr>
              <a:t>	</a:t>
            </a:r>
            <a:r>
              <a:rPr lang="en-GB" dirty="0" smtClean="0">
                <a:solidFill>
                  <a:schemeClr val="tx1">
                    <a:lumMod val="60000"/>
                    <a:lumOff val="40000"/>
                  </a:schemeClr>
                </a:solidFill>
              </a:rPr>
              <a:t>{  </a:t>
            </a:r>
            <a:br>
              <a:rPr lang="en-GB" dirty="0" smtClean="0">
                <a:solidFill>
                  <a:schemeClr val="tx1">
                    <a:lumMod val="60000"/>
                    <a:lumOff val="40000"/>
                  </a:schemeClr>
                </a:solidFill>
              </a:rPr>
            </a:br>
            <a:r>
              <a:rPr lang="en-GB" dirty="0" smtClean="0">
                <a:solidFill>
                  <a:schemeClr val="tx1">
                    <a:lumMod val="60000"/>
                    <a:lumOff val="40000"/>
                  </a:schemeClr>
                </a:solidFill>
              </a:rPr>
              <a:t>	      </a:t>
            </a:r>
            <a:r>
              <a:rPr lang="en-GB" dirty="0" smtClean="0">
                <a:solidFill>
                  <a:schemeClr val="accent5">
                    <a:lumMod val="50000"/>
                  </a:schemeClr>
                </a:solidFill>
              </a:rPr>
              <a:t>return { };</a:t>
            </a:r>
          </a:p>
          <a:p>
            <a:r>
              <a:rPr lang="en-GB" dirty="0">
                <a:solidFill>
                  <a:schemeClr val="tx1">
                    <a:lumMod val="60000"/>
                    <a:lumOff val="40000"/>
                  </a:schemeClr>
                </a:solidFill>
              </a:rPr>
              <a:t>	</a:t>
            </a:r>
            <a:r>
              <a:rPr lang="en-GB" dirty="0" smtClean="0">
                <a:solidFill>
                  <a:schemeClr val="tx1">
                    <a:lumMod val="60000"/>
                    <a:lumOff val="40000"/>
                  </a:schemeClr>
                </a:solidFill>
              </a:rPr>
              <a:t>}  </a:t>
            </a:r>
            <a:r>
              <a:rPr lang="en-GB" dirty="0">
                <a:solidFill>
                  <a:srgbClr val="0070C0"/>
                </a:solidFill>
              </a:rPr>
              <a:t>)</a:t>
            </a:r>
            <a:r>
              <a:rPr lang="en-GB" dirty="0"/>
              <a:t>   </a:t>
            </a:r>
            <a:r>
              <a:rPr lang="en-GB" dirty="0">
                <a:solidFill>
                  <a:srgbClr val="FF0000"/>
                </a:solidFill>
              </a:rPr>
              <a:t>()</a:t>
            </a:r>
            <a:r>
              <a:rPr lang="en-GB" dirty="0"/>
              <a:t>;</a:t>
            </a:r>
          </a:p>
        </p:txBody>
      </p:sp>
      <p:cxnSp>
        <p:nvCxnSpPr>
          <p:cNvPr id="7" name="Straight Arrow Connector 6"/>
          <p:cNvCxnSpPr/>
          <p:nvPr/>
        </p:nvCxnSpPr>
        <p:spPr bwMode="auto">
          <a:xfrm flipH="1" flipV="1">
            <a:off x="3960797" y="2630185"/>
            <a:ext cx="293569" cy="567889"/>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TextBox 9"/>
          <p:cNvSpPr txBox="1"/>
          <p:nvPr/>
        </p:nvSpPr>
        <p:spPr>
          <a:xfrm>
            <a:off x="4235116" y="3534958"/>
            <a:ext cx="1736373" cy="369332"/>
          </a:xfrm>
          <a:prstGeom prst="rect">
            <a:avLst/>
          </a:prstGeom>
          <a:noFill/>
        </p:spPr>
        <p:txBody>
          <a:bodyPr wrap="none" rtlCol="0">
            <a:spAutoFit/>
          </a:bodyPr>
          <a:lstStyle/>
          <a:p>
            <a:r>
              <a:rPr lang="en-GB" dirty="0" smtClean="0"/>
              <a:t>Invoke function</a:t>
            </a:r>
            <a:endParaRPr lang="en-GB" dirty="0"/>
          </a:p>
        </p:txBody>
      </p:sp>
      <p:sp>
        <p:nvSpPr>
          <p:cNvPr id="11" name="TextBox 10"/>
          <p:cNvSpPr txBox="1"/>
          <p:nvPr/>
        </p:nvSpPr>
        <p:spPr>
          <a:xfrm>
            <a:off x="5527863" y="2237129"/>
            <a:ext cx="1758465" cy="923330"/>
          </a:xfrm>
          <a:prstGeom prst="rect">
            <a:avLst/>
          </a:prstGeom>
          <a:noFill/>
        </p:spPr>
        <p:txBody>
          <a:bodyPr wrap="square" rtlCol="0">
            <a:spAutoFit/>
          </a:bodyPr>
          <a:lstStyle/>
          <a:p>
            <a:r>
              <a:rPr lang="en-GB" dirty="0" smtClean="0"/>
              <a:t>Return JS object from function</a:t>
            </a:r>
            <a:endParaRPr lang="en-GB" dirty="0"/>
          </a:p>
        </p:txBody>
      </p:sp>
      <p:cxnSp>
        <p:nvCxnSpPr>
          <p:cNvPr id="13" name="Straight Arrow Connector 12"/>
          <p:cNvCxnSpPr/>
          <p:nvPr/>
        </p:nvCxnSpPr>
        <p:spPr bwMode="auto">
          <a:xfrm flipH="1" flipV="1">
            <a:off x="4774131" y="2428053"/>
            <a:ext cx="664143" cy="158817"/>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2478505" y="4874723"/>
            <a:ext cx="4347665" cy="1477328"/>
          </a:xfrm>
          <a:prstGeom prst="rect">
            <a:avLst/>
          </a:prstGeom>
          <a:noFill/>
        </p:spPr>
        <p:txBody>
          <a:bodyPr wrap="none" rtlCol="0">
            <a:spAutoFit/>
          </a:bodyPr>
          <a:lstStyle/>
          <a:p>
            <a:r>
              <a:rPr lang="en-GB" dirty="0"/>
              <a:t>(function ()</a:t>
            </a:r>
          </a:p>
          <a:p>
            <a:r>
              <a:rPr lang="en-GB" dirty="0"/>
              <a:t>{</a:t>
            </a:r>
          </a:p>
          <a:p>
            <a:r>
              <a:rPr lang="en-GB" dirty="0"/>
              <a:t>	</a:t>
            </a:r>
            <a:r>
              <a:rPr lang="en-GB" dirty="0">
                <a:sym typeface="Wingdings" panose="05000000000000000000" pitchFamily="2" charset="2"/>
              </a:rPr>
              <a:t></a:t>
            </a:r>
            <a:r>
              <a:rPr lang="en-GB" dirty="0"/>
              <a:t> code for </a:t>
            </a:r>
            <a:r>
              <a:rPr lang="en-GB" dirty="0" smtClean="0"/>
              <a:t>“function” </a:t>
            </a:r>
            <a:r>
              <a:rPr lang="en-GB" dirty="0"/>
              <a:t>goes here</a:t>
            </a:r>
          </a:p>
          <a:p>
            <a:r>
              <a:rPr lang="en-GB" dirty="0"/>
              <a:t>})();</a:t>
            </a:r>
          </a:p>
          <a:p>
            <a:endParaRPr lang="en-GB" dirty="0"/>
          </a:p>
        </p:txBody>
      </p:sp>
    </p:spTree>
    <p:extLst>
      <p:ext uri="{BB962C8B-B14F-4D97-AF65-F5344CB8AC3E}">
        <p14:creationId xmlns:p14="http://schemas.microsoft.com/office/powerpoint/2010/main" val="11761176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Lambda (Arrow) Functions?</a:t>
            </a:r>
            <a:endParaRPr lang="en-GB" dirty="0"/>
          </a:p>
        </p:txBody>
      </p:sp>
      <p:sp>
        <p:nvSpPr>
          <p:cNvPr id="3" name="Content Placeholder 2"/>
          <p:cNvSpPr>
            <a:spLocks noGrp="1"/>
          </p:cNvSpPr>
          <p:nvPr>
            <p:ph idx="1"/>
          </p:nvPr>
        </p:nvSpPr>
        <p:spPr/>
        <p:txBody>
          <a:bodyPr/>
          <a:lstStyle/>
          <a:p>
            <a:r>
              <a:rPr lang="en-GB" dirty="0"/>
              <a:t>L</a:t>
            </a:r>
            <a:r>
              <a:rPr lang="en-GB" dirty="0" smtClean="0"/>
              <a:t>ambda </a:t>
            </a:r>
            <a:r>
              <a:rPr lang="en-GB" dirty="0"/>
              <a:t>expressions are present in most of modern programming languages (Python, Ruby, Java...). </a:t>
            </a:r>
            <a:endParaRPr lang="en-GB" dirty="0" smtClean="0"/>
          </a:p>
          <a:p>
            <a:r>
              <a:rPr lang="en-GB" dirty="0" smtClean="0"/>
              <a:t>They </a:t>
            </a:r>
            <a:r>
              <a:rPr lang="en-GB" dirty="0"/>
              <a:t>are simply expressions that create functions</a:t>
            </a:r>
            <a:r>
              <a:rPr lang="en-GB" dirty="0" smtClean="0"/>
              <a:t>.</a:t>
            </a:r>
          </a:p>
          <a:p>
            <a:endParaRPr lang="en-GB" dirty="0"/>
          </a:p>
          <a:p>
            <a:r>
              <a:rPr lang="en-GB" dirty="0"/>
              <a:t>A lambda </a:t>
            </a:r>
            <a:r>
              <a:rPr lang="en-GB" dirty="0" smtClean="0"/>
              <a:t>function </a:t>
            </a:r>
            <a:r>
              <a:rPr lang="en-GB" dirty="0"/>
              <a:t>is an anonymous </a:t>
            </a:r>
            <a:r>
              <a:rPr lang="en-GB" dirty="0" smtClean="0"/>
              <a:t>function. </a:t>
            </a:r>
          </a:p>
          <a:p>
            <a:r>
              <a:rPr lang="en-GB" dirty="0" smtClean="0"/>
              <a:t>By </a:t>
            </a:r>
            <a:r>
              <a:rPr lang="en-GB" dirty="0"/>
              <a:t>using lambda expressions, you can write local functions that can be passed as arguments or returned as the value of function calls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14021925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Lambda Functions</a:t>
            </a:r>
            <a:endParaRPr lang="en-GB" dirty="0"/>
          </a:p>
        </p:txBody>
      </p:sp>
      <p:sp>
        <p:nvSpPr>
          <p:cNvPr id="3" name="Content Placeholder 2"/>
          <p:cNvSpPr>
            <a:spLocks noGrp="1"/>
          </p:cNvSpPr>
          <p:nvPr>
            <p:ph idx="1"/>
          </p:nvPr>
        </p:nvSpPr>
        <p:spPr>
          <a:xfrm>
            <a:off x="1047750" y="717082"/>
            <a:ext cx="7029450" cy="1732548"/>
          </a:xfrm>
        </p:spPr>
        <p:txBody>
          <a:bodyPr/>
          <a:lstStyle/>
          <a:p>
            <a:r>
              <a:rPr lang="en-GB" dirty="0" smtClean="0"/>
              <a:t>Essentially this is alternative shorthand syntax for anonymous functions</a:t>
            </a:r>
          </a:p>
          <a:p>
            <a:r>
              <a:rPr lang="en-GB" dirty="0" smtClean="0"/>
              <a:t>However, because of their brevity they are have now gained significant popularity</a:t>
            </a:r>
          </a:p>
          <a:p>
            <a:r>
              <a:rPr lang="en-GB" dirty="0" smtClean="0"/>
              <a:t>Example: Remember we can assign an anonymous function to a variable and then call it</a:t>
            </a:r>
          </a:p>
          <a:p>
            <a:endParaRPr lang="en-GB" dirty="0"/>
          </a:p>
          <a:p>
            <a:endParaRPr lang="en-GB" dirty="0" smtClean="0"/>
          </a:p>
          <a:p>
            <a:endParaRPr lang="en-GB" dirty="0"/>
          </a:p>
          <a:p>
            <a:endParaRPr lang="en-GB" dirty="0" smtClean="0"/>
          </a:p>
          <a:p>
            <a:endParaRPr lang="en-GB" dirty="0"/>
          </a:p>
          <a:p>
            <a:endParaRPr lang="en-GB" dirty="0" smtClean="0"/>
          </a:p>
          <a:p>
            <a:r>
              <a:rPr lang="en-GB" dirty="0" smtClean="0"/>
              <a:t>As a lambda function we can write it like this:</a:t>
            </a:r>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932527" y="2810577"/>
            <a:ext cx="5182894" cy="2031325"/>
          </a:xfrm>
          <a:prstGeom prst="rect">
            <a:avLst/>
          </a:prstGeom>
          <a:noFill/>
          <a:ln w="12700">
            <a:solidFill>
              <a:schemeClr val="tx1"/>
            </a:solidFill>
          </a:ln>
        </p:spPr>
        <p:txBody>
          <a:bodyPr wrap="none" rtlCol="0">
            <a:spAutoFit/>
          </a:bodyPr>
          <a:lstStyle/>
          <a:p>
            <a:r>
              <a:rPr lang="en-GB" dirty="0"/>
              <a:t>// Anonymous function assigned to variable "add"</a:t>
            </a:r>
          </a:p>
          <a:p>
            <a:r>
              <a:rPr lang="en-GB" dirty="0" err="1"/>
              <a:t>var</a:t>
            </a:r>
            <a:r>
              <a:rPr lang="en-GB" dirty="0"/>
              <a:t> add = function (a, b)</a:t>
            </a:r>
          </a:p>
          <a:p>
            <a:r>
              <a:rPr lang="en-GB" dirty="0"/>
              <a:t>{</a:t>
            </a:r>
          </a:p>
          <a:p>
            <a:r>
              <a:rPr lang="en-GB" dirty="0"/>
              <a:t>    return a + b</a:t>
            </a:r>
          </a:p>
          <a:p>
            <a:r>
              <a:rPr lang="en-GB" dirty="0"/>
              <a:t>};</a:t>
            </a:r>
          </a:p>
          <a:p>
            <a:endParaRPr lang="en-GB" dirty="0"/>
          </a:p>
          <a:p>
            <a:r>
              <a:rPr lang="en-GB" dirty="0"/>
              <a:t>console.log("Result is " + add(2, 4));</a:t>
            </a:r>
          </a:p>
        </p:txBody>
      </p:sp>
      <p:sp>
        <p:nvSpPr>
          <p:cNvPr id="6" name="TextBox 5"/>
          <p:cNvSpPr txBox="1"/>
          <p:nvPr/>
        </p:nvSpPr>
        <p:spPr>
          <a:xfrm>
            <a:off x="1932527" y="5436670"/>
            <a:ext cx="3868367" cy="646331"/>
          </a:xfrm>
          <a:prstGeom prst="rect">
            <a:avLst/>
          </a:prstGeom>
          <a:noFill/>
          <a:ln w="12700">
            <a:solidFill>
              <a:schemeClr val="tx1"/>
            </a:solidFill>
          </a:ln>
        </p:spPr>
        <p:txBody>
          <a:bodyPr wrap="none" rtlCol="0">
            <a:spAutoFit/>
          </a:bodyPr>
          <a:lstStyle/>
          <a:p>
            <a:r>
              <a:rPr lang="en-GB" dirty="0"/>
              <a:t>add = (a, b) </a:t>
            </a:r>
            <a:r>
              <a:rPr lang="en-GB" b="1" dirty="0">
                <a:solidFill>
                  <a:srgbClr val="FF0000"/>
                </a:solidFill>
              </a:rPr>
              <a:t>=&gt;</a:t>
            </a:r>
            <a:r>
              <a:rPr lang="en-GB" dirty="0"/>
              <a:t> a + b;</a:t>
            </a:r>
          </a:p>
          <a:p>
            <a:r>
              <a:rPr lang="en-GB" dirty="0"/>
              <a:t>console.log("Result is " + add(6, 3));</a:t>
            </a:r>
          </a:p>
        </p:txBody>
      </p:sp>
    </p:spTree>
    <p:extLst>
      <p:ext uri="{BB962C8B-B14F-4D97-AF65-F5344CB8AC3E}">
        <p14:creationId xmlns:p14="http://schemas.microsoft.com/office/powerpoint/2010/main" val="1978730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a:xfrm>
            <a:off x="1047750" y="924025"/>
            <a:ext cx="7029450" cy="404262"/>
          </a:xfrm>
        </p:spPr>
        <p:txBody>
          <a:bodyPr/>
          <a:lstStyle/>
          <a:p>
            <a:r>
              <a:rPr lang="en-GB" dirty="0" smtClean="0"/>
              <a:t>Examples</a:t>
            </a:r>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405289" y="1446262"/>
            <a:ext cx="5814412" cy="3693319"/>
          </a:xfrm>
          <a:prstGeom prst="rect">
            <a:avLst/>
          </a:prstGeom>
          <a:noFill/>
          <a:ln>
            <a:solidFill>
              <a:schemeClr val="tx1"/>
            </a:solidFill>
          </a:ln>
        </p:spPr>
        <p:txBody>
          <a:bodyPr wrap="none" rtlCol="0">
            <a:spAutoFit/>
          </a:bodyPr>
          <a:lstStyle/>
          <a:p>
            <a:r>
              <a:rPr lang="en-GB" dirty="0">
                <a:solidFill>
                  <a:schemeClr val="tx2">
                    <a:lumMod val="75000"/>
                  </a:schemeClr>
                </a:solidFill>
              </a:rPr>
              <a:t>// </a:t>
            </a:r>
            <a:r>
              <a:rPr lang="en-GB" dirty="0" smtClean="0">
                <a:solidFill>
                  <a:schemeClr val="tx2">
                    <a:lumMod val="75000"/>
                  </a:schemeClr>
                </a:solidFill>
              </a:rPr>
              <a:t>With two parameters (shown in two forms)</a:t>
            </a:r>
            <a:endParaRPr lang="en-GB" dirty="0" smtClean="0"/>
          </a:p>
          <a:p>
            <a:r>
              <a:rPr lang="en-GB" dirty="0" smtClean="0"/>
              <a:t>add </a:t>
            </a:r>
            <a:r>
              <a:rPr lang="en-GB" dirty="0"/>
              <a:t>= (a, b) =&gt; a + b;</a:t>
            </a:r>
          </a:p>
          <a:p>
            <a:r>
              <a:rPr lang="en-GB" dirty="0"/>
              <a:t>console.log("Result is " + add(6, 3));      </a:t>
            </a:r>
            <a:r>
              <a:rPr lang="en-GB" dirty="0">
                <a:solidFill>
                  <a:schemeClr val="tx2">
                    <a:lumMod val="75000"/>
                  </a:schemeClr>
                </a:solidFill>
              </a:rPr>
              <a:t>// </a:t>
            </a:r>
            <a:r>
              <a:rPr lang="en-GB" dirty="0" smtClean="0">
                <a:solidFill>
                  <a:schemeClr val="tx2">
                    <a:lumMod val="75000"/>
                  </a:schemeClr>
                </a:solidFill>
              </a:rPr>
              <a:t>result is 9</a:t>
            </a:r>
          </a:p>
          <a:p>
            <a:r>
              <a:rPr lang="en-GB" dirty="0" smtClean="0"/>
              <a:t>add </a:t>
            </a:r>
            <a:r>
              <a:rPr lang="en-GB" dirty="0"/>
              <a:t>= (a, b) =&gt; { return a + b };</a:t>
            </a:r>
          </a:p>
          <a:p>
            <a:r>
              <a:rPr lang="en-GB" dirty="0"/>
              <a:t>console.log("Result is " + add(6, 3));      </a:t>
            </a:r>
            <a:r>
              <a:rPr lang="en-GB" dirty="0">
                <a:solidFill>
                  <a:schemeClr val="tx2">
                    <a:lumMod val="75000"/>
                  </a:schemeClr>
                </a:solidFill>
              </a:rPr>
              <a:t>// </a:t>
            </a:r>
            <a:r>
              <a:rPr lang="en-GB" dirty="0" smtClean="0">
                <a:solidFill>
                  <a:schemeClr val="tx2">
                    <a:lumMod val="75000"/>
                  </a:schemeClr>
                </a:solidFill>
              </a:rPr>
              <a:t>result is 9</a:t>
            </a:r>
            <a:endParaRPr lang="en-GB" dirty="0">
              <a:solidFill>
                <a:schemeClr val="tx2">
                  <a:lumMod val="75000"/>
                </a:schemeClr>
              </a:solidFill>
            </a:endParaRPr>
          </a:p>
          <a:p>
            <a:endParaRPr lang="en-GB" dirty="0"/>
          </a:p>
          <a:p>
            <a:r>
              <a:rPr lang="en-GB" dirty="0">
                <a:solidFill>
                  <a:schemeClr val="tx2">
                    <a:lumMod val="75000"/>
                  </a:schemeClr>
                </a:solidFill>
              </a:rPr>
              <a:t>// With one parameter the parentheses are not required</a:t>
            </a:r>
          </a:p>
          <a:p>
            <a:r>
              <a:rPr lang="en-GB" dirty="0"/>
              <a:t>add = a =&gt; a + 2;</a:t>
            </a:r>
          </a:p>
          <a:p>
            <a:r>
              <a:rPr lang="en-GB" dirty="0"/>
              <a:t>console.log("Result is " + add(3));         </a:t>
            </a:r>
            <a:r>
              <a:rPr lang="en-GB" dirty="0">
                <a:solidFill>
                  <a:schemeClr val="tx2">
                    <a:lumMod val="75000"/>
                  </a:schemeClr>
                </a:solidFill>
              </a:rPr>
              <a:t>// </a:t>
            </a:r>
            <a:r>
              <a:rPr lang="en-GB" dirty="0" smtClean="0">
                <a:solidFill>
                  <a:schemeClr val="tx2">
                    <a:lumMod val="75000"/>
                  </a:schemeClr>
                </a:solidFill>
              </a:rPr>
              <a:t>result is 5</a:t>
            </a:r>
            <a:endParaRPr lang="en-GB" dirty="0">
              <a:solidFill>
                <a:schemeClr val="tx2">
                  <a:lumMod val="75000"/>
                </a:schemeClr>
              </a:solidFill>
            </a:endParaRPr>
          </a:p>
          <a:p>
            <a:endParaRPr lang="en-GB" dirty="0"/>
          </a:p>
          <a:p>
            <a:r>
              <a:rPr lang="en-GB" dirty="0">
                <a:solidFill>
                  <a:schemeClr val="tx2">
                    <a:lumMod val="75000"/>
                  </a:schemeClr>
                </a:solidFill>
              </a:rPr>
              <a:t>// Or without parameters</a:t>
            </a:r>
          </a:p>
          <a:p>
            <a:r>
              <a:rPr lang="en-GB" dirty="0"/>
              <a:t>add = () =&gt; { return 2 + 5; } </a:t>
            </a:r>
          </a:p>
          <a:p>
            <a:r>
              <a:rPr lang="en-GB" dirty="0"/>
              <a:t>console.log("Result is " + add());</a:t>
            </a:r>
          </a:p>
        </p:txBody>
      </p:sp>
    </p:spTree>
    <p:extLst>
      <p:ext uri="{BB962C8B-B14F-4D97-AF65-F5344CB8AC3E}">
        <p14:creationId xmlns:p14="http://schemas.microsoft.com/office/powerpoint/2010/main" val="373587495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a:t>
            </a:r>
            <a:endParaRPr lang="en-GB" dirty="0"/>
          </a:p>
        </p:txBody>
      </p:sp>
      <p:sp>
        <p:nvSpPr>
          <p:cNvPr id="3" name="Content Placeholder 2"/>
          <p:cNvSpPr>
            <a:spLocks noGrp="1"/>
          </p:cNvSpPr>
          <p:nvPr>
            <p:ph idx="1"/>
          </p:nvPr>
        </p:nvSpPr>
        <p:spPr>
          <a:xfrm>
            <a:off x="1047750" y="844551"/>
            <a:ext cx="7029450" cy="475572"/>
          </a:xfrm>
        </p:spPr>
        <p:txBody>
          <a:bodyPr/>
          <a:lstStyle/>
          <a:p>
            <a:r>
              <a:rPr lang="en-GB" dirty="0" smtClean="0"/>
              <a:t>Lambda functions are often passed </a:t>
            </a:r>
            <a:r>
              <a:rPr lang="en-GB" dirty="0"/>
              <a:t>as arguments to other functions</a:t>
            </a:r>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334703" y="1629338"/>
            <a:ext cx="6742497" cy="3139321"/>
          </a:xfrm>
          <a:prstGeom prst="rect">
            <a:avLst/>
          </a:prstGeom>
          <a:noFill/>
          <a:ln>
            <a:solidFill>
              <a:schemeClr val="tx1"/>
            </a:solidFill>
          </a:ln>
        </p:spPr>
        <p:txBody>
          <a:bodyPr wrap="square" rtlCol="0">
            <a:spAutoFit/>
          </a:bodyPr>
          <a:lstStyle/>
          <a:p>
            <a:r>
              <a:rPr lang="en-GB" dirty="0" smtClean="0">
                <a:solidFill>
                  <a:schemeClr val="tx2">
                    <a:lumMod val="75000"/>
                  </a:schemeClr>
                </a:solidFill>
              </a:rPr>
              <a:t>// The “output” argument should be anonymous function</a:t>
            </a:r>
          </a:p>
          <a:p>
            <a:r>
              <a:rPr lang="en-GB" dirty="0" smtClean="0"/>
              <a:t>function Add(n1, n2, output)</a:t>
            </a:r>
            <a:br>
              <a:rPr lang="en-GB" dirty="0" smtClean="0"/>
            </a:br>
            <a:r>
              <a:rPr lang="en-GB" dirty="0" smtClean="0"/>
              <a:t>{</a:t>
            </a:r>
            <a:br>
              <a:rPr lang="en-GB" dirty="0" smtClean="0"/>
            </a:br>
            <a:r>
              <a:rPr lang="en-GB" dirty="0" smtClean="0"/>
              <a:t>     </a:t>
            </a:r>
            <a:r>
              <a:rPr lang="en-GB" dirty="0" err="1" smtClean="0"/>
              <a:t>var</a:t>
            </a:r>
            <a:r>
              <a:rPr lang="en-GB" dirty="0" smtClean="0"/>
              <a:t> result = n1 + n2;</a:t>
            </a:r>
          </a:p>
          <a:p>
            <a:r>
              <a:rPr lang="en-GB" dirty="0"/>
              <a:t> </a:t>
            </a:r>
            <a:r>
              <a:rPr lang="en-GB" dirty="0" smtClean="0"/>
              <a:t>    output( result );         </a:t>
            </a:r>
            <a:r>
              <a:rPr lang="en-GB" dirty="0" smtClean="0">
                <a:solidFill>
                  <a:schemeClr val="tx2">
                    <a:lumMod val="75000"/>
                  </a:schemeClr>
                </a:solidFill>
              </a:rPr>
              <a:t>// Call the anonymous function</a:t>
            </a:r>
            <a:r>
              <a:rPr lang="en-GB" dirty="0" smtClean="0"/>
              <a:t/>
            </a:r>
            <a:br>
              <a:rPr lang="en-GB" dirty="0" smtClean="0"/>
            </a:br>
            <a:r>
              <a:rPr lang="en-GB" dirty="0" smtClean="0"/>
              <a:t>}</a:t>
            </a:r>
          </a:p>
          <a:p>
            <a:endParaRPr lang="en-GB" dirty="0"/>
          </a:p>
          <a:p>
            <a:r>
              <a:rPr lang="en-GB" dirty="0" smtClean="0">
                <a:solidFill>
                  <a:schemeClr val="tx2">
                    <a:lumMod val="75000"/>
                  </a:schemeClr>
                </a:solidFill>
              </a:rPr>
              <a:t>// Call Add() function, with “output” argument set to anonymous </a:t>
            </a:r>
            <a:br>
              <a:rPr lang="en-GB" dirty="0" smtClean="0">
                <a:solidFill>
                  <a:schemeClr val="tx2">
                    <a:lumMod val="75000"/>
                  </a:schemeClr>
                </a:solidFill>
              </a:rPr>
            </a:br>
            <a:r>
              <a:rPr lang="en-GB" dirty="0" smtClean="0">
                <a:solidFill>
                  <a:schemeClr val="tx2">
                    <a:lumMod val="75000"/>
                  </a:schemeClr>
                </a:solidFill>
              </a:rPr>
              <a:t>// function</a:t>
            </a:r>
            <a:endParaRPr lang="en-GB" dirty="0">
              <a:solidFill>
                <a:schemeClr val="tx2">
                  <a:lumMod val="75000"/>
                </a:schemeClr>
              </a:solidFill>
            </a:endParaRPr>
          </a:p>
          <a:p>
            <a:r>
              <a:rPr lang="en-GB" dirty="0" err="1" smtClean="0"/>
              <a:t>var</a:t>
            </a:r>
            <a:r>
              <a:rPr lang="en-GB" dirty="0" smtClean="0"/>
              <a:t> result;</a:t>
            </a:r>
            <a:br>
              <a:rPr lang="en-GB" dirty="0" smtClean="0"/>
            </a:br>
            <a:r>
              <a:rPr lang="en-GB" dirty="0" smtClean="0"/>
              <a:t>result = Add(2, 3, </a:t>
            </a:r>
            <a:r>
              <a:rPr lang="en-GB" b="1" dirty="0" smtClean="0"/>
              <a:t>(x) =&gt; { console.log(“Result is “ + x); }</a:t>
            </a:r>
            <a:r>
              <a:rPr lang="en-GB" dirty="0" smtClean="0"/>
              <a:t> );</a:t>
            </a:r>
            <a:endParaRPr lang="en-GB" dirty="0"/>
          </a:p>
        </p:txBody>
      </p:sp>
      <p:sp>
        <p:nvSpPr>
          <p:cNvPr id="6" name="TextBox 5"/>
          <p:cNvSpPr txBox="1"/>
          <p:nvPr/>
        </p:nvSpPr>
        <p:spPr>
          <a:xfrm>
            <a:off x="1334703" y="5077874"/>
            <a:ext cx="6914148" cy="1200329"/>
          </a:xfrm>
          <a:prstGeom prst="rect">
            <a:avLst/>
          </a:prstGeom>
          <a:noFill/>
        </p:spPr>
        <p:txBody>
          <a:bodyPr wrap="square" rtlCol="0">
            <a:spAutoFit/>
          </a:bodyPr>
          <a:lstStyle/>
          <a:p>
            <a:r>
              <a:rPr lang="en-GB" dirty="0" smtClean="0"/>
              <a:t>Remember we can also write this using an explicit anonymous function:</a:t>
            </a:r>
            <a:br>
              <a:rPr lang="en-GB" dirty="0" smtClean="0"/>
            </a:br>
            <a:r>
              <a:rPr lang="en-GB" dirty="0" smtClean="0"/>
              <a:t/>
            </a:r>
            <a:br>
              <a:rPr lang="en-GB" dirty="0" smtClean="0"/>
            </a:br>
            <a:r>
              <a:rPr lang="en-GB" dirty="0" smtClean="0"/>
              <a:t>result = Add(2, 3, </a:t>
            </a:r>
            <a:r>
              <a:rPr lang="en-GB" b="1" dirty="0" smtClean="0"/>
              <a:t>function(x) { console.log</a:t>
            </a:r>
            <a:r>
              <a:rPr lang="en-GB" b="1" dirty="0"/>
              <a:t>(“Result is “ + x); </a:t>
            </a:r>
            <a:r>
              <a:rPr lang="en-GB" b="1" dirty="0" smtClean="0"/>
              <a:t>}</a:t>
            </a:r>
            <a:r>
              <a:rPr lang="en-GB" dirty="0" smtClean="0"/>
              <a:t> );</a:t>
            </a:r>
            <a:endParaRPr lang="en-GB" dirty="0"/>
          </a:p>
        </p:txBody>
      </p:sp>
    </p:spTree>
    <p:extLst>
      <p:ext uri="{BB962C8B-B14F-4D97-AF65-F5344CB8AC3E}">
        <p14:creationId xmlns:p14="http://schemas.microsoft.com/office/powerpoint/2010/main" val="22747613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JS Classes</a:t>
            </a:r>
            <a:endParaRPr lang="en-GB" dirty="0"/>
          </a:p>
        </p:txBody>
      </p:sp>
      <p:sp>
        <p:nvSpPr>
          <p:cNvPr id="3" name="Content Placeholder 2"/>
          <p:cNvSpPr>
            <a:spLocks noGrp="1"/>
          </p:cNvSpPr>
          <p:nvPr>
            <p:ph idx="1"/>
          </p:nvPr>
        </p:nvSpPr>
        <p:spPr/>
        <p:txBody>
          <a:bodyPr/>
          <a:lstStyle/>
          <a:p>
            <a:r>
              <a:rPr lang="en-GB" dirty="0"/>
              <a:t>JavaScript classes, introduced in ECMAScript 2015, are primarily syntactical sugar over JavaScript's existing prototype-based inheritance. </a:t>
            </a:r>
            <a:endParaRPr lang="en-GB" dirty="0" smtClean="0"/>
          </a:p>
          <a:p>
            <a:r>
              <a:rPr lang="en-GB" dirty="0" smtClean="0"/>
              <a:t>The </a:t>
            </a:r>
            <a:r>
              <a:rPr lang="en-GB" dirty="0"/>
              <a:t>class syntax </a:t>
            </a:r>
            <a:r>
              <a:rPr lang="en-GB" i="1" dirty="0"/>
              <a:t>does not</a:t>
            </a:r>
            <a:r>
              <a:rPr lang="en-GB" dirty="0"/>
              <a:t> introduce a new object-oriented inheritance model to JavaScript</a:t>
            </a:r>
            <a:r>
              <a:rPr lang="en-GB" dirty="0" smtClean="0"/>
              <a:t>.</a:t>
            </a:r>
          </a:p>
          <a:p>
            <a:endParaRPr lang="en-GB" dirty="0"/>
          </a:p>
          <a:p>
            <a:r>
              <a:rPr lang="en-GB" dirty="0" smtClean="0"/>
              <a:t>Use the Revealing Module Definition pattern </a:t>
            </a:r>
          </a:p>
          <a:p>
            <a:r>
              <a:rPr lang="en-GB" dirty="0" smtClean="0"/>
              <a:t>Use </a:t>
            </a:r>
            <a:r>
              <a:rPr lang="en-GB" dirty="0" err="1" smtClean="0"/>
              <a:t>TypeScript</a:t>
            </a:r>
            <a:r>
              <a:rPr lang="en-GB" dirty="0" smtClean="0"/>
              <a:t> for full OOP support</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3920270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21507" name="Rectangle 2"/>
          <p:cNvSpPr>
            <a:spLocks noGrp="1" noChangeArrowheads="1"/>
          </p:cNvSpPr>
          <p:nvPr>
            <p:ph type="title"/>
          </p:nvPr>
        </p:nvSpPr>
        <p:spPr/>
        <p:txBody>
          <a:bodyPr/>
          <a:lstStyle/>
          <a:p>
            <a:r>
              <a:rPr lang="en-US" altLang="en-US" smtClean="0"/>
              <a:t>Includes</a:t>
            </a:r>
          </a:p>
        </p:txBody>
      </p:sp>
      <p:sp>
        <p:nvSpPr>
          <p:cNvPr id="21508" name="Rectangle 3"/>
          <p:cNvSpPr>
            <a:spLocks noGrp="1" noChangeArrowheads="1"/>
          </p:cNvSpPr>
          <p:nvPr>
            <p:ph type="body" idx="1"/>
          </p:nvPr>
        </p:nvSpPr>
        <p:spPr>
          <a:xfrm>
            <a:off x="971650" y="935053"/>
            <a:ext cx="7029450" cy="1221005"/>
          </a:xfrm>
        </p:spPr>
        <p:txBody>
          <a:bodyPr/>
          <a:lstStyle/>
          <a:p>
            <a:r>
              <a:rPr lang="en-US" altLang="en-US" dirty="0" smtClean="0"/>
              <a:t>Common functions and procedures can be added to a separate file and included as required</a:t>
            </a:r>
          </a:p>
          <a:p>
            <a:r>
              <a:rPr lang="en-US" altLang="en-US" b="1" u="sng" dirty="0" smtClean="0">
                <a:solidFill>
                  <a:srgbClr val="FF0000"/>
                </a:solidFill>
              </a:rPr>
              <a:t>We should always do this!!!</a:t>
            </a:r>
          </a:p>
        </p:txBody>
      </p:sp>
      <p:sp>
        <p:nvSpPr>
          <p:cNvPr id="21509" name="Text Box 4"/>
          <p:cNvSpPr txBox="1">
            <a:spLocks noChangeArrowheads="1"/>
          </p:cNvSpPr>
          <p:nvPr/>
        </p:nvSpPr>
        <p:spPr bwMode="auto">
          <a:xfrm>
            <a:off x="532382" y="2317867"/>
            <a:ext cx="8361362" cy="3943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pPr algn="l">
              <a:spcBef>
                <a:spcPct val="50000"/>
              </a:spcBef>
            </a:pPr>
            <a:r>
              <a:rPr lang="en-GB" altLang="en-US" i="1"/>
              <a:t>&lt;script language="JavaScript" type="text/javascript“ src="common.js"&gt;&lt;/script&gt;</a:t>
            </a:r>
          </a:p>
          <a:p>
            <a:pPr algn="l">
              <a:spcBef>
                <a:spcPct val="50000"/>
              </a:spcBef>
            </a:pPr>
            <a:endParaRPr lang="en-GB" altLang="en-US" i="1"/>
          </a:p>
          <a:p>
            <a:pPr algn="l">
              <a:spcBef>
                <a:spcPct val="50000"/>
              </a:spcBef>
            </a:pPr>
            <a:r>
              <a:rPr lang="en-GB" altLang="en-US" u="sng"/>
              <a:t>common.js</a:t>
            </a:r>
          </a:p>
          <a:p>
            <a:pPr algn="l">
              <a:spcBef>
                <a:spcPct val="50000"/>
              </a:spcBef>
            </a:pPr>
            <a:r>
              <a:rPr lang="en-GB" altLang="en-US" i="1"/>
              <a:t>// Common functions used in many webpages</a:t>
            </a:r>
          </a:p>
          <a:p>
            <a:pPr algn="l">
              <a:spcBef>
                <a:spcPct val="50000"/>
              </a:spcBef>
            </a:pPr>
            <a:r>
              <a:rPr lang="en-GB" altLang="en-US" i="1"/>
              <a:t>//</a:t>
            </a:r>
          </a:p>
          <a:p>
            <a:pPr algn="l">
              <a:spcBef>
                <a:spcPct val="50000"/>
              </a:spcBef>
            </a:pPr>
            <a:r>
              <a:rPr lang="en-GB" altLang="en-US" i="1"/>
              <a:t>function commonFunc()</a:t>
            </a:r>
          </a:p>
          <a:p>
            <a:pPr algn="l">
              <a:spcBef>
                <a:spcPct val="50000"/>
              </a:spcBef>
            </a:pPr>
            <a:r>
              <a:rPr lang="en-GB" altLang="en-US" i="1"/>
              <a:t>{</a:t>
            </a:r>
          </a:p>
          <a:p>
            <a:pPr algn="l">
              <a:spcBef>
                <a:spcPct val="50000"/>
              </a:spcBef>
            </a:pPr>
            <a:r>
              <a:rPr lang="en-GB" altLang="en-US" i="1"/>
              <a:t>}</a:t>
            </a:r>
          </a:p>
          <a:p>
            <a:pPr algn="l">
              <a:spcBef>
                <a:spcPct val="50000"/>
              </a:spcBef>
            </a:pPr>
            <a:endParaRPr lang="en-GB" altLang="en-US" i="1"/>
          </a:p>
        </p:txBody>
      </p:sp>
      <p:sp>
        <p:nvSpPr>
          <p:cNvPr id="21510" name="TextBox 5"/>
          <p:cNvSpPr txBox="1">
            <a:spLocks noChangeArrowheads="1"/>
          </p:cNvSpPr>
          <p:nvPr/>
        </p:nvSpPr>
        <p:spPr bwMode="auto">
          <a:xfrm>
            <a:off x="6157913" y="3155950"/>
            <a:ext cx="2889250" cy="1477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Tip: Don’t put line break between opening and closing &lt;script&gt; tags, the include </a:t>
            </a:r>
            <a:r>
              <a:rPr lang="en-GB" altLang="en-US" dirty="0" smtClean="0"/>
              <a:t>might stop </a:t>
            </a:r>
            <a:r>
              <a:rPr lang="en-GB" altLang="en-US" dirty="0"/>
              <a:t>working if you do!!</a:t>
            </a:r>
          </a:p>
        </p:txBody>
      </p:sp>
    </p:spTree>
    <p:extLst>
      <p:ext uri="{BB962C8B-B14F-4D97-AF65-F5344CB8AC3E}">
        <p14:creationId xmlns:p14="http://schemas.microsoft.com/office/powerpoint/2010/main" val="39409339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5123" name="Rectangle 2"/>
          <p:cNvSpPr>
            <a:spLocks noGrp="1" noChangeArrowheads="1"/>
          </p:cNvSpPr>
          <p:nvPr>
            <p:ph type="title"/>
          </p:nvPr>
        </p:nvSpPr>
        <p:spPr/>
        <p:txBody>
          <a:bodyPr/>
          <a:lstStyle/>
          <a:p>
            <a:r>
              <a:rPr lang="en-US" altLang="en-US" smtClean="0"/>
              <a:t>Document Object Model (DOM)</a:t>
            </a:r>
          </a:p>
        </p:txBody>
      </p:sp>
      <p:sp>
        <p:nvSpPr>
          <p:cNvPr id="5124" name="Rectangle 3"/>
          <p:cNvSpPr>
            <a:spLocks noGrp="1" noChangeArrowheads="1"/>
          </p:cNvSpPr>
          <p:nvPr>
            <p:ph type="body" idx="1"/>
          </p:nvPr>
        </p:nvSpPr>
        <p:spPr>
          <a:xfrm>
            <a:off x="962025" y="1695450"/>
            <a:ext cx="7029450" cy="4114800"/>
          </a:xfrm>
        </p:spPr>
        <p:txBody>
          <a:bodyPr/>
          <a:lstStyle/>
          <a:p>
            <a:r>
              <a:rPr lang="en-US" altLang="en-US" smtClean="0"/>
              <a:t>DOM is an programming interface</a:t>
            </a:r>
          </a:p>
          <a:p>
            <a:r>
              <a:rPr lang="en-US" altLang="en-US" smtClean="0"/>
              <a:t>Hierarchy of objects available within Browser and web page it displays</a:t>
            </a:r>
          </a:p>
          <a:p>
            <a:pPr lvl="1"/>
            <a:r>
              <a:rPr lang="en-US" altLang="en-US" smtClean="0"/>
              <a:t>Window</a:t>
            </a:r>
          </a:p>
          <a:p>
            <a:pPr lvl="1"/>
            <a:r>
              <a:rPr lang="en-US" altLang="en-US" smtClean="0"/>
              <a:t>Document</a:t>
            </a:r>
          </a:p>
          <a:p>
            <a:pPr lvl="1"/>
            <a:r>
              <a:rPr lang="en-US" altLang="en-US" smtClean="0"/>
              <a:t>HTML tags</a:t>
            </a:r>
          </a:p>
          <a:p>
            <a:pPr lvl="1"/>
            <a:r>
              <a:rPr lang="en-US" altLang="en-US" smtClean="0"/>
              <a:t>Plugins</a:t>
            </a:r>
          </a:p>
          <a:p>
            <a:pPr lvl="1"/>
            <a:r>
              <a:rPr lang="en-US" altLang="en-US" smtClean="0"/>
              <a:t>ActiveX controls</a:t>
            </a:r>
          </a:p>
          <a:p>
            <a:endParaRPr lang="en-US" altLang="en-US" smtClean="0"/>
          </a:p>
        </p:txBody>
      </p:sp>
    </p:spTree>
    <p:extLst>
      <p:ext uri="{BB962C8B-B14F-4D97-AF65-F5344CB8AC3E}">
        <p14:creationId xmlns:p14="http://schemas.microsoft.com/office/powerpoint/2010/main" val="36098637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7171" name="Rectangle 2"/>
          <p:cNvSpPr>
            <a:spLocks noGrp="1" noChangeArrowheads="1"/>
          </p:cNvSpPr>
          <p:nvPr>
            <p:ph type="title"/>
          </p:nvPr>
        </p:nvSpPr>
        <p:spPr/>
        <p:txBody>
          <a:bodyPr/>
          <a:lstStyle/>
          <a:p>
            <a:r>
              <a:rPr lang="en-US" altLang="en-US" dirty="0" smtClean="0"/>
              <a:t>DOM</a:t>
            </a:r>
          </a:p>
        </p:txBody>
      </p:sp>
      <p:sp>
        <p:nvSpPr>
          <p:cNvPr id="7172" name="Rectangle 5"/>
          <p:cNvSpPr>
            <a:spLocks noChangeArrowheads="1"/>
          </p:cNvSpPr>
          <p:nvPr/>
        </p:nvSpPr>
        <p:spPr bwMode="auto">
          <a:xfrm>
            <a:off x="460375" y="3036888"/>
            <a:ext cx="1439863"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The Current</a:t>
            </a:r>
          </a:p>
          <a:p>
            <a:r>
              <a:rPr lang="en-GB" altLang="en-US" b="0"/>
              <a:t>Window</a:t>
            </a:r>
          </a:p>
        </p:txBody>
      </p:sp>
      <p:sp>
        <p:nvSpPr>
          <p:cNvPr id="7173" name="Rectangle 6"/>
          <p:cNvSpPr>
            <a:spLocks noChangeArrowheads="1"/>
          </p:cNvSpPr>
          <p:nvPr/>
        </p:nvSpPr>
        <p:spPr bwMode="auto">
          <a:xfrm>
            <a:off x="3006725" y="800100"/>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window</a:t>
            </a:r>
          </a:p>
        </p:txBody>
      </p:sp>
      <p:sp>
        <p:nvSpPr>
          <p:cNvPr id="7174" name="Rectangle 7"/>
          <p:cNvSpPr>
            <a:spLocks noChangeArrowheads="1"/>
          </p:cNvSpPr>
          <p:nvPr/>
        </p:nvSpPr>
        <p:spPr bwMode="auto">
          <a:xfrm>
            <a:off x="2995613" y="1619250"/>
            <a:ext cx="1439862" cy="668338"/>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document</a:t>
            </a:r>
          </a:p>
        </p:txBody>
      </p:sp>
      <p:sp>
        <p:nvSpPr>
          <p:cNvPr id="7175" name="Rectangle 8"/>
          <p:cNvSpPr>
            <a:spLocks noChangeArrowheads="1"/>
          </p:cNvSpPr>
          <p:nvPr/>
        </p:nvSpPr>
        <p:spPr bwMode="auto">
          <a:xfrm>
            <a:off x="3017838" y="2471738"/>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navigator</a:t>
            </a:r>
          </a:p>
        </p:txBody>
      </p:sp>
      <p:sp>
        <p:nvSpPr>
          <p:cNvPr id="7176" name="Rectangle 9"/>
          <p:cNvSpPr>
            <a:spLocks noChangeArrowheads="1"/>
          </p:cNvSpPr>
          <p:nvPr/>
        </p:nvSpPr>
        <p:spPr bwMode="auto">
          <a:xfrm>
            <a:off x="3016250" y="3295650"/>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frames[]</a:t>
            </a:r>
          </a:p>
        </p:txBody>
      </p:sp>
      <p:sp>
        <p:nvSpPr>
          <p:cNvPr id="7177" name="Rectangle 10"/>
          <p:cNvSpPr>
            <a:spLocks noChangeArrowheads="1"/>
          </p:cNvSpPr>
          <p:nvPr/>
        </p:nvSpPr>
        <p:spPr bwMode="auto">
          <a:xfrm>
            <a:off x="3027363" y="4110038"/>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location</a:t>
            </a:r>
          </a:p>
        </p:txBody>
      </p:sp>
      <p:sp>
        <p:nvSpPr>
          <p:cNvPr id="7178" name="Rectangle 11"/>
          <p:cNvSpPr>
            <a:spLocks noChangeArrowheads="1"/>
          </p:cNvSpPr>
          <p:nvPr/>
        </p:nvSpPr>
        <p:spPr bwMode="auto">
          <a:xfrm>
            <a:off x="3005138" y="4929188"/>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history</a:t>
            </a:r>
          </a:p>
        </p:txBody>
      </p:sp>
      <p:sp>
        <p:nvSpPr>
          <p:cNvPr id="7179" name="Rectangle 12"/>
          <p:cNvSpPr>
            <a:spLocks noChangeArrowheads="1"/>
          </p:cNvSpPr>
          <p:nvPr/>
        </p:nvSpPr>
        <p:spPr bwMode="auto">
          <a:xfrm>
            <a:off x="3016250" y="5730875"/>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screen</a:t>
            </a:r>
          </a:p>
        </p:txBody>
      </p:sp>
      <p:sp>
        <p:nvSpPr>
          <p:cNvPr id="7180" name="Rectangle 13"/>
          <p:cNvSpPr>
            <a:spLocks noChangeArrowheads="1"/>
          </p:cNvSpPr>
          <p:nvPr/>
        </p:nvSpPr>
        <p:spPr bwMode="auto">
          <a:xfrm>
            <a:off x="5105400" y="777875"/>
            <a:ext cx="1439863" cy="668338"/>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forms[]</a:t>
            </a:r>
          </a:p>
        </p:txBody>
      </p:sp>
      <p:sp>
        <p:nvSpPr>
          <p:cNvPr id="7181" name="Rectangle 14"/>
          <p:cNvSpPr>
            <a:spLocks noChangeArrowheads="1"/>
          </p:cNvSpPr>
          <p:nvPr/>
        </p:nvSpPr>
        <p:spPr bwMode="auto">
          <a:xfrm>
            <a:off x="5094288" y="1597025"/>
            <a:ext cx="1439862"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anchors[]</a:t>
            </a:r>
          </a:p>
        </p:txBody>
      </p:sp>
      <p:sp>
        <p:nvSpPr>
          <p:cNvPr id="7182" name="Rectangle 15"/>
          <p:cNvSpPr>
            <a:spLocks noChangeArrowheads="1"/>
          </p:cNvSpPr>
          <p:nvPr/>
        </p:nvSpPr>
        <p:spPr bwMode="auto">
          <a:xfrm>
            <a:off x="5116513" y="2449513"/>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links[]</a:t>
            </a:r>
          </a:p>
        </p:txBody>
      </p:sp>
      <p:sp>
        <p:nvSpPr>
          <p:cNvPr id="7183" name="Rectangle 16"/>
          <p:cNvSpPr>
            <a:spLocks noChangeArrowheads="1"/>
          </p:cNvSpPr>
          <p:nvPr/>
        </p:nvSpPr>
        <p:spPr bwMode="auto">
          <a:xfrm>
            <a:off x="5114925" y="3273425"/>
            <a:ext cx="1439863" cy="668338"/>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images[]</a:t>
            </a:r>
          </a:p>
        </p:txBody>
      </p:sp>
      <p:sp>
        <p:nvSpPr>
          <p:cNvPr id="7184" name="Rectangle 17"/>
          <p:cNvSpPr>
            <a:spLocks noChangeArrowheads="1"/>
          </p:cNvSpPr>
          <p:nvPr/>
        </p:nvSpPr>
        <p:spPr bwMode="auto">
          <a:xfrm>
            <a:off x="5126038" y="4087813"/>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applets[]</a:t>
            </a:r>
          </a:p>
        </p:txBody>
      </p:sp>
      <p:sp>
        <p:nvSpPr>
          <p:cNvPr id="7185" name="Rectangle 18"/>
          <p:cNvSpPr>
            <a:spLocks noChangeArrowheads="1"/>
          </p:cNvSpPr>
          <p:nvPr/>
        </p:nvSpPr>
        <p:spPr bwMode="auto">
          <a:xfrm>
            <a:off x="5103813" y="4906963"/>
            <a:ext cx="1439862" cy="668337"/>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embeds[]</a:t>
            </a:r>
          </a:p>
        </p:txBody>
      </p:sp>
      <p:sp>
        <p:nvSpPr>
          <p:cNvPr id="7186" name="Rectangle 19"/>
          <p:cNvSpPr>
            <a:spLocks noChangeArrowheads="1"/>
          </p:cNvSpPr>
          <p:nvPr/>
        </p:nvSpPr>
        <p:spPr bwMode="auto">
          <a:xfrm>
            <a:off x="7172325" y="808038"/>
            <a:ext cx="1439863" cy="2262187"/>
          </a:xfrm>
          <a:prstGeom prst="rect">
            <a:avLst/>
          </a:prstGeom>
          <a:noFill/>
          <a:ln w="28575">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b="0"/>
              <a:t>elements[]</a:t>
            </a:r>
          </a:p>
          <a:p>
            <a:r>
              <a:rPr lang="en-GB" altLang="en-US" b="0"/>
              <a:t>-------------</a:t>
            </a:r>
          </a:p>
          <a:p>
            <a:r>
              <a:rPr lang="en-GB" altLang="en-US" b="0"/>
              <a:t>Button</a:t>
            </a:r>
          </a:p>
          <a:p>
            <a:r>
              <a:rPr lang="en-GB" altLang="en-US" b="0"/>
              <a:t>Checkbox</a:t>
            </a:r>
          </a:p>
          <a:p>
            <a:r>
              <a:rPr lang="en-GB" altLang="en-US" b="0"/>
              <a:t>Radio</a:t>
            </a:r>
          </a:p>
          <a:p>
            <a:r>
              <a:rPr lang="en-GB" altLang="en-US" b="0"/>
              <a:t>Select</a:t>
            </a:r>
          </a:p>
          <a:p>
            <a:r>
              <a:rPr lang="en-GB" altLang="en-US" b="0"/>
              <a:t>Text</a:t>
            </a:r>
          </a:p>
          <a:p>
            <a:r>
              <a:rPr lang="en-GB" altLang="en-US" b="0"/>
              <a:t>Textarea</a:t>
            </a:r>
          </a:p>
        </p:txBody>
      </p:sp>
      <p:sp>
        <p:nvSpPr>
          <p:cNvPr id="7187" name="Line 20"/>
          <p:cNvSpPr>
            <a:spLocks noChangeShapeType="1"/>
          </p:cNvSpPr>
          <p:nvPr/>
        </p:nvSpPr>
        <p:spPr bwMode="auto">
          <a:xfrm>
            <a:off x="2465388" y="1119188"/>
            <a:ext cx="0" cy="4983162"/>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88" name="Line 21"/>
          <p:cNvSpPr>
            <a:spLocks noChangeShapeType="1"/>
          </p:cNvSpPr>
          <p:nvPr/>
        </p:nvSpPr>
        <p:spPr bwMode="auto">
          <a:xfrm>
            <a:off x="1879600" y="3365500"/>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89" name="Line 22"/>
          <p:cNvSpPr>
            <a:spLocks noChangeShapeType="1"/>
          </p:cNvSpPr>
          <p:nvPr/>
        </p:nvSpPr>
        <p:spPr bwMode="auto">
          <a:xfrm>
            <a:off x="4759325" y="1079500"/>
            <a:ext cx="0" cy="422275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0" name="Line 24"/>
          <p:cNvSpPr>
            <a:spLocks noChangeShapeType="1"/>
          </p:cNvSpPr>
          <p:nvPr/>
        </p:nvSpPr>
        <p:spPr bwMode="auto">
          <a:xfrm>
            <a:off x="2463800" y="1108075"/>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1" name="Line 25"/>
          <p:cNvSpPr>
            <a:spLocks noChangeShapeType="1"/>
          </p:cNvSpPr>
          <p:nvPr/>
        </p:nvSpPr>
        <p:spPr bwMode="auto">
          <a:xfrm>
            <a:off x="2422525" y="1960563"/>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2" name="Line 26"/>
          <p:cNvSpPr>
            <a:spLocks noChangeShapeType="1"/>
          </p:cNvSpPr>
          <p:nvPr/>
        </p:nvSpPr>
        <p:spPr bwMode="auto">
          <a:xfrm>
            <a:off x="2432050" y="2824163"/>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3" name="Line 27"/>
          <p:cNvSpPr>
            <a:spLocks noChangeShapeType="1"/>
          </p:cNvSpPr>
          <p:nvPr/>
        </p:nvSpPr>
        <p:spPr bwMode="auto">
          <a:xfrm>
            <a:off x="2433638" y="3635375"/>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4" name="Line 28"/>
          <p:cNvSpPr>
            <a:spLocks noChangeShapeType="1"/>
          </p:cNvSpPr>
          <p:nvPr/>
        </p:nvSpPr>
        <p:spPr bwMode="auto">
          <a:xfrm>
            <a:off x="2432050" y="444658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5" name="Line 29"/>
          <p:cNvSpPr>
            <a:spLocks noChangeShapeType="1"/>
          </p:cNvSpPr>
          <p:nvPr/>
        </p:nvSpPr>
        <p:spPr bwMode="auto">
          <a:xfrm>
            <a:off x="2422525" y="525938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6" name="Line 30"/>
          <p:cNvSpPr>
            <a:spLocks noChangeShapeType="1"/>
          </p:cNvSpPr>
          <p:nvPr/>
        </p:nvSpPr>
        <p:spPr bwMode="auto">
          <a:xfrm>
            <a:off x="2463800" y="6091238"/>
            <a:ext cx="596900" cy="0"/>
          </a:xfrm>
          <a:prstGeom prst="line">
            <a:avLst/>
          </a:prstGeom>
          <a:noFill/>
          <a:ln w="28575">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7" name="Line 31"/>
          <p:cNvSpPr>
            <a:spLocks noChangeShapeType="1"/>
          </p:cNvSpPr>
          <p:nvPr/>
        </p:nvSpPr>
        <p:spPr bwMode="auto">
          <a:xfrm>
            <a:off x="4411663" y="1981200"/>
            <a:ext cx="339725"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8" name="Line 32"/>
          <p:cNvSpPr>
            <a:spLocks noChangeShapeType="1"/>
          </p:cNvSpPr>
          <p:nvPr/>
        </p:nvSpPr>
        <p:spPr bwMode="auto">
          <a:xfrm>
            <a:off x="4765675" y="1076325"/>
            <a:ext cx="309563"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199" name="Line 33"/>
          <p:cNvSpPr>
            <a:spLocks noChangeShapeType="1"/>
          </p:cNvSpPr>
          <p:nvPr/>
        </p:nvSpPr>
        <p:spPr bwMode="auto">
          <a:xfrm>
            <a:off x="4795838" y="1936750"/>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0" name="Line 34"/>
          <p:cNvSpPr>
            <a:spLocks noChangeShapeType="1"/>
          </p:cNvSpPr>
          <p:nvPr/>
        </p:nvSpPr>
        <p:spPr bwMode="auto">
          <a:xfrm>
            <a:off x="4779963" y="2809875"/>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1" name="Line 35"/>
          <p:cNvSpPr>
            <a:spLocks noChangeShapeType="1"/>
          </p:cNvSpPr>
          <p:nvPr/>
        </p:nvSpPr>
        <p:spPr bwMode="auto">
          <a:xfrm>
            <a:off x="4767263" y="3622675"/>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2" name="Line 36"/>
          <p:cNvSpPr>
            <a:spLocks noChangeShapeType="1"/>
          </p:cNvSpPr>
          <p:nvPr/>
        </p:nvSpPr>
        <p:spPr bwMode="auto">
          <a:xfrm>
            <a:off x="4805363" y="4433888"/>
            <a:ext cx="309562"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3" name="Line 37"/>
          <p:cNvSpPr>
            <a:spLocks noChangeShapeType="1"/>
          </p:cNvSpPr>
          <p:nvPr/>
        </p:nvSpPr>
        <p:spPr bwMode="auto">
          <a:xfrm>
            <a:off x="4778375" y="5265738"/>
            <a:ext cx="309563"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7204" name="Line 38"/>
          <p:cNvSpPr>
            <a:spLocks noChangeShapeType="1"/>
          </p:cNvSpPr>
          <p:nvPr/>
        </p:nvSpPr>
        <p:spPr bwMode="auto">
          <a:xfrm>
            <a:off x="6540500" y="1104900"/>
            <a:ext cx="628650" cy="0"/>
          </a:xfrm>
          <a:prstGeom prst="line">
            <a:avLst/>
          </a:prstGeom>
          <a:noFill/>
          <a:ln w="28575">
            <a:solidFill>
              <a:srgbClr val="FF0000"/>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11940023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8195" name="Rectangle 2"/>
          <p:cNvSpPr>
            <a:spLocks noGrp="1" noChangeArrowheads="1"/>
          </p:cNvSpPr>
          <p:nvPr>
            <p:ph type="title"/>
          </p:nvPr>
        </p:nvSpPr>
        <p:spPr/>
        <p:txBody>
          <a:bodyPr/>
          <a:lstStyle/>
          <a:p>
            <a:r>
              <a:rPr lang="en-US" altLang="en-US" smtClean="0"/>
              <a:t>Using the DOM</a:t>
            </a:r>
          </a:p>
        </p:txBody>
      </p:sp>
      <p:sp>
        <p:nvSpPr>
          <p:cNvPr id="8196" name="Rectangle 3"/>
          <p:cNvSpPr>
            <a:spLocks noGrp="1" noChangeArrowheads="1"/>
          </p:cNvSpPr>
          <p:nvPr>
            <p:ph type="body" idx="1"/>
          </p:nvPr>
        </p:nvSpPr>
        <p:spPr>
          <a:xfrm>
            <a:off x="962025" y="1695450"/>
            <a:ext cx="7029450" cy="4114800"/>
          </a:xfrm>
        </p:spPr>
        <p:txBody>
          <a:bodyPr/>
          <a:lstStyle/>
          <a:p>
            <a:r>
              <a:rPr lang="en-US" altLang="en-US" dirty="0" smtClean="0"/>
              <a:t>Hierarchical structure</a:t>
            </a:r>
          </a:p>
          <a:p>
            <a:pPr>
              <a:buFont typeface="Monotype Sorts" pitchFamily="2" charset="2"/>
              <a:buNone/>
            </a:pPr>
            <a:r>
              <a:rPr lang="en-US" altLang="en-US" b="1" i="1" dirty="0" err="1" smtClean="0">
                <a:solidFill>
                  <a:srgbClr val="FF3300"/>
                </a:solidFill>
              </a:rPr>
              <a:t>window.document</a:t>
            </a:r>
            <a:r>
              <a:rPr lang="en-US" altLang="en-US" b="1" i="1" dirty="0" err="1" smtClean="0"/>
              <a:t>.write</a:t>
            </a:r>
            <a:r>
              <a:rPr lang="en-US" altLang="en-US" b="1" i="1" dirty="0" smtClean="0"/>
              <a:t>(“Hello World”);</a:t>
            </a:r>
          </a:p>
          <a:p>
            <a:pPr>
              <a:buFont typeface="Monotype Sorts" pitchFamily="2" charset="2"/>
              <a:buNone/>
            </a:pPr>
            <a:endParaRPr lang="en-US" altLang="en-US" b="1" i="1" dirty="0" smtClean="0"/>
          </a:p>
          <a:p>
            <a:r>
              <a:rPr lang="en-US" altLang="en-US" dirty="0" smtClean="0"/>
              <a:t>Since the </a:t>
            </a:r>
            <a:r>
              <a:rPr lang="en-US" altLang="en-US" b="1" u="sng" dirty="0" smtClean="0">
                <a:solidFill>
                  <a:srgbClr val="0070C0"/>
                </a:solidFill>
              </a:rPr>
              <a:t>window object is the global object </a:t>
            </a:r>
            <a:r>
              <a:rPr lang="en-US" altLang="en-US" dirty="0" smtClean="0"/>
              <a:t>so we don’t have to explicitly refer to it.</a:t>
            </a:r>
          </a:p>
          <a:p>
            <a:pPr>
              <a:buFont typeface="Monotype Sorts" pitchFamily="2" charset="2"/>
              <a:buNone/>
            </a:pPr>
            <a:r>
              <a:rPr lang="en-US" altLang="en-US" b="1" i="1" dirty="0" err="1" smtClean="0"/>
              <a:t>document.write</a:t>
            </a:r>
            <a:r>
              <a:rPr lang="en-US" altLang="en-US" b="1" i="1" dirty="0" smtClean="0"/>
              <a:t>(“Hello World”);</a:t>
            </a:r>
          </a:p>
          <a:p>
            <a:endParaRPr lang="en-US" altLang="en-US" b="1" i="1" dirty="0" smtClean="0"/>
          </a:p>
          <a:p>
            <a:r>
              <a:rPr lang="en-US" altLang="en-US" dirty="0" smtClean="0"/>
              <a:t>Although for clarity sometimes its good programming practice to still include the window object even though its not necessary</a:t>
            </a:r>
          </a:p>
          <a:p>
            <a:pPr>
              <a:buFont typeface="Monotype Sorts" pitchFamily="2" charset="2"/>
              <a:buNone/>
            </a:pPr>
            <a:r>
              <a:rPr lang="en-US" altLang="en-US" b="1" i="1" dirty="0" err="1" smtClean="0"/>
              <a:t>window.parent</a:t>
            </a:r>
            <a:endParaRPr lang="en-US" altLang="en-US" b="1" i="1" dirty="0" smtClean="0"/>
          </a:p>
          <a:p>
            <a:endParaRPr lang="en-US" altLang="en-US" b="1" i="1" dirty="0" smtClean="0"/>
          </a:p>
        </p:txBody>
      </p:sp>
      <p:sp>
        <p:nvSpPr>
          <p:cNvPr id="2" name="TextBox 1"/>
          <p:cNvSpPr txBox="1"/>
          <p:nvPr/>
        </p:nvSpPr>
        <p:spPr>
          <a:xfrm>
            <a:off x="6906126" y="1233785"/>
            <a:ext cx="1458274" cy="923330"/>
          </a:xfrm>
          <a:prstGeom prst="rect">
            <a:avLst/>
          </a:prstGeom>
          <a:noFill/>
        </p:spPr>
        <p:txBody>
          <a:bodyPr wrap="square" rtlCol="0">
            <a:spAutoFit/>
          </a:bodyPr>
          <a:lstStyle/>
          <a:p>
            <a:r>
              <a:rPr lang="en-GB" dirty="0" smtClean="0"/>
              <a:t>Bit like a main function</a:t>
            </a:r>
            <a:endParaRPr lang="en-GB" dirty="0"/>
          </a:p>
        </p:txBody>
      </p:sp>
      <p:cxnSp>
        <p:nvCxnSpPr>
          <p:cNvPr id="4" name="Straight Arrow Connector 3"/>
          <p:cNvCxnSpPr/>
          <p:nvPr/>
        </p:nvCxnSpPr>
        <p:spPr bwMode="auto">
          <a:xfrm flipH="1">
            <a:off x="5794408" y="2112745"/>
            <a:ext cx="986590" cy="736333"/>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93134503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9219" name="Rectangle 2"/>
          <p:cNvSpPr>
            <a:spLocks noGrp="1" noChangeArrowheads="1"/>
          </p:cNvSpPr>
          <p:nvPr>
            <p:ph type="title"/>
          </p:nvPr>
        </p:nvSpPr>
        <p:spPr/>
        <p:txBody>
          <a:bodyPr/>
          <a:lstStyle/>
          <a:p>
            <a:r>
              <a:rPr lang="en-US" altLang="en-US" smtClean="0"/>
              <a:t>Using the DOM (Cont)</a:t>
            </a:r>
          </a:p>
        </p:txBody>
      </p:sp>
      <p:sp>
        <p:nvSpPr>
          <p:cNvPr id="9220" name="Rectangle 4"/>
          <p:cNvSpPr>
            <a:spLocks noGrp="1" noChangeArrowheads="1"/>
          </p:cNvSpPr>
          <p:nvPr>
            <p:ph type="body" idx="1"/>
          </p:nvPr>
        </p:nvSpPr>
        <p:spPr/>
        <p:txBody>
          <a:bodyPr/>
          <a:lstStyle/>
          <a:p>
            <a:pPr>
              <a:buFont typeface="Monotype Sorts" pitchFamily="2" charset="2"/>
              <a:buNone/>
            </a:pPr>
            <a:r>
              <a:rPr lang="en-GB" altLang="en-US" smtClean="0"/>
              <a:t>&lt;script language="JavaScript" type="text/javascript"&gt;</a:t>
            </a:r>
          </a:p>
          <a:p>
            <a:pPr>
              <a:buFont typeface="Monotype Sorts" pitchFamily="2" charset="2"/>
              <a:buNone/>
            </a:pPr>
            <a:r>
              <a:rPr lang="en-GB" altLang="en-US" smtClean="0"/>
              <a:t>&lt;!--</a:t>
            </a:r>
          </a:p>
          <a:p>
            <a:pPr>
              <a:buFont typeface="Monotype Sorts" pitchFamily="2" charset="2"/>
              <a:buNone/>
            </a:pPr>
            <a:r>
              <a:rPr lang="en-GB" altLang="en-US" smtClean="0"/>
              <a:t>document.write("Hello World");</a:t>
            </a:r>
          </a:p>
          <a:p>
            <a:pPr>
              <a:buFont typeface="Monotype Sorts" pitchFamily="2" charset="2"/>
              <a:buNone/>
            </a:pPr>
            <a:r>
              <a:rPr lang="en-GB" altLang="en-US" smtClean="0"/>
              <a:t>//--&gt;</a:t>
            </a:r>
          </a:p>
          <a:p>
            <a:pPr>
              <a:buFont typeface="Monotype Sorts" pitchFamily="2" charset="2"/>
              <a:buNone/>
            </a:pPr>
            <a:r>
              <a:rPr lang="en-GB" altLang="en-US" smtClean="0"/>
              <a:t>&lt;/script&gt;</a:t>
            </a:r>
          </a:p>
          <a:p>
            <a:pPr>
              <a:buFont typeface="Monotype Sorts" pitchFamily="2" charset="2"/>
              <a:buNone/>
            </a:pPr>
            <a:endParaRPr lang="en-GB" altLang="en-US" smtClean="0"/>
          </a:p>
          <a:p>
            <a:pPr>
              <a:buFont typeface="Monotype Sorts" pitchFamily="2" charset="2"/>
              <a:buNone/>
            </a:pPr>
            <a:r>
              <a:rPr lang="en-GB" altLang="en-US" smtClean="0"/>
              <a:t>&lt;script language="VBScript" type="text/vbscript"&gt;</a:t>
            </a:r>
          </a:p>
          <a:p>
            <a:pPr>
              <a:buFont typeface="Monotype Sorts" pitchFamily="2" charset="2"/>
              <a:buNone/>
            </a:pPr>
            <a:r>
              <a:rPr lang="en-GB" altLang="en-US" smtClean="0"/>
              <a:t>&lt;!--</a:t>
            </a:r>
          </a:p>
          <a:p>
            <a:pPr>
              <a:buFont typeface="Monotype Sorts" pitchFamily="2" charset="2"/>
              <a:buNone/>
            </a:pPr>
            <a:r>
              <a:rPr lang="en-GB" altLang="en-US" smtClean="0"/>
              <a:t>document.write "Hello World"</a:t>
            </a:r>
          </a:p>
          <a:p>
            <a:pPr>
              <a:buFont typeface="Monotype Sorts" pitchFamily="2" charset="2"/>
              <a:buNone/>
            </a:pPr>
            <a:r>
              <a:rPr lang="en-GB" altLang="en-US" smtClean="0"/>
              <a:t>//--&gt;</a:t>
            </a:r>
          </a:p>
          <a:p>
            <a:pPr>
              <a:buFont typeface="Monotype Sorts" pitchFamily="2" charset="2"/>
              <a:buNone/>
            </a:pPr>
            <a:r>
              <a:rPr lang="en-GB" altLang="en-US" smtClean="0"/>
              <a:t>&lt;/script&gt;</a:t>
            </a:r>
          </a:p>
        </p:txBody>
      </p:sp>
    </p:spTree>
    <p:extLst>
      <p:ext uri="{BB962C8B-B14F-4D97-AF65-F5344CB8AC3E}">
        <p14:creationId xmlns:p14="http://schemas.microsoft.com/office/powerpoint/2010/main" val="30426463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dirty="0"/>
              <a:t>WEBDB</a:t>
            </a:r>
          </a:p>
        </p:txBody>
      </p:sp>
      <p:sp>
        <p:nvSpPr>
          <p:cNvPr id="10243" name="Rectangle 2"/>
          <p:cNvSpPr>
            <a:spLocks noGrp="1" noChangeArrowheads="1"/>
          </p:cNvSpPr>
          <p:nvPr>
            <p:ph type="title"/>
          </p:nvPr>
        </p:nvSpPr>
        <p:spPr/>
        <p:txBody>
          <a:bodyPr/>
          <a:lstStyle/>
          <a:p>
            <a:r>
              <a:rPr lang="en-US" altLang="en-US" smtClean="0"/>
              <a:t>document.forms[ ]</a:t>
            </a:r>
          </a:p>
        </p:txBody>
      </p:sp>
      <p:sp>
        <p:nvSpPr>
          <p:cNvPr id="10244" name="Rectangle 3"/>
          <p:cNvSpPr>
            <a:spLocks noGrp="1" noChangeArrowheads="1"/>
          </p:cNvSpPr>
          <p:nvPr>
            <p:ph type="body" idx="1"/>
          </p:nvPr>
        </p:nvSpPr>
        <p:spPr>
          <a:xfrm>
            <a:off x="962025" y="899962"/>
            <a:ext cx="7029450" cy="4910288"/>
          </a:xfrm>
        </p:spPr>
        <p:txBody>
          <a:bodyPr/>
          <a:lstStyle/>
          <a:p>
            <a:pPr>
              <a:lnSpc>
                <a:spcPct val="90000"/>
              </a:lnSpc>
            </a:pPr>
            <a:r>
              <a:rPr lang="en-US" altLang="en-US" sz="1800" dirty="0" smtClean="0"/>
              <a:t>Contains all the forms on the web page.</a:t>
            </a:r>
          </a:p>
          <a:p>
            <a:pPr lvl="1">
              <a:lnSpc>
                <a:spcPct val="90000"/>
              </a:lnSpc>
            </a:pPr>
            <a:r>
              <a:rPr lang="en-US" altLang="en-US" sz="1600" dirty="0" smtClean="0"/>
              <a:t>JavaScript – associative array</a:t>
            </a:r>
          </a:p>
          <a:p>
            <a:pPr lvl="1">
              <a:lnSpc>
                <a:spcPct val="90000"/>
              </a:lnSpc>
            </a:pPr>
            <a:r>
              <a:rPr lang="en-US" altLang="en-US" sz="1600" dirty="0" smtClean="0"/>
              <a:t>VBScript – collection</a:t>
            </a:r>
          </a:p>
          <a:p>
            <a:pPr>
              <a:lnSpc>
                <a:spcPct val="90000"/>
              </a:lnSpc>
            </a:pPr>
            <a:endParaRPr lang="en-US" altLang="en-US" sz="1800" dirty="0" smtClean="0"/>
          </a:p>
          <a:p>
            <a:pPr>
              <a:lnSpc>
                <a:spcPct val="90000"/>
              </a:lnSpc>
            </a:pPr>
            <a:r>
              <a:rPr lang="en-US" altLang="en-US" sz="1800" dirty="0" smtClean="0"/>
              <a:t>Each HTML form should be given a unique name</a:t>
            </a:r>
          </a:p>
          <a:p>
            <a:pPr>
              <a:lnSpc>
                <a:spcPct val="90000"/>
              </a:lnSpc>
              <a:buFont typeface="Monotype Sorts" pitchFamily="2" charset="2"/>
              <a:buNone/>
            </a:pPr>
            <a:r>
              <a:rPr lang="en-US" altLang="en-US" sz="1800" b="1" i="1" dirty="0" smtClean="0"/>
              <a:t>&lt;form name=“</a:t>
            </a:r>
            <a:r>
              <a:rPr lang="en-US" altLang="en-US" sz="1800" b="1" i="1" dirty="0" err="1" smtClean="0">
                <a:solidFill>
                  <a:srgbClr val="FF3300"/>
                </a:solidFill>
              </a:rPr>
              <a:t>myform</a:t>
            </a:r>
            <a:r>
              <a:rPr lang="en-US" altLang="en-US" sz="1800" b="1" i="1" dirty="0" smtClean="0"/>
              <a:t>” action=“processform.asp” method=“POST”&gt;</a:t>
            </a:r>
          </a:p>
          <a:p>
            <a:pPr>
              <a:lnSpc>
                <a:spcPct val="90000"/>
              </a:lnSpc>
              <a:buFont typeface="Monotype Sorts" pitchFamily="2" charset="2"/>
              <a:buNone/>
            </a:pPr>
            <a:endParaRPr lang="en-US" altLang="en-US" sz="1800" b="1" i="1" dirty="0" smtClean="0"/>
          </a:p>
          <a:p>
            <a:pPr>
              <a:lnSpc>
                <a:spcPct val="90000"/>
              </a:lnSpc>
            </a:pPr>
            <a:r>
              <a:rPr lang="en-US" altLang="en-US" sz="1800" dirty="0" smtClean="0"/>
              <a:t>Refer to form by name</a:t>
            </a:r>
          </a:p>
          <a:p>
            <a:pPr>
              <a:lnSpc>
                <a:spcPct val="90000"/>
              </a:lnSpc>
              <a:buFont typeface="Monotype Sorts" pitchFamily="2" charset="2"/>
              <a:buNone/>
            </a:pPr>
            <a:r>
              <a:rPr lang="en-US" altLang="en-US" sz="1800" b="1" i="1" dirty="0" err="1" smtClean="0"/>
              <a:t>document.forms.</a:t>
            </a:r>
            <a:r>
              <a:rPr lang="en-US" altLang="en-US" sz="1800" b="1" i="1" dirty="0" err="1" smtClean="0">
                <a:solidFill>
                  <a:srgbClr val="FF3300"/>
                </a:solidFill>
              </a:rPr>
              <a:t>myform</a:t>
            </a:r>
            <a:endParaRPr lang="en-US" altLang="en-US" sz="1800" b="1" i="1" dirty="0" smtClean="0">
              <a:solidFill>
                <a:srgbClr val="FF3300"/>
              </a:solidFill>
            </a:endParaRPr>
          </a:p>
          <a:p>
            <a:pPr>
              <a:lnSpc>
                <a:spcPct val="90000"/>
              </a:lnSpc>
              <a:buFont typeface="Monotype Sorts" pitchFamily="2" charset="2"/>
              <a:buNone/>
            </a:pPr>
            <a:endParaRPr lang="en-US" altLang="en-US" sz="1800" dirty="0" smtClean="0"/>
          </a:p>
          <a:p>
            <a:pPr>
              <a:lnSpc>
                <a:spcPct val="90000"/>
              </a:lnSpc>
            </a:pPr>
            <a:r>
              <a:rPr lang="en-US" altLang="en-US" sz="1800" dirty="0" smtClean="0"/>
              <a:t>Named tags are also stored as properties of the document object, so we can simply use</a:t>
            </a:r>
          </a:p>
          <a:p>
            <a:pPr>
              <a:lnSpc>
                <a:spcPct val="90000"/>
              </a:lnSpc>
              <a:buFont typeface="Monotype Sorts" pitchFamily="2" charset="2"/>
              <a:buNone/>
            </a:pPr>
            <a:r>
              <a:rPr lang="en-US" altLang="en-US" sz="1800" b="1" i="1" dirty="0" err="1" smtClean="0"/>
              <a:t>document.</a:t>
            </a:r>
            <a:r>
              <a:rPr lang="en-US" altLang="en-US" sz="1800" b="1" i="1" dirty="0" err="1" smtClean="0">
                <a:solidFill>
                  <a:srgbClr val="FF3300"/>
                </a:solidFill>
              </a:rPr>
              <a:t>myform</a:t>
            </a:r>
            <a:endParaRPr lang="en-US" altLang="en-US" sz="1800" b="1" i="1" dirty="0" smtClean="0">
              <a:solidFill>
                <a:srgbClr val="FF3300"/>
              </a:solidFill>
            </a:endParaRPr>
          </a:p>
          <a:p>
            <a:pPr>
              <a:lnSpc>
                <a:spcPct val="90000"/>
              </a:lnSpc>
            </a:pPr>
            <a:endParaRPr lang="en-US" altLang="en-US" sz="1800" dirty="0" smtClean="0"/>
          </a:p>
        </p:txBody>
      </p:sp>
      <p:sp>
        <p:nvSpPr>
          <p:cNvPr id="10245" name="TextBox 4"/>
          <p:cNvSpPr txBox="1">
            <a:spLocks noChangeArrowheads="1"/>
          </p:cNvSpPr>
          <p:nvPr/>
        </p:nvSpPr>
        <p:spPr bwMode="auto">
          <a:xfrm>
            <a:off x="4476750" y="5265738"/>
            <a:ext cx="3932238" cy="923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GB" altLang="en-US" dirty="0"/>
              <a:t>Don’t do this, use </a:t>
            </a:r>
            <a:r>
              <a:rPr lang="en-GB" altLang="en-US" dirty="0" err="1"/>
              <a:t>getElementById</a:t>
            </a:r>
            <a:r>
              <a:rPr lang="en-GB" altLang="en-US" dirty="0"/>
              <a:t>() instead which is the recommended approach</a:t>
            </a:r>
          </a:p>
        </p:txBody>
      </p:sp>
      <p:sp>
        <p:nvSpPr>
          <p:cNvPr id="2" name="TextBox 1"/>
          <p:cNvSpPr txBox="1"/>
          <p:nvPr/>
        </p:nvSpPr>
        <p:spPr>
          <a:xfrm>
            <a:off x="510140" y="5313145"/>
            <a:ext cx="3205212" cy="1200329"/>
          </a:xfrm>
          <a:prstGeom prst="rect">
            <a:avLst/>
          </a:prstGeom>
          <a:noFill/>
        </p:spPr>
        <p:txBody>
          <a:bodyPr wrap="square" rtlCol="0">
            <a:spAutoFit/>
          </a:bodyPr>
          <a:lstStyle/>
          <a:p>
            <a:r>
              <a:rPr lang="en-GB" dirty="0" smtClean="0"/>
              <a:t>The name attribute now only </a:t>
            </a:r>
            <a:r>
              <a:rPr lang="en-GB" dirty="0" err="1" smtClean="0"/>
              <a:t>realy</a:t>
            </a:r>
            <a:r>
              <a:rPr lang="en-GB" dirty="0" smtClean="0"/>
              <a:t> exists in HTML form elements to support PHP.</a:t>
            </a:r>
          </a:p>
          <a:p>
            <a:r>
              <a:rPr lang="en-GB" dirty="0" smtClean="0"/>
              <a:t>Use the id attribute instead!!</a:t>
            </a:r>
            <a:endParaRPr lang="en-GB" dirty="0"/>
          </a:p>
        </p:txBody>
      </p:sp>
    </p:spTree>
    <p:extLst>
      <p:ext uri="{BB962C8B-B14F-4D97-AF65-F5344CB8AC3E}">
        <p14:creationId xmlns:p14="http://schemas.microsoft.com/office/powerpoint/2010/main" val="41765133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1267" name="Rectangle 2"/>
          <p:cNvSpPr>
            <a:spLocks noGrp="1" noChangeArrowheads="1"/>
          </p:cNvSpPr>
          <p:nvPr>
            <p:ph type="title"/>
          </p:nvPr>
        </p:nvSpPr>
        <p:spPr/>
        <p:txBody>
          <a:bodyPr/>
          <a:lstStyle/>
          <a:p>
            <a:r>
              <a:rPr lang="en-US" altLang="en-US" smtClean="0"/>
              <a:t>document.forms[ ].elements[ ]</a:t>
            </a:r>
          </a:p>
        </p:txBody>
      </p:sp>
      <p:sp>
        <p:nvSpPr>
          <p:cNvPr id="11268" name="Rectangle 3"/>
          <p:cNvSpPr>
            <a:spLocks noGrp="1" noChangeArrowheads="1"/>
          </p:cNvSpPr>
          <p:nvPr>
            <p:ph type="body" idx="1"/>
          </p:nvPr>
        </p:nvSpPr>
        <p:spPr>
          <a:xfrm>
            <a:off x="962025" y="1695450"/>
            <a:ext cx="7029450" cy="4114800"/>
          </a:xfrm>
        </p:spPr>
        <p:txBody>
          <a:bodyPr/>
          <a:lstStyle/>
          <a:p>
            <a:r>
              <a:rPr lang="en-US" altLang="en-US" dirty="0" smtClean="0"/>
              <a:t>Each field within HTML form should be given its own name</a:t>
            </a:r>
          </a:p>
          <a:p>
            <a:pPr>
              <a:buNone/>
            </a:pPr>
            <a:r>
              <a:rPr lang="en-US" altLang="en-US" b="1" i="1" dirty="0" smtClean="0"/>
              <a:t>&lt;input </a:t>
            </a:r>
            <a:r>
              <a:rPr lang="en-US" altLang="en-US" b="1" i="1" dirty="0"/>
              <a:t>id=“</a:t>
            </a:r>
            <a:r>
              <a:rPr lang="en-US" altLang="en-US" b="1" i="1" dirty="0" err="1">
                <a:solidFill>
                  <a:srgbClr val="FF3300"/>
                </a:solidFill>
              </a:rPr>
              <a:t>mytext</a:t>
            </a:r>
            <a:r>
              <a:rPr lang="en-US" altLang="en-US" b="1" i="1" dirty="0" smtClean="0"/>
              <a:t>” type=“text” &gt;</a:t>
            </a:r>
          </a:p>
          <a:p>
            <a:pPr>
              <a:buFont typeface="Monotype Sorts" pitchFamily="2" charset="2"/>
              <a:buNone/>
            </a:pPr>
            <a:endParaRPr lang="en-US" altLang="en-US" dirty="0" smtClean="0"/>
          </a:p>
          <a:p>
            <a:r>
              <a:rPr lang="en-US" altLang="en-US" dirty="0" smtClean="0"/>
              <a:t>Refer to element by id</a:t>
            </a:r>
          </a:p>
          <a:p>
            <a:pPr>
              <a:buFont typeface="Monotype Sorts" pitchFamily="2" charset="2"/>
              <a:buNone/>
            </a:pPr>
            <a:r>
              <a:rPr lang="en-US" altLang="en-US" b="1" i="1" dirty="0" err="1" smtClean="0"/>
              <a:t>var</a:t>
            </a:r>
            <a:r>
              <a:rPr lang="en-US" altLang="en-US" b="1" i="1" dirty="0" smtClean="0"/>
              <a:t> </a:t>
            </a:r>
            <a:r>
              <a:rPr lang="en-US" altLang="en-US" b="1" i="1" dirty="0" err="1" smtClean="0"/>
              <a:t>textBox</a:t>
            </a:r>
            <a:r>
              <a:rPr lang="en-US" altLang="en-US" b="1" i="1" dirty="0" smtClean="0"/>
              <a:t> = </a:t>
            </a:r>
            <a:r>
              <a:rPr lang="en-US" altLang="en-US" b="1" i="1" dirty="0" err="1" smtClean="0"/>
              <a:t>document.getElementById</a:t>
            </a:r>
            <a:r>
              <a:rPr lang="en-US" altLang="en-US" b="1" i="1" dirty="0" smtClean="0"/>
              <a:t>(“</a:t>
            </a:r>
            <a:r>
              <a:rPr lang="en-US" altLang="en-US" b="1" i="1" dirty="0" err="1" smtClean="0">
                <a:solidFill>
                  <a:srgbClr val="FF3300"/>
                </a:solidFill>
              </a:rPr>
              <a:t>mytext</a:t>
            </a:r>
            <a:r>
              <a:rPr lang="en-US" altLang="en-US" b="1" i="1" dirty="0" smtClean="0"/>
              <a:t>”);</a:t>
            </a:r>
          </a:p>
        </p:txBody>
      </p:sp>
    </p:spTree>
    <p:extLst>
      <p:ext uri="{BB962C8B-B14F-4D97-AF65-F5344CB8AC3E}">
        <p14:creationId xmlns:p14="http://schemas.microsoft.com/office/powerpoint/2010/main" val="199982982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2291" name="Rectangle 2"/>
          <p:cNvSpPr>
            <a:spLocks noGrp="1" noChangeArrowheads="1"/>
          </p:cNvSpPr>
          <p:nvPr>
            <p:ph type="title"/>
          </p:nvPr>
        </p:nvSpPr>
        <p:spPr/>
        <p:txBody>
          <a:bodyPr/>
          <a:lstStyle/>
          <a:p>
            <a:r>
              <a:rPr lang="en-US" altLang="en-US" smtClean="0"/>
              <a:t>Event Handling</a:t>
            </a:r>
          </a:p>
        </p:txBody>
      </p:sp>
      <p:sp>
        <p:nvSpPr>
          <p:cNvPr id="12292" name="Rectangle 3"/>
          <p:cNvSpPr>
            <a:spLocks noGrp="1" noChangeArrowheads="1"/>
          </p:cNvSpPr>
          <p:nvPr>
            <p:ph type="body" idx="1"/>
          </p:nvPr>
        </p:nvSpPr>
        <p:spPr>
          <a:xfrm>
            <a:off x="962025" y="1695450"/>
            <a:ext cx="7029450" cy="4114800"/>
          </a:xfrm>
        </p:spPr>
        <p:txBody>
          <a:bodyPr/>
          <a:lstStyle/>
          <a:p>
            <a:r>
              <a:rPr lang="en-US" altLang="en-US" smtClean="0"/>
              <a:t>Object can generate events</a:t>
            </a:r>
          </a:p>
          <a:p>
            <a:pPr lvl="1"/>
            <a:r>
              <a:rPr lang="en-US" altLang="en-US" smtClean="0"/>
              <a:t>Mouse clicked on object</a:t>
            </a:r>
          </a:p>
          <a:p>
            <a:pPr lvl="1"/>
            <a:r>
              <a:rPr lang="en-US" altLang="en-US" smtClean="0"/>
              <a:t>Object gaining or losing focus</a:t>
            </a:r>
          </a:p>
          <a:p>
            <a:pPr lvl="1"/>
            <a:r>
              <a:rPr lang="en-US" altLang="en-US" smtClean="0"/>
              <a:t>Form being submitted</a:t>
            </a:r>
          </a:p>
          <a:p>
            <a:endParaRPr lang="en-US" altLang="en-US" smtClean="0"/>
          </a:p>
          <a:p>
            <a:r>
              <a:rPr lang="en-US" altLang="en-US" smtClean="0"/>
              <a:t>Events which can occur depend on the object</a:t>
            </a:r>
          </a:p>
          <a:p>
            <a:endParaRPr lang="en-US" altLang="en-US" smtClean="0"/>
          </a:p>
          <a:p>
            <a:endParaRPr lang="en-US" altLang="en-US" smtClean="0"/>
          </a:p>
        </p:txBody>
      </p:sp>
    </p:spTree>
    <p:extLst>
      <p:ext uri="{BB962C8B-B14F-4D97-AF65-F5344CB8AC3E}">
        <p14:creationId xmlns:p14="http://schemas.microsoft.com/office/powerpoint/2010/main" val="38659064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3315" name="Rectangle 2"/>
          <p:cNvSpPr>
            <a:spLocks noGrp="1" noChangeArrowheads="1"/>
          </p:cNvSpPr>
          <p:nvPr>
            <p:ph type="title"/>
          </p:nvPr>
        </p:nvSpPr>
        <p:spPr/>
        <p:txBody>
          <a:bodyPr/>
          <a:lstStyle/>
          <a:p>
            <a:r>
              <a:rPr lang="en-US" altLang="en-US" smtClean="0"/>
              <a:t>Form Event Handling</a:t>
            </a:r>
          </a:p>
        </p:txBody>
      </p:sp>
      <p:sp>
        <p:nvSpPr>
          <p:cNvPr id="13316" name="Rectangle 3"/>
          <p:cNvSpPr>
            <a:spLocks noGrp="1" noChangeArrowheads="1"/>
          </p:cNvSpPr>
          <p:nvPr>
            <p:ph type="body" idx="1"/>
          </p:nvPr>
        </p:nvSpPr>
        <p:spPr>
          <a:xfrm>
            <a:off x="962025" y="1695450"/>
            <a:ext cx="7029450" cy="4114800"/>
          </a:xfrm>
        </p:spPr>
        <p:txBody>
          <a:bodyPr/>
          <a:lstStyle/>
          <a:p>
            <a:r>
              <a:rPr lang="en-US" altLang="en-US" smtClean="0"/>
              <a:t>Form events</a:t>
            </a:r>
          </a:p>
          <a:p>
            <a:pPr lvl="1"/>
            <a:r>
              <a:rPr lang="en-US" altLang="en-US" smtClean="0"/>
              <a:t>onsubmit – user submits form</a:t>
            </a:r>
          </a:p>
          <a:p>
            <a:pPr lvl="1"/>
            <a:endParaRPr lang="en-US" altLang="en-US" smtClean="0"/>
          </a:p>
          <a:p>
            <a:r>
              <a:rPr lang="en-US" altLang="en-US" smtClean="0"/>
              <a:t>Form Element events</a:t>
            </a:r>
          </a:p>
          <a:p>
            <a:pPr lvl="1"/>
            <a:r>
              <a:rPr lang="en-US" altLang="en-US" smtClean="0"/>
              <a:t>onclick – user clicks in element</a:t>
            </a:r>
          </a:p>
          <a:p>
            <a:pPr lvl="1"/>
            <a:r>
              <a:rPr lang="en-US" altLang="en-US" smtClean="0"/>
              <a:t>onchange – user changes value of element, on moving input focus</a:t>
            </a:r>
          </a:p>
          <a:p>
            <a:pPr lvl="1"/>
            <a:r>
              <a:rPr lang="en-US" altLang="en-US" smtClean="0"/>
              <a:t>onfocus – element receives input focus</a:t>
            </a:r>
          </a:p>
          <a:p>
            <a:pPr lvl="1"/>
            <a:r>
              <a:rPr lang="en-US" altLang="en-US" smtClean="0"/>
              <a:t>onblur – element loses input focus</a:t>
            </a:r>
          </a:p>
        </p:txBody>
      </p:sp>
    </p:spTree>
    <p:extLst>
      <p:ext uri="{BB962C8B-B14F-4D97-AF65-F5344CB8AC3E}">
        <p14:creationId xmlns:p14="http://schemas.microsoft.com/office/powerpoint/2010/main" val="6068033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4339" name="Rectangle 2"/>
          <p:cNvSpPr>
            <a:spLocks noGrp="1" noChangeArrowheads="1"/>
          </p:cNvSpPr>
          <p:nvPr>
            <p:ph type="title"/>
          </p:nvPr>
        </p:nvSpPr>
        <p:spPr/>
        <p:txBody>
          <a:bodyPr/>
          <a:lstStyle/>
          <a:p>
            <a:r>
              <a:rPr lang="en-US" altLang="en-US" smtClean="0"/>
              <a:t>Handling Events in JavaScript</a:t>
            </a:r>
          </a:p>
        </p:txBody>
      </p:sp>
      <p:sp>
        <p:nvSpPr>
          <p:cNvPr id="14340" name="Rectangle 3"/>
          <p:cNvSpPr>
            <a:spLocks noGrp="1" noChangeArrowheads="1"/>
          </p:cNvSpPr>
          <p:nvPr>
            <p:ph type="body" idx="1"/>
          </p:nvPr>
        </p:nvSpPr>
        <p:spPr>
          <a:xfrm>
            <a:off x="962025" y="1695450"/>
            <a:ext cx="7029450" cy="4114800"/>
          </a:xfrm>
        </p:spPr>
        <p:txBody>
          <a:bodyPr/>
          <a:lstStyle/>
          <a:p>
            <a:r>
              <a:rPr lang="en-US" altLang="en-US" dirty="0" smtClean="0"/>
              <a:t>Create a function</a:t>
            </a:r>
          </a:p>
          <a:p>
            <a:pPr>
              <a:buFont typeface="Monotype Sorts" pitchFamily="2" charset="2"/>
              <a:buNone/>
            </a:pPr>
            <a:endParaRPr lang="en-US" altLang="en-US" dirty="0" smtClean="0"/>
          </a:p>
          <a:p>
            <a:pPr>
              <a:buFont typeface="Monotype Sorts" pitchFamily="2" charset="2"/>
              <a:buNone/>
            </a:pPr>
            <a:r>
              <a:rPr lang="en-US" altLang="en-US" b="1" i="1" dirty="0" smtClean="0"/>
              <a:t>function </a:t>
            </a:r>
            <a:r>
              <a:rPr lang="en-US" altLang="en-US" b="1" i="1" dirty="0" err="1" smtClean="0"/>
              <a:t>verifyInput</a:t>
            </a:r>
            <a:r>
              <a:rPr lang="en-US" altLang="en-US" b="1" i="1" dirty="0" smtClean="0"/>
              <a:t>( event )</a:t>
            </a:r>
          </a:p>
          <a:p>
            <a:pPr>
              <a:buNone/>
            </a:pPr>
            <a:r>
              <a:rPr lang="en-US" altLang="en-US" b="1" i="1" dirty="0" smtClean="0"/>
              <a:t>{</a:t>
            </a:r>
            <a:br>
              <a:rPr lang="en-US" altLang="en-US" b="1" i="1" dirty="0" smtClean="0"/>
            </a:br>
            <a:r>
              <a:rPr lang="en-US" altLang="en-US" b="1" i="1" dirty="0" err="1" smtClean="0"/>
              <a:t>var</a:t>
            </a:r>
            <a:r>
              <a:rPr lang="en-US" altLang="en-US" b="1" i="1" dirty="0" smtClean="0"/>
              <a:t> input = </a:t>
            </a:r>
            <a:r>
              <a:rPr lang="en-GB" b="1" i="1" dirty="0" err="1" smtClean="0"/>
              <a:t>document.getElementById</a:t>
            </a:r>
            <a:r>
              <a:rPr lang="en-GB" b="1" i="1" dirty="0"/>
              <a:t>(“</a:t>
            </a:r>
            <a:r>
              <a:rPr lang="en-GB" b="1" i="1" dirty="0" err="1"/>
              <a:t>mytext</a:t>
            </a:r>
            <a:r>
              <a:rPr lang="en-GB" b="1" i="1" dirty="0"/>
              <a:t>”);</a:t>
            </a:r>
            <a:endParaRPr lang="en-US" altLang="en-US" b="1" i="1" dirty="0" smtClean="0"/>
          </a:p>
          <a:p>
            <a:pPr>
              <a:buFont typeface="Monotype Sorts" pitchFamily="2" charset="2"/>
              <a:buNone/>
            </a:pPr>
            <a:r>
              <a:rPr lang="en-US" altLang="en-US" b="1" i="1" dirty="0" smtClean="0"/>
              <a:t>	if(</a:t>
            </a:r>
            <a:r>
              <a:rPr lang="en-US" altLang="en-US" b="1" i="1" dirty="0" err="1" smtClean="0"/>
              <a:t>input.value</a:t>
            </a:r>
            <a:r>
              <a:rPr lang="en-US" altLang="en-US" b="1" i="1" dirty="0" smtClean="0"/>
              <a:t> == null || </a:t>
            </a:r>
            <a:r>
              <a:rPr lang="en-US" altLang="en-US" b="1" i="1" dirty="0" err="1" smtClean="0"/>
              <a:t>input.value</a:t>
            </a:r>
            <a:r>
              <a:rPr lang="en-US" altLang="en-US" b="1" i="1" dirty="0" smtClean="0"/>
              <a:t> == ‘’)</a:t>
            </a:r>
          </a:p>
          <a:p>
            <a:pPr>
              <a:buFont typeface="Monotype Sorts" pitchFamily="2" charset="2"/>
              <a:buNone/>
            </a:pPr>
            <a:r>
              <a:rPr lang="en-US" altLang="en-US" b="1" i="1" dirty="0" smtClean="0"/>
              <a:t>  	{</a:t>
            </a:r>
          </a:p>
          <a:p>
            <a:pPr>
              <a:buFont typeface="Monotype Sorts" pitchFamily="2" charset="2"/>
              <a:buNone/>
            </a:pPr>
            <a:r>
              <a:rPr lang="en-US" altLang="en-US" b="1" i="1" dirty="0" smtClean="0"/>
              <a:t>    		alert(“You must enter a value”);</a:t>
            </a:r>
          </a:p>
          <a:p>
            <a:pPr>
              <a:buFont typeface="Monotype Sorts" pitchFamily="2" charset="2"/>
              <a:buNone/>
            </a:pPr>
            <a:r>
              <a:rPr lang="en-US" altLang="en-US" b="1" i="1" dirty="0" smtClean="0"/>
              <a:t>  	}</a:t>
            </a:r>
          </a:p>
          <a:p>
            <a:pPr>
              <a:buFont typeface="Monotype Sorts" pitchFamily="2" charset="2"/>
              <a:buNone/>
            </a:pPr>
            <a:r>
              <a:rPr lang="en-US" altLang="en-US" b="1" i="1" dirty="0" smtClean="0"/>
              <a:t>}</a:t>
            </a:r>
          </a:p>
        </p:txBody>
      </p:sp>
      <p:sp>
        <p:nvSpPr>
          <p:cNvPr id="2" name="TextBox 1"/>
          <p:cNvSpPr txBox="1"/>
          <p:nvPr/>
        </p:nvSpPr>
        <p:spPr>
          <a:xfrm>
            <a:off x="5199012" y="968375"/>
            <a:ext cx="3744963" cy="1200329"/>
          </a:xfrm>
          <a:prstGeom prst="rect">
            <a:avLst/>
          </a:prstGeom>
          <a:noFill/>
        </p:spPr>
        <p:txBody>
          <a:bodyPr wrap="square" rtlCol="0">
            <a:spAutoFit/>
          </a:bodyPr>
          <a:lstStyle/>
          <a:p>
            <a:r>
              <a:rPr lang="en-GB" dirty="0" smtClean="0"/>
              <a:t>Often this argument is written as just “e” instead of “event”.</a:t>
            </a:r>
          </a:p>
          <a:p>
            <a:r>
              <a:rPr lang="en-GB" dirty="0" smtClean="0"/>
              <a:t>The event automatically passed to the function by the DOM</a:t>
            </a:r>
            <a:endParaRPr lang="en-GB" dirty="0"/>
          </a:p>
        </p:txBody>
      </p:sp>
      <p:cxnSp>
        <p:nvCxnSpPr>
          <p:cNvPr id="4" name="Straight Arrow Connector 3"/>
          <p:cNvCxnSpPr/>
          <p:nvPr/>
        </p:nvCxnSpPr>
        <p:spPr bwMode="auto">
          <a:xfrm flipH="1">
            <a:off x="4181778" y="2168704"/>
            <a:ext cx="1153193" cy="324055"/>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27621611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5363" name="Rectangle 2"/>
          <p:cNvSpPr>
            <a:spLocks noGrp="1" noChangeArrowheads="1"/>
          </p:cNvSpPr>
          <p:nvPr>
            <p:ph type="title"/>
          </p:nvPr>
        </p:nvSpPr>
        <p:spPr/>
        <p:txBody>
          <a:bodyPr/>
          <a:lstStyle/>
          <a:p>
            <a:r>
              <a:rPr lang="en-US" altLang="en-US" smtClean="0"/>
              <a:t>Handling Events in JavaScript (Cont)</a:t>
            </a:r>
          </a:p>
        </p:txBody>
      </p:sp>
      <p:sp>
        <p:nvSpPr>
          <p:cNvPr id="15364" name="Rectangle 3"/>
          <p:cNvSpPr>
            <a:spLocks noGrp="1" noChangeArrowheads="1"/>
          </p:cNvSpPr>
          <p:nvPr>
            <p:ph type="body" idx="1"/>
          </p:nvPr>
        </p:nvSpPr>
        <p:spPr>
          <a:xfrm>
            <a:off x="346075" y="1695450"/>
            <a:ext cx="8528050" cy="4114800"/>
          </a:xfrm>
        </p:spPr>
        <p:txBody>
          <a:bodyPr/>
          <a:lstStyle/>
          <a:p>
            <a:r>
              <a:rPr lang="en-US" altLang="en-US" dirty="0" smtClean="0"/>
              <a:t>Associate the function with the event in the HTML tag</a:t>
            </a:r>
          </a:p>
          <a:p>
            <a:pPr>
              <a:buFont typeface="Monotype Sorts" pitchFamily="2" charset="2"/>
              <a:buNone/>
            </a:pPr>
            <a:endParaRPr lang="en-US" altLang="en-US" dirty="0" smtClean="0"/>
          </a:p>
          <a:p>
            <a:pPr>
              <a:buNone/>
            </a:pPr>
            <a:r>
              <a:rPr lang="en-US" altLang="en-US" b="1" i="1" dirty="0" smtClean="0"/>
              <a:t>&lt;input </a:t>
            </a:r>
            <a:r>
              <a:rPr lang="en-US" altLang="en-US" b="1" i="1" dirty="0"/>
              <a:t>id=“</a:t>
            </a:r>
            <a:r>
              <a:rPr lang="en-US" altLang="en-US" b="1" i="1" dirty="0" err="1"/>
              <a:t>mytext</a:t>
            </a:r>
            <a:r>
              <a:rPr lang="en-US" altLang="en-US" b="1" i="1" dirty="0"/>
              <a:t>” </a:t>
            </a:r>
            <a:r>
              <a:rPr lang="en-US" altLang="en-US" b="1" i="1" dirty="0" smtClean="0"/>
              <a:t>type=“text” </a:t>
            </a:r>
            <a:r>
              <a:rPr lang="en-US" altLang="en-US" b="1" i="1" dirty="0" err="1" smtClean="0">
                <a:solidFill>
                  <a:srgbClr val="FF3300"/>
                </a:solidFill>
              </a:rPr>
              <a:t>onchange</a:t>
            </a:r>
            <a:r>
              <a:rPr lang="en-US" altLang="en-US" b="1" i="1" dirty="0" smtClean="0"/>
              <a:t>=“</a:t>
            </a:r>
            <a:r>
              <a:rPr lang="en-US" altLang="en-US" b="1" i="1" dirty="0" err="1" smtClean="0"/>
              <a:t>verifyInput</a:t>
            </a:r>
            <a:r>
              <a:rPr lang="en-US" altLang="en-US" b="1" i="1" dirty="0" smtClean="0"/>
              <a:t>()”&gt;</a:t>
            </a:r>
          </a:p>
          <a:p>
            <a:endParaRPr lang="en-US" altLang="en-US" b="1" i="1" dirty="0" smtClean="0"/>
          </a:p>
          <a:p>
            <a:r>
              <a:rPr lang="en-US" altLang="en-US" dirty="0" smtClean="0"/>
              <a:t>Better to add the handler in JS</a:t>
            </a:r>
          </a:p>
          <a:p>
            <a:endParaRPr lang="en-US" altLang="en-US" dirty="0" smtClean="0"/>
          </a:p>
        </p:txBody>
      </p:sp>
      <p:sp>
        <p:nvSpPr>
          <p:cNvPr id="2" name="TextBox 1"/>
          <p:cNvSpPr txBox="1"/>
          <p:nvPr/>
        </p:nvSpPr>
        <p:spPr>
          <a:xfrm>
            <a:off x="1188721" y="3845292"/>
            <a:ext cx="5942652" cy="1446550"/>
          </a:xfrm>
          <a:prstGeom prst="rect">
            <a:avLst/>
          </a:prstGeom>
          <a:noFill/>
        </p:spPr>
        <p:txBody>
          <a:bodyPr wrap="none" rtlCol="0">
            <a:spAutoFit/>
          </a:bodyPr>
          <a:lstStyle/>
          <a:p>
            <a:r>
              <a:rPr lang="en-US" altLang="en-US" b="1" i="1" dirty="0"/>
              <a:t>&lt;input id=“</a:t>
            </a:r>
            <a:r>
              <a:rPr lang="en-US" altLang="en-US" b="1" i="1" dirty="0" err="1"/>
              <a:t>mytext</a:t>
            </a:r>
            <a:r>
              <a:rPr lang="en-US" altLang="en-US" b="1" i="1" dirty="0"/>
              <a:t>” type=“text” </a:t>
            </a:r>
            <a:r>
              <a:rPr lang="en-US" altLang="en-US" b="1" i="1" dirty="0" smtClean="0"/>
              <a:t>&gt;</a:t>
            </a:r>
            <a:endParaRPr lang="en-US" altLang="en-US" b="1" i="1" dirty="0"/>
          </a:p>
          <a:p>
            <a:endParaRPr lang="en-GB" b="1" dirty="0" smtClean="0"/>
          </a:p>
          <a:p>
            <a:r>
              <a:rPr lang="en-GB" b="1" dirty="0" err="1" smtClean="0"/>
              <a:t>var</a:t>
            </a:r>
            <a:r>
              <a:rPr lang="en-GB" b="1" dirty="0" smtClean="0"/>
              <a:t> </a:t>
            </a:r>
            <a:r>
              <a:rPr lang="en-GB" sz="2000" b="1" dirty="0" smtClean="0"/>
              <a:t>element</a:t>
            </a:r>
            <a:r>
              <a:rPr lang="en-GB" b="1" dirty="0" smtClean="0"/>
              <a:t> = </a:t>
            </a:r>
            <a:r>
              <a:rPr lang="en-GB" b="1" dirty="0" err="1" smtClean="0"/>
              <a:t>document.getElementById</a:t>
            </a:r>
            <a:r>
              <a:rPr lang="en-GB" b="1" dirty="0" smtClean="0"/>
              <a:t>(“</a:t>
            </a:r>
            <a:r>
              <a:rPr lang="en-GB" b="1" dirty="0" err="1" smtClean="0"/>
              <a:t>mytext</a:t>
            </a:r>
            <a:r>
              <a:rPr lang="en-GB" b="1" dirty="0" smtClean="0"/>
              <a:t>”);</a:t>
            </a:r>
          </a:p>
          <a:p>
            <a:r>
              <a:rPr lang="en-GB" b="1" dirty="0" err="1" smtClean="0"/>
              <a:t>element</a:t>
            </a:r>
            <a:r>
              <a:rPr lang="en-GB" sz="3200" b="1" dirty="0" err="1" smtClean="0"/>
              <a:t>.</a:t>
            </a:r>
            <a:r>
              <a:rPr lang="en-GB" b="1" dirty="0" err="1" smtClean="0"/>
              <a:t>addEventListener</a:t>
            </a:r>
            <a:r>
              <a:rPr lang="en-GB" b="1" dirty="0" smtClean="0"/>
              <a:t>(“</a:t>
            </a:r>
            <a:r>
              <a:rPr lang="en-GB" b="1" dirty="0" smtClean="0">
                <a:solidFill>
                  <a:srgbClr val="FF0000"/>
                </a:solidFill>
              </a:rPr>
              <a:t>change</a:t>
            </a:r>
            <a:r>
              <a:rPr lang="en-GB" b="1" dirty="0" smtClean="0"/>
              <a:t>", </a:t>
            </a:r>
            <a:r>
              <a:rPr lang="en-GB" b="1" dirty="0" err="1" smtClean="0"/>
              <a:t>verifyInput</a:t>
            </a:r>
            <a:r>
              <a:rPr lang="en-GB" b="1" dirty="0" smtClean="0"/>
              <a:t>);</a:t>
            </a:r>
            <a:endParaRPr lang="en-GB" b="1" dirty="0"/>
          </a:p>
        </p:txBody>
      </p:sp>
    </p:spTree>
    <p:extLst>
      <p:ext uri="{BB962C8B-B14F-4D97-AF65-F5344CB8AC3E}">
        <p14:creationId xmlns:p14="http://schemas.microsoft.com/office/powerpoint/2010/main" val="188797964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18435" name="Rectangle 2"/>
          <p:cNvSpPr>
            <a:spLocks noGrp="1" noChangeArrowheads="1"/>
          </p:cNvSpPr>
          <p:nvPr>
            <p:ph type="title"/>
          </p:nvPr>
        </p:nvSpPr>
        <p:spPr/>
        <p:txBody>
          <a:bodyPr/>
          <a:lstStyle/>
          <a:p>
            <a:r>
              <a:rPr lang="en-US" altLang="en-US" smtClean="0"/>
              <a:t>Handling Events in JavaScript (Cont)</a:t>
            </a:r>
          </a:p>
        </p:txBody>
      </p:sp>
      <p:sp>
        <p:nvSpPr>
          <p:cNvPr id="18436" name="Rectangle 3"/>
          <p:cNvSpPr>
            <a:spLocks noGrp="1" noChangeArrowheads="1"/>
          </p:cNvSpPr>
          <p:nvPr>
            <p:ph type="body" idx="1"/>
          </p:nvPr>
        </p:nvSpPr>
        <p:spPr>
          <a:xfrm>
            <a:off x="962025" y="844550"/>
            <a:ext cx="7029450" cy="4965700"/>
          </a:xfrm>
        </p:spPr>
        <p:txBody>
          <a:bodyPr/>
          <a:lstStyle/>
          <a:p>
            <a:pPr>
              <a:lnSpc>
                <a:spcPct val="90000"/>
              </a:lnSpc>
            </a:pPr>
            <a:r>
              <a:rPr lang="en-US" altLang="en-US" dirty="0" smtClean="0"/>
              <a:t>Typically we only want to check all the values when the user tries to submit the form.</a:t>
            </a:r>
          </a:p>
          <a:p>
            <a:pPr>
              <a:lnSpc>
                <a:spcPct val="90000"/>
              </a:lnSpc>
            </a:pPr>
            <a:r>
              <a:rPr lang="en-US" altLang="en-US" dirty="0" smtClean="0"/>
              <a:t>Use the </a:t>
            </a:r>
            <a:r>
              <a:rPr lang="en-US" altLang="en-US" dirty="0" err="1" smtClean="0"/>
              <a:t>onsubmit</a:t>
            </a:r>
            <a:r>
              <a:rPr lang="en-US" altLang="en-US" dirty="0" smtClean="0"/>
              <a:t> event.</a:t>
            </a:r>
          </a:p>
          <a:p>
            <a:pPr>
              <a:lnSpc>
                <a:spcPct val="90000"/>
              </a:lnSpc>
            </a:pPr>
            <a:r>
              <a:rPr lang="en-US" altLang="en-US" dirty="0" smtClean="0"/>
              <a:t>The event handler function must return true or false to indicate whether the form submission should be allowed.</a:t>
            </a:r>
            <a:br>
              <a:rPr lang="en-US" altLang="en-US" dirty="0" smtClean="0"/>
            </a:br>
            <a:r>
              <a:rPr lang="en-US" altLang="en-US" dirty="0" smtClean="0"/>
              <a:t>However, handler is added in JavaScript then </a:t>
            </a:r>
            <a:br>
              <a:rPr lang="en-US" altLang="en-US" dirty="0" smtClean="0"/>
            </a:br>
            <a:r>
              <a:rPr lang="en-US" altLang="en-US" dirty="0" smtClean="0"/>
              <a:t>the best practice is to call </a:t>
            </a:r>
            <a:r>
              <a:rPr lang="en-US" altLang="en-US" dirty="0" err="1" smtClean="0"/>
              <a:t>preventDefault</a:t>
            </a:r>
            <a:r>
              <a:rPr lang="en-US" altLang="en-US" dirty="0" smtClean="0"/>
              <a:t>() on the event</a:t>
            </a:r>
          </a:p>
          <a:p>
            <a:pPr>
              <a:lnSpc>
                <a:spcPct val="90000"/>
              </a:lnSpc>
              <a:buFont typeface="Monotype Sorts" pitchFamily="2" charset="2"/>
              <a:buNone/>
            </a:pPr>
            <a:endParaRPr lang="en-US" altLang="en-US" dirty="0" smtClean="0"/>
          </a:p>
          <a:p>
            <a:pPr>
              <a:lnSpc>
                <a:spcPct val="90000"/>
              </a:lnSpc>
              <a:buFont typeface="Monotype Sorts" pitchFamily="2" charset="2"/>
              <a:buNone/>
            </a:pPr>
            <a:r>
              <a:rPr lang="en-US" altLang="en-US" b="1" i="1" dirty="0" smtClean="0"/>
              <a:t>function </a:t>
            </a:r>
            <a:r>
              <a:rPr lang="en-US" altLang="en-US" b="1" i="1" dirty="0" err="1" smtClean="0"/>
              <a:t>verifyForm</a:t>
            </a:r>
            <a:r>
              <a:rPr lang="en-US" altLang="en-US" b="1" i="1" dirty="0" smtClean="0"/>
              <a:t>( event )</a:t>
            </a:r>
          </a:p>
          <a:p>
            <a:pPr>
              <a:lnSpc>
                <a:spcPct val="90000"/>
              </a:lnSpc>
              <a:buFont typeface="Monotype Sorts" pitchFamily="2" charset="2"/>
              <a:buNone/>
            </a:pPr>
            <a:r>
              <a:rPr lang="en-US" altLang="en-US" b="1" i="1" dirty="0" smtClean="0"/>
              <a:t>{</a:t>
            </a:r>
            <a:br>
              <a:rPr lang="en-US" altLang="en-US" b="1" i="1" dirty="0" smtClean="0"/>
            </a:br>
            <a:r>
              <a:rPr lang="en-US" altLang="en-US" b="1" i="1" dirty="0" err="1" smtClean="0"/>
              <a:t>event.preventDefault</a:t>
            </a:r>
            <a:r>
              <a:rPr lang="en-US" altLang="en-US" b="1" i="1" dirty="0" smtClean="0"/>
              <a:t>();</a:t>
            </a:r>
            <a:br>
              <a:rPr lang="en-US" altLang="en-US" b="1" i="1" dirty="0" smtClean="0"/>
            </a:br>
            <a:r>
              <a:rPr lang="en-US" altLang="en-US" b="1" i="1" dirty="0" smtClean="0"/>
              <a:t>return false;</a:t>
            </a:r>
            <a:br>
              <a:rPr lang="en-US" altLang="en-US" b="1" i="1" dirty="0" smtClean="0"/>
            </a:br>
            <a:r>
              <a:rPr lang="en-US" altLang="en-US" b="1" i="1" dirty="0" smtClean="0"/>
              <a:t>OR</a:t>
            </a:r>
          </a:p>
          <a:p>
            <a:pPr>
              <a:lnSpc>
                <a:spcPct val="90000"/>
              </a:lnSpc>
              <a:buFont typeface="Monotype Sorts" pitchFamily="2" charset="2"/>
              <a:buNone/>
            </a:pPr>
            <a:r>
              <a:rPr lang="en-US" altLang="en-US" b="1" i="1" dirty="0" smtClean="0"/>
              <a:t>	return true;</a:t>
            </a:r>
          </a:p>
          <a:p>
            <a:pPr>
              <a:lnSpc>
                <a:spcPct val="90000"/>
              </a:lnSpc>
              <a:buFont typeface="Monotype Sorts" pitchFamily="2" charset="2"/>
              <a:buNone/>
            </a:pPr>
            <a:r>
              <a:rPr lang="en-US" altLang="en-US" b="1" i="1" dirty="0" smtClean="0"/>
              <a:t>}</a:t>
            </a:r>
          </a:p>
          <a:p>
            <a:pPr>
              <a:lnSpc>
                <a:spcPct val="90000"/>
              </a:lnSpc>
              <a:buFont typeface="Monotype Sorts" pitchFamily="2" charset="2"/>
              <a:buNone/>
            </a:pPr>
            <a:endParaRPr lang="en-US" altLang="en-US" b="1" i="1" dirty="0" smtClean="0"/>
          </a:p>
          <a:p>
            <a:pPr>
              <a:lnSpc>
                <a:spcPct val="90000"/>
              </a:lnSpc>
              <a:buFont typeface="Monotype Sorts" pitchFamily="2" charset="2"/>
              <a:buNone/>
            </a:pPr>
            <a:r>
              <a:rPr lang="en-US" altLang="en-US" b="1" i="1" dirty="0" smtClean="0"/>
              <a:t>&lt;form …… </a:t>
            </a:r>
            <a:r>
              <a:rPr lang="en-US" altLang="en-US" b="1" i="1" dirty="0" err="1" smtClean="0"/>
              <a:t>onsubmit</a:t>
            </a:r>
            <a:r>
              <a:rPr lang="en-US" altLang="en-US" b="1" i="1" dirty="0" smtClean="0"/>
              <a:t>=“return </a:t>
            </a:r>
            <a:r>
              <a:rPr lang="en-US" altLang="en-US" b="1" i="1" dirty="0" err="1" smtClean="0"/>
              <a:t>verifyForm</a:t>
            </a:r>
            <a:r>
              <a:rPr lang="en-US" altLang="en-US" b="1" i="1" dirty="0" smtClean="0"/>
              <a:t>();”&gt;</a:t>
            </a:r>
          </a:p>
        </p:txBody>
      </p:sp>
    </p:spTree>
    <p:extLst>
      <p:ext uri="{BB962C8B-B14F-4D97-AF65-F5344CB8AC3E}">
        <p14:creationId xmlns:p14="http://schemas.microsoft.com/office/powerpoint/2010/main" val="33796340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Footer Placeholder 3"/>
          <p:cNvSpPr>
            <a:spLocks noGrp="1"/>
          </p:cNvSpPr>
          <p:nvPr>
            <p:ph type="ftr"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b="1">
                <a:solidFill>
                  <a:schemeClr val="tx1"/>
                </a:solidFill>
                <a:latin typeface="Helvetica" panose="020B0604020202020204" pitchFamily="34" charset="0"/>
              </a:defRPr>
            </a:lvl1pPr>
            <a:lvl2pPr marL="742950" indent="-285750">
              <a:defRPr b="1">
                <a:solidFill>
                  <a:schemeClr val="tx1"/>
                </a:solidFill>
                <a:latin typeface="Helvetica" panose="020B0604020202020204" pitchFamily="34" charset="0"/>
              </a:defRPr>
            </a:lvl2pPr>
            <a:lvl3pPr marL="1143000" indent="-228600">
              <a:defRPr b="1">
                <a:solidFill>
                  <a:schemeClr val="tx1"/>
                </a:solidFill>
                <a:latin typeface="Helvetica" panose="020B0604020202020204" pitchFamily="34" charset="0"/>
              </a:defRPr>
            </a:lvl3pPr>
            <a:lvl4pPr marL="1600200" indent="-228600">
              <a:defRPr b="1">
                <a:solidFill>
                  <a:schemeClr val="tx1"/>
                </a:solidFill>
                <a:latin typeface="Helvetica" panose="020B0604020202020204" pitchFamily="34" charset="0"/>
              </a:defRPr>
            </a:lvl4pPr>
            <a:lvl5pPr marL="2057400" indent="-228600">
              <a:defRPr b="1">
                <a:solidFill>
                  <a:schemeClr val="tx1"/>
                </a:solidFill>
                <a:latin typeface="Helvetica" panose="020B0604020202020204" pitchFamily="34" charset="0"/>
              </a:defRPr>
            </a:lvl5pPr>
            <a:lvl6pPr marL="2514600" indent="-228600" algn="ctr" eaLnBrk="0" fontAlgn="base" hangingPunct="0">
              <a:spcBef>
                <a:spcPct val="0"/>
              </a:spcBef>
              <a:spcAft>
                <a:spcPct val="0"/>
              </a:spcAft>
              <a:defRPr b="1">
                <a:solidFill>
                  <a:schemeClr val="tx1"/>
                </a:solidFill>
                <a:latin typeface="Helvetica" panose="020B0604020202020204" pitchFamily="34" charset="0"/>
              </a:defRPr>
            </a:lvl6pPr>
            <a:lvl7pPr marL="2971800" indent="-228600" algn="ctr" eaLnBrk="0" fontAlgn="base" hangingPunct="0">
              <a:spcBef>
                <a:spcPct val="0"/>
              </a:spcBef>
              <a:spcAft>
                <a:spcPct val="0"/>
              </a:spcAft>
              <a:defRPr b="1">
                <a:solidFill>
                  <a:schemeClr val="tx1"/>
                </a:solidFill>
                <a:latin typeface="Helvetica" panose="020B0604020202020204" pitchFamily="34" charset="0"/>
              </a:defRPr>
            </a:lvl7pPr>
            <a:lvl8pPr marL="3429000" indent="-228600" algn="ctr" eaLnBrk="0" fontAlgn="base" hangingPunct="0">
              <a:spcBef>
                <a:spcPct val="0"/>
              </a:spcBef>
              <a:spcAft>
                <a:spcPct val="0"/>
              </a:spcAft>
              <a:defRPr b="1">
                <a:solidFill>
                  <a:schemeClr val="tx1"/>
                </a:solidFill>
                <a:latin typeface="Helvetica" panose="020B0604020202020204" pitchFamily="34" charset="0"/>
              </a:defRPr>
            </a:lvl8pPr>
            <a:lvl9pPr marL="3886200" indent="-228600" algn="ctr" eaLnBrk="0" fontAlgn="base" hangingPunct="0">
              <a:spcBef>
                <a:spcPct val="0"/>
              </a:spcBef>
              <a:spcAft>
                <a:spcPct val="0"/>
              </a:spcAft>
              <a:defRPr b="1">
                <a:solidFill>
                  <a:schemeClr val="tx1"/>
                </a:solidFill>
                <a:latin typeface="Helvetica" panose="020B0604020202020204" pitchFamily="34" charset="0"/>
              </a:defRPr>
            </a:lvl9pPr>
          </a:lstStyle>
          <a:p>
            <a:r>
              <a:rPr lang="en-US" altLang="en-US" b="0"/>
              <a:t>WEBDB</a:t>
            </a:r>
          </a:p>
        </p:txBody>
      </p:sp>
      <p:sp>
        <p:nvSpPr>
          <p:cNvPr id="26627" name="Rectangle 2"/>
          <p:cNvSpPr>
            <a:spLocks noGrp="1" noChangeArrowheads="1"/>
          </p:cNvSpPr>
          <p:nvPr>
            <p:ph type="title"/>
          </p:nvPr>
        </p:nvSpPr>
        <p:spPr/>
        <p:txBody>
          <a:bodyPr/>
          <a:lstStyle/>
          <a:p>
            <a:r>
              <a:rPr lang="en-US" altLang="en-US" smtClean="0"/>
              <a:t>Onload Event</a:t>
            </a:r>
          </a:p>
        </p:txBody>
      </p:sp>
      <p:sp>
        <p:nvSpPr>
          <p:cNvPr id="26628" name="Rectangle 3"/>
          <p:cNvSpPr>
            <a:spLocks noGrp="1" noChangeArrowheads="1"/>
          </p:cNvSpPr>
          <p:nvPr>
            <p:ph type="body" idx="1"/>
          </p:nvPr>
        </p:nvSpPr>
        <p:spPr>
          <a:xfrm>
            <a:off x="962025" y="665923"/>
            <a:ext cx="7029450" cy="5144328"/>
          </a:xfrm>
        </p:spPr>
        <p:txBody>
          <a:bodyPr/>
          <a:lstStyle/>
          <a:p>
            <a:r>
              <a:rPr lang="en-US" altLang="en-US" dirty="0" smtClean="0"/>
              <a:t>Document object generates an </a:t>
            </a:r>
            <a:r>
              <a:rPr lang="en-US" altLang="en-US" dirty="0" err="1" smtClean="0"/>
              <a:t>onload</a:t>
            </a:r>
            <a:r>
              <a:rPr lang="en-US" altLang="en-US" dirty="0" smtClean="0"/>
              <a:t> event when the web page has completed loading, including all images and applets</a:t>
            </a:r>
          </a:p>
          <a:p>
            <a:r>
              <a:rPr lang="en-US" altLang="en-US" dirty="0" smtClean="0"/>
              <a:t>This event belongs to the &lt;body&gt; tag…however add the event listener to the windows object because it is more reliable</a:t>
            </a:r>
          </a:p>
          <a:p>
            <a:endParaRPr lang="en-US" altLang="en-US" dirty="0" smtClean="0"/>
          </a:p>
          <a:p>
            <a:r>
              <a:rPr lang="en-US" altLang="en-US" dirty="0" smtClean="0"/>
              <a:t>WARNING</a:t>
            </a:r>
            <a:br>
              <a:rPr lang="en-US" altLang="en-US" dirty="0" smtClean="0"/>
            </a:br>
            <a:r>
              <a:rPr lang="en-US" altLang="en-US" dirty="0" smtClean="0"/>
              <a:t>Before using and DOM elements in JS make sure that the webpage has been fully loaded by using this event i.e. this event handler your JS “main” function</a:t>
            </a:r>
          </a:p>
          <a:p>
            <a:endParaRPr lang="en-US" altLang="en-US" dirty="0" smtClean="0"/>
          </a:p>
          <a:p>
            <a:endParaRPr lang="en-US" altLang="en-US" dirty="0" smtClean="0"/>
          </a:p>
        </p:txBody>
      </p:sp>
      <p:sp>
        <p:nvSpPr>
          <p:cNvPr id="2" name="TextBox 1"/>
          <p:cNvSpPr txBox="1"/>
          <p:nvPr/>
        </p:nvSpPr>
        <p:spPr>
          <a:xfrm>
            <a:off x="1286135" y="4258514"/>
            <a:ext cx="6022803" cy="1815882"/>
          </a:xfrm>
          <a:prstGeom prst="rect">
            <a:avLst/>
          </a:prstGeom>
          <a:noFill/>
        </p:spPr>
        <p:txBody>
          <a:bodyPr wrap="none" rtlCol="0">
            <a:spAutoFit/>
          </a:bodyPr>
          <a:lstStyle/>
          <a:p>
            <a:r>
              <a:rPr lang="en-GB" sz="2000" dirty="0"/>
              <a:t> </a:t>
            </a:r>
            <a:r>
              <a:rPr lang="en-GB" sz="2000" dirty="0" err="1" smtClean="0"/>
              <a:t>window</a:t>
            </a:r>
            <a:r>
              <a:rPr lang="en-GB" sz="3200" dirty="0" err="1" smtClean="0"/>
              <a:t>.</a:t>
            </a:r>
            <a:r>
              <a:rPr lang="en-GB" sz="2000" dirty="0" err="1" smtClean="0"/>
              <a:t>addEventListener</a:t>
            </a:r>
            <a:r>
              <a:rPr lang="en-GB" sz="2000" dirty="0" smtClean="0"/>
              <a:t> ( "</a:t>
            </a:r>
            <a:r>
              <a:rPr lang="en-GB" sz="2000" dirty="0">
                <a:solidFill>
                  <a:srgbClr val="FF0000"/>
                </a:solidFill>
              </a:rPr>
              <a:t>load</a:t>
            </a:r>
            <a:r>
              <a:rPr lang="en-GB" sz="2000" dirty="0"/>
              <a:t>", function(event) </a:t>
            </a:r>
            <a:endParaRPr lang="en-GB" sz="2000" dirty="0" smtClean="0"/>
          </a:p>
          <a:p>
            <a:r>
              <a:rPr lang="en-GB" sz="2000" dirty="0" smtClean="0"/>
              <a:t>{</a:t>
            </a:r>
            <a:endParaRPr lang="en-GB" sz="2000" dirty="0"/>
          </a:p>
          <a:p>
            <a:r>
              <a:rPr lang="en-GB" sz="2000" dirty="0"/>
              <a:t>    console.log("All resources finished loading</a:t>
            </a:r>
            <a:r>
              <a:rPr lang="en-GB" sz="2000" dirty="0" smtClean="0"/>
              <a:t>!");</a:t>
            </a:r>
            <a:br>
              <a:rPr lang="en-GB" sz="2000" dirty="0" smtClean="0"/>
            </a:br>
            <a:r>
              <a:rPr lang="en-GB" sz="2000" dirty="0" smtClean="0"/>
              <a:t>    MY CODE GOES HERE</a:t>
            </a:r>
            <a:endParaRPr lang="en-GB" sz="2000" dirty="0"/>
          </a:p>
          <a:p>
            <a:r>
              <a:rPr lang="en-GB" sz="2000" dirty="0" smtClean="0"/>
              <a:t>} );</a:t>
            </a:r>
            <a:endParaRPr lang="en-GB" sz="2000" dirty="0"/>
          </a:p>
        </p:txBody>
      </p:sp>
      <p:sp>
        <p:nvSpPr>
          <p:cNvPr id="4" name="TextBox 3"/>
          <p:cNvSpPr txBox="1"/>
          <p:nvPr/>
        </p:nvSpPr>
        <p:spPr>
          <a:xfrm>
            <a:off x="1175329" y="6074396"/>
            <a:ext cx="7088222" cy="646331"/>
          </a:xfrm>
          <a:prstGeom prst="rect">
            <a:avLst/>
          </a:prstGeom>
          <a:noFill/>
        </p:spPr>
        <p:txBody>
          <a:bodyPr wrap="none" rtlCol="0">
            <a:spAutoFit/>
          </a:bodyPr>
          <a:lstStyle/>
          <a:p>
            <a:r>
              <a:rPr lang="en-GB" dirty="0" smtClean="0"/>
              <a:t>Warning: Because of compatibility reasons, it may not be this easy!!</a:t>
            </a:r>
          </a:p>
          <a:p>
            <a:r>
              <a:rPr lang="en-GB" dirty="0" smtClean="0"/>
              <a:t>Libraries such as jQuery provide a safer method</a:t>
            </a:r>
            <a:endParaRPr lang="en-GB" dirty="0"/>
          </a:p>
        </p:txBody>
      </p:sp>
    </p:spTree>
    <p:extLst>
      <p:ext uri="{BB962C8B-B14F-4D97-AF65-F5344CB8AC3E}">
        <p14:creationId xmlns:p14="http://schemas.microsoft.com/office/powerpoint/2010/main" val="325615207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Design Patterns?</a:t>
            </a:r>
            <a:endParaRPr lang="en-GB" dirty="0"/>
          </a:p>
        </p:txBody>
      </p:sp>
      <p:sp>
        <p:nvSpPr>
          <p:cNvPr id="3" name="Content Placeholder 2"/>
          <p:cNvSpPr>
            <a:spLocks noGrp="1"/>
          </p:cNvSpPr>
          <p:nvPr>
            <p:ph idx="1"/>
          </p:nvPr>
        </p:nvSpPr>
        <p:spPr>
          <a:xfrm>
            <a:off x="1047750" y="1602605"/>
            <a:ext cx="7029450" cy="4236219"/>
          </a:xfrm>
        </p:spPr>
        <p:txBody>
          <a:bodyPr/>
          <a:lstStyle/>
          <a:p>
            <a:r>
              <a:rPr lang="en-GB" dirty="0"/>
              <a:t>An anti-pattern is a bad design that is worthy of </a:t>
            </a:r>
            <a:r>
              <a:rPr lang="en-GB" dirty="0" smtClean="0"/>
              <a:t>documenting.</a:t>
            </a:r>
          </a:p>
          <a:p>
            <a:r>
              <a:rPr lang="en-GB" dirty="0" smtClean="0"/>
              <a:t>Examples </a:t>
            </a:r>
            <a:r>
              <a:rPr lang="en-GB" dirty="0"/>
              <a:t>of anti-patterns in JavaScript are the following</a:t>
            </a:r>
            <a:r>
              <a:rPr lang="en-GB" dirty="0" smtClean="0"/>
              <a:t>:</a:t>
            </a:r>
          </a:p>
          <a:p>
            <a:pPr lvl="1"/>
            <a:r>
              <a:rPr lang="en-GB" dirty="0"/>
              <a:t>Polluting the namespace by defining a large number of variables in the global context</a:t>
            </a:r>
          </a:p>
          <a:p>
            <a:pPr lvl="1"/>
            <a:r>
              <a:rPr lang="en-GB" dirty="0"/>
              <a:t>Passing strings rather than functions to either </a:t>
            </a:r>
            <a:r>
              <a:rPr lang="en-GB" dirty="0" err="1"/>
              <a:t>setTimeout</a:t>
            </a:r>
            <a:r>
              <a:rPr lang="en-GB" dirty="0"/>
              <a:t> or </a:t>
            </a:r>
            <a:r>
              <a:rPr lang="en-GB" dirty="0" err="1"/>
              <a:t>setInterval</a:t>
            </a:r>
            <a:r>
              <a:rPr lang="en-GB" dirty="0"/>
              <a:t> as this triggers the use of </a:t>
            </a:r>
            <a:r>
              <a:rPr lang="en-GB" dirty="0" err="1"/>
              <a:t>eval</a:t>
            </a:r>
            <a:r>
              <a:rPr lang="en-GB" dirty="0"/>
              <a:t>() internally.</a:t>
            </a:r>
          </a:p>
          <a:p>
            <a:pPr lvl="1"/>
            <a:r>
              <a:rPr lang="en-GB" dirty="0"/>
              <a:t>Prototyping against the Object </a:t>
            </a:r>
            <a:r>
              <a:rPr lang="en-GB" dirty="0" err="1"/>
              <a:t>object</a:t>
            </a:r>
            <a:r>
              <a:rPr lang="en-GB" dirty="0"/>
              <a:t> (this is a particularly bad anti-pattern)</a:t>
            </a:r>
          </a:p>
          <a:p>
            <a:pPr lvl="1"/>
            <a:r>
              <a:rPr lang="en-GB" dirty="0"/>
              <a:t>Using JavaScript in an inline form as this is inflexible </a:t>
            </a:r>
          </a:p>
          <a:p>
            <a:pPr lvl="1"/>
            <a:r>
              <a:rPr lang="en-GB" dirty="0"/>
              <a:t>The use of </a:t>
            </a:r>
            <a:r>
              <a:rPr lang="en-GB" dirty="0" err="1"/>
              <a:t>document.write</a:t>
            </a:r>
            <a:r>
              <a:rPr lang="en-GB" dirty="0"/>
              <a:t> where native DOM alternatives such as </a:t>
            </a:r>
            <a:r>
              <a:rPr lang="en-GB" dirty="0" err="1"/>
              <a:t>document.createElement</a:t>
            </a:r>
            <a:r>
              <a:rPr lang="en-GB" dirty="0"/>
              <a:t> are more appropriate.</a:t>
            </a:r>
            <a:r>
              <a:rPr lang="en-GB" dirty="0" smtClean="0"/>
              <a:t> </a:t>
            </a:r>
            <a:endParaRPr lang="en-GB" dirty="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6450708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JavaScript Functions are Objects</a:t>
            </a:r>
            <a:endParaRPr lang="en-GB" dirty="0"/>
          </a:p>
        </p:txBody>
      </p:sp>
      <p:sp>
        <p:nvSpPr>
          <p:cNvPr id="3" name="Content Placeholder 2"/>
          <p:cNvSpPr>
            <a:spLocks noGrp="1"/>
          </p:cNvSpPr>
          <p:nvPr>
            <p:ph idx="1"/>
          </p:nvPr>
        </p:nvSpPr>
        <p:spPr>
          <a:xfrm>
            <a:off x="1047750" y="1265722"/>
            <a:ext cx="7029450" cy="4573103"/>
          </a:xfrm>
        </p:spPr>
        <p:txBody>
          <a:bodyPr/>
          <a:lstStyle/>
          <a:p>
            <a:r>
              <a:rPr lang="en-GB" dirty="0"/>
              <a:t>Some of the design patterns in JavaScript rely on a neat little trick which is that a function in JavaScript is actually an object which means we can add new attributes and methods to it</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22277" y="2897205"/>
            <a:ext cx="7266733" cy="3693319"/>
          </a:xfrm>
          <a:prstGeom prst="rect">
            <a:avLst/>
          </a:prstGeom>
          <a:noFill/>
        </p:spPr>
        <p:txBody>
          <a:bodyPr wrap="none" rtlCol="0">
            <a:spAutoFit/>
          </a:bodyPr>
          <a:lstStyle/>
          <a:p>
            <a:r>
              <a:rPr lang="en-GB" dirty="0"/>
              <a:t>// Functions in JavaScript are objects</a:t>
            </a:r>
          </a:p>
          <a:p>
            <a:r>
              <a:rPr lang="en-GB" dirty="0" err="1"/>
              <a:t>var</a:t>
            </a:r>
            <a:r>
              <a:rPr lang="en-GB" dirty="0"/>
              <a:t> </a:t>
            </a:r>
            <a:r>
              <a:rPr lang="en-GB" dirty="0" err="1"/>
              <a:t>someFunction</a:t>
            </a:r>
            <a:r>
              <a:rPr lang="en-GB" dirty="0"/>
              <a:t> = function () { }</a:t>
            </a:r>
          </a:p>
          <a:p>
            <a:r>
              <a:rPr lang="en-GB" dirty="0"/>
              <a:t> </a:t>
            </a:r>
          </a:p>
          <a:p>
            <a:r>
              <a:rPr lang="en-GB" dirty="0" err="1"/>
              <a:t>someFunction.count</a:t>
            </a:r>
            <a:r>
              <a:rPr lang="en-GB" dirty="0"/>
              <a:t> = 22;</a:t>
            </a:r>
          </a:p>
          <a:p>
            <a:r>
              <a:rPr lang="en-GB" dirty="0" err="1"/>
              <a:t>someFunction.text</a:t>
            </a:r>
            <a:r>
              <a:rPr lang="en-GB" dirty="0"/>
              <a:t> = "Hello";</a:t>
            </a:r>
          </a:p>
          <a:p>
            <a:r>
              <a:rPr lang="en-GB" dirty="0"/>
              <a:t> </a:t>
            </a:r>
          </a:p>
          <a:p>
            <a:r>
              <a:rPr lang="en-GB" dirty="0" err="1"/>
              <a:t>document.write</a:t>
            </a:r>
            <a:r>
              <a:rPr lang="en-GB" dirty="0"/>
              <a:t>("Count is " + </a:t>
            </a:r>
            <a:r>
              <a:rPr lang="en-GB" dirty="0" err="1"/>
              <a:t>someFunction.count</a:t>
            </a:r>
            <a:r>
              <a:rPr lang="en-GB" dirty="0"/>
              <a:t> + "&lt;</a:t>
            </a:r>
            <a:r>
              <a:rPr lang="en-GB" dirty="0" err="1"/>
              <a:t>br</a:t>
            </a:r>
            <a:r>
              <a:rPr lang="en-GB" dirty="0"/>
              <a:t>/&gt;");</a:t>
            </a:r>
          </a:p>
          <a:p>
            <a:r>
              <a:rPr lang="en-GB" dirty="0"/>
              <a:t> </a:t>
            </a:r>
          </a:p>
          <a:p>
            <a:r>
              <a:rPr lang="en-GB" dirty="0"/>
              <a:t>// We can even add functions to object</a:t>
            </a:r>
          </a:p>
          <a:p>
            <a:r>
              <a:rPr lang="en-GB" dirty="0" err="1"/>
              <a:t>someFunction.SayHello</a:t>
            </a:r>
            <a:r>
              <a:rPr lang="en-GB" dirty="0"/>
              <a:t> = function () { </a:t>
            </a:r>
            <a:r>
              <a:rPr lang="en-GB" dirty="0" err="1"/>
              <a:t>document.write</a:t>
            </a:r>
            <a:r>
              <a:rPr lang="en-GB" dirty="0"/>
              <a:t>("Hello&lt;</a:t>
            </a:r>
            <a:r>
              <a:rPr lang="en-GB" dirty="0" err="1"/>
              <a:t>br</a:t>
            </a:r>
            <a:r>
              <a:rPr lang="en-GB" dirty="0"/>
              <a:t>/&gt;"); }</a:t>
            </a:r>
          </a:p>
          <a:p>
            <a:r>
              <a:rPr lang="en-GB" dirty="0"/>
              <a:t> </a:t>
            </a:r>
          </a:p>
          <a:p>
            <a:r>
              <a:rPr lang="en-GB" dirty="0" err="1"/>
              <a:t>someFunction.SayHello</a:t>
            </a:r>
            <a:r>
              <a:rPr lang="en-GB" dirty="0"/>
              <a:t>();</a:t>
            </a:r>
          </a:p>
          <a:p>
            <a:endParaRPr lang="en-GB" dirty="0"/>
          </a:p>
        </p:txBody>
      </p:sp>
    </p:spTree>
    <p:extLst>
      <p:ext uri="{BB962C8B-B14F-4D97-AF65-F5344CB8AC3E}">
        <p14:creationId xmlns:p14="http://schemas.microsoft.com/office/powerpoint/2010/main" val="45154198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Variables are Attributes</a:t>
            </a:r>
            <a:endParaRPr lang="en-GB" dirty="0"/>
          </a:p>
        </p:txBody>
      </p:sp>
      <p:sp>
        <p:nvSpPr>
          <p:cNvPr id="3" name="Content Placeholder 2"/>
          <p:cNvSpPr>
            <a:spLocks noGrp="1"/>
          </p:cNvSpPr>
          <p:nvPr>
            <p:ph idx="1"/>
          </p:nvPr>
        </p:nvSpPr>
        <p:spPr>
          <a:xfrm>
            <a:off x="1047750" y="1025091"/>
            <a:ext cx="7029450" cy="4813734"/>
          </a:xfrm>
        </p:spPr>
        <p:txBody>
          <a:bodyPr/>
          <a:lstStyle/>
          <a:p>
            <a:r>
              <a:rPr lang="en-GB" dirty="0"/>
              <a:t>Actually, when you create declare variables inside the function you are actually adding private attributes to the functions object. </a:t>
            </a:r>
            <a:endParaRPr lang="en-GB" dirty="0" smtClean="0"/>
          </a:p>
          <a:p>
            <a:r>
              <a:rPr lang="en-GB" dirty="0" smtClean="0"/>
              <a:t>Since </a:t>
            </a:r>
            <a:r>
              <a:rPr lang="en-GB" dirty="0"/>
              <a:t>variables can also contain functions, you can also create private </a:t>
            </a:r>
            <a:r>
              <a:rPr lang="en-GB" dirty="0" smtClean="0"/>
              <a:t>functions </a:t>
            </a:r>
            <a:r>
              <a:rPr lang="en-GB" dirty="0"/>
              <a:t>in the same way</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30902" y="3048754"/>
            <a:ext cx="6739345" cy="3139321"/>
          </a:xfrm>
          <a:prstGeom prst="rect">
            <a:avLst/>
          </a:prstGeom>
          <a:noFill/>
        </p:spPr>
        <p:txBody>
          <a:bodyPr wrap="none" rtlCol="0">
            <a:spAutoFit/>
          </a:bodyPr>
          <a:lstStyle/>
          <a:p>
            <a:r>
              <a:rPr lang="en-GB" dirty="0" err="1"/>
              <a:t>var</a:t>
            </a:r>
            <a:r>
              <a:rPr lang="en-GB" dirty="0"/>
              <a:t> </a:t>
            </a:r>
            <a:r>
              <a:rPr lang="en-GB" dirty="0" err="1"/>
              <a:t>someFunction</a:t>
            </a:r>
            <a:r>
              <a:rPr lang="en-GB" dirty="0"/>
              <a:t> = function () </a:t>
            </a:r>
          </a:p>
          <a:p>
            <a:r>
              <a:rPr lang="en-GB" dirty="0"/>
              <a:t>{ </a:t>
            </a:r>
          </a:p>
          <a:p>
            <a:r>
              <a:rPr lang="en-GB" dirty="0"/>
              <a:t>    </a:t>
            </a:r>
            <a:r>
              <a:rPr lang="en-GB" dirty="0" err="1"/>
              <a:t>var</a:t>
            </a:r>
            <a:r>
              <a:rPr lang="en-GB" dirty="0"/>
              <a:t> _</a:t>
            </a:r>
            <a:r>
              <a:rPr lang="en-GB" dirty="0" err="1"/>
              <a:t>someNumber</a:t>
            </a:r>
            <a:r>
              <a:rPr lang="en-GB" dirty="0"/>
              <a:t> = 3;                 </a:t>
            </a:r>
            <a:r>
              <a:rPr lang="en-GB" dirty="0" smtClean="0"/>
              <a:t> </a:t>
            </a:r>
            <a:r>
              <a:rPr lang="en-GB" dirty="0" smtClean="0">
                <a:sym typeface="Wingdings" panose="05000000000000000000" pitchFamily="2" charset="2"/>
              </a:rPr>
              <a:t></a:t>
            </a:r>
            <a:r>
              <a:rPr lang="en-GB" dirty="0" smtClean="0"/>
              <a:t> </a:t>
            </a:r>
            <a:r>
              <a:rPr lang="en-GB" dirty="0" err="1"/>
              <a:t>someNumber</a:t>
            </a:r>
            <a:r>
              <a:rPr lang="en-GB" dirty="0"/>
              <a:t> is private</a:t>
            </a:r>
          </a:p>
          <a:p>
            <a:r>
              <a:rPr lang="en-GB" dirty="0"/>
              <a:t>    </a:t>
            </a:r>
            <a:r>
              <a:rPr lang="en-GB" dirty="0" err="1"/>
              <a:t>var</a:t>
            </a:r>
            <a:r>
              <a:rPr lang="en-GB" dirty="0"/>
              <a:t> </a:t>
            </a:r>
            <a:r>
              <a:rPr lang="en-GB" dirty="0" err="1"/>
              <a:t>SayHello</a:t>
            </a:r>
            <a:r>
              <a:rPr lang="en-GB" dirty="0"/>
              <a:t> = function ()              </a:t>
            </a:r>
            <a:r>
              <a:rPr lang="en-GB" dirty="0">
                <a:sym typeface="Wingdings" panose="05000000000000000000" pitchFamily="2" charset="2"/>
              </a:rPr>
              <a:t></a:t>
            </a:r>
            <a:r>
              <a:rPr lang="en-GB" dirty="0"/>
              <a:t> </a:t>
            </a:r>
            <a:r>
              <a:rPr lang="en-GB" dirty="0" err="1"/>
              <a:t>SayHello</a:t>
            </a:r>
            <a:r>
              <a:rPr lang="en-GB" dirty="0"/>
              <a:t>() is private</a:t>
            </a:r>
          </a:p>
          <a:p>
            <a:r>
              <a:rPr lang="en-GB" dirty="0"/>
              <a:t>    { </a:t>
            </a:r>
          </a:p>
          <a:p>
            <a:r>
              <a:rPr lang="en-GB" dirty="0"/>
              <a:t>        </a:t>
            </a:r>
            <a:r>
              <a:rPr lang="en-GB" dirty="0" err="1"/>
              <a:t>document.write</a:t>
            </a:r>
            <a:r>
              <a:rPr lang="en-GB" dirty="0"/>
              <a:t>("Hello&lt;</a:t>
            </a:r>
            <a:r>
              <a:rPr lang="en-GB" dirty="0" err="1"/>
              <a:t>br</a:t>
            </a:r>
            <a:r>
              <a:rPr lang="en-GB" dirty="0"/>
              <a:t>/&gt;"); </a:t>
            </a:r>
          </a:p>
          <a:p>
            <a:r>
              <a:rPr lang="en-GB" dirty="0"/>
              <a:t>    }</a:t>
            </a:r>
          </a:p>
          <a:p>
            <a:r>
              <a:rPr lang="en-GB" dirty="0"/>
              <a:t> </a:t>
            </a:r>
          </a:p>
          <a:p>
            <a:r>
              <a:rPr lang="en-GB" dirty="0"/>
              <a:t>    </a:t>
            </a:r>
            <a:r>
              <a:rPr lang="en-GB" dirty="0" err="1"/>
              <a:t>SayHello</a:t>
            </a:r>
            <a:r>
              <a:rPr lang="en-GB" dirty="0"/>
              <a:t>();     </a:t>
            </a:r>
            <a:r>
              <a:rPr lang="en-GB" dirty="0">
                <a:sym typeface="Wingdings" panose="05000000000000000000" pitchFamily="2" charset="2"/>
              </a:rPr>
              <a:t></a:t>
            </a:r>
            <a:r>
              <a:rPr lang="en-GB" dirty="0"/>
              <a:t> Can only call it inside the function</a:t>
            </a:r>
          </a:p>
          <a:p>
            <a:r>
              <a:rPr lang="en-GB" dirty="0"/>
              <a:t>}</a:t>
            </a:r>
          </a:p>
          <a:p>
            <a:endParaRPr lang="en-GB" dirty="0"/>
          </a:p>
        </p:txBody>
      </p:sp>
    </p:spTree>
    <p:extLst>
      <p:ext uri="{BB962C8B-B14F-4D97-AF65-F5344CB8AC3E}">
        <p14:creationId xmlns:p14="http://schemas.microsoft.com/office/powerpoint/2010/main" val="30601981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Closures</a:t>
            </a:r>
            <a:endParaRPr lang="en-GB" dirty="0"/>
          </a:p>
        </p:txBody>
      </p:sp>
      <p:sp>
        <p:nvSpPr>
          <p:cNvPr id="3" name="Content Placeholder 2"/>
          <p:cNvSpPr>
            <a:spLocks noGrp="1"/>
          </p:cNvSpPr>
          <p:nvPr>
            <p:ph idx="1"/>
          </p:nvPr>
        </p:nvSpPr>
        <p:spPr>
          <a:xfrm>
            <a:off x="1047750" y="1111718"/>
            <a:ext cx="7029450" cy="4727107"/>
          </a:xfrm>
        </p:spPr>
        <p:txBody>
          <a:bodyPr/>
          <a:lstStyle/>
          <a:p>
            <a:r>
              <a:rPr lang="en-GB" dirty="0" smtClean="0"/>
              <a:t>A function F2 declared within the scope of another function F1 can use the variables declared within the scope of F1</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46472" y="2290812"/>
            <a:ext cx="6898042" cy="3416320"/>
          </a:xfrm>
          <a:prstGeom prst="rect">
            <a:avLst/>
          </a:prstGeom>
          <a:noFill/>
        </p:spPr>
        <p:txBody>
          <a:bodyPr wrap="none" rtlCol="0">
            <a:spAutoFit/>
          </a:bodyPr>
          <a:lstStyle/>
          <a:p>
            <a:r>
              <a:rPr lang="en-GB" dirty="0" smtClean="0"/>
              <a:t>(</a:t>
            </a:r>
            <a:r>
              <a:rPr lang="en-GB" dirty="0"/>
              <a:t>function ()</a:t>
            </a:r>
          </a:p>
          <a:p>
            <a:r>
              <a:rPr lang="en-GB" dirty="0"/>
              <a:t>{</a:t>
            </a:r>
          </a:p>
          <a:p>
            <a:r>
              <a:rPr lang="en-GB" dirty="0"/>
              <a:t>    </a:t>
            </a:r>
            <a:r>
              <a:rPr lang="en-GB" dirty="0" err="1"/>
              <a:t>var</a:t>
            </a:r>
            <a:r>
              <a:rPr lang="en-GB" dirty="0"/>
              <a:t> _count = 0;          </a:t>
            </a:r>
            <a:r>
              <a:rPr lang="en-GB" dirty="0">
                <a:sym typeface="Wingdings" panose="05000000000000000000" pitchFamily="2" charset="2"/>
              </a:rPr>
              <a:t></a:t>
            </a:r>
            <a:r>
              <a:rPr lang="en-GB" dirty="0"/>
              <a:t> Private </a:t>
            </a:r>
            <a:r>
              <a:rPr lang="en-GB" dirty="0" smtClean="0"/>
              <a:t>variable  </a:t>
            </a:r>
            <a:endParaRPr lang="en-GB" dirty="0"/>
          </a:p>
          <a:p>
            <a:r>
              <a:rPr lang="en-GB" dirty="0"/>
              <a:t> </a:t>
            </a:r>
          </a:p>
          <a:p>
            <a:r>
              <a:rPr lang="en-GB" dirty="0"/>
              <a:t>    </a:t>
            </a:r>
            <a:r>
              <a:rPr lang="en-GB" dirty="0" err="1" smtClean="0"/>
              <a:t>DisplayCount</a:t>
            </a:r>
            <a:r>
              <a:rPr lang="en-GB" dirty="0"/>
              <a:t>: function ()    </a:t>
            </a:r>
            <a:r>
              <a:rPr lang="en-GB" dirty="0">
                <a:sym typeface="Wingdings" panose="05000000000000000000" pitchFamily="2" charset="2"/>
              </a:rPr>
              <a:t></a:t>
            </a:r>
            <a:r>
              <a:rPr lang="en-GB" dirty="0"/>
              <a:t> Public </a:t>
            </a:r>
            <a:r>
              <a:rPr lang="en-GB" dirty="0" smtClean="0"/>
              <a:t>function</a:t>
            </a:r>
            <a:endParaRPr lang="en-GB" dirty="0"/>
          </a:p>
          <a:p>
            <a:r>
              <a:rPr lang="en-GB" dirty="0"/>
              <a:t>    </a:t>
            </a:r>
            <a:r>
              <a:rPr lang="en-GB" dirty="0" smtClean="0"/>
              <a:t>{</a:t>
            </a:r>
            <a:endParaRPr lang="en-GB" dirty="0"/>
          </a:p>
          <a:p>
            <a:r>
              <a:rPr lang="en-GB" dirty="0"/>
              <a:t>          </a:t>
            </a:r>
            <a:r>
              <a:rPr lang="en-GB" dirty="0" err="1" smtClean="0"/>
              <a:t>document.write</a:t>
            </a:r>
            <a:r>
              <a:rPr lang="en-GB" dirty="0"/>
              <a:t>("Incremented count is " + _count + "&lt;</a:t>
            </a:r>
            <a:r>
              <a:rPr lang="en-GB" dirty="0" err="1"/>
              <a:t>br</a:t>
            </a:r>
            <a:r>
              <a:rPr lang="en-GB" dirty="0"/>
              <a:t>/&gt;");</a:t>
            </a:r>
          </a:p>
          <a:p>
            <a:r>
              <a:rPr lang="en-GB" dirty="0"/>
              <a:t>    </a:t>
            </a:r>
            <a:r>
              <a:rPr lang="en-GB" dirty="0" smtClean="0"/>
              <a:t>}</a:t>
            </a:r>
          </a:p>
          <a:p>
            <a:endParaRPr lang="en-GB" dirty="0"/>
          </a:p>
          <a:p>
            <a:r>
              <a:rPr lang="en-GB" dirty="0"/>
              <a:t> </a:t>
            </a:r>
            <a:r>
              <a:rPr lang="en-GB" dirty="0" smtClean="0"/>
              <a:t>   </a:t>
            </a:r>
            <a:r>
              <a:rPr lang="en-GB" dirty="0" err="1" smtClean="0"/>
              <a:t>DisplayCount</a:t>
            </a:r>
            <a:r>
              <a:rPr lang="en-GB" dirty="0" smtClean="0"/>
              <a:t>();  </a:t>
            </a:r>
            <a:r>
              <a:rPr lang="en-GB" dirty="0" smtClean="0">
                <a:sym typeface="Wingdings" panose="05000000000000000000" pitchFamily="2" charset="2"/>
              </a:rPr>
              <a:t> Call private function</a:t>
            </a:r>
            <a:endParaRPr lang="en-GB" dirty="0"/>
          </a:p>
          <a:p>
            <a:r>
              <a:rPr lang="en-GB" dirty="0" smtClean="0"/>
              <a:t>})();</a:t>
            </a:r>
            <a:endParaRPr lang="en-GB" dirty="0"/>
          </a:p>
          <a:p>
            <a:endParaRPr lang="en-GB" dirty="0"/>
          </a:p>
        </p:txBody>
      </p:sp>
    </p:spTree>
    <p:extLst>
      <p:ext uri="{BB962C8B-B14F-4D97-AF65-F5344CB8AC3E}">
        <p14:creationId xmlns:p14="http://schemas.microsoft.com/office/powerpoint/2010/main" val="286057053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486076"/>
          </a:xfrm>
        </p:spPr>
        <p:txBody>
          <a:bodyPr/>
          <a:lstStyle/>
          <a:p>
            <a:r>
              <a:rPr lang="en-GB" dirty="0" smtClean="0"/>
              <a:t>Closures (</a:t>
            </a:r>
            <a:r>
              <a:rPr lang="en-GB" dirty="0" err="1" smtClean="0"/>
              <a:t>Cont</a:t>
            </a:r>
            <a:r>
              <a:rPr lang="en-GB" dirty="0" smtClean="0"/>
              <a:t>)</a:t>
            </a:r>
            <a:endParaRPr lang="en-GB" dirty="0"/>
          </a:p>
        </p:txBody>
      </p:sp>
      <p:sp>
        <p:nvSpPr>
          <p:cNvPr id="3" name="Content Placeholder 2"/>
          <p:cNvSpPr>
            <a:spLocks noGrp="1"/>
          </p:cNvSpPr>
          <p:nvPr>
            <p:ph idx="1"/>
          </p:nvPr>
        </p:nvSpPr>
        <p:spPr>
          <a:xfrm>
            <a:off x="933651" y="442501"/>
            <a:ext cx="7029450" cy="2401504"/>
          </a:xfrm>
        </p:spPr>
        <p:txBody>
          <a:bodyPr/>
          <a:lstStyle/>
          <a:p>
            <a:r>
              <a:rPr lang="en-GB" dirty="0" smtClean="0"/>
              <a:t>Interestingly, we can return an object from a function and this to has access to the variables declared in the function scope</a:t>
            </a:r>
          </a:p>
          <a:p>
            <a:r>
              <a:rPr lang="en-GB" dirty="0" smtClean="0"/>
              <a:t>This includes functions created in the returned object</a:t>
            </a:r>
          </a:p>
          <a:p>
            <a:r>
              <a:rPr lang="en-GB" dirty="0" smtClean="0"/>
              <a:t>The functions in the returned object continue to have access to these variables even if the original function object is no longer used</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75035" y="3004343"/>
            <a:ext cx="7451079" cy="3693319"/>
          </a:xfrm>
          <a:prstGeom prst="rect">
            <a:avLst/>
          </a:prstGeom>
          <a:noFill/>
        </p:spPr>
        <p:txBody>
          <a:bodyPr wrap="none" rtlCol="0">
            <a:spAutoFit/>
          </a:bodyPr>
          <a:lstStyle/>
          <a:p>
            <a:r>
              <a:rPr lang="en-GB" dirty="0" err="1"/>
              <a:t>var</a:t>
            </a:r>
            <a:r>
              <a:rPr lang="en-GB" dirty="0"/>
              <a:t> </a:t>
            </a:r>
            <a:r>
              <a:rPr lang="en-GB" dirty="0" err="1" smtClean="0"/>
              <a:t>someFunction</a:t>
            </a:r>
            <a:r>
              <a:rPr lang="en-GB" dirty="0" smtClean="0"/>
              <a:t> </a:t>
            </a:r>
            <a:r>
              <a:rPr lang="en-GB" dirty="0"/>
              <a:t>= (function ()</a:t>
            </a:r>
          </a:p>
          <a:p>
            <a:r>
              <a:rPr lang="en-GB" dirty="0"/>
              <a:t>{</a:t>
            </a:r>
          </a:p>
          <a:p>
            <a:r>
              <a:rPr lang="en-GB" dirty="0"/>
              <a:t>    </a:t>
            </a:r>
            <a:r>
              <a:rPr lang="en-GB" dirty="0" err="1"/>
              <a:t>var</a:t>
            </a:r>
            <a:r>
              <a:rPr lang="en-GB" dirty="0"/>
              <a:t> _count = 0;    </a:t>
            </a:r>
            <a:r>
              <a:rPr lang="en-GB" dirty="0" smtClean="0"/>
              <a:t> </a:t>
            </a:r>
            <a:r>
              <a:rPr lang="en-GB" dirty="0" smtClean="0">
                <a:sym typeface="Wingdings" panose="05000000000000000000" pitchFamily="2" charset="2"/>
              </a:rPr>
              <a:t></a:t>
            </a:r>
            <a:r>
              <a:rPr lang="en-GB" dirty="0" smtClean="0"/>
              <a:t> </a:t>
            </a:r>
            <a:r>
              <a:rPr lang="en-GB" dirty="0"/>
              <a:t>Private attribute  </a:t>
            </a:r>
          </a:p>
          <a:p>
            <a:r>
              <a:rPr lang="en-GB" dirty="0"/>
              <a:t>    return                   </a:t>
            </a:r>
            <a:r>
              <a:rPr lang="en-GB" dirty="0">
                <a:sym typeface="Wingdings" panose="05000000000000000000" pitchFamily="2" charset="2"/>
              </a:rPr>
              <a:t></a:t>
            </a:r>
            <a:r>
              <a:rPr lang="en-GB" dirty="0"/>
              <a:t> Return object literal</a:t>
            </a:r>
          </a:p>
          <a:p>
            <a:r>
              <a:rPr lang="en-GB" dirty="0"/>
              <a:t>    {                 </a:t>
            </a:r>
          </a:p>
          <a:p>
            <a:r>
              <a:rPr lang="en-GB" dirty="0"/>
              <a:t>        </a:t>
            </a:r>
            <a:r>
              <a:rPr lang="en-GB" dirty="0" err="1"/>
              <a:t>DisplayCount</a:t>
            </a:r>
            <a:r>
              <a:rPr lang="en-GB" dirty="0"/>
              <a:t>: function ()    </a:t>
            </a:r>
            <a:r>
              <a:rPr lang="en-GB" dirty="0">
                <a:sym typeface="Wingdings" panose="05000000000000000000" pitchFamily="2" charset="2"/>
              </a:rPr>
              <a:t></a:t>
            </a:r>
            <a:r>
              <a:rPr lang="en-GB" dirty="0"/>
              <a:t> Public method</a:t>
            </a:r>
          </a:p>
          <a:p>
            <a:r>
              <a:rPr lang="en-GB" dirty="0"/>
              <a:t>        {</a:t>
            </a:r>
          </a:p>
          <a:p>
            <a:r>
              <a:rPr lang="en-GB" dirty="0"/>
              <a:t>            </a:t>
            </a:r>
            <a:r>
              <a:rPr lang="en-GB" dirty="0" err="1"/>
              <a:t>document.write</a:t>
            </a:r>
            <a:r>
              <a:rPr lang="en-GB" dirty="0"/>
              <a:t>("Incremented count is " + _count + "&lt;</a:t>
            </a:r>
            <a:r>
              <a:rPr lang="en-GB" dirty="0" err="1"/>
              <a:t>br</a:t>
            </a:r>
            <a:r>
              <a:rPr lang="en-GB" dirty="0"/>
              <a:t>/&gt;");</a:t>
            </a:r>
          </a:p>
          <a:p>
            <a:r>
              <a:rPr lang="en-GB" dirty="0"/>
              <a:t>        }</a:t>
            </a:r>
          </a:p>
          <a:p>
            <a:r>
              <a:rPr lang="en-GB" dirty="0"/>
              <a:t>    };</a:t>
            </a:r>
          </a:p>
          <a:p>
            <a:r>
              <a:rPr lang="en-GB" dirty="0"/>
              <a:t>})();</a:t>
            </a:r>
          </a:p>
          <a:p>
            <a:r>
              <a:rPr lang="en-GB" dirty="0"/>
              <a:t> </a:t>
            </a:r>
          </a:p>
          <a:p>
            <a:r>
              <a:rPr lang="en-GB" dirty="0" err="1" smtClean="0"/>
              <a:t>someFunction.DisplayCount</a:t>
            </a:r>
            <a:r>
              <a:rPr lang="en-GB" dirty="0"/>
              <a:t>();   </a:t>
            </a:r>
            <a:r>
              <a:rPr lang="en-GB" dirty="0">
                <a:sym typeface="Wingdings" panose="05000000000000000000" pitchFamily="2" charset="2"/>
              </a:rPr>
              <a:t></a:t>
            </a:r>
            <a:r>
              <a:rPr lang="en-GB" dirty="0"/>
              <a:t> Display the private attribute _</a:t>
            </a:r>
            <a:r>
              <a:rPr lang="en-GB" dirty="0" smtClean="0"/>
              <a:t>count</a:t>
            </a:r>
            <a:endParaRPr lang="en-GB" dirty="0"/>
          </a:p>
        </p:txBody>
      </p:sp>
    </p:spTree>
    <p:extLst>
      <p:ext uri="{BB962C8B-B14F-4D97-AF65-F5344CB8AC3E}">
        <p14:creationId xmlns:p14="http://schemas.microsoft.com/office/powerpoint/2010/main" val="18813146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5" y="0"/>
            <a:ext cx="8686800" cy="500514"/>
          </a:xfrm>
        </p:spPr>
        <p:txBody>
          <a:bodyPr/>
          <a:lstStyle/>
          <a:p>
            <a:r>
              <a:rPr lang="en-GB" dirty="0" smtClean="0"/>
              <a:t>Revealing Module Pattern</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1231732" y="351016"/>
            <a:ext cx="7026442" cy="6186309"/>
          </a:xfrm>
          <a:prstGeom prst="rect">
            <a:avLst/>
          </a:prstGeom>
          <a:noFill/>
        </p:spPr>
        <p:txBody>
          <a:bodyPr wrap="square" rtlCol="0">
            <a:spAutoFit/>
          </a:bodyPr>
          <a:lstStyle/>
          <a:p>
            <a:r>
              <a:rPr lang="en-GB" dirty="0"/>
              <a:t> </a:t>
            </a:r>
            <a:r>
              <a:rPr lang="en-GB" dirty="0" err="1"/>
              <a:t>var</a:t>
            </a:r>
            <a:r>
              <a:rPr lang="en-GB" dirty="0"/>
              <a:t> </a:t>
            </a:r>
            <a:r>
              <a:rPr lang="en-GB" dirty="0" err="1" smtClean="0"/>
              <a:t>rmd</a:t>
            </a:r>
            <a:r>
              <a:rPr lang="en-GB" dirty="0" smtClean="0"/>
              <a:t> </a:t>
            </a:r>
            <a:r>
              <a:rPr lang="en-GB" dirty="0"/>
              <a:t>= (function ()</a:t>
            </a:r>
          </a:p>
          <a:p>
            <a:r>
              <a:rPr lang="en-GB" dirty="0"/>
              <a:t> {</a:t>
            </a:r>
          </a:p>
          <a:p>
            <a:r>
              <a:rPr lang="en-GB" dirty="0" smtClean="0"/>
              <a:t>    </a:t>
            </a:r>
            <a:r>
              <a:rPr lang="en-GB" dirty="0" err="1" smtClean="0"/>
              <a:t>var</a:t>
            </a:r>
            <a:r>
              <a:rPr lang="en-GB" dirty="0" smtClean="0"/>
              <a:t> </a:t>
            </a:r>
            <a:r>
              <a:rPr lang="en-GB" dirty="0"/>
              <a:t>_name = "Tom";</a:t>
            </a:r>
          </a:p>
          <a:p>
            <a:r>
              <a:rPr lang="en-GB" dirty="0"/>
              <a:t>    </a:t>
            </a:r>
            <a:r>
              <a:rPr lang="en-GB" dirty="0" err="1"/>
              <a:t>var</a:t>
            </a:r>
            <a:r>
              <a:rPr lang="en-GB" dirty="0"/>
              <a:t> _hobby = "Boating";</a:t>
            </a:r>
          </a:p>
          <a:p>
            <a:r>
              <a:rPr lang="en-GB" dirty="0"/>
              <a:t> </a:t>
            </a:r>
          </a:p>
          <a:p>
            <a:r>
              <a:rPr lang="en-GB" dirty="0" smtClean="0"/>
              <a:t>    function </a:t>
            </a:r>
            <a:r>
              <a:rPr lang="en-GB" dirty="0" err="1"/>
              <a:t>ReadName</a:t>
            </a:r>
            <a:r>
              <a:rPr lang="en-GB" dirty="0"/>
              <a:t>()</a:t>
            </a:r>
          </a:p>
          <a:p>
            <a:r>
              <a:rPr lang="en-GB" dirty="0"/>
              <a:t>    {</a:t>
            </a:r>
          </a:p>
          <a:p>
            <a:r>
              <a:rPr lang="en-GB" dirty="0"/>
              <a:t>        return _name</a:t>
            </a:r>
          </a:p>
          <a:p>
            <a:r>
              <a:rPr lang="en-GB" dirty="0"/>
              <a:t>    }</a:t>
            </a:r>
          </a:p>
          <a:p>
            <a:r>
              <a:rPr lang="en-GB" dirty="0"/>
              <a:t> </a:t>
            </a:r>
          </a:p>
          <a:p>
            <a:r>
              <a:rPr lang="en-GB" dirty="0"/>
              <a:t>    function </a:t>
            </a:r>
            <a:r>
              <a:rPr lang="en-GB" dirty="0" err="1"/>
              <a:t>ChangeName</a:t>
            </a:r>
            <a:r>
              <a:rPr lang="en-GB" dirty="0"/>
              <a:t>(name)</a:t>
            </a:r>
          </a:p>
          <a:p>
            <a:r>
              <a:rPr lang="en-GB" dirty="0"/>
              <a:t>    {</a:t>
            </a:r>
          </a:p>
          <a:p>
            <a:r>
              <a:rPr lang="en-GB" dirty="0"/>
              <a:t>        _name = name;</a:t>
            </a:r>
          </a:p>
          <a:p>
            <a:r>
              <a:rPr lang="en-GB" dirty="0"/>
              <a:t>    }</a:t>
            </a:r>
          </a:p>
          <a:p>
            <a:r>
              <a:rPr lang="en-GB" dirty="0"/>
              <a:t> </a:t>
            </a:r>
          </a:p>
          <a:p>
            <a:r>
              <a:rPr lang="en-GB" dirty="0"/>
              <a:t>    return {</a:t>
            </a:r>
          </a:p>
          <a:p>
            <a:r>
              <a:rPr lang="en-GB" dirty="0"/>
              <a:t>        </a:t>
            </a:r>
            <a:r>
              <a:rPr lang="en-GB" b="1" dirty="0"/>
              <a:t>// Make attributes and methods public</a:t>
            </a:r>
          </a:p>
          <a:p>
            <a:r>
              <a:rPr lang="en-GB" dirty="0"/>
              <a:t>        hobby: _hobby,</a:t>
            </a:r>
          </a:p>
          <a:p>
            <a:r>
              <a:rPr lang="en-GB" dirty="0"/>
              <a:t>        </a:t>
            </a:r>
            <a:r>
              <a:rPr lang="en-GB" dirty="0" err="1"/>
              <a:t>GetName</a:t>
            </a:r>
            <a:r>
              <a:rPr lang="en-GB" dirty="0"/>
              <a:t>: </a:t>
            </a:r>
            <a:r>
              <a:rPr lang="en-GB" dirty="0" err="1"/>
              <a:t>ReadName</a:t>
            </a:r>
            <a:r>
              <a:rPr lang="en-GB" dirty="0"/>
              <a:t>,</a:t>
            </a:r>
          </a:p>
          <a:p>
            <a:r>
              <a:rPr lang="en-GB" dirty="0"/>
              <a:t>        </a:t>
            </a:r>
            <a:r>
              <a:rPr lang="en-GB" dirty="0" err="1"/>
              <a:t>SetName</a:t>
            </a:r>
            <a:r>
              <a:rPr lang="en-GB" dirty="0"/>
              <a:t>: </a:t>
            </a:r>
            <a:r>
              <a:rPr lang="en-GB" dirty="0" err="1"/>
              <a:t>ChangeName</a:t>
            </a:r>
            <a:endParaRPr lang="en-GB" dirty="0"/>
          </a:p>
          <a:p>
            <a:r>
              <a:rPr lang="en-GB" dirty="0"/>
              <a:t>    </a:t>
            </a:r>
            <a:r>
              <a:rPr lang="en-GB" dirty="0" smtClean="0"/>
              <a:t>};</a:t>
            </a:r>
            <a:endParaRPr lang="en-GB" dirty="0"/>
          </a:p>
          <a:p>
            <a:r>
              <a:rPr lang="en-GB" dirty="0"/>
              <a:t> </a:t>
            </a:r>
            <a:r>
              <a:rPr lang="en-GB" dirty="0" smtClean="0"/>
              <a:t>})();</a:t>
            </a:r>
            <a:endParaRPr lang="en-GB" dirty="0"/>
          </a:p>
        </p:txBody>
      </p:sp>
      <p:sp>
        <p:nvSpPr>
          <p:cNvPr id="6" name="Right Brace 5"/>
          <p:cNvSpPr/>
          <p:nvPr/>
        </p:nvSpPr>
        <p:spPr bwMode="auto">
          <a:xfrm>
            <a:off x="5142226" y="851530"/>
            <a:ext cx="337185" cy="794084"/>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7" name="Right Brace 6"/>
          <p:cNvSpPr/>
          <p:nvPr/>
        </p:nvSpPr>
        <p:spPr bwMode="auto">
          <a:xfrm>
            <a:off x="5164358" y="1825142"/>
            <a:ext cx="337185" cy="2344987"/>
          </a:xfrm>
          <a:prstGeom prst="rightBrace">
            <a:avLst/>
          </a:prstGeom>
          <a:noFill/>
          <a:ln w="28575" cap="flat" cmpd="sng" algn="ctr">
            <a:solidFill>
              <a:schemeClr val="tx1"/>
            </a:solidFill>
            <a:prstDash val="solid"/>
            <a:round/>
            <a:headEnd type="none" w="med" len="med"/>
            <a:tailEnd type="none" w="med" len="med"/>
          </a:ln>
          <a:effectLst/>
          <a:extLst/>
        </p:spPr>
        <p:txBody>
          <a:bodyPr vert="horz" wrap="none" lIns="91440" tIns="45720" rIns="91440" bIns="45720" numCol="1" rtlCol="0" anchor="ctr" anchorCtr="0" compatLnSpc="1">
            <a:prstTxWarp prst="textNoShape">
              <a:avLst/>
            </a:prstTxWarp>
          </a:bodyPr>
          <a:lstStyle/>
          <a:p>
            <a:pPr marL="0" marR="0" indent="0" algn="ctr" defTabSz="914400" rtl="0" eaLnBrk="0" fontAlgn="base" latinLnBrk="0" hangingPunct="0">
              <a:lnSpc>
                <a:spcPct val="100000"/>
              </a:lnSpc>
              <a:spcBef>
                <a:spcPct val="0"/>
              </a:spcBef>
              <a:spcAft>
                <a:spcPct val="0"/>
              </a:spcAft>
              <a:buClrTx/>
              <a:buSzTx/>
              <a:buFontTx/>
              <a:buNone/>
              <a:tabLst/>
            </a:pPr>
            <a:endParaRPr kumimoji="0" lang="en-GB" sz="1800" b="0" i="0" u="none" strike="noStrike" cap="none" normalizeH="0" baseline="0" smtClean="0">
              <a:ln>
                <a:noFill/>
              </a:ln>
              <a:solidFill>
                <a:schemeClr val="tx1"/>
              </a:solidFill>
              <a:effectLst/>
              <a:latin typeface="Helvetica" panose="020B0604020202020204" pitchFamily="34" charset="0"/>
            </a:endParaRPr>
          </a:p>
        </p:txBody>
      </p:sp>
      <p:sp>
        <p:nvSpPr>
          <p:cNvPr id="8" name="TextBox 7"/>
          <p:cNvSpPr txBox="1"/>
          <p:nvPr/>
        </p:nvSpPr>
        <p:spPr>
          <a:xfrm>
            <a:off x="5709102" y="879240"/>
            <a:ext cx="2846653" cy="369332"/>
          </a:xfrm>
          <a:prstGeom prst="rect">
            <a:avLst/>
          </a:prstGeom>
          <a:noFill/>
        </p:spPr>
        <p:txBody>
          <a:bodyPr wrap="square" rtlCol="0">
            <a:spAutoFit/>
          </a:bodyPr>
          <a:lstStyle/>
          <a:p>
            <a:r>
              <a:rPr lang="en-GB" dirty="0" smtClean="0"/>
              <a:t>Local “private variables</a:t>
            </a:r>
            <a:endParaRPr lang="en-GB" dirty="0"/>
          </a:p>
        </p:txBody>
      </p:sp>
      <p:sp>
        <p:nvSpPr>
          <p:cNvPr id="9" name="TextBox 8"/>
          <p:cNvSpPr txBox="1"/>
          <p:nvPr/>
        </p:nvSpPr>
        <p:spPr>
          <a:xfrm>
            <a:off x="5709101" y="2812969"/>
            <a:ext cx="2846653" cy="369332"/>
          </a:xfrm>
          <a:prstGeom prst="rect">
            <a:avLst/>
          </a:prstGeom>
          <a:noFill/>
        </p:spPr>
        <p:txBody>
          <a:bodyPr wrap="square" rtlCol="0">
            <a:spAutoFit/>
          </a:bodyPr>
          <a:lstStyle/>
          <a:p>
            <a:r>
              <a:rPr lang="en-GB" dirty="0" smtClean="0"/>
              <a:t>Local “private functions</a:t>
            </a:r>
            <a:endParaRPr lang="en-GB" dirty="0"/>
          </a:p>
        </p:txBody>
      </p:sp>
    </p:spTree>
    <p:extLst>
      <p:ext uri="{BB962C8B-B14F-4D97-AF65-F5344CB8AC3E}">
        <p14:creationId xmlns:p14="http://schemas.microsoft.com/office/powerpoint/2010/main" val="251822474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Revealing Module Pattern</a:t>
            </a:r>
          </a:p>
        </p:txBody>
      </p:sp>
      <p:sp>
        <p:nvSpPr>
          <p:cNvPr id="3" name="Content Placeholder 2"/>
          <p:cNvSpPr>
            <a:spLocks noGrp="1"/>
          </p:cNvSpPr>
          <p:nvPr>
            <p:ph idx="1"/>
          </p:nvPr>
        </p:nvSpPr>
        <p:spPr/>
        <p:txBody>
          <a:bodyPr/>
          <a:lstStyle/>
          <a:p>
            <a:r>
              <a:rPr lang="en-GB" dirty="0" smtClean="0"/>
              <a:t>Used to:</a:t>
            </a:r>
          </a:p>
          <a:p>
            <a:pPr lvl="1"/>
            <a:r>
              <a:rPr lang="en-GB" dirty="0" smtClean="0"/>
              <a:t>Build classes in JavaScript</a:t>
            </a:r>
          </a:p>
          <a:p>
            <a:pPr lvl="1"/>
            <a:r>
              <a:rPr lang="en-GB" dirty="0" smtClean="0"/>
              <a:t>Similar technique used to construct libraries to avoid namespace pollution </a:t>
            </a:r>
            <a:r>
              <a:rPr lang="en-GB" dirty="0" smtClean="0">
                <a:sym typeface="Wingdings" panose="05000000000000000000" pitchFamily="2" charset="2"/>
              </a:rPr>
              <a:t> just reveal the functions the user or the library requires</a:t>
            </a:r>
            <a:br>
              <a:rPr lang="en-GB" dirty="0" smtClean="0">
                <a:sym typeface="Wingdings" panose="05000000000000000000" pitchFamily="2" charset="2"/>
              </a:rPr>
            </a:br>
            <a:r>
              <a:rPr lang="en-GB" dirty="0" smtClean="0">
                <a:sym typeface="Wingdings" panose="05000000000000000000" pitchFamily="2" charset="2"/>
              </a:rPr>
              <a:t>e.g. jQuery</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397614322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JS Modules</a:t>
            </a:r>
            <a:endParaRPr lang="en-GB" dirty="0"/>
          </a:p>
        </p:txBody>
      </p:sp>
      <p:sp>
        <p:nvSpPr>
          <p:cNvPr id="3" name="Content Placeholder 2"/>
          <p:cNvSpPr>
            <a:spLocks noGrp="1"/>
          </p:cNvSpPr>
          <p:nvPr>
            <p:ph idx="1"/>
          </p:nvPr>
        </p:nvSpPr>
        <p:spPr>
          <a:xfrm>
            <a:off x="1047750" y="1169469"/>
            <a:ext cx="7029450" cy="4822256"/>
          </a:xfrm>
        </p:spPr>
        <p:txBody>
          <a:bodyPr/>
          <a:lstStyle/>
          <a:p>
            <a:r>
              <a:rPr lang="en-GB" dirty="0" smtClean="0"/>
              <a:t>A module is effectively a library, in that it contains functions that are exposed for us to use but also contains hidden code that implements the required functionality offered by the library</a:t>
            </a:r>
          </a:p>
          <a:p>
            <a:pPr lvl="1"/>
            <a:r>
              <a:rPr lang="en-GB" dirty="0" smtClean="0"/>
              <a:t>Based on the Revealing Module Pattern</a:t>
            </a:r>
          </a:p>
          <a:p>
            <a:r>
              <a:rPr lang="en-GB" dirty="0" smtClean="0"/>
              <a:t>There are a number of implementations of frameworks provide “modules” e.g. </a:t>
            </a:r>
            <a:r>
              <a:rPr lang="en-GB" dirty="0" err="1" smtClean="0"/>
              <a:t>CommonJS</a:t>
            </a:r>
            <a:r>
              <a:rPr lang="en-GB" dirty="0" smtClean="0"/>
              <a:t>, </a:t>
            </a:r>
            <a:r>
              <a:rPr lang="en-GB" dirty="0" err="1" smtClean="0"/>
              <a:t>RequireJS</a:t>
            </a:r>
            <a:r>
              <a:rPr lang="en-GB" dirty="0" smtClean="0"/>
              <a:t> and </a:t>
            </a:r>
            <a:r>
              <a:rPr lang="fr-FR" dirty="0" err="1"/>
              <a:t>ECMAScript</a:t>
            </a:r>
            <a:r>
              <a:rPr lang="fr-FR" dirty="0"/>
              <a:t> 6 modules (Native JavaScript</a:t>
            </a:r>
            <a:r>
              <a:rPr lang="fr-FR" dirty="0" smtClean="0"/>
              <a:t>)</a:t>
            </a:r>
          </a:p>
          <a:p>
            <a:r>
              <a:rPr lang="fr-FR" dirty="0" smtClean="0"/>
              <a:t>ES6 modules </a:t>
            </a:r>
            <a:r>
              <a:rPr lang="fr-FR" dirty="0" err="1" smtClean="0"/>
              <a:t>may</a:t>
            </a:r>
            <a:r>
              <a:rPr lang="fr-FR" dirty="0" smtClean="0"/>
              <a:t> not </a:t>
            </a:r>
            <a:r>
              <a:rPr lang="fr-FR" dirty="0" err="1" smtClean="0"/>
              <a:t>be</a:t>
            </a:r>
            <a:r>
              <a:rPr lang="fr-FR" dirty="0" smtClean="0"/>
              <a:t> </a:t>
            </a:r>
            <a:r>
              <a:rPr lang="fr-FR" dirty="0" err="1" smtClean="0"/>
              <a:t>supported</a:t>
            </a:r>
            <a:r>
              <a:rPr lang="fr-FR" dirty="0" smtClean="0"/>
              <a:t> by </a:t>
            </a:r>
            <a:r>
              <a:rPr lang="fr-FR" dirty="0" err="1" smtClean="0"/>
              <a:t>every</a:t>
            </a:r>
            <a:r>
              <a:rPr lang="fr-FR" dirty="0" smtClean="0"/>
              <a:t> browser version</a:t>
            </a:r>
            <a:endParaRPr lang="en-GB" dirty="0" smtClean="0"/>
          </a:p>
          <a:p>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Tree>
    <p:extLst>
      <p:ext uri="{BB962C8B-B14F-4D97-AF65-F5344CB8AC3E}">
        <p14:creationId xmlns:p14="http://schemas.microsoft.com/office/powerpoint/2010/main" val="206183061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CommonJS</a:t>
            </a:r>
            <a:endParaRPr lang="en-GB" dirty="0"/>
          </a:p>
        </p:txBody>
      </p:sp>
      <p:sp>
        <p:nvSpPr>
          <p:cNvPr id="3" name="Content Placeholder 2"/>
          <p:cNvSpPr>
            <a:spLocks noGrp="1"/>
          </p:cNvSpPr>
          <p:nvPr>
            <p:ph idx="1"/>
          </p:nvPr>
        </p:nvSpPr>
        <p:spPr>
          <a:xfrm>
            <a:off x="1047750" y="880712"/>
            <a:ext cx="7029450" cy="1771048"/>
          </a:xfrm>
        </p:spPr>
        <p:txBody>
          <a:bodyPr/>
          <a:lstStyle/>
          <a:p>
            <a:r>
              <a:rPr lang="en-GB" dirty="0"/>
              <a:t>The </a:t>
            </a:r>
            <a:r>
              <a:rPr lang="en-GB" b="1" dirty="0" smtClean="0"/>
              <a:t>exports</a:t>
            </a:r>
            <a:r>
              <a:rPr lang="en-GB" dirty="0" smtClean="0"/>
              <a:t> </a:t>
            </a:r>
            <a:r>
              <a:rPr lang="en-GB" dirty="0"/>
              <a:t>object within the module is the interface exported to other </a:t>
            </a:r>
            <a:r>
              <a:rPr lang="en-GB" dirty="0" smtClean="0"/>
              <a:t>code (actually “exports” is an alias for </a:t>
            </a:r>
            <a:r>
              <a:rPr lang="en-GB" b="1" dirty="0" err="1" smtClean="0"/>
              <a:t>module.exports</a:t>
            </a:r>
            <a:r>
              <a:rPr lang="en-GB" dirty="0" smtClean="0"/>
              <a:t>)</a:t>
            </a:r>
          </a:p>
          <a:p>
            <a:r>
              <a:rPr lang="en-GB" dirty="0"/>
              <a:t>The </a:t>
            </a:r>
            <a:r>
              <a:rPr lang="en-GB" b="1" dirty="0"/>
              <a:t>require</a:t>
            </a:r>
            <a:r>
              <a:rPr lang="en-GB" dirty="0"/>
              <a:t> function searches for the named module, </a:t>
            </a:r>
            <a:r>
              <a:rPr lang="en-GB" dirty="0" smtClean="0"/>
              <a:t>loads </a:t>
            </a:r>
            <a:r>
              <a:rPr lang="en-GB" dirty="0"/>
              <a:t>the module </a:t>
            </a:r>
            <a:r>
              <a:rPr lang="en-GB" dirty="0" smtClean="0"/>
              <a:t>definition </a:t>
            </a:r>
            <a:r>
              <a:rPr lang="en-GB" dirty="0"/>
              <a:t>and </a:t>
            </a:r>
            <a:r>
              <a:rPr lang="en-GB" dirty="0" smtClean="0"/>
              <a:t>makes </a:t>
            </a:r>
            <a:r>
              <a:rPr lang="en-GB" dirty="0"/>
              <a:t>its functions available</a:t>
            </a:r>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818149" y="3384633"/>
            <a:ext cx="6327373" cy="1477328"/>
          </a:xfrm>
          <a:prstGeom prst="rect">
            <a:avLst/>
          </a:prstGeom>
          <a:noFill/>
        </p:spPr>
        <p:txBody>
          <a:bodyPr wrap="none" rtlCol="0">
            <a:spAutoFit/>
          </a:bodyPr>
          <a:lstStyle/>
          <a:p>
            <a:r>
              <a:rPr lang="en-GB" dirty="0" err="1"/>
              <a:t>var</a:t>
            </a:r>
            <a:r>
              <a:rPr lang="en-GB" dirty="0"/>
              <a:t> </a:t>
            </a:r>
            <a:r>
              <a:rPr lang="en-GB" dirty="0" smtClean="0"/>
              <a:t>message </a:t>
            </a:r>
            <a:r>
              <a:rPr lang="en-GB" dirty="0"/>
              <a:t>= </a:t>
            </a:r>
            <a:r>
              <a:rPr lang="en-GB" dirty="0" smtClean="0"/>
              <a:t>“hello”;</a:t>
            </a:r>
            <a:endParaRPr lang="en-GB" dirty="0"/>
          </a:p>
          <a:p>
            <a:r>
              <a:rPr lang="en-GB" b="1" dirty="0" err="1" smtClean="0"/>
              <a:t>exports</a:t>
            </a:r>
            <a:r>
              <a:rPr lang="en-GB" dirty="0" err="1" smtClean="0"/>
              <a:t>.SendMessage</a:t>
            </a:r>
            <a:r>
              <a:rPr lang="en-GB" dirty="0" smtClean="0"/>
              <a:t> </a:t>
            </a:r>
            <a:r>
              <a:rPr lang="en-GB" dirty="0"/>
              <a:t>= </a:t>
            </a:r>
            <a:r>
              <a:rPr lang="en-GB" dirty="0" smtClean="0"/>
              <a:t>function(</a:t>
            </a:r>
            <a:r>
              <a:rPr lang="en-GB" dirty="0" err="1" smtClean="0"/>
              <a:t>msg</a:t>
            </a:r>
            <a:r>
              <a:rPr lang="en-GB" dirty="0" smtClean="0"/>
              <a:t>) </a:t>
            </a:r>
            <a:r>
              <a:rPr lang="en-GB" dirty="0"/>
              <a:t>{ </a:t>
            </a:r>
            <a:r>
              <a:rPr lang="en-GB" dirty="0" smtClean="0"/>
              <a:t>message = </a:t>
            </a:r>
            <a:r>
              <a:rPr lang="en-GB" dirty="0" err="1" smtClean="0"/>
              <a:t>msg</a:t>
            </a:r>
            <a:r>
              <a:rPr lang="en-GB" dirty="0" smtClean="0"/>
              <a:t>; </a:t>
            </a:r>
            <a:r>
              <a:rPr lang="en-GB" dirty="0"/>
              <a:t>};</a:t>
            </a:r>
          </a:p>
          <a:p>
            <a:r>
              <a:rPr lang="en-GB" b="1" dirty="0" err="1" smtClean="0"/>
              <a:t>exports</a:t>
            </a:r>
            <a:r>
              <a:rPr lang="en-GB" dirty="0" err="1" smtClean="0"/>
              <a:t>.ReadMessage</a:t>
            </a:r>
            <a:r>
              <a:rPr lang="en-GB" dirty="0" smtClean="0"/>
              <a:t> </a:t>
            </a:r>
            <a:r>
              <a:rPr lang="en-GB" dirty="0"/>
              <a:t>= function() {</a:t>
            </a:r>
          </a:p>
          <a:p>
            <a:r>
              <a:rPr lang="en-GB" dirty="0"/>
              <a:t>  return </a:t>
            </a:r>
            <a:r>
              <a:rPr lang="en-GB" dirty="0" smtClean="0"/>
              <a:t>message;</a:t>
            </a:r>
            <a:endParaRPr lang="en-GB" dirty="0"/>
          </a:p>
          <a:p>
            <a:r>
              <a:rPr lang="en-GB" dirty="0"/>
              <a:t>};</a:t>
            </a:r>
          </a:p>
        </p:txBody>
      </p:sp>
      <p:sp>
        <p:nvSpPr>
          <p:cNvPr id="6" name="TextBox 5"/>
          <p:cNvSpPr txBox="1"/>
          <p:nvPr/>
        </p:nvSpPr>
        <p:spPr>
          <a:xfrm>
            <a:off x="4413183" y="4879858"/>
            <a:ext cx="4237057" cy="1477328"/>
          </a:xfrm>
          <a:prstGeom prst="rect">
            <a:avLst/>
          </a:prstGeom>
          <a:noFill/>
        </p:spPr>
        <p:txBody>
          <a:bodyPr wrap="none" rtlCol="0">
            <a:spAutoFit/>
          </a:bodyPr>
          <a:lstStyle/>
          <a:p>
            <a:r>
              <a:rPr lang="en-GB" dirty="0" err="1" smtClean="0"/>
              <a:t>const</a:t>
            </a:r>
            <a:r>
              <a:rPr lang="en-GB" dirty="0" smtClean="0"/>
              <a:t> </a:t>
            </a:r>
            <a:r>
              <a:rPr lang="en-GB" dirty="0" err="1"/>
              <a:t>msg</a:t>
            </a:r>
            <a:r>
              <a:rPr lang="en-GB" dirty="0"/>
              <a:t> = </a:t>
            </a:r>
            <a:r>
              <a:rPr lang="en-GB" b="1" dirty="0"/>
              <a:t>require</a:t>
            </a:r>
            <a:r>
              <a:rPr lang="en-GB" dirty="0"/>
              <a:t>("./</a:t>
            </a:r>
            <a:r>
              <a:rPr lang="en-GB" dirty="0" err="1"/>
              <a:t>simplemodule</a:t>
            </a:r>
            <a:r>
              <a:rPr lang="en-GB" dirty="0" smtClean="0"/>
              <a:t>");</a:t>
            </a:r>
          </a:p>
          <a:p>
            <a:endParaRPr lang="en-GB" dirty="0" smtClean="0"/>
          </a:p>
          <a:p>
            <a:r>
              <a:rPr lang="en-GB" dirty="0" err="1" smtClean="0"/>
              <a:t>msg.SendMessage</a:t>
            </a:r>
            <a:r>
              <a:rPr lang="en-GB" dirty="0"/>
              <a:t>("hello from mike")</a:t>
            </a:r>
          </a:p>
          <a:p>
            <a:endParaRPr lang="en-GB" dirty="0" smtClean="0"/>
          </a:p>
          <a:p>
            <a:r>
              <a:rPr lang="en-GB" dirty="0" err="1" smtClean="0"/>
              <a:t>document.write</a:t>
            </a:r>
            <a:r>
              <a:rPr lang="en-GB" dirty="0" smtClean="0"/>
              <a:t>( </a:t>
            </a:r>
            <a:r>
              <a:rPr lang="en-GB" dirty="0" err="1" smtClean="0"/>
              <a:t>msg.ReadMessage</a:t>
            </a:r>
            <a:r>
              <a:rPr lang="en-GB" dirty="0" smtClean="0"/>
              <a:t>() );</a:t>
            </a:r>
            <a:endParaRPr lang="en-GB" dirty="0"/>
          </a:p>
        </p:txBody>
      </p:sp>
      <p:sp>
        <p:nvSpPr>
          <p:cNvPr id="9" name="TextBox 8"/>
          <p:cNvSpPr txBox="1"/>
          <p:nvPr/>
        </p:nvSpPr>
        <p:spPr>
          <a:xfrm>
            <a:off x="784459" y="3118406"/>
            <a:ext cx="1992853" cy="369332"/>
          </a:xfrm>
          <a:prstGeom prst="rect">
            <a:avLst/>
          </a:prstGeom>
          <a:noFill/>
        </p:spPr>
        <p:txBody>
          <a:bodyPr wrap="none" rtlCol="0">
            <a:spAutoFit/>
          </a:bodyPr>
          <a:lstStyle/>
          <a:p>
            <a:r>
              <a:rPr lang="en-GB" b="1" u="sng" dirty="0" smtClean="0"/>
              <a:t>simplemodule.js</a:t>
            </a:r>
            <a:endParaRPr lang="en-GB" b="1" u="sng" dirty="0"/>
          </a:p>
        </p:txBody>
      </p:sp>
      <p:sp>
        <p:nvSpPr>
          <p:cNvPr id="10" name="TextBox 9"/>
          <p:cNvSpPr txBox="1"/>
          <p:nvPr/>
        </p:nvSpPr>
        <p:spPr>
          <a:xfrm>
            <a:off x="4413183" y="4553130"/>
            <a:ext cx="979755" cy="369332"/>
          </a:xfrm>
          <a:prstGeom prst="rect">
            <a:avLst/>
          </a:prstGeom>
          <a:noFill/>
        </p:spPr>
        <p:txBody>
          <a:bodyPr wrap="none" rtlCol="0">
            <a:spAutoFit/>
          </a:bodyPr>
          <a:lstStyle/>
          <a:p>
            <a:r>
              <a:rPr lang="en-GB" b="1" u="sng" dirty="0" smtClean="0"/>
              <a:t>main.js</a:t>
            </a:r>
            <a:endParaRPr lang="en-GB" b="1" u="sng" dirty="0"/>
          </a:p>
        </p:txBody>
      </p:sp>
      <p:sp>
        <p:nvSpPr>
          <p:cNvPr id="11" name="TextBox 10"/>
          <p:cNvSpPr txBox="1"/>
          <p:nvPr/>
        </p:nvSpPr>
        <p:spPr>
          <a:xfrm>
            <a:off x="4446871" y="2917987"/>
            <a:ext cx="3359217" cy="646331"/>
          </a:xfrm>
          <a:prstGeom prst="rect">
            <a:avLst/>
          </a:prstGeom>
          <a:noFill/>
        </p:spPr>
        <p:txBody>
          <a:bodyPr wrap="square" rtlCol="0">
            <a:spAutoFit/>
          </a:bodyPr>
          <a:lstStyle/>
          <a:p>
            <a:r>
              <a:rPr lang="en-GB" i="1" dirty="0" smtClean="0"/>
              <a:t>The message variable is hidden from the module user</a:t>
            </a:r>
            <a:endParaRPr lang="en-GB" i="1" dirty="0"/>
          </a:p>
        </p:txBody>
      </p:sp>
      <p:cxnSp>
        <p:nvCxnSpPr>
          <p:cNvPr id="13" name="Straight Arrow Connector 12"/>
          <p:cNvCxnSpPr>
            <a:stCxn id="11" idx="1"/>
          </p:cNvCxnSpPr>
          <p:nvPr/>
        </p:nvCxnSpPr>
        <p:spPr bwMode="auto">
          <a:xfrm flipH="1">
            <a:off x="3240433" y="3241153"/>
            <a:ext cx="1206438" cy="339990"/>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5" name="TextBox 14"/>
          <p:cNvSpPr txBox="1"/>
          <p:nvPr/>
        </p:nvSpPr>
        <p:spPr>
          <a:xfrm>
            <a:off x="162240" y="5433856"/>
            <a:ext cx="3681412" cy="923330"/>
          </a:xfrm>
          <a:prstGeom prst="rect">
            <a:avLst/>
          </a:prstGeom>
          <a:noFill/>
          <a:ln w="19050">
            <a:solidFill>
              <a:schemeClr val="tx1"/>
            </a:solidFill>
          </a:ln>
        </p:spPr>
        <p:txBody>
          <a:bodyPr wrap="square" rtlCol="0">
            <a:spAutoFit/>
          </a:bodyPr>
          <a:lstStyle/>
          <a:p>
            <a:r>
              <a:rPr lang="en-GB" dirty="0" smtClean="0"/>
              <a:t>Interesting we can also use require() to load a JSON file into a </a:t>
            </a:r>
            <a:r>
              <a:rPr lang="en-GB" smtClean="0"/>
              <a:t>JS object !!</a:t>
            </a:r>
            <a:endParaRPr lang="en-GB" dirty="0"/>
          </a:p>
        </p:txBody>
      </p:sp>
    </p:spTree>
    <p:extLst>
      <p:ext uri="{BB962C8B-B14F-4D97-AF65-F5344CB8AC3E}">
        <p14:creationId xmlns:p14="http://schemas.microsoft.com/office/powerpoint/2010/main" val="185881907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ES6 Modules</a:t>
            </a:r>
            <a:endParaRPr lang="en-GB" dirty="0"/>
          </a:p>
        </p:txBody>
      </p:sp>
      <p:sp>
        <p:nvSpPr>
          <p:cNvPr id="3" name="Content Placeholder 2"/>
          <p:cNvSpPr>
            <a:spLocks noGrp="1"/>
          </p:cNvSpPr>
          <p:nvPr>
            <p:ph idx="1"/>
          </p:nvPr>
        </p:nvSpPr>
        <p:spPr>
          <a:xfrm>
            <a:off x="1047750" y="880712"/>
            <a:ext cx="7029450" cy="4958113"/>
          </a:xfrm>
        </p:spPr>
        <p:txBody>
          <a:bodyPr/>
          <a:lstStyle/>
          <a:p>
            <a:r>
              <a:rPr lang="en-GB" dirty="0" smtClean="0"/>
              <a:t>Becoming the standardised approach for handling modules in Node.js and within browsers</a:t>
            </a:r>
            <a:endParaRPr lang="en-GB" dirty="0"/>
          </a:p>
        </p:txBody>
      </p:sp>
      <p:sp>
        <p:nvSpPr>
          <p:cNvPr id="4" name="Footer Placeholder 3"/>
          <p:cNvSpPr>
            <a:spLocks noGrp="1"/>
          </p:cNvSpPr>
          <p:nvPr>
            <p:ph type="ftr" sz="quarter" idx="10"/>
          </p:nvPr>
        </p:nvSpPr>
        <p:spPr/>
        <p:txBody>
          <a:bodyPr/>
          <a:lstStyle/>
          <a:p>
            <a:pPr>
              <a:defRPr/>
            </a:pPr>
            <a:r>
              <a:rPr lang="en-US" altLang="en-US" smtClean="0"/>
              <a:t>WEB</a:t>
            </a:r>
            <a:endParaRPr lang="en-US" altLang="en-US" dirty="0"/>
          </a:p>
        </p:txBody>
      </p:sp>
      <p:sp>
        <p:nvSpPr>
          <p:cNvPr id="5" name="TextBox 4"/>
          <p:cNvSpPr txBox="1"/>
          <p:nvPr/>
        </p:nvSpPr>
        <p:spPr>
          <a:xfrm>
            <a:off x="474710" y="2256653"/>
            <a:ext cx="6064481" cy="1477328"/>
          </a:xfrm>
          <a:prstGeom prst="rect">
            <a:avLst/>
          </a:prstGeom>
          <a:noFill/>
        </p:spPr>
        <p:txBody>
          <a:bodyPr wrap="none" rtlCol="0">
            <a:spAutoFit/>
          </a:bodyPr>
          <a:lstStyle/>
          <a:p>
            <a:r>
              <a:rPr lang="en-GB" dirty="0" err="1"/>
              <a:t>var</a:t>
            </a:r>
            <a:r>
              <a:rPr lang="en-GB" dirty="0"/>
              <a:t> </a:t>
            </a:r>
            <a:r>
              <a:rPr lang="en-GB" dirty="0" smtClean="0"/>
              <a:t>message </a:t>
            </a:r>
            <a:r>
              <a:rPr lang="en-GB" dirty="0"/>
              <a:t>= </a:t>
            </a:r>
            <a:r>
              <a:rPr lang="en-GB" dirty="0" smtClean="0"/>
              <a:t>“hello”;</a:t>
            </a:r>
            <a:endParaRPr lang="en-GB" dirty="0"/>
          </a:p>
          <a:p>
            <a:r>
              <a:rPr lang="en-GB" b="1" dirty="0" smtClean="0"/>
              <a:t>export</a:t>
            </a:r>
            <a:r>
              <a:rPr lang="en-GB" dirty="0" smtClean="0"/>
              <a:t>  function </a:t>
            </a:r>
            <a:r>
              <a:rPr lang="en-GB" dirty="0" err="1" smtClean="0"/>
              <a:t>SendMessage</a:t>
            </a:r>
            <a:r>
              <a:rPr lang="en-GB" dirty="0" smtClean="0"/>
              <a:t>(</a:t>
            </a:r>
            <a:r>
              <a:rPr lang="en-GB" dirty="0" err="1" smtClean="0"/>
              <a:t>msg</a:t>
            </a:r>
            <a:r>
              <a:rPr lang="en-GB" dirty="0" smtClean="0"/>
              <a:t>) </a:t>
            </a:r>
            <a:r>
              <a:rPr lang="en-GB" dirty="0"/>
              <a:t>{ </a:t>
            </a:r>
            <a:r>
              <a:rPr lang="en-GB" dirty="0" smtClean="0"/>
              <a:t>message = </a:t>
            </a:r>
            <a:r>
              <a:rPr lang="en-GB" dirty="0" err="1" smtClean="0"/>
              <a:t>msg</a:t>
            </a:r>
            <a:r>
              <a:rPr lang="en-GB" dirty="0" smtClean="0"/>
              <a:t>; }</a:t>
            </a:r>
            <a:endParaRPr lang="en-GB" dirty="0"/>
          </a:p>
          <a:p>
            <a:r>
              <a:rPr lang="en-GB" b="1" dirty="0" smtClean="0"/>
              <a:t>export</a:t>
            </a:r>
            <a:r>
              <a:rPr lang="en-GB" dirty="0" smtClean="0"/>
              <a:t> function </a:t>
            </a:r>
            <a:r>
              <a:rPr lang="en-GB" dirty="0" err="1" smtClean="0"/>
              <a:t>ReadMessage</a:t>
            </a:r>
            <a:r>
              <a:rPr lang="en-GB" dirty="0" smtClean="0"/>
              <a:t>() </a:t>
            </a:r>
            <a:r>
              <a:rPr lang="en-GB" dirty="0"/>
              <a:t>{</a:t>
            </a:r>
          </a:p>
          <a:p>
            <a:r>
              <a:rPr lang="en-GB" dirty="0"/>
              <a:t>  return </a:t>
            </a:r>
            <a:r>
              <a:rPr lang="en-GB" dirty="0" smtClean="0"/>
              <a:t>message;</a:t>
            </a:r>
            <a:endParaRPr lang="en-GB" dirty="0"/>
          </a:p>
          <a:p>
            <a:r>
              <a:rPr lang="en-GB" dirty="0" smtClean="0"/>
              <a:t>}</a:t>
            </a:r>
            <a:endParaRPr lang="en-GB" dirty="0"/>
          </a:p>
        </p:txBody>
      </p:sp>
      <p:sp>
        <p:nvSpPr>
          <p:cNvPr id="6" name="TextBox 5"/>
          <p:cNvSpPr txBox="1"/>
          <p:nvPr/>
        </p:nvSpPr>
        <p:spPr>
          <a:xfrm>
            <a:off x="4413183" y="4879858"/>
            <a:ext cx="4503156" cy="1477328"/>
          </a:xfrm>
          <a:prstGeom prst="rect">
            <a:avLst/>
          </a:prstGeom>
          <a:noFill/>
        </p:spPr>
        <p:txBody>
          <a:bodyPr wrap="none" rtlCol="0">
            <a:spAutoFit/>
          </a:bodyPr>
          <a:lstStyle/>
          <a:p>
            <a:r>
              <a:rPr lang="en-GB" dirty="0"/>
              <a:t>import * as </a:t>
            </a:r>
            <a:r>
              <a:rPr lang="en-GB" dirty="0" err="1" smtClean="0"/>
              <a:t>msg</a:t>
            </a:r>
            <a:r>
              <a:rPr lang="en-GB" dirty="0" smtClean="0"/>
              <a:t> </a:t>
            </a:r>
            <a:r>
              <a:rPr lang="en-GB" dirty="0"/>
              <a:t>from './</a:t>
            </a:r>
            <a:r>
              <a:rPr lang="en-GB" dirty="0" err="1" smtClean="0"/>
              <a:t>simplemodule.mjs</a:t>
            </a:r>
            <a:r>
              <a:rPr lang="en-GB" dirty="0"/>
              <a:t>';</a:t>
            </a:r>
            <a:endParaRPr lang="en-GB" dirty="0" smtClean="0"/>
          </a:p>
          <a:p>
            <a:endParaRPr lang="en-GB" dirty="0" smtClean="0"/>
          </a:p>
          <a:p>
            <a:r>
              <a:rPr lang="en-GB" dirty="0" err="1" smtClean="0"/>
              <a:t>msg.SendMessage</a:t>
            </a:r>
            <a:r>
              <a:rPr lang="en-GB" dirty="0"/>
              <a:t>("hello from mike")</a:t>
            </a:r>
          </a:p>
          <a:p>
            <a:endParaRPr lang="en-GB" dirty="0" smtClean="0"/>
          </a:p>
          <a:p>
            <a:r>
              <a:rPr lang="en-GB" dirty="0" err="1" smtClean="0"/>
              <a:t>document.write</a:t>
            </a:r>
            <a:r>
              <a:rPr lang="en-GB" dirty="0" smtClean="0"/>
              <a:t>( </a:t>
            </a:r>
            <a:r>
              <a:rPr lang="en-GB" dirty="0" err="1" smtClean="0"/>
              <a:t>msg.ReadMessage</a:t>
            </a:r>
            <a:r>
              <a:rPr lang="en-GB" dirty="0" smtClean="0"/>
              <a:t>() );</a:t>
            </a:r>
            <a:endParaRPr lang="en-GB" dirty="0"/>
          </a:p>
        </p:txBody>
      </p:sp>
      <p:sp>
        <p:nvSpPr>
          <p:cNvPr id="7" name="TextBox 6"/>
          <p:cNvSpPr txBox="1"/>
          <p:nvPr/>
        </p:nvSpPr>
        <p:spPr>
          <a:xfrm>
            <a:off x="441020" y="1990426"/>
            <a:ext cx="2198038" cy="369332"/>
          </a:xfrm>
          <a:prstGeom prst="rect">
            <a:avLst/>
          </a:prstGeom>
          <a:noFill/>
        </p:spPr>
        <p:txBody>
          <a:bodyPr wrap="none" rtlCol="0">
            <a:spAutoFit/>
          </a:bodyPr>
          <a:lstStyle/>
          <a:p>
            <a:r>
              <a:rPr lang="en-GB" b="1" u="sng" dirty="0" err="1" smtClean="0"/>
              <a:t>simplemodule.mjs</a:t>
            </a:r>
            <a:endParaRPr lang="en-GB" b="1" u="sng" dirty="0"/>
          </a:p>
        </p:txBody>
      </p:sp>
      <p:sp>
        <p:nvSpPr>
          <p:cNvPr id="8" name="TextBox 7"/>
          <p:cNvSpPr txBox="1"/>
          <p:nvPr/>
        </p:nvSpPr>
        <p:spPr>
          <a:xfrm>
            <a:off x="4413183" y="4553130"/>
            <a:ext cx="979755" cy="369332"/>
          </a:xfrm>
          <a:prstGeom prst="rect">
            <a:avLst/>
          </a:prstGeom>
          <a:noFill/>
        </p:spPr>
        <p:txBody>
          <a:bodyPr wrap="none" rtlCol="0">
            <a:spAutoFit/>
          </a:bodyPr>
          <a:lstStyle/>
          <a:p>
            <a:r>
              <a:rPr lang="en-GB" b="1" u="sng" dirty="0" smtClean="0"/>
              <a:t>main.js</a:t>
            </a:r>
            <a:endParaRPr lang="en-GB" b="1" u="sng" dirty="0"/>
          </a:p>
        </p:txBody>
      </p:sp>
      <p:sp>
        <p:nvSpPr>
          <p:cNvPr id="9" name="TextBox 8"/>
          <p:cNvSpPr txBox="1"/>
          <p:nvPr/>
        </p:nvSpPr>
        <p:spPr>
          <a:xfrm>
            <a:off x="441020" y="3764734"/>
            <a:ext cx="5166799" cy="2862322"/>
          </a:xfrm>
          <a:prstGeom prst="rect">
            <a:avLst/>
          </a:prstGeom>
          <a:noFill/>
        </p:spPr>
        <p:txBody>
          <a:bodyPr wrap="none" rtlCol="0">
            <a:spAutoFit/>
          </a:bodyPr>
          <a:lstStyle/>
          <a:p>
            <a:r>
              <a:rPr lang="en-GB" dirty="0" err="1"/>
              <a:t>var</a:t>
            </a:r>
            <a:r>
              <a:rPr lang="en-GB" dirty="0"/>
              <a:t> </a:t>
            </a:r>
            <a:r>
              <a:rPr lang="en-GB" dirty="0" smtClean="0"/>
              <a:t>message </a:t>
            </a:r>
            <a:r>
              <a:rPr lang="en-GB" dirty="0"/>
              <a:t>= </a:t>
            </a:r>
            <a:r>
              <a:rPr lang="en-GB" dirty="0" smtClean="0"/>
              <a:t>“hello”;</a:t>
            </a:r>
            <a:endParaRPr lang="en-GB" dirty="0"/>
          </a:p>
          <a:p>
            <a:r>
              <a:rPr lang="en-GB" dirty="0" smtClean="0"/>
              <a:t>function </a:t>
            </a:r>
            <a:r>
              <a:rPr lang="en-GB" dirty="0" err="1" smtClean="0"/>
              <a:t>SendMessage</a:t>
            </a:r>
            <a:r>
              <a:rPr lang="en-GB" dirty="0" smtClean="0"/>
              <a:t>(</a:t>
            </a:r>
            <a:r>
              <a:rPr lang="en-GB" dirty="0" err="1" smtClean="0"/>
              <a:t>msg</a:t>
            </a:r>
            <a:r>
              <a:rPr lang="en-GB" dirty="0" smtClean="0"/>
              <a:t>) </a:t>
            </a:r>
            <a:r>
              <a:rPr lang="en-GB" dirty="0"/>
              <a:t>{ </a:t>
            </a:r>
            <a:r>
              <a:rPr lang="en-GB" dirty="0" smtClean="0"/>
              <a:t>message = </a:t>
            </a:r>
            <a:r>
              <a:rPr lang="en-GB" dirty="0" err="1" smtClean="0"/>
              <a:t>msg</a:t>
            </a:r>
            <a:r>
              <a:rPr lang="en-GB" dirty="0" smtClean="0"/>
              <a:t>; }</a:t>
            </a:r>
            <a:endParaRPr lang="en-GB" dirty="0"/>
          </a:p>
          <a:p>
            <a:r>
              <a:rPr lang="en-GB" dirty="0" smtClean="0"/>
              <a:t>function </a:t>
            </a:r>
            <a:r>
              <a:rPr lang="en-GB" dirty="0" err="1" smtClean="0"/>
              <a:t>ReadMessage</a:t>
            </a:r>
            <a:r>
              <a:rPr lang="en-GB" dirty="0" smtClean="0"/>
              <a:t>() </a:t>
            </a:r>
            <a:r>
              <a:rPr lang="en-GB" dirty="0"/>
              <a:t>{</a:t>
            </a:r>
          </a:p>
          <a:p>
            <a:r>
              <a:rPr lang="en-GB" dirty="0"/>
              <a:t>  return </a:t>
            </a:r>
            <a:r>
              <a:rPr lang="en-GB" dirty="0" smtClean="0"/>
              <a:t>message;</a:t>
            </a:r>
            <a:endParaRPr lang="en-GB" dirty="0"/>
          </a:p>
          <a:p>
            <a:r>
              <a:rPr lang="en-GB" dirty="0" smtClean="0"/>
              <a:t>}</a:t>
            </a:r>
          </a:p>
          <a:p>
            <a:endParaRPr lang="en-GB" dirty="0"/>
          </a:p>
          <a:p>
            <a:r>
              <a:rPr lang="en-GB" dirty="0" smtClean="0"/>
              <a:t>export {</a:t>
            </a:r>
            <a:br>
              <a:rPr lang="en-GB" dirty="0" smtClean="0"/>
            </a:br>
            <a:r>
              <a:rPr lang="en-GB" dirty="0" smtClean="0"/>
              <a:t>     </a:t>
            </a:r>
            <a:r>
              <a:rPr lang="en-GB" dirty="0" err="1" smtClean="0"/>
              <a:t>SendMessage</a:t>
            </a:r>
            <a:r>
              <a:rPr lang="en-GB" dirty="0" smtClean="0"/>
              <a:t>,</a:t>
            </a:r>
          </a:p>
          <a:p>
            <a:r>
              <a:rPr lang="en-GB" dirty="0" smtClean="0"/>
              <a:t>     </a:t>
            </a:r>
            <a:r>
              <a:rPr lang="en-GB" dirty="0" err="1" smtClean="0"/>
              <a:t>ReadMessage</a:t>
            </a:r>
            <a:endParaRPr lang="en-GB" dirty="0" smtClean="0"/>
          </a:p>
          <a:p>
            <a:r>
              <a:rPr lang="en-GB" dirty="0"/>
              <a:t>}</a:t>
            </a:r>
          </a:p>
        </p:txBody>
      </p:sp>
      <p:sp>
        <p:nvSpPr>
          <p:cNvPr id="11" name="TextBox 10"/>
          <p:cNvSpPr txBox="1"/>
          <p:nvPr/>
        </p:nvSpPr>
        <p:spPr>
          <a:xfrm>
            <a:off x="6572881" y="1474945"/>
            <a:ext cx="2418452" cy="1477328"/>
          </a:xfrm>
          <a:prstGeom prst="rect">
            <a:avLst/>
          </a:prstGeom>
          <a:noFill/>
        </p:spPr>
        <p:txBody>
          <a:bodyPr wrap="square" rtlCol="0">
            <a:spAutoFit/>
          </a:bodyPr>
          <a:lstStyle/>
          <a:p>
            <a:r>
              <a:rPr lang="en-GB" dirty="0" smtClean="0"/>
              <a:t>In Node.js these modules are given the extension .</a:t>
            </a:r>
            <a:r>
              <a:rPr lang="en-GB" dirty="0" err="1" smtClean="0"/>
              <a:t>mjs</a:t>
            </a:r>
            <a:r>
              <a:rPr lang="en-GB" dirty="0" smtClean="0"/>
              <a:t> to distinguish them from </a:t>
            </a:r>
            <a:r>
              <a:rPr lang="en-GB" dirty="0" err="1" smtClean="0"/>
              <a:t>CommonJS</a:t>
            </a:r>
            <a:r>
              <a:rPr lang="en-GB" dirty="0" smtClean="0"/>
              <a:t> modules</a:t>
            </a:r>
            <a:endParaRPr lang="en-GB" dirty="0"/>
          </a:p>
        </p:txBody>
      </p:sp>
      <p:cxnSp>
        <p:nvCxnSpPr>
          <p:cNvPr id="13" name="Straight Arrow Connector 12"/>
          <p:cNvCxnSpPr/>
          <p:nvPr/>
        </p:nvCxnSpPr>
        <p:spPr bwMode="auto">
          <a:xfrm flipH="1">
            <a:off x="2827683" y="1990426"/>
            <a:ext cx="3667539" cy="184666"/>
          </a:xfrm>
          <a:prstGeom prst="straightConnector1">
            <a:avLst/>
          </a:prstGeom>
          <a:solidFill>
            <a:schemeClr val="accent1"/>
          </a:solidFill>
          <a:ln w="9525" cap="flat" cmpd="sng" algn="ctr">
            <a:solidFill>
              <a:schemeClr val="tx1"/>
            </a:solidFill>
            <a:prstDash val="solid"/>
            <a:round/>
            <a:headEnd type="none" w="med" len="med"/>
            <a:tailEnd type="triangle"/>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4" name="TextBox 13"/>
          <p:cNvSpPr txBox="1"/>
          <p:nvPr/>
        </p:nvSpPr>
        <p:spPr>
          <a:xfrm>
            <a:off x="2624231" y="6392659"/>
            <a:ext cx="4557658" cy="369332"/>
          </a:xfrm>
          <a:prstGeom prst="rect">
            <a:avLst/>
          </a:prstGeom>
          <a:solidFill>
            <a:schemeClr val="bg1"/>
          </a:solidFill>
          <a:ln w="12700">
            <a:solidFill>
              <a:schemeClr val="tx1"/>
            </a:solidFill>
          </a:ln>
        </p:spPr>
        <p:txBody>
          <a:bodyPr wrap="none" rtlCol="0">
            <a:spAutoFit/>
          </a:bodyPr>
          <a:lstStyle/>
          <a:p>
            <a:r>
              <a:rPr lang="en-GB" dirty="0" smtClean="0"/>
              <a:t>$ node </a:t>
            </a:r>
            <a:r>
              <a:rPr lang="en-GB" dirty="0"/>
              <a:t>--experimental-modules </a:t>
            </a:r>
            <a:r>
              <a:rPr lang="en-GB" dirty="0" err="1" smtClean="0"/>
              <a:t>main.mjs</a:t>
            </a:r>
            <a:r>
              <a:rPr lang="en-GB" dirty="0" smtClean="0"/>
              <a:t> </a:t>
            </a:r>
            <a:endParaRPr lang="en-GB" dirty="0"/>
          </a:p>
        </p:txBody>
      </p:sp>
    </p:spTree>
    <p:extLst>
      <p:ext uri="{BB962C8B-B14F-4D97-AF65-F5344CB8AC3E}">
        <p14:creationId xmlns:p14="http://schemas.microsoft.com/office/powerpoint/2010/main" val="1032714199"/>
      </p:ext>
    </p:extLst>
  </p:cSld>
  <p:clrMapOvr>
    <a:masterClrMapping/>
  </p:clrMapOvr>
</p:sld>
</file>

<file path=ppt/theme/theme1.xml><?xml version="1.0" encoding="utf-8"?>
<a:theme xmlns:a="http://schemas.openxmlformats.org/drawingml/2006/main" name="os-slides">
  <a:themeElements>
    <a:clrScheme name="">
      <a:dk1>
        <a:srgbClr val="660066"/>
      </a:dk1>
      <a:lt1>
        <a:srgbClr val="FFFFFF"/>
      </a:lt1>
      <a:dk2>
        <a:srgbClr val="006600"/>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fontScheme name="os-slides">
      <a:majorFont>
        <a:latin typeface="Helvetica"/>
        <a:ea typeface=""/>
        <a:cs typeface=""/>
      </a:majorFont>
      <a:minorFont>
        <a:latin typeface="Helvetic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ctr"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Helvetica" panose="020B0604020202020204" pitchFamily="34" charset="0"/>
          </a:defRPr>
        </a:defPPr>
      </a:lstStyle>
    </a:lnDef>
  </a:objectDefaults>
  <a:extraClrSchemeLst>
    <a:extraClrScheme>
      <a:clrScheme name="os-slides 1">
        <a:dk1>
          <a:srgbClr val="000000"/>
        </a:dk1>
        <a:lt1>
          <a:srgbClr val="FFFFFF"/>
        </a:lt1>
        <a:dk2>
          <a:srgbClr val="6600CC"/>
        </a:dk2>
        <a:lt2>
          <a:srgbClr val="CCECFF"/>
        </a:lt2>
        <a:accent1>
          <a:srgbClr val="00FFCC"/>
        </a:accent1>
        <a:accent2>
          <a:srgbClr val="9933FF"/>
        </a:accent2>
        <a:accent3>
          <a:srgbClr val="B8AAE2"/>
        </a:accent3>
        <a:accent4>
          <a:srgbClr val="DADADA"/>
        </a:accent4>
        <a:accent5>
          <a:srgbClr val="AAFFE2"/>
        </a:accent5>
        <a:accent6>
          <a:srgbClr val="8A2DE7"/>
        </a:accent6>
        <a:hlink>
          <a:srgbClr val="660066"/>
        </a:hlink>
        <a:folHlink>
          <a:srgbClr val="006699"/>
        </a:folHlink>
      </a:clrScheme>
      <a:clrMap bg1="dk2" tx1="lt1" bg2="dk1" tx2="lt2" accent1="accent1" accent2="accent2" accent3="accent3" accent4="accent4" accent5="accent5" accent6="accent6" hlink="hlink" folHlink="folHlink"/>
    </a:extraClrScheme>
    <a:extraClrScheme>
      <a:clrScheme name="os-slides 2">
        <a:dk1>
          <a:srgbClr val="660066"/>
        </a:dk1>
        <a:lt1>
          <a:srgbClr val="FFFFFF"/>
        </a:lt1>
        <a:dk2>
          <a:srgbClr val="FF00FF"/>
        </a:dk2>
        <a:lt2>
          <a:srgbClr val="FFCC99"/>
        </a:lt2>
        <a:accent1>
          <a:srgbClr val="99FF99"/>
        </a:accent1>
        <a:accent2>
          <a:srgbClr val="CC66FF"/>
        </a:accent2>
        <a:accent3>
          <a:srgbClr val="FFFFFF"/>
        </a:accent3>
        <a:accent4>
          <a:srgbClr val="560056"/>
        </a:accent4>
        <a:accent5>
          <a:srgbClr val="CAFFCA"/>
        </a:accent5>
        <a:accent6>
          <a:srgbClr val="B95CE7"/>
        </a:accent6>
        <a:hlink>
          <a:srgbClr val="FF99CC"/>
        </a:hlink>
        <a:folHlink>
          <a:srgbClr val="006600"/>
        </a:folHlink>
      </a:clrScheme>
      <a:clrMap bg1="lt1" tx1="dk1" bg2="lt2" tx2="dk2" accent1="accent1" accent2="accent2" accent3="accent3" accent4="accent4" accent5="accent5" accent6="accent6" hlink="hlink" folHlink="folHlink"/>
    </a:extraClrScheme>
    <a:extraClrScheme>
      <a:clrScheme name="os-slides 3">
        <a:dk1>
          <a:srgbClr val="000000"/>
        </a:dk1>
        <a:lt1>
          <a:srgbClr val="FFFFFF"/>
        </a:lt1>
        <a:dk2>
          <a:srgbClr val="000000"/>
        </a:dk2>
        <a:lt2>
          <a:srgbClr val="393939"/>
        </a:lt2>
        <a:accent1>
          <a:srgbClr val="CBCBCB"/>
        </a:accent1>
        <a:accent2>
          <a:srgbClr val="868686"/>
        </a:accent2>
        <a:accent3>
          <a:srgbClr val="FFFFFF"/>
        </a:accent3>
        <a:accent4>
          <a:srgbClr val="000000"/>
        </a:accent4>
        <a:accent5>
          <a:srgbClr val="E2E2E2"/>
        </a:accent5>
        <a:accent6>
          <a:srgbClr val="797979"/>
        </a:accent6>
        <a:hlink>
          <a:srgbClr val="4D4D4D"/>
        </a:hlink>
        <a:folHlink>
          <a:srgbClr val="EAEAEA"/>
        </a:folHlink>
      </a:clrScheme>
      <a:clrMap bg1="lt1" tx1="dk1" bg2="lt2" tx2="dk2" accent1="accent1" accent2="accent2" accent3="accent3" accent4="accent4" accent5="accent5" accent6="accent6" hlink="hlink" folHlink="folHlink"/>
    </a:extraClrScheme>
    <a:extraClrScheme>
      <a:clrScheme name="os-slides 4">
        <a:dk1>
          <a:srgbClr val="000000"/>
        </a:dk1>
        <a:lt1>
          <a:srgbClr val="FFFFFF"/>
        </a:lt1>
        <a:dk2>
          <a:srgbClr val="CC0099"/>
        </a:dk2>
        <a:lt2>
          <a:srgbClr val="FFCCFF"/>
        </a:lt2>
        <a:accent1>
          <a:srgbClr val="00FF00"/>
        </a:accent1>
        <a:accent2>
          <a:srgbClr val="9933FF"/>
        </a:accent2>
        <a:accent3>
          <a:srgbClr val="E2AACA"/>
        </a:accent3>
        <a:accent4>
          <a:srgbClr val="DADADA"/>
        </a:accent4>
        <a:accent5>
          <a:srgbClr val="AAFFAA"/>
        </a:accent5>
        <a:accent6>
          <a:srgbClr val="8A2DE7"/>
        </a:accent6>
        <a:hlink>
          <a:srgbClr val="660066"/>
        </a:hlink>
        <a:folHlink>
          <a:srgbClr val="0066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3300"/>
    </a:dk1>
    <a:lt1>
      <a:srgbClr val="FFFFFF"/>
    </a:lt1>
    <a:dk2>
      <a:srgbClr val="0000FF"/>
    </a:dk2>
    <a:lt2>
      <a:srgbClr val="FFCC99"/>
    </a:lt2>
    <a:accent1>
      <a:srgbClr val="99FF99"/>
    </a:accent1>
    <a:accent2>
      <a:srgbClr val="CC66FF"/>
    </a:accent2>
    <a:accent3>
      <a:srgbClr val="FFFFFF"/>
    </a:accent3>
    <a:accent4>
      <a:srgbClr val="002A00"/>
    </a:accent4>
    <a:accent5>
      <a:srgbClr val="CAFFCA"/>
    </a:accent5>
    <a:accent6>
      <a:srgbClr val="B95CE7"/>
    </a:accent6>
    <a:hlink>
      <a:srgbClr val="FF99CC"/>
    </a:hlink>
    <a:folHlink>
      <a:srgbClr val="006600"/>
    </a:folHlink>
  </a:clrScheme>
</a:themeOverride>
</file>

<file path=docProps/app.xml><?xml version="1.0" encoding="utf-8"?>
<Properties xmlns="http://schemas.openxmlformats.org/officeDocument/2006/extended-properties" xmlns:vt="http://schemas.openxmlformats.org/officeDocument/2006/docPropsVTypes">
  <Template>C:\apps\Microsoft Office\Templates\Presentations\os-slides.pot</Template>
  <TotalTime>15073</TotalTime>
  <Words>2916</Words>
  <Application>Microsoft Office PowerPoint</Application>
  <PresentationFormat>On-screen Show (4:3)</PresentationFormat>
  <Paragraphs>640</Paragraphs>
  <Slides>51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51</vt:i4>
      </vt:variant>
    </vt:vector>
  </HeadingPairs>
  <TitlesOfParts>
    <vt:vector size="59" baseType="lpstr">
      <vt:lpstr>Arial</vt:lpstr>
      <vt:lpstr>Helvetica</vt:lpstr>
      <vt:lpstr>Helvetica-Narrow</vt:lpstr>
      <vt:lpstr>Impact</vt:lpstr>
      <vt:lpstr>Monotype Sorts</vt:lpstr>
      <vt:lpstr>Times New Roman</vt:lpstr>
      <vt:lpstr>Wingdings</vt:lpstr>
      <vt:lpstr>os-slides</vt:lpstr>
      <vt:lpstr>JavaScript (aka ECMAScript) </vt:lpstr>
      <vt:lpstr>Determining if JS is Enabled</vt:lpstr>
      <vt:lpstr>PowerPoint Presentation</vt:lpstr>
      <vt:lpstr>PowerPoint Presentation</vt:lpstr>
      <vt:lpstr>Characteristics of Scripting Languages</vt:lpstr>
      <vt:lpstr>Strong or Weak Typing</vt:lpstr>
      <vt:lpstr>Scripting Language</vt:lpstr>
      <vt:lpstr>JS Variables</vt:lpstr>
      <vt:lpstr>Some Implications of Weak Typing</vt:lpstr>
      <vt:lpstr>Common Syntax</vt:lpstr>
      <vt:lpstr>JS Branch Statement</vt:lpstr>
      <vt:lpstr>JS Iterators</vt:lpstr>
      <vt:lpstr>Arrays</vt:lpstr>
      <vt:lpstr>Collections/Associative Arrays/Hashes</vt:lpstr>
      <vt:lpstr>Functions</vt:lpstr>
      <vt:lpstr>rest Operator</vt:lpstr>
      <vt:lpstr>!== and ===</vt:lpstr>
      <vt:lpstr>Objects</vt:lpstr>
      <vt:lpstr>Object Literal</vt:lpstr>
      <vt:lpstr>“Options Hash”</vt:lpstr>
      <vt:lpstr>An Array of Objects</vt:lpstr>
      <vt:lpstr>Anonymous Functions</vt:lpstr>
      <vt:lpstr>Self Invoking Function (Immediately Invoked Function)</vt:lpstr>
      <vt:lpstr>What are Lambda (Arrow) Functions?</vt:lpstr>
      <vt:lpstr>Lambda Functions</vt:lpstr>
      <vt:lpstr>Examples</vt:lpstr>
      <vt:lpstr>Examples</vt:lpstr>
      <vt:lpstr>JS Classes</vt:lpstr>
      <vt:lpstr>Includes</vt:lpstr>
      <vt:lpstr>Document Object Model (DOM)</vt:lpstr>
      <vt:lpstr>DOM</vt:lpstr>
      <vt:lpstr>Using the DOM</vt:lpstr>
      <vt:lpstr>Using the DOM (Cont)</vt:lpstr>
      <vt:lpstr>document.forms[ ]</vt:lpstr>
      <vt:lpstr>document.forms[ ].elements[ ]</vt:lpstr>
      <vt:lpstr>Event Handling</vt:lpstr>
      <vt:lpstr>Form Event Handling</vt:lpstr>
      <vt:lpstr>Handling Events in JavaScript</vt:lpstr>
      <vt:lpstr>Handling Events in JavaScript (Cont)</vt:lpstr>
      <vt:lpstr>Handling Events in JavaScript (Cont)</vt:lpstr>
      <vt:lpstr>Onload Event</vt:lpstr>
      <vt:lpstr>Why use Design Patterns?</vt:lpstr>
      <vt:lpstr>JavaScript Functions are Objects</vt:lpstr>
      <vt:lpstr>Variables are Attributes</vt:lpstr>
      <vt:lpstr>Closures</vt:lpstr>
      <vt:lpstr>Closures (Cont)</vt:lpstr>
      <vt:lpstr>Revealing Module Pattern</vt:lpstr>
      <vt:lpstr>Revealing Module Pattern</vt:lpstr>
      <vt:lpstr>JS Modules</vt:lpstr>
      <vt:lpstr>CommonJS</vt:lpstr>
      <vt:lpstr>ES6 Modules</vt:lpstr>
    </vt:vector>
  </TitlesOfParts>
  <Company>SIHE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WAN Introduction</dc:title>
  <dc:creator>Michael Dacey</dc:creator>
  <cp:lastModifiedBy>Michael Dacey</cp:lastModifiedBy>
  <cp:revision>215</cp:revision>
  <cp:lastPrinted>2001-06-14T13:58:17Z</cp:lastPrinted>
  <dcterms:created xsi:type="dcterms:W3CDTF">1999-06-25T18:38:26Z</dcterms:created>
  <dcterms:modified xsi:type="dcterms:W3CDTF">2019-12-09T16:59:43Z</dcterms:modified>
</cp:coreProperties>
</file>