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40"/>
  </p:notesMasterIdLst>
  <p:sldIdLst>
    <p:sldId id="257" r:id="rId5"/>
    <p:sldId id="388" r:id="rId6"/>
    <p:sldId id="389" r:id="rId7"/>
    <p:sldId id="359" r:id="rId8"/>
    <p:sldId id="390" r:id="rId9"/>
    <p:sldId id="258" r:id="rId10"/>
    <p:sldId id="360" r:id="rId11"/>
    <p:sldId id="260" r:id="rId12"/>
    <p:sldId id="370" r:id="rId13"/>
    <p:sldId id="361" r:id="rId14"/>
    <p:sldId id="363" r:id="rId15"/>
    <p:sldId id="364" r:id="rId16"/>
    <p:sldId id="371" r:id="rId17"/>
    <p:sldId id="322" r:id="rId18"/>
    <p:sldId id="317" r:id="rId19"/>
    <p:sldId id="320" r:id="rId20"/>
    <p:sldId id="321" r:id="rId21"/>
    <p:sldId id="372" r:id="rId22"/>
    <p:sldId id="373" r:id="rId23"/>
    <p:sldId id="302" r:id="rId24"/>
    <p:sldId id="303" r:id="rId25"/>
    <p:sldId id="374" r:id="rId26"/>
    <p:sldId id="316" r:id="rId27"/>
    <p:sldId id="385" r:id="rId28"/>
    <p:sldId id="386" r:id="rId29"/>
    <p:sldId id="318" r:id="rId30"/>
    <p:sldId id="319" r:id="rId31"/>
    <p:sldId id="396" r:id="rId32"/>
    <p:sldId id="375" r:id="rId33"/>
    <p:sldId id="376" r:id="rId34"/>
    <p:sldId id="377" r:id="rId35"/>
    <p:sldId id="378" r:id="rId36"/>
    <p:sldId id="380" r:id="rId37"/>
    <p:sldId id="381" r:id="rId38"/>
    <p:sldId id="382" r:id="rId39"/>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E5BB2E-D060-4981-B601-E958FA53D626}" v="33" dt="2022-01-18T15:03:01.9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9149" autoAdjust="0"/>
    <p:restoredTop sz="85804" autoAdjust="0"/>
  </p:normalViewPr>
  <p:slideViewPr>
    <p:cSldViewPr snapToGrid="0">
      <p:cViewPr varScale="1">
        <p:scale>
          <a:sx n="73" d="100"/>
          <a:sy n="73" d="100"/>
        </p:scale>
        <p:origin x="198" y="54"/>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45243D1A-68AB-4E41-86C5-0D8668EA5155}"/>
    <pc:docChg chg="delSld">
      <pc:chgData name="Alexander Scott" userId="60900361-c968-457a-be84-5b7d7c948694" providerId="ADAL" clId="{45243D1A-68AB-4E41-86C5-0D8668EA5155}" dt="2022-01-18T18:10:24.339" v="0" actId="47"/>
      <pc:docMkLst>
        <pc:docMk/>
      </pc:docMkLst>
      <pc:sldChg chg="del">
        <pc:chgData name="Alexander Scott" userId="60900361-c968-457a-be84-5b7d7c948694" providerId="ADAL" clId="{45243D1A-68AB-4E41-86C5-0D8668EA5155}" dt="2022-01-18T18:10:24.339" v="0" actId="47"/>
        <pc:sldMkLst>
          <pc:docMk/>
          <pc:sldMk cId="926628662" sldId="259"/>
        </pc:sldMkLst>
      </pc:sldChg>
      <pc:sldChg chg="del">
        <pc:chgData name="Alexander Scott" userId="60900361-c968-457a-be84-5b7d7c948694" providerId="ADAL" clId="{45243D1A-68AB-4E41-86C5-0D8668EA5155}" dt="2022-01-18T18:10:24.339" v="0" actId="47"/>
        <pc:sldMkLst>
          <pc:docMk/>
          <pc:sldMk cId="2307109197" sldId="261"/>
        </pc:sldMkLst>
      </pc:sldChg>
      <pc:sldChg chg="del">
        <pc:chgData name="Alexander Scott" userId="60900361-c968-457a-be84-5b7d7c948694" providerId="ADAL" clId="{45243D1A-68AB-4E41-86C5-0D8668EA5155}" dt="2022-01-18T18:10:24.339" v="0" actId="47"/>
        <pc:sldMkLst>
          <pc:docMk/>
          <pc:sldMk cId="739073138" sldId="262"/>
        </pc:sldMkLst>
      </pc:sldChg>
      <pc:sldChg chg="del">
        <pc:chgData name="Alexander Scott" userId="60900361-c968-457a-be84-5b7d7c948694" providerId="ADAL" clId="{45243D1A-68AB-4E41-86C5-0D8668EA5155}" dt="2022-01-18T18:10:24.339" v="0" actId="47"/>
        <pc:sldMkLst>
          <pc:docMk/>
          <pc:sldMk cId="145716203" sldId="263"/>
        </pc:sldMkLst>
      </pc:sldChg>
      <pc:sldChg chg="del">
        <pc:chgData name="Alexander Scott" userId="60900361-c968-457a-be84-5b7d7c948694" providerId="ADAL" clId="{45243D1A-68AB-4E41-86C5-0D8668EA5155}" dt="2022-01-18T18:10:24.339" v="0" actId="47"/>
        <pc:sldMkLst>
          <pc:docMk/>
          <pc:sldMk cId="1162301764" sldId="264"/>
        </pc:sldMkLst>
      </pc:sldChg>
      <pc:sldChg chg="del">
        <pc:chgData name="Alexander Scott" userId="60900361-c968-457a-be84-5b7d7c948694" providerId="ADAL" clId="{45243D1A-68AB-4E41-86C5-0D8668EA5155}" dt="2022-01-18T18:10:24.339" v="0" actId="47"/>
        <pc:sldMkLst>
          <pc:docMk/>
          <pc:sldMk cId="3875979558" sldId="266"/>
        </pc:sldMkLst>
      </pc:sldChg>
      <pc:sldChg chg="del">
        <pc:chgData name="Alexander Scott" userId="60900361-c968-457a-be84-5b7d7c948694" providerId="ADAL" clId="{45243D1A-68AB-4E41-86C5-0D8668EA5155}" dt="2022-01-18T18:10:24.339" v="0" actId="47"/>
        <pc:sldMkLst>
          <pc:docMk/>
          <pc:sldMk cId="3999584664" sldId="267"/>
        </pc:sldMkLst>
      </pc:sldChg>
      <pc:sldChg chg="del">
        <pc:chgData name="Alexander Scott" userId="60900361-c968-457a-be84-5b7d7c948694" providerId="ADAL" clId="{45243D1A-68AB-4E41-86C5-0D8668EA5155}" dt="2022-01-18T18:10:24.339" v="0" actId="47"/>
        <pc:sldMkLst>
          <pc:docMk/>
          <pc:sldMk cId="2556620170" sldId="268"/>
        </pc:sldMkLst>
      </pc:sldChg>
      <pc:sldChg chg="del">
        <pc:chgData name="Alexander Scott" userId="60900361-c968-457a-be84-5b7d7c948694" providerId="ADAL" clId="{45243D1A-68AB-4E41-86C5-0D8668EA5155}" dt="2022-01-18T18:10:24.339" v="0" actId="47"/>
        <pc:sldMkLst>
          <pc:docMk/>
          <pc:sldMk cId="1823785465" sldId="269"/>
        </pc:sldMkLst>
      </pc:sldChg>
      <pc:sldChg chg="del">
        <pc:chgData name="Alexander Scott" userId="60900361-c968-457a-be84-5b7d7c948694" providerId="ADAL" clId="{45243D1A-68AB-4E41-86C5-0D8668EA5155}" dt="2022-01-18T18:10:24.339" v="0" actId="47"/>
        <pc:sldMkLst>
          <pc:docMk/>
          <pc:sldMk cId="190437182" sldId="270"/>
        </pc:sldMkLst>
      </pc:sldChg>
      <pc:sldChg chg="del">
        <pc:chgData name="Alexander Scott" userId="60900361-c968-457a-be84-5b7d7c948694" providerId="ADAL" clId="{45243D1A-68AB-4E41-86C5-0D8668EA5155}" dt="2022-01-18T18:10:24.339" v="0" actId="47"/>
        <pc:sldMkLst>
          <pc:docMk/>
          <pc:sldMk cId="4193467977" sldId="271"/>
        </pc:sldMkLst>
      </pc:sldChg>
      <pc:sldChg chg="del">
        <pc:chgData name="Alexander Scott" userId="60900361-c968-457a-be84-5b7d7c948694" providerId="ADAL" clId="{45243D1A-68AB-4E41-86C5-0D8668EA5155}" dt="2022-01-18T18:10:24.339" v="0" actId="47"/>
        <pc:sldMkLst>
          <pc:docMk/>
          <pc:sldMk cId="2878412262" sldId="272"/>
        </pc:sldMkLst>
      </pc:sldChg>
      <pc:sldChg chg="del">
        <pc:chgData name="Alexander Scott" userId="60900361-c968-457a-be84-5b7d7c948694" providerId="ADAL" clId="{45243D1A-68AB-4E41-86C5-0D8668EA5155}" dt="2022-01-18T18:10:24.339" v="0" actId="47"/>
        <pc:sldMkLst>
          <pc:docMk/>
          <pc:sldMk cId="1321764436" sldId="273"/>
        </pc:sldMkLst>
      </pc:sldChg>
      <pc:sldChg chg="del">
        <pc:chgData name="Alexander Scott" userId="60900361-c968-457a-be84-5b7d7c948694" providerId="ADAL" clId="{45243D1A-68AB-4E41-86C5-0D8668EA5155}" dt="2022-01-18T18:10:24.339" v="0" actId="47"/>
        <pc:sldMkLst>
          <pc:docMk/>
          <pc:sldMk cId="1356257404" sldId="274"/>
        </pc:sldMkLst>
      </pc:sldChg>
      <pc:sldChg chg="del">
        <pc:chgData name="Alexander Scott" userId="60900361-c968-457a-be84-5b7d7c948694" providerId="ADAL" clId="{45243D1A-68AB-4E41-86C5-0D8668EA5155}" dt="2022-01-18T18:10:24.339" v="0" actId="47"/>
        <pc:sldMkLst>
          <pc:docMk/>
          <pc:sldMk cId="3660427213" sldId="275"/>
        </pc:sldMkLst>
      </pc:sldChg>
      <pc:sldChg chg="del">
        <pc:chgData name="Alexander Scott" userId="60900361-c968-457a-be84-5b7d7c948694" providerId="ADAL" clId="{45243D1A-68AB-4E41-86C5-0D8668EA5155}" dt="2022-01-18T18:10:24.339" v="0" actId="47"/>
        <pc:sldMkLst>
          <pc:docMk/>
          <pc:sldMk cId="3332686924" sldId="276"/>
        </pc:sldMkLst>
      </pc:sldChg>
      <pc:sldChg chg="del">
        <pc:chgData name="Alexander Scott" userId="60900361-c968-457a-be84-5b7d7c948694" providerId="ADAL" clId="{45243D1A-68AB-4E41-86C5-0D8668EA5155}" dt="2022-01-18T18:10:24.339" v="0" actId="47"/>
        <pc:sldMkLst>
          <pc:docMk/>
          <pc:sldMk cId="1972403135" sldId="277"/>
        </pc:sldMkLst>
      </pc:sldChg>
      <pc:sldChg chg="del">
        <pc:chgData name="Alexander Scott" userId="60900361-c968-457a-be84-5b7d7c948694" providerId="ADAL" clId="{45243D1A-68AB-4E41-86C5-0D8668EA5155}" dt="2022-01-18T18:10:24.339" v="0" actId="47"/>
        <pc:sldMkLst>
          <pc:docMk/>
          <pc:sldMk cId="2244856595" sldId="278"/>
        </pc:sldMkLst>
      </pc:sldChg>
      <pc:sldChg chg="del">
        <pc:chgData name="Alexander Scott" userId="60900361-c968-457a-be84-5b7d7c948694" providerId="ADAL" clId="{45243D1A-68AB-4E41-86C5-0D8668EA5155}" dt="2022-01-18T18:10:24.339" v="0" actId="47"/>
        <pc:sldMkLst>
          <pc:docMk/>
          <pc:sldMk cId="691136151" sldId="279"/>
        </pc:sldMkLst>
      </pc:sldChg>
      <pc:sldChg chg="del">
        <pc:chgData name="Alexander Scott" userId="60900361-c968-457a-be84-5b7d7c948694" providerId="ADAL" clId="{45243D1A-68AB-4E41-86C5-0D8668EA5155}" dt="2022-01-18T18:10:24.339" v="0" actId="47"/>
        <pc:sldMkLst>
          <pc:docMk/>
          <pc:sldMk cId="144731683" sldId="280"/>
        </pc:sldMkLst>
      </pc:sldChg>
      <pc:sldChg chg="del">
        <pc:chgData name="Alexander Scott" userId="60900361-c968-457a-be84-5b7d7c948694" providerId="ADAL" clId="{45243D1A-68AB-4E41-86C5-0D8668EA5155}" dt="2022-01-18T18:10:24.339" v="0" actId="47"/>
        <pc:sldMkLst>
          <pc:docMk/>
          <pc:sldMk cId="2465149107" sldId="281"/>
        </pc:sldMkLst>
      </pc:sldChg>
      <pc:sldChg chg="del">
        <pc:chgData name="Alexander Scott" userId="60900361-c968-457a-be84-5b7d7c948694" providerId="ADAL" clId="{45243D1A-68AB-4E41-86C5-0D8668EA5155}" dt="2022-01-18T18:10:24.339" v="0" actId="47"/>
        <pc:sldMkLst>
          <pc:docMk/>
          <pc:sldMk cId="3931556205" sldId="282"/>
        </pc:sldMkLst>
      </pc:sldChg>
      <pc:sldChg chg="del">
        <pc:chgData name="Alexander Scott" userId="60900361-c968-457a-be84-5b7d7c948694" providerId="ADAL" clId="{45243D1A-68AB-4E41-86C5-0D8668EA5155}" dt="2022-01-18T18:10:24.339" v="0" actId="47"/>
        <pc:sldMkLst>
          <pc:docMk/>
          <pc:sldMk cId="4278008777" sldId="283"/>
        </pc:sldMkLst>
      </pc:sldChg>
      <pc:sldChg chg="del">
        <pc:chgData name="Alexander Scott" userId="60900361-c968-457a-be84-5b7d7c948694" providerId="ADAL" clId="{45243D1A-68AB-4E41-86C5-0D8668EA5155}" dt="2022-01-18T18:10:24.339" v="0" actId="47"/>
        <pc:sldMkLst>
          <pc:docMk/>
          <pc:sldMk cId="632450345" sldId="284"/>
        </pc:sldMkLst>
      </pc:sldChg>
      <pc:sldChg chg="del">
        <pc:chgData name="Alexander Scott" userId="60900361-c968-457a-be84-5b7d7c948694" providerId="ADAL" clId="{45243D1A-68AB-4E41-86C5-0D8668EA5155}" dt="2022-01-18T18:10:24.339" v="0" actId="47"/>
        <pc:sldMkLst>
          <pc:docMk/>
          <pc:sldMk cId="3738088160" sldId="285"/>
        </pc:sldMkLst>
      </pc:sldChg>
      <pc:sldChg chg="del">
        <pc:chgData name="Alexander Scott" userId="60900361-c968-457a-be84-5b7d7c948694" providerId="ADAL" clId="{45243D1A-68AB-4E41-86C5-0D8668EA5155}" dt="2022-01-18T18:10:24.339" v="0" actId="47"/>
        <pc:sldMkLst>
          <pc:docMk/>
          <pc:sldMk cId="950364967" sldId="286"/>
        </pc:sldMkLst>
      </pc:sldChg>
      <pc:sldChg chg="del">
        <pc:chgData name="Alexander Scott" userId="60900361-c968-457a-be84-5b7d7c948694" providerId="ADAL" clId="{45243D1A-68AB-4E41-86C5-0D8668EA5155}" dt="2022-01-18T18:10:24.339" v="0" actId="47"/>
        <pc:sldMkLst>
          <pc:docMk/>
          <pc:sldMk cId="2944463867" sldId="287"/>
        </pc:sldMkLst>
      </pc:sldChg>
      <pc:sldChg chg="del">
        <pc:chgData name="Alexander Scott" userId="60900361-c968-457a-be84-5b7d7c948694" providerId="ADAL" clId="{45243D1A-68AB-4E41-86C5-0D8668EA5155}" dt="2022-01-18T18:10:24.339" v="0" actId="47"/>
        <pc:sldMkLst>
          <pc:docMk/>
          <pc:sldMk cId="2259790524" sldId="291"/>
        </pc:sldMkLst>
      </pc:sldChg>
      <pc:sldChg chg="del">
        <pc:chgData name="Alexander Scott" userId="60900361-c968-457a-be84-5b7d7c948694" providerId="ADAL" clId="{45243D1A-68AB-4E41-86C5-0D8668EA5155}" dt="2022-01-18T18:10:24.339" v="0" actId="47"/>
        <pc:sldMkLst>
          <pc:docMk/>
          <pc:sldMk cId="1819739635" sldId="292"/>
        </pc:sldMkLst>
      </pc:sldChg>
      <pc:sldChg chg="del">
        <pc:chgData name="Alexander Scott" userId="60900361-c968-457a-be84-5b7d7c948694" providerId="ADAL" clId="{45243D1A-68AB-4E41-86C5-0D8668EA5155}" dt="2022-01-18T18:10:24.339" v="0" actId="47"/>
        <pc:sldMkLst>
          <pc:docMk/>
          <pc:sldMk cId="2812975905" sldId="293"/>
        </pc:sldMkLst>
      </pc:sldChg>
      <pc:sldChg chg="del">
        <pc:chgData name="Alexander Scott" userId="60900361-c968-457a-be84-5b7d7c948694" providerId="ADAL" clId="{45243D1A-68AB-4E41-86C5-0D8668EA5155}" dt="2022-01-18T18:10:24.339" v="0" actId="47"/>
        <pc:sldMkLst>
          <pc:docMk/>
          <pc:sldMk cId="4211919433" sldId="294"/>
        </pc:sldMkLst>
      </pc:sldChg>
      <pc:sldChg chg="del">
        <pc:chgData name="Alexander Scott" userId="60900361-c968-457a-be84-5b7d7c948694" providerId="ADAL" clId="{45243D1A-68AB-4E41-86C5-0D8668EA5155}" dt="2022-01-18T18:10:24.339" v="0" actId="47"/>
        <pc:sldMkLst>
          <pc:docMk/>
          <pc:sldMk cId="613378628" sldId="295"/>
        </pc:sldMkLst>
      </pc:sldChg>
      <pc:sldChg chg="del">
        <pc:chgData name="Alexander Scott" userId="60900361-c968-457a-be84-5b7d7c948694" providerId="ADAL" clId="{45243D1A-68AB-4E41-86C5-0D8668EA5155}" dt="2022-01-18T18:10:24.339" v="0" actId="47"/>
        <pc:sldMkLst>
          <pc:docMk/>
          <pc:sldMk cId="3128988223" sldId="296"/>
        </pc:sldMkLst>
      </pc:sldChg>
      <pc:sldChg chg="del">
        <pc:chgData name="Alexander Scott" userId="60900361-c968-457a-be84-5b7d7c948694" providerId="ADAL" clId="{45243D1A-68AB-4E41-86C5-0D8668EA5155}" dt="2022-01-18T18:10:24.339" v="0" actId="47"/>
        <pc:sldMkLst>
          <pc:docMk/>
          <pc:sldMk cId="1870139698" sldId="297"/>
        </pc:sldMkLst>
      </pc:sldChg>
      <pc:sldChg chg="del">
        <pc:chgData name="Alexander Scott" userId="60900361-c968-457a-be84-5b7d7c948694" providerId="ADAL" clId="{45243D1A-68AB-4E41-86C5-0D8668EA5155}" dt="2022-01-18T18:10:24.339" v="0" actId="47"/>
        <pc:sldMkLst>
          <pc:docMk/>
          <pc:sldMk cId="3494506665" sldId="298"/>
        </pc:sldMkLst>
      </pc:sldChg>
      <pc:sldChg chg="del">
        <pc:chgData name="Alexander Scott" userId="60900361-c968-457a-be84-5b7d7c948694" providerId="ADAL" clId="{45243D1A-68AB-4E41-86C5-0D8668EA5155}" dt="2022-01-18T18:10:24.339" v="0" actId="47"/>
        <pc:sldMkLst>
          <pc:docMk/>
          <pc:sldMk cId="4047336739" sldId="299"/>
        </pc:sldMkLst>
      </pc:sldChg>
      <pc:sldChg chg="del">
        <pc:chgData name="Alexander Scott" userId="60900361-c968-457a-be84-5b7d7c948694" providerId="ADAL" clId="{45243D1A-68AB-4E41-86C5-0D8668EA5155}" dt="2022-01-18T18:10:24.339" v="0" actId="47"/>
        <pc:sldMkLst>
          <pc:docMk/>
          <pc:sldMk cId="624347646" sldId="300"/>
        </pc:sldMkLst>
      </pc:sldChg>
      <pc:sldChg chg="del">
        <pc:chgData name="Alexander Scott" userId="60900361-c968-457a-be84-5b7d7c948694" providerId="ADAL" clId="{45243D1A-68AB-4E41-86C5-0D8668EA5155}" dt="2022-01-18T18:10:24.339" v="0" actId="47"/>
        <pc:sldMkLst>
          <pc:docMk/>
          <pc:sldMk cId="3153089079" sldId="301"/>
        </pc:sldMkLst>
      </pc:sldChg>
      <pc:sldChg chg="del">
        <pc:chgData name="Alexander Scott" userId="60900361-c968-457a-be84-5b7d7c948694" providerId="ADAL" clId="{45243D1A-68AB-4E41-86C5-0D8668EA5155}" dt="2022-01-18T18:10:24.339" v="0" actId="47"/>
        <pc:sldMkLst>
          <pc:docMk/>
          <pc:sldMk cId="443913419" sldId="306"/>
        </pc:sldMkLst>
      </pc:sldChg>
      <pc:sldChg chg="del">
        <pc:chgData name="Alexander Scott" userId="60900361-c968-457a-be84-5b7d7c948694" providerId="ADAL" clId="{45243D1A-68AB-4E41-86C5-0D8668EA5155}" dt="2022-01-18T18:10:24.339" v="0" actId="47"/>
        <pc:sldMkLst>
          <pc:docMk/>
          <pc:sldMk cId="3319374317" sldId="307"/>
        </pc:sldMkLst>
      </pc:sldChg>
      <pc:sldChg chg="del">
        <pc:chgData name="Alexander Scott" userId="60900361-c968-457a-be84-5b7d7c948694" providerId="ADAL" clId="{45243D1A-68AB-4E41-86C5-0D8668EA5155}" dt="2022-01-18T18:10:24.339" v="0" actId="47"/>
        <pc:sldMkLst>
          <pc:docMk/>
          <pc:sldMk cId="3568477408" sldId="308"/>
        </pc:sldMkLst>
      </pc:sldChg>
      <pc:sldChg chg="del">
        <pc:chgData name="Alexander Scott" userId="60900361-c968-457a-be84-5b7d7c948694" providerId="ADAL" clId="{45243D1A-68AB-4E41-86C5-0D8668EA5155}" dt="2022-01-18T18:10:24.339" v="0" actId="47"/>
        <pc:sldMkLst>
          <pc:docMk/>
          <pc:sldMk cId="2718110978" sldId="391"/>
        </pc:sldMkLst>
      </pc:sldChg>
      <pc:sldChg chg="del">
        <pc:chgData name="Alexander Scott" userId="60900361-c968-457a-be84-5b7d7c948694" providerId="ADAL" clId="{45243D1A-68AB-4E41-86C5-0D8668EA5155}" dt="2022-01-18T18:10:24.339" v="0" actId="47"/>
        <pc:sldMkLst>
          <pc:docMk/>
          <pc:sldMk cId="4104964262" sldId="392"/>
        </pc:sldMkLst>
      </pc:sldChg>
      <pc:sldChg chg="del">
        <pc:chgData name="Alexander Scott" userId="60900361-c968-457a-be84-5b7d7c948694" providerId="ADAL" clId="{45243D1A-68AB-4E41-86C5-0D8668EA5155}" dt="2022-01-18T18:10:24.339" v="0" actId="47"/>
        <pc:sldMkLst>
          <pc:docMk/>
          <pc:sldMk cId="1384314063" sldId="393"/>
        </pc:sldMkLst>
      </pc:sldChg>
      <pc:sldChg chg="del">
        <pc:chgData name="Alexander Scott" userId="60900361-c968-457a-be84-5b7d7c948694" providerId="ADAL" clId="{45243D1A-68AB-4E41-86C5-0D8668EA5155}" dt="2022-01-18T18:10:24.339" v="0" actId="47"/>
        <pc:sldMkLst>
          <pc:docMk/>
          <pc:sldMk cId="2730302431" sldId="394"/>
        </pc:sldMkLst>
      </pc:sldChg>
      <pc:sldChg chg="del">
        <pc:chgData name="Alexander Scott" userId="60900361-c968-457a-be84-5b7d7c948694" providerId="ADAL" clId="{45243D1A-68AB-4E41-86C5-0D8668EA5155}" dt="2022-01-18T18:10:24.339" v="0" actId="47"/>
        <pc:sldMkLst>
          <pc:docMk/>
          <pc:sldMk cId="3300623330" sldId="39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9A4CB0D6-3F73-4039-9860-9D652A2E79AD}" type="datetimeFigureOut">
              <a:rPr lang="en-GB" smtClean="0"/>
              <a:t>18/01/2022</a:t>
            </a:fld>
            <a:endParaRPr lang="en-GB" dirty="0"/>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24008C4-B93C-4135-B550-AF341AF452DF}" type="slidenum">
              <a:rPr lang="en-GB" smtClean="0"/>
              <a:t>‹#›</a:t>
            </a:fld>
            <a:endParaRPr lang="en-GB" dirty="0"/>
          </a:p>
        </p:txBody>
      </p:sp>
    </p:spTree>
    <p:extLst>
      <p:ext uri="{BB962C8B-B14F-4D97-AF65-F5344CB8AC3E}">
        <p14:creationId xmlns:p14="http://schemas.microsoft.com/office/powerpoint/2010/main" val="3979525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1F4836-F42A-4D62-BAEC-5F36FEF7322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89928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EAE05F-F2EB-4971-A6BD-5917417CC4C8}" type="slidenum">
              <a:rPr lang="en-GB" smtClean="0"/>
              <a:t>4</a:t>
            </a:fld>
            <a:endParaRPr lang="en-GB"/>
          </a:p>
        </p:txBody>
      </p:sp>
    </p:spTree>
    <p:extLst>
      <p:ext uri="{BB962C8B-B14F-4D97-AF65-F5344CB8AC3E}">
        <p14:creationId xmlns:p14="http://schemas.microsoft.com/office/powerpoint/2010/main" val="26130645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EAE05F-F2EB-4971-A6BD-5917417CC4C8}" type="slidenum">
              <a:rPr lang="en-GB" smtClean="0"/>
              <a:t>5</a:t>
            </a:fld>
            <a:endParaRPr lang="en-GB"/>
          </a:p>
        </p:txBody>
      </p:sp>
    </p:spTree>
    <p:extLst>
      <p:ext uri="{BB962C8B-B14F-4D97-AF65-F5344CB8AC3E}">
        <p14:creationId xmlns:p14="http://schemas.microsoft.com/office/powerpoint/2010/main" val="21970814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13E7A66-AF56-44D3-A7FC-3393FA5EE681}" type="slidenum">
              <a:rPr lang="en-US" smtClean="0"/>
              <a:t>6</a:t>
            </a:fld>
            <a:endParaRPr lang="en-US" dirty="0"/>
          </a:p>
        </p:txBody>
      </p:sp>
    </p:spTree>
    <p:extLst>
      <p:ext uri="{BB962C8B-B14F-4D97-AF65-F5344CB8AC3E}">
        <p14:creationId xmlns:p14="http://schemas.microsoft.com/office/powerpoint/2010/main" val="7471614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7</a:t>
            </a:fld>
            <a:endParaRPr lang="en-US"/>
          </a:p>
        </p:txBody>
      </p:sp>
    </p:spTree>
    <p:extLst>
      <p:ext uri="{BB962C8B-B14F-4D97-AF65-F5344CB8AC3E}">
        <p14:creationId xmlns:p14="http://schemas.microsoft.com/office/powerpoint/2010/main" val="33142397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8</a:t>
            </a:fld>
            <a:endParaRPr lang="en-US"/>
          </a:p>
        </p:txBody>
      </p:sp>
    </p:spTree>
    <p:extLst>
      <p:ext uri="{BB962C8B-B14F-4D97-AF65-F5344CB8AC3E}">
        <p14:creationId xmlns:p14="http://schemas.microsoft.com/office/powerpoint/2010/main" val="518526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Reference to Napoleon’s earliest military </a:t>
            </a:r>
            <a:r>
              <a:rPr lang="en-GB" dirty="0" err="1"/>
              <a:t>triumps</a:t>
            </a:r>
            <a:r>
              <a:rPr lang="en-GB" dirty="0"/>
              <a:t> </a:t>
            </a:r>
          </a:p>
        </p:txBody>
      </p:sp>
      <p:sp>
        <p:nvSpPr>
          <p:cNvPr id="4" name="Slide Number Placeholder 3"/>
          <p:cNvSpPr>
            <a:spLocks noGrp="1"/>
          </p:cNvSpPr>
          <p:nvPr>
            <p:ph type="sldNum" sz="quarter" idx="10"/>
          </p:nvPr>
        </p:nvSpPr>
        <p:spPr/>
        <p:txBody>
          <a:bodyPr/>
          <a:lstStyle/>
          <a:p>
            <a:fld id="{9A7224A1-3949-4C4D-8136-948A30EEB608}" type="slidenum">
              <a:rPr lang="en-GB" smtClean="0"/>
              <a:t>9</a:t>
            </a:fld>
            <a:endParaRPr lang="en-GB" dirty="0"/>
          </a:p>
        </p:txBody>
      </p:sp>
    </p:spTree>
    <p:extLst>
      <p:ext uri="{BB962C8B-B14F-4D97-AF65-F5344CB8AC3E}">
        <p14:creationId xmlns:p14="http://schemas.microsoft.com/office/powerpoint/2010/main" val="41171512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9135" indent="-169135">
              <a:buFont typeface="Arial" panose="020B0604020202020204" pitchFamily="34" charset="0"/>
              <a:buChar char="•"/>
            </a:pPr>
            <a:r>
              <a:rPr lang="en-GB" dirty="0"/>
              <a:t>Worth</a:t>
            </a:r>
            <a:r>
              <a:rPr lang="en-GB" baseline="0" dirty="0"/>
              <a:t> reiterating the global dimension to the Age of Revolution</a:t>
            </a:r>
          </a:p>
          <a:p>
            <a:pPr marL="169135" indent="-169135">
              <a:buFont typeface="Arial" panose="020B0604020202020204" pitchFamily="34" charset="0"/>
              <a:buChar char="•"/>
            </a:pPr>
            <a:r>
              <a:rPr lang="en-GB" baseline="0" dirty="0"/>
              <a:t>Stressed the importance of British Empire as providing material for Industrial Revolution, while we also discussed impact of France’s colonial interests in North America on the French Revolution.</a:t>
            </a:r>
          </a:p>
          <a:p>
            <a:pPr marL="169135" indent="-169135">
              <a:buFont typeface="Arial" panose="020B0604020202020204" pitchFamily="34" charset="0"/>
              <a:buChar char="•"/>
            </a:pPr>
            <a:r>
              <a:rPr lang="en-GB" baseline="0" dirty="0"/>
              <a:t>Clarification re: nomenclature – while Napoleon Bonaparte and Napoleon III are termed as having been the rulers of the First and Second French Empires respectively, it should be pointed out that France retained colonial possessions throughout its eras as a republic as well </a:t>
            </a:r>
            <a:endParaRPr lang="en-GB" dirty="0"/>
          </a:p>
        </p:txBody>
      </p:sp>
      <p:sp>
        <p:nvSpPr>
          <p:cNvPr id="4" name="Slide Number Placeholder 3"/>
          <p:cNvSpPr>
            <a:spLocks noGrp="1"/>
          </p:cNvSpPr>
          <p:nvPr>
            <p:ph type="sldNum" sz="quarter" idx="10"/>
          </p:nvPr>
        </p:nvSpPr>
        <p:spPr/>
        <p:txBody>
          <a:bodyPr/>
          <a:lstStyle/>
          <a:p>
            <a:fld id="{0DFC271B-2EAC-41C2-AEB8-8E61FC0BE00A}" type="slidenum">
              <a:rPr lang="en-GB" smtClean="0"/>
              <a:t>10</a:t>
            </a:fld>
            <a:endParaRPr lang="en-GB" dirty="0"/>
          </a:p>
        </p:txBody>
      </p:sp>
    </p:spTree>
    <p:extLst>
      <p:ext uri="{BB962C8B-B14F-4D97-AF65-F5344CB8AC3E}">
        <p14:creationId xmlns:p14="http://schemas.microsoft.com/office/powerpoint/2010/main" val="2487070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11</a:t>
            </a:fld>
            <a:endParaRPr lang="en-GB" dirty="0"/>
          </a:p>
        </p:txBody>
      </p:sp>
    </p:spTree>
    <p:extLst>
      <p:ext uri="{BB962C8B-B14F-4D97-AF65-F5344CB8AC3E}">
        <p14:creationId xmlns:p14="http://schemas.microsoft.com/office/powerpoint/2010/main" val="31664693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12</a:t>
            </a:fld>
            <a:endParaRPr lang="en-GB" dirty="0"/>
          </a:p>
        </p:txBody>
      </p:sp>
    </p:spTree>
    <p:extLst>
      <p:ext uri="{BB962C8B-B14F-4D97-AF65-F5344CB8AC3E}">
        <p14:creationId xmlns:p14="http://schemas.microsoft.com/office/powerpoint/2010/main" val="17050201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next year Bonaparte embarked</a:t>
            </a:r>
            <a:r>
              <a:rPr lang="en-GB" baseline="0" dirty="0"/>
              <a:t> on his most ambitious campaign yet – France’s attempted conquest of Egypt</a:t>
            </a:r>
            <a:endParaRPr lang="en-GB" dirty="0"/>
          </a:p>
        </p:txBody>
      </p:sp>
      <p:sp>
        <p:nvSpPr>
          <p:cNvPr id="4" name="Slide Number Placeholder 3"/>
          <p:cNvSpPr>
            <a:spLocks noGrp="1"/>
          </p:cNvSpPr>
          <p:nvPr>
            <p:ph type="sldNum" sz="quarter" idx="10"/>
          </p:nvPr>
        </p:nvSpPr>
        <p:spPr/>
        <p:txBody>
          <a:bodyPr/>
          <a:lstStyle/>
          <a:p>
            <a:fld id="{D1EAE05F-F2EB-4971-A6BD-5917417CC4C8}" type="slidenum">
              <a:rPr lang="en-GB" smtClean="0"/>
              <a:t>13</a:t>
            </a:fld>
            <a:endParaRPr lang="en-GB"/>
          </a:p>
        </p:txBody>
      </p:sp>
    </p:spTree>
    <p:extLst>
      <p:ext uri="{BB962C8B-B14F-4D97-AF65-F5344CB8AC3E}">
        <p14:creationId xmlns:p14="http://schemas.microsoft.com/office/powerpoint/2010/main" val="34659234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Anti-</a:t>
            </a:r>
            <a:r>
              <a:rPr lang="en-GB" dirty="0" err="1"/>
              <a:t>Mamluk</a:t>
            </a:r>
            <a:r>
              <a:rPr lang="en-GB" baseline="0" dirty="0"/>
              <a:t> propaganda</a:t>
            </a:r>
            <a:endParaRPr lang="en-GB" dirty="0"/>
          </a:p>
        </p:txBody>
      </p:sp>
      <p:sp>
        <p:nvSpPr>
          <p:cNvPr id="4" name="Slide Number Placeholder 3"/>
          <p:cNvSpPr>
            <a:spLocks noGrp="1"/>
          </p:cNvSpPr>
          <p:nvPr>
            <p:ph type="sldNum" sz="quarter" idx="10"/>
          </p:nvPr>
        </p:nvSpPr>
        <p:spPr/>
        <p:txBody>
          <a:bodyPr/>
          <a:lstStyle/>
          <a:p>
            <a:fld id="{D1EAE05F-F2EB-4971-A6BD-5917417CC4C8}" type="slidenum">
              <a:rPr lang="en-GB" smtClean="0"/>
              <a:t>14</a:t>
            </a:fld>
            <a:endParaRPr lang="en-GB"/>
          </a:p>
        </p:txBody>
      </p:sp>
    </p:spTree>
    <p:extLst>
      <p:ext uri="{BB962C8B-B14F-4D97-AF65-F5344CB8AC3E}">
        <p14:creationId xmlns:p14="http://schemas.microsoft.com/office/powerpoint/2010/main" val="4711198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Efforts to</a:t>
            </a:r>
            <a:r>
              <a:rPr lang="en-GB" baseline="0" dirty="0"/>
              <a:t> ingratiate the </a:t>
            </a:r>
            <a:r>
              <a:rPr lang="en-GB" baseline="0" dirty="0" err="1"/>
              <a:t>lcoals</a:t>
            </a:r>
            <a:endParaRPr lang="en-GB" dirty="0"/>
          </a:p>
        </p:txBody>
      </p:sp>
      <p:sp>
        <p:nvSpPr>
          <p:cNvPr id="4" name="Slide Number Placeholder 3"/>
          <p:cNvSpPr>
            <a:spLocks noGrp="1"/>
          </p:cNvSpPr>
          <p:nvPr>
            <p:ph type="sldNum" sz="quarter" idx="10"/>
          </p:nvPr>
        </p:nvSpPr>
        <p:spPr/>
        <p:txBody>
          <a:bodyPr/>
          <a:lstStyle/>
          <a:p>
            <a:fld id="{D1EAE05F-F2EB-4971-A6BD-5917417CC4C8}" type="slidenum">
              <a:rPr lang="en-GB" smtClean="0"/>
              <a:t>15</a:t>
            </a:fld>
            <a:endParaRPr lang="en-GB"/>
          </a:p>
        </p:txBody>
      </p:sp>
    </p:spTree>
    <p:extLst>
      <p:ext uri="{BB962C8B-B14F-4D97-AF65-F5344CB8AC3E}">
        <p14:creationId xmlns:p14="http://schemas.microsoft.com/office/powerpoint/2010/main" val="30660128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a:t>
            </a:r>
            <a:r>
              <a:rPr lang="en-GB" baseline="0" dirty="0"/>
              <a:t> of Arabic script</a:t>
            </a:r>
            <a:endParaRPr lang="en-GB" dirty="0"/>
          </a:p>
        </p:txBody>
      </p:sp>
      <p:sp>
        <p:nvSpPr>
          <p:cNvPr id="4" name="Slide Number Placeholder 3"/>
          <p:cNvSpPr>
            <a:spLocks noGrp="1"/>
          </p:cNvSpPr>
          <p:nvPr>
            <p:ph type="sldNum" sz="quarter" idx="10"/>
          </p:nvPr>
        </p:nvSpPr>
        <p:spPr/>
        <p:txBody>
          <a:bodyPr/>
          <a:lstStyle/>
          <a:p>
            <a:fld id="{D1EAE05F-F2EB-4971-A6BD-5917417CC4C8}" type="slidenum">
              <a:rPr lang="en-GB" smtClean="0"/>
              <a:t>16</a:t>
            </a:fld>
            <a:endParaRPr lang="en-GB"/>
          </a:p>
        </p:txBody>
      </p:sp>
    </p:spTree>
    <p:extLst>
      <p:ext uri="{BB962C8B-B14F-4D97-AF65-F5344CB8AC3E}">
        <p14:creationId xmlns:p14="http://schemas.microsoft.com/office/powerpoint/2010/main" val="5133596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Embrace</a:t>
            </a:r>
            <a:r>
              <a:rPr lang="en-GB" baseline="0" dirty="0"/>
              <a:t> of native culture – at least lip-service</a:t>
            </a:r>
          </a:p>
          <a:p>
            <a:endParaRPr lang="en-GB" dirty="0"/>
          </a:p>
        </p:txBody>
      </p:sp>
      <p:sp>
        <p:nvSpPr>
          <p:cNvPr id="4" name="Slide Number Placeholder 3"/>
          <p:cNvSpPr>
            <a:spLocks noGrp="1"/>
          </p:cNvSpPr>
          <p:nvPr>
            <p:ph type="sldNum" sz="quarter" idx="10"/>
          </p:nvPr>
        </p:nvSpPr>
        <p:spPr/>
        <p:txBody>
          <a:bodyPr/>
          <a:lstStyle/>
          <a:p>
            <a:fld id="{D1EAE05F-F2EB-4971-A6BD-5917417CC4C8}" type="slidenum">
              <a:rPr lang="en-GB" smtClean="0"/>
              <a:t>17</a:t>
            </a:fld>
            <a:endParaRPr lang="en-GB"/>
          </a:p>
        </p:txBody>
      </p:sp>
    </p:spTree>
    <p:extLst>
      <p:ext uri="{BB962C8B-B14F-4D97-AF65-F5344CB8AC3E}">
        <p14:creationId xmlns:p14="http://schemas.microsoft.com/office/powerpoint/2010/main" val="6558890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EAE05F-F2EB-4971-A6BD-5917417CC4C8}" type="slidenum">
              <a:rPr lang="en-GB" smtClean="0"/>
              <a:t>18</a:t>
            </a:fld>
            <a:endParaRPr lang="en-GB"/>
          </a:p>
        </p:txBody>
      </p:sp>
    </p:spTree>
    <p:extLst>
      <p:ext uri="{BB962C8B-B14F-4D97-AF65-F5344CB8AC3E}">
        <p14:creationId xmlns:p14="http://schemas.microsoft.com/office/powerpoint/2010/main" val="41043822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EAE05F-F2EB-4971-A6BD-5917417CC4C8}" type="slidenum">
              <a:rPr lang="en-GB" smtClean="0"/>
              <a:t>19</a:t>
            </a:fld>
            <a:endParaRPr lang="en-GB"/>
          </a:p>
        </p:txBody>
      </p:sp>
    </p:spTree>
    <p:extLst>
      <p:ext uri="{BB962C8B-B14F-4D97-AF65-F5344CB8AC3E}">
        <p14:creationId xmlns:p14="http://schemas.microsoft.com/office/powerpoint/2010/main" val="8797584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EAE05F-F2EB-4971-A6BD-5917417CC4C8}" type="slidenum">
              <a:rPr lang="en-GB" smtClean="0"/>
              <a:t>20</a:t>
            </a:fld>
            <a:endParaRPr lang="en-GB"/>
          </a:p>
        </p:txBody>
      </p:sp>
    </p:spTree>
    <p:extLst>
      <p:ext uri="{BB962C8B-B14F-4D97-AF65-F5344CB8AC3E}">
        <p14:creationId xmlns:p14="http://schemas.microsoft.com/office/powerpoint/2010/main" val="10328736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EAE05F-F2EB-4971-A6BD-5917417CC4C8}" type="slidenum">
              <a:rPr lang="en-GB" smtClean="0"/>
              <a:t>21</a:t>
            </a:fld>
            <a:endParaRPr lang="en-GB"/>
          </a:p>
        </p:txBody>
      </p:sp>
    </p:spTree>
    <p:extLst>
      <p:ext uri="{BB962C8B-B14F-4D97-AF65-F5344CB8AC3E}">
        <p14:creationId xmlns:p14="http://schemas.microsoft.com/office/powerpoint/2010/main" val="42637490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EAE05F-F2EB-4971-A6BD-5917417CC4C8}" type="slidenum">
              <a:rPr lang="en-GB" smtClean="0"/>
              <a:t>22</a:t>
            </a:fld>
            <a:endParaRPr lang="en-GB"/>
          </a:p>
        </p:txBody>
      </p:sp>
    </p:spTree>
    <p:extLst>
      <p:ext uri="{BB962C8B-B14F-4D97-AF65-F5344CB8AC3E}">
        <p14:creationId xmlns:p14="http://schemas.microsoft.com/office/powerpoint/2010/main" val="24060526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1EAE05F-F2EB-4971-A6BD-5917417CC4C8}" type="slidenum">
              <a:rPr lang="en-GB" smtClean="0"/>
              <a:t>23</a:t>
            </a:fld>
            <a:endParaRPr lang="en-GB"/>
          </a:p>
        </p:txBody>
      </p:sp>
    </p:spTree>
    <p:extLst>
      <p:ext uri="{BB962C8B-B14F-4D97-AF65-F5344CB8AC3E}">
        <p14:creationId xmlns:p14="http://schemas.microsoft.com/office/powerpoint/2010/main" val="31970357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7224A1-3949-4C4D-8136-948A30EEB6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479766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EAE05F-F2EB-4971-A6BD-5917417CC4C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45425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26</a:t>
            </a:fld>
            <a:endParaRPr lang="en-GB"/>
          </a:p>
        </p:txBody>
      </p:sp>
    </p:spTree>
    <p:extLst>
      <p:ext uri="{BB962C8B-B14F-4D97-AF65-F5344CB8AC3E}">
        <p14:creationId xmlns:p14="http://schemas.microsoft.com/office/powerpoint/2010/main" val="30868999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27</a:t>
            </a:fld>
            <a:endParaRPr lang="en-GB"/>
          </a:p>
        </p:txBody>
      </p:sp>
    </p:spTree>
    <p:extLst>
      <p:ext uri="{BB962C8B-B14F-4D97-AF65-F5344CB8AC3E}">
        <p14:creationId xmlns:p14="http://schemas.microsoft.com/office/powerpoint/2010/main" val="16279317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EAE05F-F2EB-4971-A6BD-5917417CC4C8}" type="slidenum">
              <a:rPr lang="en-GB" smtClean="0"/>
              <a:t>29</a:t>
            </a:fld>
            <a:endParaRPr lang="en-GB"/>
          </a:p>
        </p:txBody>
      </p:sp>
    </p:spTree>
    <p:extLst>
      <p:ext uri="{BB962C8B-B14F-4D97-AF65-F5344CB8AC3E}">
        <p14:creationId xmlns:p14="http://schemas.microsoft.com/office/powerpoint/2010/main" val="188018929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EAE05F-F2EB-4971-A6BD-5917417CC4C8}" type="slidenum">
              <a:rPr lang="en-GB" smtClean="0"/>
              <a:t>30</a:t>
            </a:fld>
            <a:endParaRPr lang="en-GB"/>
          </a:p>
        </p:txBody>
      </p:sp>
    </p:spTree>
    <p:extLst>
      <p:ext uri="{BB962C8B-B14F-4D97-AF65-F5344CB8AC3E}">
        <p14:creationId xmlns:p14="http://schemas.microsoft.com/office/powerpoint/2010/main" val="17599702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EAE05F-F2EB-4971-A6BD-5917417CC4C8}" type="slidenum">
              <a:rPr lang="en-GB" smtClean="0"/>
              <a:t>31</a:t>
            </a:fld>
            <a:endParaRPr lang="en-GB"/>
          </a:p>
        </p:txBody>
      </p:sp>
    </p:spTree>
    <p:extLst>
      <p:ext uri="{BB962C8B-B14F-4D97-AF65-F5344CB8AC3E}">
        <p14:creationId xmlns:p14="http://schemas.microsoft.com/office/powerpoint/2010/main" val="125791085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EAE05F-F2EB-4971-A6BD-5917417CC4C8}" type="slidenum">
              <a:rPr lang="en-GB" smtClean="0"/>
              <a:t>32</a:t>
            </a:fld>
            <a:endParaRPr lang="en-GB"/>
          </a:p>
        </p:txBody>
      </p:sp>
    </p:spTree>
    <p:extLst>
      <p:ext uri="{BB962C8B-B14F-4D97-AF65-F5344CB8AC3E}">
        <p14:creationId xmlns:p14="http://schemas.microsoft.com/office/powerpoint/2010/main" val="146127612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EAE05F-F2EB-4971-A6BD-5917417CC4C8}" type="slidenum">
              <a:rPr lang="en-GB" smtClean="0"/>
              <a:t>33</a:t>
            </a:fld>
            <a:endParaRPr lang="en-GB"/>
          </a:p>
        </p:txBody>
      </p:sp>
    </p:spTree>
    <p:extLst>
      <p:ext uri="{BB962C8B-B14F-4D97-AF65-F5344CB8AC3E}">
        <p14:creationId xmlns:p14="http://schemas.microsoft.com/office/powerpoint/2010/main" val="142908445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EAE05F-F2EB-4971-A6BD-5917417CC4C8}" type="slidenum">
              <a:rPr lang="en-GB" smtClean="0"/>
              <a:t>34</a:t>
            </a:fld>
            <a:endParaRPr lang="en-GB"/>
          </a:p>
        </p:txBody>
      </p:sp>
    </p:spTree>
    <p:extLst>
      <p:ext uri="{BB962C8B-B14F-4D97-AF65-F5344CB8AC3E}">
        <p14:creationId xmlns:p14="http://schemas.microsoft.com/office/powerpoint/2010/main" val="105293874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EAE05F-F2EB-4971-A6BD-5917417CC4C8}" type="slidenum">
              <a:rPr lang="en-GB" smtClean="0"/>
              <a:t>35</a:t>
            </a:fld>
            <a:endParaRPr lang="en-GB"/>
          </a:p>
        </p:txBody>
      </p:sp>
    </p:spTree>
    <p:extLst>
      <p:ext uri="{BB962C8B-B14F-4D97-AF65-F5344CB8AC3E}">
        <p14:creationId xmlns:p14="http://schemas.microsoft.com/office/powerpoint/2010/main" val="22931072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740CC1B-4A26-4392-A574-C5476E1D9471}" type="datetimeFigureOut">
              <a:rPr lang="en-GB" smtClean="0"/>
              <a:t>18/01/2022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42510873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40CC1B-4A26-4392-A574-C5476E1D9471}" type="datetimeFigureOut">
              <a:rPr lang="en-GB" smtClean="0"/>
              <a:t>18/01/2022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3656389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40CC1B-4A26-4392-A574-C5476E1D9471}" type="datetimeFigureOut">
              <a:rPr lang="en-GB" smtClean="0"/>
              <a:t>18/01/2022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2718521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40CC1B-4A26-4392-A574-C5476E1D9471}" type="datetimeFigureOut">
              <a:rPr lang="en-GB" smtClean="0"/>
              <a:t>18/01/2022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3166217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40CC1B-4A26-4392-A574-C5476E1D9471}" type="datetimeFigureOut">
              <a:rPr lang="en-GB" smtClean="0"/>
              <a:t>18/01/2022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3374881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740CC1B-4A26-4392-A574-C5476E1D9471}" type="datetimeFigureOut">
              <a:rPr lang="en-GB" smtClean="0"/>
              <a:t>18/01/2022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2245273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40CC1B-4A26-4392-A574-C5476E1D9471}" type="datetimeFigureOut">
              <a:rPr lang="en-GB" smtClean="0"/>
              <a:t>18/01/2022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1750012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40CC1B-4A26-4392-A574-C5476E1D9471}" type="datetimeFigureOut">
              <a:rPr lang="en-GB" smtClean="0"/>
              <a:t>18/01/2022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17280817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40CC1B-4A26-4392-A574-C5476E1D9471}" type="datetimeFigureOut">
              <a:rPr lang="en-GB" smtClean="0"/>
              <a:t>18/01/2022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8410051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40CC1B-4A26-4392-A574-C5476E1D9471}" type="datetimeFigureOut">
              <a:rPr lang="en-GB" smtClean="0"/>
              <a:t>18/01/2022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14432838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40CC1B-4A26-4392-A574-C5476E1D9471}" type="datetimeFigureOut">
              <a:rPr lang="en-GB" smtClean="0"/>
              <a:t>18/01/2022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11653731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40CC1B-4A26-4392-A574-C5476E1D9471}" type="datetimeFigureOut">
              <a:rPr lang="en-GB" smtClean="0"/>
              <a:t>18/01/2022</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CF2B99-4E9C-4D88-9E3B-9F8CDF7236DE}" type="slidenum">
              <a:rPr lang="en-GB" smtClean="0"/>
              <a:t>‹#›</a:t>
            </a:fld>
            <a:endParaRPr lang="en-GB" dirty="0"/>
          </a:p>
        </p:txBody>
      </p:sp>
    </p:spTree>
    <p:extLst>
      <p:ext uri="{BB962C8B-B14F-4D97-AF65-F5344CB8AC3E}">
        <p14:creationId xmlns:p14="http://schemas.microsoft.com/office/powerpoint/2010/main" val="2195852472"/>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25.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28.jpg"/><Relationship Id="rId4" Type="http://schemas.openxmlformats.org/officeDocument/2006/relationships/image" Target="../media/image27.jpg"/></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30.png"/></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3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40.jpg"/></Relationships>
</file>

<file path=ppt/slides/_rels/slide3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40.jpg"/></Relationships>
</file>

<file path=ppt/slides/_rels/slide3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4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2900" y="2311400"/>
            <a:ext cx="9144000" cy="1341438"/>
          </a:xfrm>
        </p:spPr>
        <p:txBody>
          <a:bodyPr>
            <a:normAutofit fontScale="90000"/>
          </a:bodyPr>
          <a:lstStyle/>
          <a:p>
            <a:r>
              <a:rPr lang="en-GB" dirty="0">
                <a:solidFill>
                  <a:srgbClr val="FFFF00"/>
                </a:solidFill>
                <a:latin typeface="Elephant" panose="02020904090505020303" pitchFamily="18" charset="0"/>
              </a:rPr>
              <a:t>Archaeology, Classics and Empire</a:t>
            </a:r>
          </a:p>
        </p:txBody>
      </p:sp>
    </p:spTree>
    <p:extLst>
      <p:ext uri="{BB962C8B-B14F-4D97-AF65-F5344CB8AC3E}">
        <p14:creationId xmlns:p14="http://schemas.microsoft.com/office/powerpoint/2010/main" val="24927483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B4370-BD7C-4A18-95FA-A45CE7E8D480}"/>
              </a:ext>
            </a:extLst>
          </p:cNvPr>
          <p:cNvSpPr>
            <a:spLocks noGrp="1"/>
          </p:cNvSpPr>
          <p:nvPr>
            <p:ph type="title"/>
          </p:nvPr>
        </p:nvSpPr>
        <p:spPr/>
        <p:txBody>
          <a:bodyPr/>
          <a:lstStyle/>
          <a:p>
            <a:r>
              <a:rPr lang="en-GB" dirty="0">
                <a:solidFill>
                  <a:srgbClr val="FFFF00"/>
                </a:solidFill>
              </a:rPr>
              <a:t>What are archaeology and classics?</a:t>
            </a:r>
          </a:p>
        </p:txBody>
      </p:sp>
      <p:sp>
        <p:nvSpPr>
          <p:cNvPr id="3" name="Content Placeholder 2">
            <a:extLst>
              <a:ext uri="{FF2B5EF4-FFF2-40B4-BE49-F238E27FC236}">
                <a16:creationId xmlns:a16="http://schemas.microsoft.com/office/drawing/2014/main" id="{F0DF857F-DB33-4B80-BE4B-032F6AEF11E9}"/>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897311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B4370-BD7C-4A18-95FA-A45CE7E8D480}"/>
              </a:ext>
            </a:extLst>
          </p:cNvPr>
          <p:cNvSpPr>
            <a:spLocks noGrp="1"/>
          </p:cNvSpPr>
          <p:nvPr>
            <p:ph type="title"/>
          </p:nvPr>
        </p:nvSpPr>
        <p:spPr/>
        <p:txBody>
          <a:bodyPr/>
          <a:lstStyle/>
          <a:p>
            <a:r>
              <a:rPr lang="en-GB" dirty="0">
                <a:solidFill>
                  <a:srgbClr val="FFFF00"/>
                </a:solidFill>
              </a:rPr>
              <a:t>What are archaeology and classics?</a:t>
            </a:r>
          </a:p>
        </p:txBody>
      </p:sp>
      <p:sp>
        <p:nvSpPr>
          <p:cNvPr id="4" name="Text Placeholder 3">
            <a:extLst>
              <a:ext uri="{FF2B5EF4-FFF2-40B4-BE49-F238E27FC236}">
                <a16:creationId xmlns:a16="http://schemas.microsoft.com/office/drawing/2014/main" id="{047905CF-FF51-4101-8642-C2FE1D66EEA2}"/>
              </a:ext>
            </a:extLst>
          </p:cNvPr>
          <p:cNvSpPr>
            <a:spLocks noGrp="1"/>
          </p:cNvSpPr>
          <p:nvPr>
            <p:ph type="body" idx="1"/>
          </p:nvPr>
        </p:nvSpPr>
        <p:spPr/>
        <p:txBody>
          <a:bodyPr>
            <a:normAutofit/>
          </a:bodyPr>
          <a:lstStyle/>
          <a:p>
            <a:r>
              <a:rPr lang="en-GB" sz="3200" dirty="0">
                <a:solidFill>
                  <a:srgbClr val="FFFF00"/>
                </a:solidFill>
              </a:rPr>
              <a:t>Archaeology </a:t>
            </a:r>
          </a:p>
        </p:txBody>
      </p:sp>
      <p:sp>
        <p:nvSpPr>
          <p:cNvPr id="5" name="Content Placeholder 4">
            <a:extLst>
              <a:ext uri="{FF2B5EF4-FFF2-40B4-BE49-F238E27FC236}">
                <a16:creationId xmlns:a16="http://schemas.microsoft.com/office/drawing/2014/main" id="{E1B7F241-C0DB-4977-AC2D-795DDC6DCAFB}"/>
              </a:ext>
            </a:extLst>
          </p:cNvPr>
          <p:cNvSpPr>
            <a:spLocks noGrp="1"/>
          </p:cNvSpPr>
          <p:nvPr>
            <p:ph sz="half" idx="2"/>
          </p:nvPr>
        </p:nvSpPr>
        <p:spPr/>
        <p:txBody>
          <a:bodyPr>
            <a:normAutofit/>
          </a:bodyPr>
          <a:lstStyle/>
          <a:p>
            <a:r>
              <a:rPr lang="en-GB" dirty="0"/>
              <a:t>Study of </a:t>
            </a:r>
            <a:r>
              <a:rPr lang="en-GB" dirty="0">
                <a:solidFill>
                  <a:srgbClr val="FFFF00"/>
                </a:solidFill>
              </a:rPr>
              <a:t>past peoples</a:t>
            </a:r>
            <a:r>
              <a:rPr lang="en-GB" dirty="0"/>
              <a:t>, societies, and cultures through the systematic </a:t>
            </a:r>
            <a:r>
              <a:rPr lang="en-GB" dirty="0">
                <a:solidFill>
                  <a:srgbClr val="FFFF00"/>
                </a:solidFill>
              </a:rPr>
              <a:t>excavation</a:t>
            </a:r>
            <a:r>
              <a:rPr lang="en-GB" dirty="0"/>
              <a:t>, recording, and analysis of artefacts, burials, structures, and other </a:t>
            </a:r>
            <a:r>
              <a:rPr lang="en-GB" dirty="0">
                <a:solidFill>
                  <a:srgbClr val="FFFF00"/>
                </a:solidFill>
              </a:rPr>
              <a:t>material</a:t>
            </a:r>
            <a:r>
              <a:rPr lang="en-GB" dirty="0"/>
              <a:t> remains</a:t>
            </a:r>
          </a:p>
        </p:txBody>
      </p:sp>
      <p:sp>
        <p:nvSpPr>
          <p:cNvPr id="6" name="Text Placeholder 5">
            <a:extLst>
              <a:ext uri="{FF2B5EF4-FFF2-40B4-BE49-F238E27FC236}">
                <a16:creationId xmlns:a16="http://schemas.microsoft.com/office/drawing/2014/main" id="{02DDAA22-D258-419E-AAF0-3DF0ACDB5E4E}"/>
              </a:ext>
            </a:extLst>
          </p:cNvPr>
          <p:cNvSpPr>
            <a:spLocks noGrp="1"/>
          </p:cNvSpPr>
          <p:nvPr>
            <p:ph type="body" sz="quarter" idx="3"/>
          </p:nvPr>
        </p:nvSpPr>
        <p:spPr/>
        <p:txBody>
          <a:bodyPr>
            <a:normAutofit/>
          </a:bodyPr>
          <a:lstStyle/>
          <a:p>
            <a:r>
              <a:rPr lang="en-GB" sz="3200" dirty="0">
                <a:solidFill>
                  <a:srgbClr val="FFFF00"/>
                </a:solidFill>
              </a:rPr>
              <a:t>Classics</a:t>
            </a:r>
          </a:p>
        </p:txBody>
      </p:sp>
      <p:sp>
        <p:nvSpPr>
          <p:cNvPr id="7" name="Content Placeholder 6">
            <a:extLst>
              <a:ext uri="{FF2B5EF4-FFF2-40B4-BE49-F238E27FC236}">
                <a16:creationId xmlns:a16="http://schemas.microsoft.com/office/drawing/2014/main" id="{EC8E345A-A740-49BE-B24E-9E8CE35ED329}"/>
              </a:ext>
            </a:extLst>
          </p:cNvPr>
          <p:cNvSpPr>
            <a:spLocks noGrp="1"/>
          </p:cNvSpPr>
          <p:nvPr>
            <p:ph sz="quarter" idx="4"/>
          </p:nvPr>
        </p:nvSpPr>
        <p:spPr/>
        <p:txBody>
          <a:bodyPr>
            <a:normAutofit/>
          </a:bodyPr>
          <a:lstStyle/>
          <a:p>
            <a:r>
              <a:rPr lang="en-GB" dirty="0"/>
              <a:t>Study of </a:t>
            </a:r>
            <a:r>
              <a:rPr lang="en-GB" dirty="0">
                <a:solidFill>
                  <a:srgbClr val="FFFF00"/>
                </a:solidFill>
              </a:rPr>
              <a:t>Greek and Roman antiquity</a:t>
            </a:r>
            <a:r>
              <a:rPr lang="en-GB" dirty="0"/>
              <a:t>, especially </a:t>
            </a:r>
            <a:r>
              <a:rPr lang="en-GB" dirty="0">
                <a:solidFill>
                  <a:srgbClr val="FFFF00"/>
                </a:solidFill>
              </a:rPr>
              <a:t>language </a:t>
            </a:r>
            <a:r>
              <a:rPr lang="en-GB" dirty="0"/>
              <a:t>and </a:t>
            </a:r>
            <a:r>
              <a:rPr lang="en-GB" dirty="0">
                <a:solidFill>
                  <a:srgbClr val="FFFF00"/>
                </a:solidFill>
              </a:rPr>
              <a:t>literature</a:t>
            </a:r>
            <a:endParaRPr lang="en-GB" dirty="0"/>
          </a:p>
        </p:txBody>
      </p:sp>
    </p:spTree>
    <p:extLst>
      <p:ext uri="{BB962C8B-B14F-4D97-AF65-F5344CB8AC3E}">
        <p14:creationId xmlns:p14="http://schemas.microsoft.com/office/powerpoint/2010/main" val="4320015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A47AC61-D1D7-4427-BA51-2F1DBBA183A0}"/>
              </a:ext>
            </a:extLst>
          </p:cNvPr>
          <p:cNvSpPr>
            <a:spLocks noGrp="1"/>
          </p:cNvSpPr>
          <p:nvPr>
            <p:ph type="title"/>
          </p:nvPr>
        </p:nvSpPr>
        <p:spPr/>
        <p:txBody>
          <a:bodyPr/>
          <a:lstStyle/>
          <a:p>
            <a:r>
              <a:rPr lang="en-GB" dirty="0">
                <a:solidFill>
                  <a:srgbClr val="FFFF00"/>
                </a:solidFill>
                <a:latin typeface="Elephant" panose="02020904090505020303" pitchFamily="18" charset="0"/>
              </a:rPr>
              <a:t>Archaeology, Classics and Empire</a:t>
            </a:r>
            <a:endParaRPr lang="en-GB" dirty="0"/>
          </a:p>
        </p:txBody>
      </p:sp>
      <p:sp>
        <p:nvSpPr>
          <p:cNvPr id="4" name="Content Placeholder 3">
            <a:extLst>
              <a:ext uri="{FF2B5EF4-FFF2-40B4-BE49-F238E27FC236}">
                <a16:creationId xmlns:a16="http://schemas.microsoft.com/office/drawing/2014/main" id="{FCE213BB-E2C3-47E4-9E85-B2BC36655DC1}"/>
              </a:ext>
            </a:extLst>
          </p:cNvPr>
          <p:cNvSpPr>
            <a:spLocks noGrp="1"/>
          </p:cNvSpPr>
          <p:nvPr>
            <p:ph idx="1"/>
          </p:nvPr>
        </p:nvSpPr>
        <p:spPr/>
        <p:txBody>
          <a:bodyPr>
            <a:normAutofit fontScale="92500" lnSpcReduction="20000"/>
          </a:bodyPr>
          <a:lstStyle/>
          <a:p>
            <a:r>
              <a:rPr lang="en-GB" dirty="0">
                <a:solidFill>
                  <a:srgbClr val="FFFF00"/>
                </a:solidFill>
                <a:latin typeface="Elephant" panose="02020904090505020303" pitchFamily="18" charset="0"/>
              </a:rPr>
              <a:t>Part One: Archaeology and the Napoleonic Campaign in Egypt</a:t>
            </a:r>
          </a:p>
          <a:p>
            <a:r>
              <a:rPr lang="en-GB" dirty="0">
                <a:solidFill>
                  <a:srgbClr val="FFFF00"/>
                </a:solidFill>
                <a:latin typeface="Elephant" panose="02020904090505020303" pitchFamily="18" charset="0"/>
              </a:rPr>
              <a:t>Part Two: Greece and Rome as Models for British Empire</a:t>
            </a:r>
          </a:p>
          <a:p>
            <a:r>
              <a:rPr lang="en-GB" dirty="0">
                <a:solidFill>
                  <a:srgbClr val="FFFF00"/>
                </a:solidFill>
                <a:latin typeface="Elephant" panose="02020904090505020303" pitchFamily="18" charset="0"/>
              </a:rPr>
              <a:t>Part Three: James Bryce, </a:t>
            </a:r>
            <a:r>
              <a:rPr lang="en-GB" i="1" dirty="0">
                <a:solidFill>
                  <a:srgbClr val="FFFF00"/>
                </a:solidFill>
                <a:latin typeface="Elephant" panose="02020904090505020303" pitchFamily="18" charset="0"/>
              </a:rPr>
              <a:t>The Ancient Roman Empire and the British Empire in India</a:t>
            </a:r>
          </a:p>
          <a:p>
            <a:pPr marL="0" indent="0">
              <a:buNone/>
            </a:pPr>
            <a:endParaRPr lang="en-GB" dirty="0">
              <a:solidFill>
                <a:srgbClr val="FFFF00"/>
              </a:solidFill>
              <a:latin typeface="Elephant" panose="02020904090505020303" pitchFamily="18" charset="0"/>
            </a:endParaRPr>
          </a:p>
          <a:p>
            <a:pPr marL="0" indent="0">
              <a:buNone/>
            </a:pPr>
            <a:r>
              <a:rPr lang="en-GB" sz="2400" dirty="0"/>
              <a:t>Themes:</a:t>
            </a:r>
          </a:p>
          <a:p>
            <a:r>
              <a:rPr lang="en-GB" sz="2400" dirty="0"/>
              <a:t>Archaeology and Classics as a means of aggrandising and </a:t>
            </a:r>
            <a:r>
              <a:rPr lang="en-GB" sz="2400" i="1" u="sng" dirty="0"/>
              <a:t>legitimising </a:t>
            </a:r>
            <a:r>
              <a:rPr lang="en-GB" sz="2400" dirty="0"/>
              <a:t>European empires and asserting continuities with ancient empires</a:t>
            </a:r>
          </a:p>
          <a:p>
            <a:r>
              <a:rPr lang="en-GB" sz="2400" dirty="0"/>
              <a:t>Archaeology and Classics means of </a:t>
            </a:r>
            <a:r>
              <a:rPr lang="en-GB" sz="2400" i="1" u="sng" dirty="0"/>
              <a:t>possessing</a:t>
            </a:r>
            <a:r>
              <a:rPr lang="en-GB" sz="2400" dirty="0"/>
              <a:t> material knowledge of ‘the East’ </a:t>
            </a:r>
            <a:r>
              <a:rPr lang="en-GB" sz="2400" i="1" dirty="0"/>
              <a:t>and its past</a:t>
            </a:r>
          </a:p>
          <a:p>
            <a:r>
              <a:rPr lang="en-GB" sz="2400" dirty="0"/>
              <a:t>Archaeology and Classics a means of </a:t>
            </a:r>
            <a:r>
              <a:rPr lang="en-GB" sz="2400" i="1" u="sng" dirty="0"/>
              <a:t>teaching</a:t>
            </a:r>
            <a:r>
              <a:rPr lang="en-GB" sz="2400" i="1" dirty="0"/>
              <a:t> empire </a:t>
            </a:r>
            <a:r>
              <a:rPr lang="en-GB" sz="2400" dirty="0"/>
              <a:t>to the domestic audiences</a:t>
            </a:r>
          </a:p>
          <a:p>
            <a:endParaRPr lang="en-GB" dirty="0">
              <a:latin typeface="Elephant" panose="02020904090505020303" pitchFamily="18" charset="0"/>
            </a:endParaRPr>
          </a:p>
        </p:txBody>
      </p:sp>
    </p:spTree>
    <p:extLst>
      <p:ext uri="{BB962C8B-B14F-4D97-AF65-F5344CB8AC3E}">
        <p14:creationId xmlns:p14="http://schemas.microsoft.com/office/powerpoint/2010/main" val="8271994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A47AC61-D1D7-4427-BA51-2F1DBBA183A0}"/>
              </a:ext>
            </a:extLst>
          </p:cNvPr>
          <p:cNvSpPr>
            <a:spLocks noGrp="1"/>
          </p:cNvSpPr>
          <p:nvPr>
            <p:ph type="title"/>
          </p:nvPr>
        </p:nvSpPr>
        <p:spPr/>
        <p:txBody>
          <a:bodyPr/>
          <a:lstStyle/>
          <a:p>
            <a:r>
              <a:rPr lang="en-GB" dirty="0">
                <a:solidFill>
                  <a:srgbClr val="FFFF00"/>
                </a:solidFill>
                <a:latin typeface="Elephant" panose="02020904090505020303" pitchFamily="18" charset="0"/>
              </a:rPr>
              <a:t>Archaeology, Classics and Empire</a:t>
            </a:r>
            <a:endParaRPr lang="en-GB" dirty="0"/>
          </a:p>
        </p:txBody>
      </p:sp>
      <p:sp>
        <p:nvSpPr>
          <p:cNvPr id="4" name="Content Placeholder 3">
            <a:extLst>
              <a:ext uri="{FF2B5EF4-FFF2-40B4-BE49-F238E27FC236}">
                <a16:creationId xmlns:a16="http://schemas.microsoft.com/office/drawing/2014/main" id="{FCE213BB-E2C3-47E4-9E85-B2BC36655DC1}"/>
              </a:ext>
            </a:extLst>
          </p:cNvPr>
          <p:cNvSpPr>
            <a:spLocks noGrp="1"/>
          </p:cNvSpPr>
          <p:nvPr>
            <p:ph idx="1"/>
          </p:nvPr>
        </p:nvSpPr>
        <p:spPr/>
        <p:txBody>
          <a:bodyPr>
            <a:normAutofit/>
          </a:bodyPr>
          <a:lstStyle/>
          <a:p>
            <a:r>
              <a:rPr lang="en-GB" dirty="0">
                <a:solidFill>
                  <a:srgbClr val="FFFF00"/>
                </a:solidFill>
                <a:latin typeface="Elephant" panose="02020904090505020303" pitchFamily="18" charset="0"/>
              </a:rPr>
              <a:t>Part One: Archaeology and the Napoleonic Campaign in Egypt</a:t>
            </a:r>
          </a:p>
          <a:p>
            <a:endParaRPr lang="en-GB" dirty="0">
              <a:latin typeface="Elephant" panose="02020904090505020303" pitchFamily="18" charset="0"/>
            </a:endParaRPr>
          </a:p>
        </p:txBody>
      </p:sp>
    </p:spTree>
    <p:extLst>
      <p:ext uri="{BB962C8B-B14F-4D97-AF65-F5344CB8AC3E}">
        <p14:creationId xmlns:p14="http://schemas.microsoft.com/office/powerpoint/2010/main" val="2060889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solidFill>
                  <a:srgbClr val="FFFF00"/>
                </a:solidFill>
                <a:latin typeface="Elephant" panose="02020904090505020303" pitchFamily="18" charset="0"/>
              </a:rPr>
            </a:br>
            <a:r>
              <a:rPr lang="en-GB" dirty="0">
                <a:solidFill>
                  <a:srgbClr val="FFFF00"/>
                </a:solidFill>
                <a:latin typeface="Elephant" panose="02020904090505020303" pitchFamily="18" charset="0"/>
              </a:rPr>
              <a:t>1799–1814, 1815 Napoleonic Era</a:t>
            </a:r>
            <a:br>
              <a:rPr lang="en-GB" dirty="0">
                <a:effectLst>
                  <a:outerShdw blurRad="38100" dist="38100" dir="2700000" algn="tl">
                    <a:srgbClr val="000000">
                      <a:alpha val="43137"/>
                    </a:srgbClr>
                  </a:outerShdw>
                </a:effectLst>
                <a:latin typeface="Algerian" panose="04020705040A02060702" pitchFamily="82" charset="0"/>
              </a:rPr>
            </a:br>
            <a:endParaRPr lang="en-US" dirty="0">
              <a:latin typeface="Algerian" panose="04020705040A02060702" pitchFamily="82" charset="0"/>
            </a:endParaRPr>
          </a:p>
        </p:txBody>
      </p:sp>
      <p:sp>
        <p:nvSpPr>
          <p:cNvPr id="5" name="Content Placeholder 1"/>
          <p:cNvSpPr txBox="1">
            <a:spLocks/>
          </p:cNvSpPr>
          <p:nvPr/>
        </p:nvSpPr>
        <p:spPr>
          <a:xfrm>
            <a:off x="508000" y="1719071"/>
            <a:ext cx="4261558" cy="4407408"/>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pPr>
            <a:r>
              <a:rPr lang="en-GB" sz="2400" b="1" dirty="0">
                <a:solidFill>
                  <a:schemeClr val="tx1"/>
                </a:solidFill>
              </a:rPr>
              <a:t>Coup of 18 Brumaire brings Napoleon Bonaparte to power as First Consul of France – declares “the revolution has been established on the principles in which it began … it is over.”</a:t>
            </a:r>
          </a:p>
          <a:p>
            <a:pPr>
              <a:buClr>
                <a:srgbClr val="C66951"/>
              </a:buClr>
            </a:pPr>
            <a:r>
              <a:rPr lang="en-GB" sz="2400" b="1" dirty="0">
                <a:solidFill>
                  <a:schemeClr val="tx1"/>
                </a:solidFill>
              </a:rPr>
              <a:t>Napoleon declares himself Emperor of France, 1804 </a:t>
            </a:r>
            <a:endParaRPr lang="en-US" sz="2400" b="1" dirty="0">
              <a:solidFill>
                <a:schemeClr val="tx1"/>
              </a:solidFill>
            </a:endParaRPr>
          </a:p>
        </p:txBody>
      </p:sp>
      <p:pic>
        <p:nvPicPr>
          <p:cNvPr id="4" name="Picture 3"/>
          <p:cNvPicPr>
            <a:picLocks noChangeAspect="1"/>
          </p:cNvPicPr>
          <p:nvPr/>
        </p:nvPicPr>
        <p:blipFill>
          <a:blip r:embed="rId3"/>
          <a:stretch>
            <a:fillRect/>
          </a:stretch>
        </p:blipFill>
        <p:spPr>
          <a:xfrm>
            <a:off x="4769558" y="1690688"/>
            <a:ext cx="7009980" cy="4390692"/>
          </a:xfrm>
          <a:prstGeom prst="rect">
            <a:avLst/>
          </a:prstGeom>
        </p:spPr>
      </p:pic>
      <p:sp>
        <p:nvSpPr>
          <p:cNvPr id="7" name="Rectangle 6"/>
          <p:cNvSpPr/>
          <p:nvPr/>
        </p:nvSpPr>
        <p:spPr>
          <a:xfrm>
            <a:off x="4769558" y="6126479"/>
            <a:ext cx="7009980" cy="421805"/>
          </a:xfrm>
          <a:prstGeom prst="rect">
            <a:avLst/>
          </a:prstGeom>
        </p:spPr>
        <p:txBody>
          <a:bodyPr wrap="square" lIns="180000" tIns="72000" rIns="180000" bIns="72000">
            <a:spAutoFit/>
          </a:bodyPr>
          <a:lstStyle/>
          <a:p>
            <a:pPr algn="ctr"/>
            <a:r>
              <a:rPr lang="en-GB" dirty="0">
                <a:solidFill>
                  <a:prstClr val="black"/>
                </a:solidFill>
                <a:latin typeface="Franklin Gothic Medium"/>
              </a:rPr>
              <a:t>Jacques-Louis David, </a:t>
            </a:r>
            <a:r>
              <a:rPr lang="it-IT" i="1" dirty="0">
                <a:solidFill>
                  <a:prstClr val="black"/>
                </a:solidFill>
                <a:latin typeface="Franklin Gothic Medium"/>
              </a:rPr>
              <a:t>Coronation of Napoleon </a:t>
            </a:r>
            <a:r>
              <a:rPr lang="it-IT" dirty="0">
                <a:solidFill>
                  <a:prstClr val="black"/>
                </a:solidFill>
                <a:latin typeface="Franklin Gothic Medium"/>
              </a:rPr>
              <a:t>(1806</a:t>
            </a:r>
            <a:r>
              <a:rPr lang="it-IT" sz="1400" dirty="0">
                <a:solidFill>
                  <a:prstClr val="black"/>
                </a:solidFill>
                <a:latin typeface="Franklin Gothic Medium"/>
              </a:rPr>
              <a:t>)</a:t>
            </a:r>
          </a:p>
        </p:txBody>
      </p:sp>
    </p:spTree>
    <p:extLst>
      <p:ext uri="{BB962C8B-B14F-4D97-AF65-F5344CB8AC3E}">
        <p14:creationId xmlns:p14="http://schemas.microsoft.com/office/powerpoint/2010/main" val="1955741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
            <a:ext cx="12192000" cy="1690688"/>
          </a:xfrm>
        </p:spPr>
        <p:txBody>
          <a:bodyPr>
            <a:normAutofit fontScale="90000"/>
          </a:bodyPr>
          <a:lstStyle/>
          <a:p>
            <a:pPr algn="ctr"/>
            <a:br>
              <a:rPr lang="en-GB" dirty="0">
                <a:solidFill>
                  <a:srgbClr val="FFFF00"/>
                </a:solidFill>
                <a:latin typeface="Elephant" panose="02020904090505020303" pitchFamily="18" charset="0"/>
              </a:rPr>
            </a:br>
            <a:r>
              <a:rPr lang="en-GB" dirty="0">
                <a:solidFill>
                  <a:srgbClr val="FFFF00"/>
                </a:solidFill>
                <a:latin typeface="Elephant" panose="02020904090505020303" pitchFamily="18" charset="0"/>
              </a:rPr>
              <a:t>1799–1814, 1815 Napoleonic Era – military campaigns</a:t>
            </a:r>
            <a:br>
              <a:rPr lang="en-GB" b="1" dirty="0">
                <a:solidFill>
                  <a:srgbClr val="FF0000"/>
                </a:solidFill>
                <a:effectLst>
                  <a:outerShdw blurRad="38100" dist="38100" dir="2700000" algn="tl">
                    <a:srgbClr val="000000">
                      <a:alpha val="43137"/>
                    </a:srgbClr>
                  </a:outerShdw>
                </a:effectLst>
              </a:rPr>
            </a:br>
            <a:endParaRPr lang="en-US" dirty="0"/>
          </a:p>
        </p:txBody>
      </p:sp>
      <p:sp>
        <p:nvSpPr>
          <p:cNvPr id="5" name="Content Placeholder 1"/>
          <p:cNvSpPr txBox="1">
            <a:spLocks/>
          </p:cNvSpPr>
          <p:nvPr/>
        </p:nvSpPr>
        <p:spPr>
          <a:xfrm>
            <a:off x="4359729" y="1656726"/>
            <a:ext cx="7445828" cy="4785295"/>
          </a:xfrm>
          <a:prstGeom prst="rect">
            <a:avLst/>
          </a:prstGeom>
        </p:spPr>
        <p:txBody>
          <a:bodyPr>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0" indent="-457200" algn="r">
              <a:buClr>
                <a:srgbClr val="C66951"/>
              </a:buClr>
            </a:pPr>
            <a:r>
              <a:rPr lang="en-US" b="1" dirty="0">
                <a:solidFill>
                  <a:schemeClr val="tx1"/>
                </a:solidFill>
              </a:rPr>
              <a:t>1794: French military successes in Flanders.</a:t>
            </a:r>
          </a:p>
          <a:p>
            <a:pPr marL="457200" indent="-457200" algn="r">
              <a:buClr>
                <a:srgbClr val="C66951"/>
              </a:buClr>
            </a:pPr>
            <a:r>
              <a:rPr lang="en-US" b="1" dirty="0">
                <a:solidFill>
                  <a:schemeClr val="tx1"/>
                </a:solidFill>
              </a:rPr>
              <a:t>1796–1797: French military successes in Italian states.</a:t>
            </a:r>
          </a:p>
          <a:p>
            <a:pPr marL="457200" indent="-457200" algn="r">
              <a:buClr>
                <a:srgbClr val="C66951"/>
              </a:buClr>
            </a:pPr>
            <a:r>
              <a:rPr lang="en-US" b="1" dirty="0">
                <a:solidFill>
                  <a:schemeClr val="tx1"/>
                </a:solidFill>
              </a:rPr>
              <a:t>1798–1801:  French military campaigns in Egypt (eventually repelled by British and Ottomans).</a:t>
            </a:r>
          </a:p>
          <a:p>
            <a:pPr marL="457200" indent="-457200" algn="r">
              <a:buClr>
                <a:srgbClr val="C66951"/>
              </a:buClr>
            </a:pPr>
            <a:r>
              <a:rPr lang="en-US" b="1" dirty="0">
                <a:solidFill>
                  <a:schemeClr val="tx1"/>
                </a:solidFill>
              </a:rPr>
              <a:t>1799: Napoleon’s coup institutes dictatorship</a:t>
            </a:r>
          </a:p>
          <a:p>
            <a:pPr marL="457200" indent="-457200" algn="r">
              <a:buClr>
                <a:srgbClr val="C66951"/>
              </a:buClr>
            </a:pPr>
            <a:r>
              <a:rPr lang="en-US" b="1" dirty="0">
                <a:solidFill>
                  <a:schemeClr val="tx1"/>
                </a:solidFill>
              </a:rPr>
              <a:t>1803–1814, 1815: Napoleonic Wars: Napoleon’s military successes bring much of continental Europe under (effective) French control.</a:t>
            </a:r>
          </a:p>
          <a:p>
            <a:pPr marL="457200" indent="-457200" algn="r">
              <a:buClr>
                <a:srgbClr val="C66951"/>
              </a:buClr>
            </a:pPr>
            <a:r>
              <a:rPr lang="en-US" b="1" dirty="0">
                <a:solidFill>
                  <a:schemeClr val="tx1"/>
                </a:solidFill>
              </a:rPr>
              <a:t> 1814: Defeats in Europe led to Napoleon being exiled to Elba</a:t>
            </a:r>
          </a:p>
          <a:p>
            <a:pPr marL="457200" indent="-457200" algn="r">
              <a:buClr>
                <a:srgbClr val="C66951"/>
              </a:buClr>
            </a:pPr>
            <a:r>
              <a:rPr lang="en-US" b="1" dirty="0">
                <a:solidFill>
                  <a:schemeClr val="tx1"/>
                </a:solidFill>
              </a:rPr>
              <a:t>1815 Napoleon returns to France; eventually defeated in Battle of Waterloo; Bourbon monarchy re-established; Napoleon exiled to St Helena</a:t>
            </a:r>
          </a:p>
        </p:txBody>
      </p:sp>
      <p:pic>
        <p:nvPicPr>
          <p:cNvPr id="4" name="Picture 3"/>
          <p:cNvPicPr>
            <a:picLocks noChangeAspect="1"/>
          </p:cNvPicPr>
          <p:nvPr/>
        </p:nvPicPr>
        <p:blipFill>
          <a:blip r:embed="rId3"/>
          <a:stretch>
            <a:fillRect/>
          </a:stretch>
        </p:blipFill>
        <p:spPr>
          <a:xfrm>
            <a:off x="192717" y="1656726"/>
            <a:ext cx="3733824" cy="2166780"/>
          </a:xfrm>
          <a:prstGeom prst="rect">
            <a:avLst/>
          </a:prstGeom>
        </p:spPr>
      </p:pic>
      <p:sp>
        <p:nvSpPr>
          <p:cNvPr id="6" name="Rectangle 5"/>
          <p:cNvSpPr/>
          <p:nvPr/>
        </p:nvSpPr>
        <p:spPr>
          <a:xfrm>
            <a:off x="192717" y="3823506"/>
            <a:ext cx="4949438" cy="769441"/>
          </a:xfrm>
          <a:prstGeom prst="rect">
            <a:avLst/>
          </a:prstGeom>
        </p:spPr>
        <p:txBody>
          <a:bodyPr wrap="square">
            <a:spAutoFit/>
          </a:bodyPr>
          <a:lstStyle/>
          <a:p>
            <a:r>
              <a:rPr lang="en-GB" sz="1300" dirty="0">
                <a:solidFill>
                  <a:prstClr val="black"/>
                </a:solidFill>
              </a:rPr>
              <a:t>‘Seizing the Italian Relics,’ George Cruickshank (1814); </a:t>
            </a:r>
            <a:r>
              <a:rPr lang="en-US" sz="1300" dirty="0">
                <a:solidFill>
                  <a:prstClr val="black"/>
                </a:solidFill>
              </a:rPr>
              <a:t>‘Bonaparte Before the Sphinx’ by Jean-Léon </a:t>
            </a:r>
            <a:r>
              <a:rPr lang="en-US" sz="1300" dirty="0" err="1">
                <a:solidFill>
                  <a:prstClr val="black"/>
                </a:solidFill>
              </a:rPr>
              <a:t>Gérôme</a:t>
            </a:r>
            <a:r>
              <a:rPr lang="en-US" sz="1300" dirty="0">
                <a:solidFill>
                  <a:prstClr val="black"/>
                </a:solidFill>
              </a:rPr>
              <a:t> (1867–1868) </a:t>
            </a:r>
          </a:p>
          <a:p>
            <a:endParaRPr lang="en-GB" dirty="0">
              <a:solidFill>
                <a:prstClr val="black"/>
              </a:solidFill>
            </a:endParaRPr>
          </a:p>
        </p:txBody>
      </p:sp>
      <p:pic>
        <p:nvPicPr>
          <p:cNvPr id="7" name="Picture 6"/>
          <p:cNvPicPr>
            <a:picLocks noChangeAspect="1"/>
          </p:cNvPicPr>
          <p:nvPr/>
        </p:nvPicPr>
        <p:blipFill>
          <a:blip r:embed="rId4"/>
          <a:stretch>
            <a:fillRect/>
          </a:stretch>
        </p:blipFill>
        <p:spPr>
          <a:xfrm>
            <a:off x="192717" y="4442172"/>
            <a:ext cx="3733824" cy="2212801"/>
          </a:xfrm>
          <a:prstGeom prst="rect">
            <a:avLst/>
          </a:prstGeom>
        </p:spPr>
      </p:pic>
    </p:spTree>
    <p:extLst>
      <p:ext uri="{BB962C8B-B14F-4D97-AF65-F5344CB8AC3E}">
        <p14:creationId xmlns:p14="http://schemas.microsoft.com/office/powerpoint/2010/main" val="21260336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2662990" y="2325676"/>
            <a:ext cx="8432800" cy="1828800"/>
          </a:xfrm>
        </p:spPr>
        <p:txBody>
          <a:bodyPr/>
          <a:lstStyle/>
          <a:p>
            <a:endParaRPr lang="en-US"/>
          </a:p>
        </p:txBody>
      </p:sp>
      <p:sp>
        <p:nvSpPr>
          <p:cNvPr id="2" name="Subtitle 1"/>
          <p:cNvSpPr>
            <a:spLocks noGrp="1"/>
          </p:cNvSpPr>
          <p:nvPr>
            <p:ph type="subTitle" idx="1"/>
          </p:nvPr>
        </p:nvSpPr>
        <p:spPr/>
        <p:txBody>
          <a:bodyPr/>
          <a:lstStyle/>
          <a:p>
            <a:r>
              <a:rPr lang="en-GB" dirty="0"/>
              <a:t>Zenith of Napoleonic Empire, c. 1810</a:t>
            </a:r>
            <a:endParaRPr lang="en-US" dirty="0"/>
          </a:p>
        </p:txBody>
      </p:sp>
      <p:pic>
        <p:nvPicPr>
          <p:cNvPr id="4" name="Picture 3"/>
          <p:cNvPicPr>
            <a:picLocks noChangeAspect="1"/>
          </p:cNvPicPr>
          <p:nvPr/>
        </p:nvPicPr>
        <p:blipFill>
          <a:blip r:embed="rId3"/>
          <a:stretch>
            <a:fillRect/>
          </a:stretch>
        </p:blipFill>
        <p:spPr>
          <a:xfrm>
            <a:off x="388878" y="159065"/>
            <a:ext cx="8562618" cy="6560191"/>
          </a:xfrm>
          <a:prstGeom prst="rect">
            <a:avLst/>
          </a:prstGeom>
        </p:spPr>
      </p:pic>
      <p:sp>
        <p:nvSpPr>
          <p:cNvPr id="5" name="Subtitle 1"/>
          <p:cNvSpPr txBox="1">
            <a:spLocks/>
          </p:cNvSpPr>
          <p:nvPr/>
        </p:nvSpPr>
        <p:spPr>
          <a:xfrm>
            <a:off x="9347200" y="2052960"/>
            <a:ext cx="2641600" cy="1828800"/>
          </a:xfrm>
          <a:prstGeom prst="rect">
            <a:avLst/>
          </a:prstGeom>
        </p:spPr>
        <p:txBody>
          <a:bodyPr vert="horz" lIns="91440" tIns="45720" rIns="91440" bIns="45720" rtlCol="0" anchor="ctr">
            <a:normAutofit/>
          </a:bodyPr>
          <a:lstStyle>
            <a:lvl1pPr marL="0" indent="0" algn="l" defTabSz="914400" rtl="0" eaLnBrk="1" latinLnBrk="0" hangingPunct="1">
              <a:spcBef>
                <a:spcPct val="20000"/>
              </a:spcBef>
              <a:buClr>
                <a:schemeClr val="accent1"/>
              </a:buClr>
              <a:buFont typeface="Wingdings 2" pitchFamily="18" charset="2"/>
              <a:buNone/>
              <a:defRPr sz="1900" kern="1200" spc="150" baseline="0">
                <a:solidFill>
                  <a:srgbClr val="FFFFFF"/>
                </a:solidFill>
                <a:latin typeface="+mn-lt"/>
                <a:ea typeface="+mn-ea"/>
                <a:cs typeface="+mn-cs"/>
              </a:defRPr>
            </a:lvl1pPr>
            <a:lvl2pPr marL="457200" indent="0" algn="ctr" defTabSz="914400" rtl="0" eaLnBrk="1" latinLnBrk="0" hangingPunct="1">
              <a:spcBef>
                <a:spcPct val="20000"/>
              </a:spcBef>
              <a:buClr>
                <a:schemeClr val="accent2"/>
              </a:buClr>
              <a:buFont typeface="Wingdings" pitchFamily="2" charset="2"/>
              <a:buNone/>
              <a:defRPr sz="1800" kern="1200" spc="100" baseline="0">
                <a:solidFill>
                  <a:schemeClr val="tx1">
                    <a:tint val="75000"/>
                  </a:schemeClr>
                </a:solidFill>
                <a:latin typeface="+mn-lt"/>
                <a:ea typeface="+mn-ea"/>
                <a:cs typeface="+mn-cs"/>
              </a:defRPr>
            </a:lvl2pPr>
            <a:lvl3pPr marL="914400" indent="0" algn="ctr" defTabSz="914400" rtl="0" eaLnBrk="1" latinLnBrk="0" hangingPunct="1">
              <a:spcBef>
                <a:spcPct val="20000"/>
              </a:spcBef>
              <a:buClr>
                <a:schemeClr val="accent3"/>
              </a:buClr>
              <a:buFont typeface="Wingdings" pitchFamily="2" charset="2"/>
              <a:buNone/>
              <a:defRPr sz="1600" kern="1200" spc="100" baseline="0">
                <a:solidFill>
                  <a:schemeClr val="tx1">
                    <a:tint val="75000"/>
                  </a:schemeClr>
                </a:solidFill>
                <a:latin typeface="+mn-lt"/>
                <a:ea typeface="+mn-ea"/>
                <a:cs typeface="+mn-cs"/>
              </a:defRPr>
            </a:lvl3pPr>
            <a:lvl4pPr marL="1371600" indent="0" algn="ctr" defTabSz="914400" rtl="0" eaLnBrk="1" latinLnBrk="0" hangingPunct="1">
              <a:spcBef>
                <a:spcPct val="20000"/>
              </a:spcBef>
              <a:buClr>
                <a:schemeClr val="accent4"/>
              </a:buClr>
              <a:buFont typeface="Wingdings" pitchFamily="2" charset="2"/>
              <a:buNone/>
              <a:defRPr sz="1400" kern="1200">
                <a:solidFill>
                  <a:schemeClr val="tx1">
                    <a:tint val="75000"/>
                  </a:schemeClr>
                </a:solidFill>
                <a:latin typeface="+mn-lt"/>
                <a:ea typeface="+mn-ea"/>
                <a:cs typeface="+mn-cs"/>
              </a:defRPr>
            </a:lvl4pPr>
            <a:lvl5pPr marL="1828800" indent="0" algn="ctr" defTabSz="914400" rtl="0" eaLnBrk="1" latinLnBrk="0" hangingPunct="1">
              <a:spcBef>
                <a:spcPct val="20000"/>
              </a:spcBef>
              <a:buClr>
                <a:schemeClr val="accent6"/>
              </a:buClr>
              <a:buFont typeface="Wingdings" pitchFamily="2" charset="2"/>
              <a:buNone/>
              <a:defRPr sz="1300" kern="1200" spc="100" baseline="0">
                <a:solidFill>
                  <a:schemeClr val="tx1">
                    <a:tint val="75000"/>
                  </a:schemeClr>
                </a:solidFill>
                <a:latin typeface="+mn-lt"/>
                <a:ea typeface="+mn-ea"/>
                <a:cs typeface="+mn-cs"/>
              </a:defRPr>
            </a:lvl5pPr>
            <a:lvl6pPr marL="2286000" indent="0" algn="ctr" defTabSz="914400" rtl="0" eaLnBrk="1" latinLnBrk="0" hangingPunct="1">
              <a:spcBef>
                <a:spcPct val="20000"/>
              </a:spcBef>
              <a:buClr>
                <a:schemeClr val="accent1"/>
              </a:buClr>
              <a:buFont typeface="Wingdings" pitchFamily="2" charset="2"/>
              <a:buNone/>
              <a:defRPr sz="1200" kern="1200">
                <a:solidFill>
                  <a:schemeClr val="tx1">
                    <a:tint val="75000"/>
                  </a:schemeClr>
                </a:solidFill>
                <a:latin typeface="+mn-lt"/>
                <a:ea typeface="+mn-ea"/>
                <a:cs typeface="+mn-cs"/>
              </a:defRPr>
            </a:lvl6pPr>
            <a:lvl7pPr marL="2743200" indent="0" algn="ctr" defTabSz="914400" rtl="0" eaLnBrk="1" latinLnBrk="0" hangingPunct="1">
              <a:spcBef>
                <a:spcPct val="20000"/>
              </a:spcBef>
              <a:buClr>
                <a:schemeClr val="accent2"/>
              </a:buClr>
              <a:buFont typeface="Wingdings" pitchFamily="2" charset="2"/>
              <a:buNone/>
              <a:defRPr sz="1200" kern="1200">
                <a:solidFill>
                  <a:schemeClr val="tx1">
                    <a:tint val="75000"/>
                  </a:schemeClr>
                </a:solidFill>
                <a:latin typeface="+mn-lt"/>
                <a:ea typeface="+mn-ea"/>
                <a:cs typeface="+mn-cs"/>
              </a:defRPr>
            </a:lvl7pPr>
            <a:lvl8pPr marL="3200400" indent="0" algn="ctr" defTabSz="914400" rtl="0" eaLnBrk="1" latinLnBrk="0" hangingPunct="1">
              <a:spcBef>
                <a:spcPct val="20000"/>
              </a:spcBef>
              <a:buClr>
                <a:schemeClr val="accent3"/>
              </a:buClr>
              <a:buFont typeface="Wingdings" pitchFamily="2" charset="2"/>
              <a:buNone/>
              <a:defRPr sz="1200" kern="1200">
                <a:solidFill>
                  <a:schemeClr val="tx1">
                    <a:tint val="75000"/>
                  </a:schemeClr>
                </a:solidFill>
                <a:latin typeface="+mn-lt"/>
                <a:ea typeface="+mn-ea"/>
                <a:cs typeface="+mn-cs"/>
              </a:defRPr>
            </a:lvl8pPr>
            <a:lvl9pPr marL="3657600" indent="0" algn="ctr" defTabSz="914400" rtl="0" eaLnBrk="1" latinLnBrk="0" hangingPunct="1">
              <a:spcBef>
                <a:spcPct val="20000"/>
              </a:spcBef>
              <a:buClr>
                <a:schemeClr val="accent5"/>
              </a:buClr>
              <a:buFont typeface="Wingdings" pitchFamily="2" charset="2"/>
              <a:buNone/>
              <a:defRPr sz="1200" kern="1200">
                <a:solidFill>
                  <a:schemeClr val="tx1">
                    <a:tint val="75000"/>
                  </a:schemeClr>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r>
              <a:rPr kumimoji="0" lang="en-GB" sz="1900" b="0" i="0" u="none" strike="noStrike" kern="1200" cap="none" spc="150" normalizeH="0" baseline="0" noProof="0" dirty="0">
                <a:ln>
                  <a:noFill/>
                </a:ln>
                <a:solidFill>
                  <a:schemeClr val="tx1"/>
                </a:solidFill>
                <a:effectLst/>
                <a:uLnTx/>
                <a:uFillTx/>
                <a:latin typeface="Franklin Gothic Medium"/>
                <a:ea typeface="+mn-ea"/>
                <a:cs typeface="+mn-cs"/>
              </a:rPr>
              <a:t>Zenith of Napoleonic Empire, c. 1810</a:t>
            </a:r>
            <a:endParaRPr kumimoji="0" lang="en-US" sz="1900" b="0" i="0" u="none" strike="noStrike" kern="1200" cap="none" spc="150" normalizeH="0" baseline="0" noProof="0" dirty="0">
              <a:ln>
                <a:noFill/>
              </a:ln>
              <a:solidFill>
                <a:schemeClr val="tx1"/>
              </a:solidFill>
              <a:effectLst/>
              <a:uLnTx/>
              <a:uFillTx/>
              <a:latin typeface="Franklin Gothic Medium"/>
              <a:ea typeface="+mn-ea"/>
              <a:cs typeface="+mn-cs"/>
            </a:endParaRPr>
          </a:p>
        </p:txBody>
      </p:sp>
    </p:spTree>
    <p:extLst>
      <p:ext uri="{BB962C8B-B14F-4D97-AF65-F5344CB8AC3E}">
        <p14:creationId xmlns:p14="http://schemas.microsoft.com/office/powerpoint/2010/main" val="686328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0"/>
            <a:ext cx="4543661" cy="7128784"/>
          </a:xfrm>
          <a:prstGeom prst="rect">
            <a:avLst/>
          </a:prstGeom>
          <a:noFill/>
        </p:spPr>
        <p:txBody>
          <a:bodyPr wrap="square" lIns="540000" tIns="360000" rIns="540000" bIns="360000" rtlCol="0">
            <a:spAutoFit/>
          </a:bodyPr>
          <a:lstStyle/>
          <a:p>
            <a:pPr marL="342900" indent="-342900" algn="just">
              <a:buFont typeface="Arial" panose="020B0604020202020204" pitchFamily="34" charset="0"/>
              <a:buChar char="•"/>
            </a:pPr>
            <a:r>
              <a:rPr lang="en-GB" sz="2000" dirty="0"/>
              <a:t>Order to confiscate “</a:t>
            </a:r>
            <a:r>
              <a:rPr lang="en-GB" sz="2000" b="1" dirty="0"/>
              <a:t>monuments of interest to the arts and sciences</a:t>
            </a:r>
            <a:r>
              <a:rPr lang="en-GB" sz="2000" dirty="0"/>
              <a:t>” issued to Republican army June 1794, after French victory against coalition forces at the Battle of </a:t>
            </a:r>
            <a:r>
              <a:rPr lang="en-GB" sz="2000" dirty="0" err="1"/>
              <a:t>Fleurus</a:t>
            </a:r>
            <a:r>
              <a:rPr lang="en-GB" sz="2000" dirty="0"/>
              <a:t>, which led to annexation of the Austrian Netherlands (including Belgium)</a:t>
            </a:r>
          </a:p>
          <a:p>
            <a:pPr algn="just"/>
            <a:endParaRPr lang="en-GB" sz="2000" dirty="0"/>
          </a:p>
          <a:p>
            <a:pPr marL="342900" indent="-342900" algn="just">
              <a:buFont typeface="Arial" panose="020B0604020202020204" pitchFamily="34" charset="0"/>
              <a:buChar char="•"/>
            </a:pPr>
            <a:r>
              <a:rPr lang="en-GB" sz="2000" dirty="0"/>
              <a:t>Bonaparte stipulated the surrender of works of arts as a term of the armistice with Duke of Parma, May 1797; chemists, botanists and mathematicians as well as artists appointed as commissioners after the surrender of Piedmont</a:t>
            </a:r>
          </a:p>
          <a:p>
            <a:pPr algn="just"/>
            <a:endParaRPr lang="en-GB" sz="1600" dirty="0"/>
          </a:p>
        </p:txBody>
      </p:sp>
      <p:pic>
        <p:nvPicPr>
          <p:cNvPr id="8" name="Picture 7" descr=" photo ch29_anonymous_napoleon_displaying_apollo_belvedere_and_other_treasure_taken_from_italy_1797_loc_zps5170d52f.jpg"/>
          <p:cNvPicPr/>
          <p:nvPr/>
        </p:nvPicPr>
        <p:blipFill>
          <a:blip r:embed="rId3">
            <a:extLst>
              <a:ext uri="{28A0092B-C50C-407E-A947-70E740481C1C}">
                <a14:useLocalDpi xmlns:a14="http://schemas.microsoft.com/office/drawing/2010/main" val="0"/>
              </a:ext>
            </a:extLst>
          </a:blip>
          <a:srcRect/>
          <a:stretch>
            <a:fillRect/>
          </a:stretch>
        </p:blipFill>
        <p:spPr bwMode="auto">
          <a:xfrm>
            <a:off x="7026238" y="0"/>
            <a:ext cx="5165762" cy="3459882"/>
          </a:xfrm>
          <a:prstGeom prst="rect">
            <a:avLst/>
          </a:prstGeom>
          <a:noFill/>
          <a:ln>
            <a:noFill/>
          </a:ln>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26238" y="3623746"/>
            <a:ext cx="5156683" cy="29913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Rectangle 9"/>
          <p:cNvSpPr/>
          <p:nvPr/>
        </p:nvSpPr>
        <p:spPr>
          <a:xfrm>
            <a:off x="4495172" y="3771901"/>
            <a:ext cx="2224919" cy="2176732"/>
          </a:xfrm>
          <a:prstGeom prst="rect">
            <a:avLst/>
          </a:prstGeom>
        </p:spPr>
        <p:txBody>
          <a:bodyPr wrap="square" lIns="180000" tIns="72000" rIns="180000" bIns="72000">
            <a:spAutoFit/>
          </a:bodyPr>
          <a:lstStyle/>
          <a:p>
            <a:r>
              <a:rPr lang="en-GB" sz="1200" dirty="0"/>
              <a:t>George Cruickshank </a:t>
            </a:r>
            <a:r>
              <a:rPr lang="en-GB" sz="1200" i="1" dirty="0"/>
              <a:t>Seizing the Italian Relics</a:t>
            </a:r>
            <a:r>
              <a:rPr lang="en-GB" sz="1200" dirty="0"/>
              <a:t>’ (1814)</a:t>
            </a:r>
          </a:p>
          <a:p>
            <a:r>
              <a:rPr lang="en-GB" sz="1200" i="1" dirty="0"/>
              <a:t>Napoleon next to the Apollo Belvedere</a:t>
            </a:r>
            <a:r>
              <a:rPr lang="en-GB" sz="1200" dirty="0"/>
              <a:t>, anonymous (undated); Paul Peter Rubens, </a:t>
            </a:r>
            <a:r>
              <a:rPr lang="en-GB" sz="1200" i="1" dirty="0"/>
              <a:t>Descent from the Cross</a:t>
            </a:r>
            <a:r>
              <a:rPr lang="en-GB" sz="1200" dirty="0"/>
              <a:t> (1612–1614), looted from Antwerp Cathedral and put on show at the Louvre (1794–1815)</a:t>
            </a:r>
            <a:endParaRPr lang="it-IT" sz="1200" dirty="0"/>
          </a:p>
          <a:p>
            <a:endParaRPr lang="it-IT" sz="1200" dirty="0"/>
          </a:p>
        </p:txBody>
      </p:sp>
      <p:pic>
        <p:nvPicPr>
          <p:cNvPr id="3" name="Picture 2"/>
          <p:cNvPicPr>
            <a:picLocks noChangeAspect="1"/>
          </p:cNvPicPr>
          <p:nvPr/>
        </p:nvPicPr>
        <p:blipFill>
          <a:blip r:embed="rId5"/>
          <a:stretch>
            <a:fillRect/>
          </a:stretch>
        </p:blipFill>
        <p:spPr>
          <a:xfrm>
            <a:off x="4543660" y="-18165"/>
            <a:ext cx="2482578" cy="3478047"/>
          </a:xfrm>
          <a:prstGeom prst="rect">
            <a:avLst/>
          </a:prstGeom>
        </p:spPr>
      </p:pic>
    </p:spTree>
    <p:extLst>
      <p:ext uri="{BB962C8B-B14F-4D97-AF65-F5344CB8AC3E}">
        <p14:creationId xmlns:p14="http://schemas.microsoft.com/office/powerpoint/2010/main" val="2783083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t="5033"/>
          <a:stretch/>
        </p:blipFill>
        <p:spPr>
          <a:xfrm>
            <a:off x="1796209" y="-15628"/>
            <a:ext cx="8519711" cy="6873628"/>
          </a:xfrm>
          <a:prstGeom prst="rect">
            <a:avLst/>
          </a:prstGeom>
        </p:spPr>
      </p:pic>
      <p:sp>
        <p:nvSpPr>
          <p:cNvPr id="7" name="Title 2"/>
          <p:cNvSpPr txBox="1">
            <a:spLocks/>
          </p:cNvSpPr>
          <p:nvPr/>
        </p:nvSpPr>
        <p:spPr>
          <a:xfrm>
            <a:off x="3719736" y="5805264"/>
            <a:ext cx="5184576" cy="1340768"/>
          </a:xfrm>
          <a:prstGeom prst="rect">
            <a:avLst/>
          </a:prstGeom>
        </p:spPr>
        <p:txBody>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sz="2400" dirty="0">
                <a:solidFill>
                  <a:srgbClr val="0070C0"/>
                </a:solidFill>
              </a:rPr>
              <a:t>MAP SHOWING FRENCH MERCANTILE EMPIRE, C. 1750</a:t>
            </a:r>
            <a:endParaRPr lang="en-US" sz="2400" i="1" dirty="0">
              <a:solidFill>
                <a:srgbClr val="0070C0"/>
              </a:solidFill>
            </a:endParaRPr>
          </a:p>
        </p:txBody>
      </p:sp>
    </p:spTree>
    <p:extLst>
      <p:ext uri="{BB962C8B-B14F-4D97-AF65-F5344CB8AC3E}">
        <p14:creationId xmlns:p14="http://schemas.microsoft.com/office/powerpoint/2010/main" val="34577632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2460342"/>
            <a:ext cx="1948543" cy="1807400"/>
          </a:xfrm>
          <a:prstGeom prst="rect">
            <a:avLst/>
          </a:prstGeom>
        </p:spPr>
        <p:txBody>
          <a:bodyPr wrap="square" lIns="180000" tIns="72000" rIns="180000" bIns="72000">
            <a:spAutoFit/>
          </a:bodyPr>
          <a:lstStyle/>
          <a:p>
            <a:pPr algn="ctr"/>
            <a:r>
              <a:rPr lang="en-GB" dirty="0"/>
              <a:t>‘The modern atlas asking a favor of John Bull,’ Charles Williams (1807)</a:t>
            </a:r>
          </a:p>
          <a:p>
            <a:pPr algn="r"/>
            <a:r>
              <a:rPr lang="en-GB" dirty="0"/>
              <a:t> </a:t>
            </a:r>
            <a:endParaRPr lang="it-IT" dirty="0"/>
          </a:p>
        </p:txBody>
      </p:sp>
      <p:pic>
        <p:nvPicPr>
          <p:cNvPr id="2560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74011" y="0"/>
            <a:ext cx="9531546" cy="6898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291085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5186" y="2045396"/>
            <a:ext cx="2454729" cy="1530401"/>
          </a:xfrm>
          <a:prstGeom prst="rect">
            <a:avLst/>
          </a:prstGeom>
        </p:spPr>
        <p:txBody>
          <a:bodyPr wrap="square" lIns="180000" tIns="72000" rIns="180000" bIns="72000">
            <a:spAutoFit/>
          </a:bodyPr>
          <a:lstStyle/>
          <a:p>
            <a:pPr algn="ctr"/>
            <a:r>
              <a:rPr lang="en-GB" dirty="0"/>
              <a:t>‘The plumb-pudding in danger: or state epicures taking un petit souper,’ James Gillray (1805) </a:t>
            </a:r>
            <a:endParaRPr lang="it-IT" dirty="0"/>
          </a:p>
        </p:txBody>
      </p:sp>
      <p:pic>
        <p:nvPicPr>
          <p:cNvPr id="266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30516" y="0"/>
            <a:ext cx="9336298" cy="69979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257348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1999" cy="5989768"/>
          </a:xfrm>
          <a:prstGeom prst="rect">
            <a:avLst/>
          </a:prstGeom>
        </p:spPr>
        <p:txBody>
          <a:bodyPr wrap="square" lIns="540000" tIns="540000" rIns="540000" bIns="576000">
            <a:spAutoFit/>
          </a:bodyPr>
          <a:lstStyle/>
          <a:p>
            <a:pPr algn="ctr"/>
            <a:r>
              <a:rPr lang="en-GB" sz="2800" dirty="0">
                <a:solidFill>
                  <a:srgbClr val="FFFF00"/>
                </a:solidFill>
                <a:latin typeface="Elephant" panose="02020904090505020303" pitchFamily="18" charset="0"/>
              </a:rPr>
              <a:t>Proclamation to Troops on Embarking for Egypt, June, 1798</a:t>
            </a:r>
          </a:p>
          <a:p>
            <a:endParaRPr lang="en-GB" dirty="0">
              <a:solidFill>
                <a:srgbClr val="FFFF00"/>
              </a:solidFill>
              <a:latin typeface="Elephant" panose="02020904090505020303" pitchFamily="18" charset="0"/>
            </a:endParaRPr>
          </a:p>
          <a:p>
            <a:pPr algn="just"/>
            <a:r>
              <a:rPr lang="en-GB" sz="2800" dirty="0"/>
              <a:t>Soldiers: You are about to undertake a conquest the effects of which, on civilization and commerce, are incalculable.  </a:t>
            </a:r>
            <a:r>
              <a:rPr lang="en-GB" sz="2800" b="1" dirty="0">
                <a:solidFill>
                  <a:srgbClr val="FFFF00"/>
                </a:solidFill>
              </a:rPr>
              <a:t>The blow you are about to give to England will be the best aimed</a:t>
            </a:r>
            <a:r>
              <a:rPr lang="en-GB" sz="2800" dirty="0"/>
              <a:t>, the most sensibly felt, she can receive until the time arrives when you can give her </a:t>
            </a:r>
            <a:r>
              <a:rPr lang="en-GB" sz="2800" dirty="0" err="1"/>
              <a:t>her</a:t>
            </a:r>
            <a:r>
              <a:rPr lang="en-GB" sz="2800" dirty="0"/>
              <a:t> death-blow.</a:t>
            </a:r>
          </a:p>
          <a:p>
            <a:pPr algn="just"/>
            <a:r>
              <a:rPr lang="en-GB" sz="2800" dirty="0"/>
              <a:t>	We must make some fatiguing marches; we must fight several battles; we shall succeed in all we undertake.  The destinies are with us.  </a:t>
            </a:r>
            <a:r>
              <a:rPr lang="en-GB" sz="2800" b="1" dirty="0">
                <a:solidFill>
                  <a:srgbClr val="FFFF00"/>
                </a:solidFill>
              </a:rPr>
              <a:t>The Mameluke </a:t>
            </a:r>
            <a:r>
              <a:rPr lang="en-GB" sz="2800" b="1" dirty="0" err="1">
                <a:solidFill>
                  <a:srgbClr val="FFFF00"/>
                </a:solidFill>
              </a:rPr>
              <a:t>beys</a:t>
            </a:r>
            <a:r>
              <a:rPr lang="en-GB" sz="2800" b="1" dirty="0">
                <a:solidFill>
                  <a:srgbClr val="FFFF00"/>
                </a:solidFill>
              </a:rPr>
              <a:t>, who favour exclusively English commerce, whose extortions oppress our merchants, and who tyrannize over the unfortunate inhabitants of the Nile, a few days after our arrival will no longer exist</a:t>
            </a:r>
            <a:r>
              <a:rPr lang="en-GB" sz="2800" b="1" dirty="0"/>
              <a:t>.</a:t>
            </a:r>
          </a:p>
          <a:p>
            <a:pPr algn="just"/>
            <a:r>
              <a:rPr lang="en-GB" dirty="0"/>
              <a:t>	</a:t>
            </a:r>
          </a:p>
        </p:txBody>
      </p:sp>
    </p:spTree>
    <p:extLst>
      <p:ext uri="{BB962C8B-B14F-4D97-AF65-F5344CB8AC3E}">
        <p14:creationId xmlns:p14="http://schemas.microsoft.com/office/powerpoint/2010/main" val="30779549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00"/>
                </a:solidFill>
                <a:latin typeface="Elephant" panose="02020904090505020303" pitchFamily="18" charset="0"/>
              </a:rPr>
              <a:t>Mamelukes</a:t>
            </a:r>
            <a:r>
              <a:rPr lang="en-GB" dirty="0">
                <a:latin typeface="Algerian" panose="04020705040A02060702" pitchFamily="82" charset="0"/>
              </a:rPr>
              <a:t> </a:t>
            </a:r>
          </a:p>
        </p:txBody>
      </p:sp>
      <p:sp>
        <p:nvSpPr>
          <p:cNvPr id="3" name="Content Placeholder 2"/>
          <p:cNvSpPr>
            <a:spLocks noGrp="1"/>
          </p:cNvSpPr>
          <p:nvPr>
            <p:ph idx="1"/>
          </p:nvPr>
        </p:nvSpPr>
        <p:spPr>
          <a:xfrm>
            <a:off x="838200" y="1825625"/>
            <a:ext cx="6330043" cy="4351338"/>
          </a:xfrm>
        </p:spPr>
        <p:txBody>
          <a:bodyPr/>
          <a:lstStyle/>
          <a:p>
            <a:r>
              <a:rPr lang="en-GB" dirty="0" err="1"/>
              <a:t>Mamlūk</a:t>
            </a:r>
            <a:r>
              <a:rPr lang="en-GB" dirty="0"/>
              <a:t> dynasty, ruled Egypt and Syria from 1250 to 1517</a:t>
            </a:r>
          </a:p>
          <a:p>
            <a:r>
              <a:rPr lang="en-GB" dirty="0"/>
              <a:t>Descendants survived in Egypt as an important political force during the Ottoman occupation (1517–1798)</a:t>
            </a:r>
          </a:p>
          <a:p>
            <a:r>
              <a:rPr lang="en-GB" dirty="0"/>
              <a:t>Power restored in aftermath of Napoleonic occupation</a:t>
            </a:r>
          </a:p>
          <a:p>
            <a:r>
              <a:rPr lang="en-GB" dirty="0"/>
              <a:t>Rule finally ended by Egypt’s new ruler, Muhammad Ali Pasha, in a massacre in 1811.</a:t>
            </a:r>
          </a:p>
        </p:txBody>
      </p:sp>
      <p:pic>
        <p:nvPicPr>
          <p:cNvPr id="4" name="Picture 3"/>
          <p:cNvPicPr>
            <a:picLocks noChangeAspect="1"/>
          </p:cNvPicPr>
          <p:nvPr/>
        </p:nvPicPr>
        <p:blipFill>
          <a:blip r:embed="rId3"/>
          <a:stretch>
            <a:fillRect/>
          </a:stretch>
        </p:blipFill>
        <p:spPr>
          <a:xfrm>
            <a:off x="7576457" y="365125"/>
            <a:ext cx="4615543" cy="5671348"/>
          </a:xfrm>
          <a:prstGeom prst="rect">
            <a:avLst/>
          </a:prstGeom>
        </p:spPr>
      </p:pic>
      <p:sp>
        <p:nvSpPr>
          <p:cNvPr id="5" name="Rectangle 4"/>
          <p:cNvSpPr/>
          <p:nvPr/>
        </p:nvSpPr>
        <p:spPr>
          <a:xfrm>
            <a:off x="10525439" y="3570814"/>
            <a:ext cx="1666561" cy="1754326"/>
          </a:xfrm>
          <a:prstGeom prst="rect">
            <a:avLst/>
          </a:prstGeom>
        </p:spPr>
        <p:txBody>
          <a:bodyPr wrap="square">
            <a:spAutoFit/>
          </a:bodyPr>
          <a:lstStyle/>
          <a:p>
            <a:r>
              <a:rPr lang="sv-SE" dirty="0"/>
              <a:t>Georg Moritz Ebers, ’Mamluk soldier in full armour,’ </a:t>
            </a:r>
            <a:r>
              <a:rPr lang="sv-SE" i="1" dirty="0"/>
              <a:t>Pictureseque Egypt </a:t>
            </a:r>
            <a:r>
              <a:rPr lang="sv-SE" dirty="0"/>
              <a:t>(1878)</a:t>
            </a:r>
            <a:endParaRPr lang="en-GB" dirty="0"/>
          </a:p>
        </p:txBody>
      </p:sp>
    </p:spTree>
    <p:extLst>
      <p:ext uri="{BB962C8B-B14F-4D97-AF65-F5344CB8AC3E}">
        <p14:creationId xmlns:p14="http://schemas.microsoft.com/office/powerpoint/2010/main" val="36973294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1999" cy="7159319"/>
          </a:xfrm>
          <a:prstGeom prst="rect">
            <a:avLst/>
          </a:prstGeom>
        </p:spPr>
        <p:txBody>
          <a:bodyPr wrap="square" lIns="540000" tIns="540000" rIns="540000" bIns="576000">
            <a:spAutoFit/>
          </a:bodyPr>
          <a:lstStyle/>
          <a:p>
            <a:pPr algn="ctr"/>
            <a:r>
              <a:rPr lang="en-GB" sz="2800" dirty="0">
                <a:solidFill>
                  <a:srgbClr val="FFFF00"/>
                </a:solidFill>
                <a:latin typeface="Elephant" panose="02020904090505020303" pitchFamily="18" charset="0"/>
              </a:rPr>
              <a:t>Proclamation to Troops on Embarking for Egypt, June, 1798</a:t>
            </a:r>
            <a:endParaRPr lang="en-GB" sz="2800" dirty="0">
              <a:latin typeface="Algerian" panose="04020705040A02060702" pitchFamily="82" charset="0"/>
            </a:endParaRPr>
          </a:p>
          <a:p>
            <a:endParaRPr lang="en-GB" dirty="0"/>
          </a:p>
          <a:p>
            <a:pPr algn="just"/>
            <a:r>
              <a:rPr lang="en-GB" sz="2400" dirty="0"/>
              <a:t>The people amongst whom we are going to live are </a:t>
            </a:r>
            <a:r>
              <a:rPr lang="en-GB" sz="2400" dirty="0" err="1"/>
              <a:t>Mahometans</a:t>
            </a:r>
            <a:r>
              <a:rPr lang="en-GB" sz="2400" dirty="0"/>
              <a:t>.  The first article of there faith is this: 'There is but one God and Mahomet is His prophet.' Do not contradict them.  Behave to them as you behaved to the Jews—to the Italians. </a:t>
            </a:r>
            <a:r>
              <a:rPr lang="en-GB" sz="2400" dirty="0">
                <a:solidFill>
                  <a:srgbClr val="FFFF00"/>
                </a:solidFill>
              </a:rPr>
              <a:t>Pay respect to their muftis and their imams</a:t>
            </a:r>
            <a:r>
              <a:rPr lang="en-GB" sz="2400" dirty="0"/>
              <a:t>, as you did to the rabbis and the bishops.  Extend to the ceremonies prescribed by the Koran and the mosques the same </a:t>
            </a:r>
            <a:r>
              <a:rPr lang="en-GB" sz="2400" dirty="0">
                <a:solidFill>
                  <a:srgbClr val="FFFF00"/>
                </a:solidFill>
              </a:rPr>
              <a:t>toleration</a:t>
            </a:r>
            <a:r>
              <a:rPr lang="en-GB" sz="2400" dirty="0"/>
              <a:t> which you showed to the synagogues, to the religion of Moses and of Jesus Christ.</a:t>
            </a:r>
          </a:p>
          <a:p>
            <a:pPr algn="just"/>
            <a:r>
              <a:rPr lang="en-GB" sz="2400" dirty="0"/>
              <a:t>	</a:t>
            </a:r>
            <a:r>
              <a:rPr lang="en-GB" sz="2400" dirty="0">
                <a:solidFill>
                  <a:srgbClr val="FFFF00"/>
                </a:solidFill>
              </a:rPr>
              <a:t>The Roman legions protect all religions</a:t>
            </a:r>
            <a:r>
              <a:rPr lang="en-GB" sz="2400" dirty="0"/>
              <a:t>.  You will here find customs different from those of Europe.  You must accommodate yourselves to them.  The people amongst whom we are about to mix differ from us in the treatment of women; but in all countries he who violates is a monster.  Pillage only enriches a small number of men; it dishonours us; it destroys our resources; it converts into enemies the people whom it is our interest to have for friends.</a:t>
            </a:r>
          </a:p>
          <a:p>
            <a:pPr algn="just"/>
            <a:r>
              <a:rPr lang="en-GB" sz="2400" dirty="0"/>
              <a:t>	</a:t>
            </a:r>
            <a:r>
              <a:rPr lang="en-GB" sz="2400" b="1" dirty="0">
                <a:solidFill>
                  <a:srgbClr val="FFFF00"/>
                </a:solidFill>
              </a:rPr>
              <a:t>The first town we shall come to was built by Alexander.  At every step we shall meet with grand recollections, worthy of exciting the emulation of Frenchmen.</a:t>
            </a:r>
          </a:p>
        </p:txBody>
      </p:sp>
    </p:spTree>
    <p:extLst>
      <p:ext uri="{BB962C8B-B14F-4D97-AF65-F5344CB8AC3E}">
        <p14:creationId xmlns:p14="http://schemas.microsoft.com/office/powerpoint/2010/main" val="1060498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257300" y="361950"/>
            <a:ext cx="9677400" cy="6134100"/>
          </a:xfrm>
          <a:prstGeom prst="rect">
            <a:avLst/>
          </a:prstGeom>
        </p:spPr>
      </p:pic>
    </p:spTree>
    <p:extLst>
      <p:ext uri="{BB962C8B-B14F-4D97-AF65-F5344CB8AC3E}">
        <p14:creationId xmlns:p14="http://schemas.microsoft.com/office/powerpoint/2010/main" val="8131268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4063999" y="0"/>
            <a:ext cx="4172419" cy="6858000"/>
          </a:xfrm>
          <a:prstGeom prst="rect">
            <a:avLst/>
          </a:prstGeom>
        </p:spPr>
      </p:pic>
      <p:sp>
        <p:nvSpPr>
          <p:cNvPr id="4" name="Rectangle 3"/>
          <p:cNvSpPr/>
          <p:nvPr/>
        </p:nvSpPr>
        <p:spPr>
          <a:xfrm>
            <a:off x="664028" y="509592"/>
            <a:ext cx="1768929" cy="2031325"/>
          </a:xfrm>
          <a:prstGeom prst="rect">
            <a:avLst/>
          </a:prstGeom>
        </p:spPr>
        <p:txBody>
          <a:bodyPr wrap="square">
            <a:spAutoFit/>
          </a:bodyPr>
          <a:lstStyle/>
          <a:p>
            <a:r>
              <a:rPr lang="en-GB" dirty="0"/>
              <a:t>Double  profile  of  Bonaparte  with  French  </a:t>
            </a:r>
            <a:r>
              <a:rPr lang="en-GB" dirty="0" err="1"/>
              <a:t>bicorne</a:t>
            </a:r>
            <a:r>
              <a:rPr lang="en-GB" dirty="0"/>
              <a:t>  army  hat  and  turban (</a:t>
            </a:r>
            <a:r>
              <a:rPr lang="en-GB" dirty="0" err="1"/>
              <a:t>Bibliotheque</a:t>
            </a:r>
            <a:r>
              <a:rPr lang="en-GB" dirty="0"/>
              <a:t>  </a:t>
            </a:r>
            <a:r>
              <a:rPr lang="en-GB" dirty="0" err="1"/>
              <a:t>Nationale</a:t>
            </a:r>
            <a:r>
              <a:rPr lang="en-GB" dirty="0"/>
              <a:t>, Paris)</a:t>
            </a:r>
            <a:endParaRPr lang="en-GB" sz="1600" b="0" i="0" u="none" strike="noStrike" baseline="0" dirty="0"/>
          </a:p>
        </p:txBody>
      </p:sp>
    </p:spTree>
    <p:extLst>
      <p:ext uri="{BB962C8B-B14F-4D97-AF65-F5344CB8AC3E}">
        <p14:creationId xmlns:p14="http://schemas.microsoft.com/office/powerpoint/2010/main" val="3493294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71602" y="0"/>
            <a:ext cx="8931728" cy="3865763"/>
          </a:xfrm>
          <a:prstGeom prst="rect">
            <a:avLst/>
          </a:prstGeom>
        </p:spPr>
      </p:pic>
      <p:sp>
        <p:nvSpPr>
          <p:cNvPr id="4" name="Rectangle 3"/>
          <p:cNvSpPr/>
          <p:nvPr/>
        </p:nvSpPr>
        <p:spPr>
          <a:xfrm>
            <a:off x="0" y="-169817"/>
            <a:ext cx="12191999" cy="6898249"/>
          </a:xfrm>
          <a:prstGeom prst="rect">
            <a:avLst/>
          </a:prstGeom>
        </p:spPr>
        <p:txBody>
          <a:bodyPr wrap="square" lIns="540000" tIns="540000" rIns="540000" bIns="576000">
            <a:spAutoFit/>
          </a:bodyPr>
          <a:lstStyle/>
          <a:p>
            <a:pPr algn="ctr"/>
            <a:r>
              <a:rPr lang="en-GB" sz="2800" dirty="0">
                <a:solidFill>
                  <a:schemeClr val="bg1"/>
                </a:solidFill>
                <a:latin typeface="Elephant" panose="02020904090505020303" pitchFamily="18" charset="0"/>
              </a:rPr>
              <a:t>Timeline of </a:t>
            </a:r>
          </a:p>
          <a:p>
            <a:pPr algn="ctr"/>
            <a:r>
              <a:rPr lang="en-GB" sz="2800" dirty="0">
                <a:solidFill>
                  <a:schemeClr val="bg1"/>
                </a:solidFill>
                <a:latin typeface="Elephant" panose="02020904090505020303" pitchFamily="18" charset="0"/>
              </a:rPr>
              <a:t>Egyptian Campaign</a:t>
            </a:r>
          </a:p>
          <a:p>
            <a:pPr algn="ctr"/>
            <a:endParaRPr lang="en-GB" sz="2800" dirty="0">
              <a:latin typeface="Algerian" panose="04020705040A02060702" pitchFamily="82" charset="0"/>
            </a:endParaRPr>
          </a:p>
          <a:p>
            <a:pPr algn="just"/>
            <a:endParaRPr lang="en-GB" sz="2800" b="1" dirty="0"/>
          </a:p>
          <a:p>
            <a:pPr algn="just"/>
            <a:endParaRPr lang="en-GB" sz="2800" b="1" dirty="0"/>
          </a:p>
          <a:p>
            <a:pPr algn="just"/>
            <a:endParaRPr lang="en-GB" sz="2800" b="1" dirty="0"/>
          </a:p>
          <a:p>
            <a:pPr algn="just"/>
            <a:endParaRPr lang="en-GB" sz="2800" b="1" dirty="0"/>
          </a:p>
          <a:p>
            <a:pPr algn="just"/>
            <a:endParaRPr lang="en-GB" sz="2800" b="1" dirty="0"/>
          </a:p>
          <a:p>
            <a:pPr algn="just"/>
            <a:endParaRPr lang="en-GB" sz="2000" b="1" dirty="0"/>
          </a:p>
          <a:p>
            <a:pPr algn="just"/>
            <a:r>
              <a:rPr lang="en-GB" sz="2000" b="1" dirty="0"/>
              <a:t>1798</a:t>
            </a:r>
          </a:p>
          <a:p>
            <a:pPr marL="342900" indent="-342900" algn="just">
              <a:buFont typeface="Arial" panose="020B0604020202020204" pitchFamily="34" charset="0"/>
              <a:buChar char="•"/>
            </a:pPr>
            <a:r>
              <a:rPr lang="en-GB" sz="2000" dirty="0"/>
              <a:t>19 May  – Departure from Toulon</a:t>
            </a:r>
          </a:p>
          <a:p>
            <a:pPr marL="342900" indent="-342900" algn="just">
              <a:buFont typeface="Arial" panose="020B0604020202020204" pitchFamily="34" charset="0"/>
              <a:buChar char="•"/>
            </a:pPr>
            <a:r>
              <a:rPr lang="en-GB" sz="2000" dirty="0"/>
              <a:t>11 June  – Capture of Malta</a:t>
            </a:r>
          </a:p>
          <a:p>
            <a:pPr marL="342900" indent="-342900" algn="just">
              <a:buFont typeface="Arial" panose="020B0604020202020204" pitchFamily="34" charset="0"/>
              <a:buChar char="•"/>
            </a:pPr>
            <a:r>
              <a:rPr lang="en-GB" sz="2000" dirty="0"/>
              <a:t>1 July  – Landing at Alexandria</a:t>
            </a:r>
          </a:p>
          <a:p>
            <a:pPr marL="342900" indent="-342900" algn="just">
              <a:buFont typeface="Arial" panose="020B0604020202020204" pitchFamily="34" charset="0"/>
              <a:buChar char="•"/>
            </a:pPr>
            <a:r>
              <a:rPr lang="en-GB" sz="2000" dirty="0"/>
              <a:t>13 July –  Battle of Shubra </a:t>
            </a:r>
            <a:r>
              <a:rPr lang="en-GB" sz="2000" dirty="0" err="1"/>
              <a:t>Khit</a:t>
            </a:r>
            <a:r>
              <a:rPr lang="en-GB" sz="2000" dirty="0"/>
              <a:t>, French victory</a:t>
            </a:r>
          </a:p>
          <a:p>
            <a:pPr marL="342900" indent="-342900" algn="just">
              <a:buFont typeface="Arial" panose="020B0604020202020204" pitchFamily="34" charset="0"/>
              <a:buChar char="•"/>
            </a:pPr>
            <a:r>
              <a:rPr lang="en-GB" sz="2000" dirty="0"/>
              <a:t>21 July – Battle of the Pyramids, French land victory</a:t>
            </a:r>
          </a:p>
        </p:txBody>
      </p:sp>
      <p:sp>
        <p:nvSpPr>
          <p:cNvPr id="3" name="Rectangle 2"/>
          <p:cNvSpPr/>
          <p:nvPr/>
        </p:nvSpPr>
        <p:spPr>
          <a:xfrm>
            <a:off x="108858" y="269969"/>
            <a:ext cx="1153886" cy="3323987"/>
          </a:xfrm>
          <a:prstGeom prst="rect">
            <a:avLst/>
          </a:prstGeom>
        </p:spPr>
        <p:txBody>
          <a:bodyPr wrap="square">
            <a:spAutoFit/>
          </a:bodyPr>
          <a:lstStyle/>
          <a:p>
            <a:pPr algn="r"/>
            <a:r>
              <a:rPr lang="en-GB" sz="1600" dirty="0"/>
              <a:t>Louis-François </a:t>
            </a:r>
            <a:r>
              <a:rPr lang="en-GB" sz="1600" dirty="0" err="1"/>
              <a:t>Lejeune</a:t>
            </a:r>
            <a:r>
              <a:rPr lang="en-GB" sz="1600" dirty="0"/>
              <a:t>, </a:t>
            </a:r>
            <a:r>
              <a:rPr lang="en-GB" sz="1600" i="1" dirty="0"/>
              <a:t>Battle of the Pyramids </a:t>
            </a:r>
            <a:r>
              <a:rPr lang="en-GB" sz="1600" dirty="0"/>
              <a:t>(1808) Antoine-Jean </a:t>
            </a:r>
            <a:r>
              <a:rPr lang="en-GB" sz="1600" dirty="0" err="1"/>
              <a:t>Gros</a:t>
            </a:r>
            <a:r>
              <a:rPr lang="en-GB" sz="1600" dirty="0"/>
              <a:t>, </a:t>
            </a:r>
            <a:r>
              <a:rPr lang="en-GB" sz="1600" i="1" dirty="0"/>
              <a:t>Battle of the Pyramids </a:t>
            </a:r>
            <a:r>
              <a:rPr lang="en-GB" dirty="0"/>
              <a:t>(1810)</a:t>
            </a:r>
          </a:p>
        </p:txBody>
      </p:sp>
      <p:pic>
        <p:nvPicPr>
          <p:cNvPr id="5" name="Picture 4"/>
          <p:cNvPicPr>
            <a:picLocks noChangeAspect="1"/>
          </p:cNvPicPr>
          <p:nvPr/>
        </p:nvPicPr>
        <p:blipFill>
          <a:blip r:embed="rId4"/>
          <a:stretch>
            <a:fillRect/>
          </a:stretch>
        </p:blipFill>
        <p:spPr>
          <a:xfrm>
            <a:off x="7560128" y="3384096"/>
            <a:ext cx="4631871" cy="3473904"/>
          </a:xfrm>
          <a:prstGeom prst="rect">
            <a:avLst/>
          </a:prstGeom>
        </p:spPr>
      </p:pic>
    </p:spTree>
    <p:extLst>
      <p:ext uri="{BB962C8B-B14F-4D97-AF65-F5344CB8AC3E}">
        <p14:creationId xmlns:p14="http://schemas.microsoft.com/office/powerpoint/2010/main" val="184808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626027" y="139700"/>
            <a:ext cx="8565973" cy="6032500"/>
          </a:xfrm>
          <a:prstGeom prst="rect">
            <a:avLst/>
          </a:prstGeom>
        </p:spPr>
      </p:pic>
      <p:sp>
        <p:nvSpPr>
          <p:cNvPr id="3" name="Rectangle 2"/>
          <p:cNvSpPr/>
          <p:nvPr/>
        </p:nvSpPr>
        <p:spPr>
          <a:xfrm>
            <a:off x="1" y="0"/>
            <a:ext cx="3626026" cy="5312660"/>
          </a:xfrm>
          <a:prstGeom prst="rect">
            <a:avLst/>
          </a:prstGeom>
        </p:spPr>
        <p:txBody>
          <a:bodyPr wrap="square" lIns="540000" tIns="540000" rIns="540000" bIns="576000">
            <a:spAutoFit/>
          </a:bodyPr>
          <a:lstStyle/>
          <a:p>
            <a:r>
              <a:rPr lang="en-GB" sz="2800" dirty="0">
                <a:solidFill>
                  <a:srgbClr val="FFFF00"/>
                </a:solidFill>
                <a:latin typeface="Elephant" panose="02020904090505020303" pitchFamily="18" charset="0"/>
              </a:rPr>
              <a:t>Timeline of </a:t>
            </a:r>
          </a:p>
          <a:p>
            <a:r>
              <a:rPr lang="en-GB" sz="2800" dirty="0">
                <a:solidFill>
                  <a:srgbClr val="FFFF00"/>
                </a:solidFill>
                <a:latin typeface="Elephant" panose="02020904090505020303" pitchFamily="18" charset="0"/>
              </a:rPr>
              <a:t>Egyptian Campaign</a:t>
            </a:r>
          </a:p>
          <a:p>
            <a:endParaRPr lang="en-GB" sz="2800" dirty="0">
              <a:latin typeface="Algerian" panose="04020705040A02060702" pitchFamily="82" charset="0"/>
            </a:endParaRPr>
          </a:p>
          <a:p>
            <a:endParaRPr lang="en-GB" sz="2000" b="1" dirty="0"/>
          </a:p>
          <a:p>
            <a:r>
              <a:rPr lang="en-GB" sz="2000" b="1" dirty="0"/>
              <a:t>1798</a:t>
            </a:r>
          </a:p>
          <a:p>
            <a:pPr marL="342900" indent="-342900">
              <a:buFont typeface="Arial" panose="020B0604020202020204" pitchFamily="34" charset="0"/>
              <a:buChar char="•"/>
            </a:pPr>
            <a:r>
              <a:rPr lang="en-GB" sz="2000" dirty="0"/>
              <a:t>1,2 August  – Battle of the Nile, British naval victory over French squadron anchored in Aboukir Bay</a:t>
            </a:r>
          </a:p>
        </p:txBody>
      </p:sp>
      <p:sp>
        <p:nvSpPr>
          <p:cNvPr id="4" name="Rectangle 3"/>
          <p:cNvSpPr/>
          <p:nvPr/>
        </p:nvSpPr>
        <p:spPr>
          <a:xfrm>
            <a:off x="3168827" y="6244665"/>
            <a:ext cx="11722100" cy="369332"/>
          </a:xfrm>
          <a:prstGeom prst="rect">
            <a:avLst/>
          </a:prstGeom>
        </p:spPr>
        <p:txBody>
          <a:bodyPr wrap="square">
            <a:spAutoFit/>
          </a:bodyPr>
          <a:lstStyle/>
          <a:p>
            <a:pPr lvl="0"/>
            <a:r>
              <a:rPr lang="en-GB" dirty="0">
                <a:solidFill>
                  <a:srgbClr val="FFFF00"/>
                </a:solidFill>
              </a:rPr>
              <a:t>George </a:t>
            </a:r>
            <a:r>
              <a:rPr lang="en-GB" dirty="0" err="1">
                <a:solidFill>
                  <a:srgbClr val="FFFF00"/>
                </a:solidFill>
              </a:rPr>
              <a:t>Arnald</a:t>
            </a:r>
            <a:r>
              <a:rPr lang="en-GB" dirty="0">
                <a:solidFill>
                  <a:srgbClr val="FFFF00"/>
                </a:solidFill>
              </a:rPr>
              <a:t>, </a:t>
            </a:r>
            <a:r>
              <a:rPr lang="en-GB" i="1" dirty="0">
                <a:solidFill>
                  <a:srgbClr val="FFFF00"/>
                </a:solidFill>
              </a:rPr>
              <a:t>The Destruction of Lorient at the Battle of the Nile, August 1 1798</a:t>
            </a:r>
            <a:r>
              <a:rPr lang="en-GB" dirty="0">
                <a:solidFill>
                  <a:srgbClr val="FFFF00"/>
                </a:solidFill>
              </a:rPr>
              <a:t>  (1825–27)</a:t>
            </a:r>
          </a:p>
        </p:txBody>
      </p:sp>
    </p:spTree>
    <p:extLst>
      <p:ext uri="{BB962C8B-B14F-4D97-AF65-F5344CB8AC3E}">
        <p14:creationId xmlns:p14="http://schemas.microsoft.com/office/powerpoint/2010/main" val="37844130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 y="1"/>
            <a:ext cx="5388428" cy="6974653"/>
          </a:xfrm>
          <a:prstGeom prst="rect">
            <a:avLst/>
          </a:prstGeom>
        </p:spPr>
        <p:txBody>
          <a:bodyPr wrap="square" lIns="540000" tIns="540000" rIns="540000" bIns="576000">
            <a:spAutoFit/>
          </a:bodyPr>
          <a:lstStyle/>
          <a:p>
            <a:r>
              <a:rPr lang="en-GB" sz="2800" dirty="0">
                <a:solidFill>
                  <a:srgbClr val="FFFF00"/>
                </a:solidFill>
                <a:latin typeface="Elephant" panose="02020904090505020303" pitchFamily="18" charset="0"/>
              </a:rPr>
              <a:t>Timeline of </a:t>
            </a:r>
          </a:p>
          <a:p>
            <a:r>
              <a:rPr lang="en-GB" sz="2800" dirty="0">
                <a:solidFill>
                  <a:srgbClr val="FFFF00"/>
                </a:solidFill>
                <a:latin typeface="Elephant" panose="02020904090505020303" pitchFamily="18" charset="0"/>
              </a:rPr>
              <a:t>Egyptian Campaign</a:t>
            </a:r>
          </a:p>
          <a:p>
            <a:endParaRPr lang="en-GB" sz="2000" b="1" dirty="0"/>
          </a:p>
          <a:p>
            <a:r>
              <a:rPr lang="en-GB" sz="1900" b="1" dirty="0"/>
              <a:t>1799</a:t>
            </a:r>
          </a:p>
          <a:p>
            <a:r>
              <a:rPr lang="en-GB" sz="1900" dirty="0"/>
              <a:t>Napoleon tries (and fails) to push out of Egypt into Syria</a:t>
            </a:r>
          </a:p>
          <a:p>
            <a:endParaRPr lang="en-GB" sz="1900" dirty="0"/>
          </a:p>
          <a:p>
            <a:pPr marL="342900" indent="-342900">
              <a:buFont typeface="Arial" panose="020B0604020202020204" pitchFamily="34" charset="0"/>
              <a:buChar char="•"/>
            </a:pPr>
            <a:r>
              <a:rPr lang="en-GB" sz="1900" dirty="0"/>
              <a:t>11-19 February – Siege of El Arish, French victory</a:t>
            </a:r>
          </a:p>
          <a:p>
            <a:pPr marL="342900" indent="-342900">
              <a:buFont typeface="Arial" panose="020B0604020202020204" pitchFamily="34" charset="0"/>
              <a:buChar char="•"/>
            </a:pPr>
            <a:r>
              <a:rPr lang="en-GB" sz="1900" dirty="0"/>
              <a:t>7 March – Siege of Jaffa, French victory</a:t>
            </a:r>
          </a:p>
          <a:p>
            <a:pPr marL="342900" indent="-342900">
              <a:buFont typeface="Arial" panose="020B0604020202020204" pitchFamily="34" charset="0"/>
              <a:buChar char="•"/>
            </a:pPr>
            <a:r>
              <a:rPr lang="en-GB" sz="1900" dirty="0"/>
              <a:t>8 April – Battle at Nazareth, French victory, </a:t>
            </a:r>
            <a:r>
              <a:rPr lang="en-GB" sz="1900" dirty="0" err="1"/>
              <a:t>Junot</a:t>
            </a:r>
            <a:r>
              <a:rPr lang="en-GB" sz="1900" dirty="0"/>
              <a:t> with 500 defeats 3000 Turks</a:t>
            </a:r>
          </a:p>
          <a:p>
            <a:pPr marL="342900" indent="-342900">
              <a:buFont typeface="Arial" panose="020B0604020202020204" pitchFamily="34" charset="0"/>
              <a:buChar char="•"/>
            </a:pPr>
            <a:r>
              <a:rPr lang="en-GB" sz="1900" dirty="0"/>
              <a:t>20 May – Siege of Acre, French defeated</a:t>
            </a:r>
          </a:p>
          <a:p>
            <a:pPr marL="342900" indent="-342900">
              <a:buFont typeface="Arial" panose="020B0604020202020204" pitchFamily="34" charset="0"/>
              <a:buChar char="•"/>
            </a:pPr>
            <a:r>
              <a:rPr lang="en-GB" sz="1900" dirty="0"/>
              <a:t>1 August  – Battle of Abukir, French victory, c. 11,000 Ottoman prisoners drowned in the Nile</a:t>
            </a:r>
          </a:p>
          <a:p>
            <a:pPr marL="342900" indent="-342900">
              <a:buFont typeface="Arial" panose="020B0604020202020204" pitchFamily="34" charset="0"/>
              <a:buChar char="•"/>
            </a:pPr>
            <a:endParaRPr lang="en-GB" sz="1900" dirty="0"/>
          </a:p>
          <a:p>
            <a:r>
              <a:rPr lang="en-GB" sz="1900" dirty="0"/>
              <a:t>Army plague-ridden; retreats to Egypt</a:t>
            </a:r>
          </a:p>
        </p:txBody>
      </p:sp>
      <p:pic>
        <p:nvPicPr>
          <p:cNvPr id="5" name="Picture 4"/>
          <p:cNvPicPr>
            <a:picLocks noChangeAspect="1"/>
          </p:cNvPicPr>
          <p:nvPr/>
        </p:nvPicPr>
        <p:blipFill>
          <a:blip r:embed="rId3"/>
          <a:stretch>
            <a:fillRect/>
          </a:stretch>
        </p:blipFill>
        <p:spPr>
          <a:xfrm>
            <a:off x="5170344" y="0"/>
            <a:ext cx="7021655" cy="5012871"/>
          </a:xfrm>
          <a:prstGeom prst="rect">
            <a:avLst/>
          </a:prstGeom>
        </p:spPr>
      </p:pic>
      <p:sp>
        <p:nvSpPr>
          <p:cNvPr id="7" name="Rectangle 6"/>
          <p:cNvSpPr/>
          <p:nvPr/>
        </p:nvSpPr>
        <p:spPr>
          <a:xfrm>
            <a:off x="6858178" y="5341193"/>
            <a:ext cx="4698821" cy="584775"/>
          </a:xfrm>
          <a:prstGeom prst="rect">
            <a:avLst/>
          </a:prstGeom>
        </p:spPr>
        <p:txBody>
          <a:bodyPr wrap="square">
            <a:spAutoFit/>
          </a:bodyPr>
          <a:lstStyle/>
          <a:p>
            <a:pPr algn="ctr"/>
            <a:r>
              <a:rPr lang="en-GB" sz="1600" dirty="0">
                <a:latin typeface="Franklin Gothic Medium"/>
              </a:rPr>
              <a:t>Antoine-Jean </a:t>
            </a:r>
            <a:r>
              <a:rPr lang="en-GB" sz="1600" dirty="0" err="1">
                <a:latin typeface="Franklin Gothic Medium"/>
              </a:rPr>
              <a:t>Gros</a:t>
            </a:r>
            <a:r>
              <a:rPr lang="en-GB" sz="1600" dirty="0">
                <a:latin typeface="Franklin Gothic Medium"/>
              </a:rPr>
              <a:t>, </a:t>
            </a:r>
            <a:r>
              <a:rPr lang="en-GB" sz="1600" i="1" dirty="0">
                <a:latin typeface="Franklin Gothic Medium"/>
              </a:rPr>
              <a:t>Bonaparte Visiting the Plague Victims of Jaffa </a:t>
            </a:r>
            <a:r>
              <a:rPr lang="en-GB" sz="1600" dirty="0">
                <a:latin typeface="Franklin Gothic Medium"/>
              </a:rPr>
              <a:t>(1804)</a:t>
            </a:r>
          </a:p>
        </p:txBody>
      </p:sp>
    </p:spTree>
    <p:extLst>
      <p:ext uri="{BB962C8B-B14F-4D97-AF65-F5344CB8AC3E}">
        <p14:creationId xmlns:p14="http://schemas.microsoft.com/office/powerpoint/2010/main" val="13872229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1"/>
            <a:ext cx="4838699" cy="4881773"/>
          </a:xfrm>
          <a:prstGeom prst="rect">
            <a:avLst/>
          </a:prstGeom>
        </p:spPr>
        <p:txBody>
          <a:bodyPr wrap="square" lIns="540000" tIns="540000" rIns="540000" bIns="576000">
            <a:spAutoFit/>
          </a:bodyPr>
          <a:lstStyle/>
          <a:p>
            <a:r>
              <a:rPr lang="en-GB" sz="2800" dirty="0">
                <a:solidFill>
                  <a:srgbClr val="FFFF00"/>
                </a:solidFill>
                <a:latin typeface="Elephant" panose="02020904090505020303" pitchFamily="18" charset="0"/>
              </a:rPr>
              <a:t>Timeline of </a:t>
            </a:r>
          </a:p>
          <a:p>
            <a:r>
              <a:rPr lang="en-GB" sz="2800" dirty="0">
                <a:solidFill>
                  <a:srgbClr val="FFFF00"/>
                </a:solidFill>
                <a:latin typeface="Elephant" panose="02020904090505020303" pitchFamily="18" charset="0"/>
              </a:rPr>
              <a:t>Egyptian Campaign</a:t>
            </a:r>
          </a:p>
          <a:p>
            <a:endParaRPr lang="en-GB" sz="2800" dirty="0">
              <a:latin typeface="Algerian" panose="04020705040A02060702" pitchFamily="82" charset="0"/>
            </a:endParaRPr>
          </a:p>
          <a:p>
            <a:r>
              <a:rPr lang="en-GB" sz="2000" b="1" dirty="0"/>
              <a:t>1799</a:t>
            </a:r>
          </a:p>
          <a:p>
            <a:pPr marL="342900" indent="-342900">
              <a:buFont typeface="Arial" panose="020B0604020202020204" pitchFamily="34" charset="0"/>
              <a:buChar char="•"/>
            </a:pPr>
            <a:r>
              <a:rPr lang="en-GB" sz="2000" dirty="0"/>
              <a:t>23 August – Bonaparte embarks on the frigate </a:t>
            </a:r>
            <a:r>
              <a:rPr lang="en-GB" sz="2000" dirty="0" err="1"/>
              <a:t>Muiron</a:t>
            </a:r>
            <a:r>
              <a:rPr lang="en-GB" sz="2000" dirty="0"/>
              <a:t> and abandons command – hailed as hero on return to France</a:t>
            </a:r>
          </a:p>
          <a:p>
            <a:pPr marL="342900" indent="-342900">
              <a:buFont typeface="Arial" panose="020B0604020202020204" pitchFamily="34" charset="0"/>
              <a:buChar char="•"/>
            </a:pPr>
            <a:r>
              <a:rPr lang="en-GB" sz="2000" dirty="0"/>
              <a:t>9 November – Coup of 18 Brumaire brings Napoleon to power as First Consul of France</a:t>
            </a:r>
          </a:p>
        </p:txBody>
      </p:sp>
      <p:pic>
        <p:nvPicPr>
          <p:cNvPr id="3" name="Picture 2"/>
          <p:cNvPicPr>
            <a:picLocks noChangeAspect="1"/>
          </p:cNvPicPr>
          <p:nvPr/>
        </p:nvPicPr>
        <p:blipFill>
          <a:blip r:embed="rId3"/>
          <a:stretch>
            <a:fillRect/>
          </a:stretch>
        </p:blipFill>
        <p:spPr>
          <a:xfrm>
            <a:off x="5384800" y="0"/>
            <a:ext cx="6807200" cy="5396828"/>
          </a:xfrm>
          <a:prstGeom prst="rect">
            <a:avLst/>
          </a:prstGeom>
        </p:spPr>
      </p:pic>
      <p:pic>
        <p:nvPicPr>
          <p:cNvPr id="4" name="Picture 3"/>
          <p:cNvPicPr>
            <a:picLocks noChangeAspect="1"/>
          </p:cNvPicPr>
          <p:nvPr/>
        </p:nvPicPr>
        <p:blipFill>
          <a:blip r:embed="rId4"/>
          <a:stretch>
            <a:fillRect/>
          </a:stretch>
        </p:blipFill>
        <p:spPr>
          <a:xfrm>
            <a:off x="4991100" y="3262122"/>
            <a:ext cx="3352800" cy="3595878"/>
          </a:xfrm>
          <a:prstGeom prst="rect">
            <a:avLst/>
          </a:prstGeom>
        </p:spPr>
      </p:pic>
      <p:sp>
        <p:nvSpPr>
          <p:cNvPr id="5" name="Rectangle 4"/>
          <p:cNvSpPr/>
          <p:nvPr/>
        </p:nvSpPr>
        <p:spPr>
          <a:xfrm>
            <a:off x="1123950" y="4744474"/>
            <a:ext cx="3670300" cy="1569660"/>
          </a:xfrm>
          <a:prstGeom prst="rect">
            <a:avLst/>
          </a:prstGeom>
        </p:spPr>
        <p:txBody>
          <a:bodyPr wrap="square">
            <a:spAutoFit/>
          </a:bodyPr>
          <a:lstStyle/>
          <a:p>
            <a:pPr lvl="0"/>
            <a:r>
              <a:rPr lang="en-GB" sz="1600" dirty="0"/>
              <a:t>Jean-Pierre </a:t>
            </a:r>
            <a:r>
              <a:rPr lang="en-GB" sz="1600" dirty="0" err="1"/>
              <a:t>Franque</a:t>
            </a:r>
            <a:r>
              <a:rPr lang="en-GB" sz="1600" dirty="0"/>
              <a:t>, </a:t>
            </a:r>
            <a:r>
              <a:rPr lang="en-GB" sz="1600" i="1" dirty="0"/>
              <a:t>Allegory of France before the return of Napoleon from Egypt</a:t>
            </a:r>
            <a:r>
              <a:rPr lang="en-GB" sz="1600" dirty="0"/>
              <a:t> (1810)</a:t>
            </a:r>
          </a:p>
          <a:p>
            <a:pPr lvl="0"/>
            <a:r>
              <a:rPr lang="en-GB" sz="1600" dirty="0"/>
              <a:t>François </a:t>
            </a:r>
            <a:r>
              <a:rPr lang="en-GB" sz="1600" dirty="0" err="1"/>
              <a:t>Bouchot</a:t>
            </a:r>
            <a:r>
              <a:rPr lang="en-GB" sz="1600" dirty="0"/>
              <a:t>, </a:t>
            </a:r>
            <a:r>
              <a:rPr lang="en-GB" sz="1600" i="1" dirty="0"/>
              <a:t>Napoleon Bonaparte in the coup d'état of 18 Brumaire in Saint-Cloud </a:t>
            </a:r>
            <a:r>
              <a:rPr lang="en-GB" sz="1600" dirty="0"/>
              <a:t>(1840)</a:t>
            </a:r>
          </a:p>
        </p:txBody>
      </p:sp>
    </p:spTree>
    <p:extLst>
      <p:ext uri="{BB962C8B-B14F-4D97-AF65-F5344CB8AC3E}">
        <p14:creationId xmlns:p14="http://schemas.microsoft.com/office/powerpoint/2010/main" val="15939835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9383686" y="1266075"/>
            <a:ext cx="2389214" cy="1200329"/>
          </a:xfrm>
          <a:prstGeom prst="rect">
            <a:avLst/>
          </a:prstGeom>
        </p:spPr>
        <p:txBody>
          <a:bodyPr wrap="square">
            <a:spAutoFit/>
          </a:bodyPr>
          <a:lstStyle/>
          <a:p>
            <a:pPr algn="r"/>
            <a:r>
              <a:rPr lang="en-GB" dirty="0"/>
              <a:t>Philip James de </a:t>
            </a:r>
            <a:r>
              <a:rPr lang="en-GB" dirty="0" err="1"/>
              <a:t>Loutherbourg</a:t>
            </a:r>
            <a:r>
              <a:rPr lang="en-GB" dirty="0"/>
              <a:t>, </a:t>
            </a:r>
            <a:r>
              <a:rPr lang="en-GB" i="1" dirty="0"/>
              <a:t>Battle of Alexandria</a:t>
            </a:r>
            <a:r>
              <a:rPr lang="en-GB" dirty="0"/>
              <a:t>, </a:t>
            </a:r>
            <a:r>
              <a:rPr lang="en-GB" i="1" dirty="0"/>
              <a:t>21 March 1801 </a:t>
            </a:r>
            <a:r>
              <a:rPr lang="en-GB" dirty="0"/>
              <a:t>(1802)</a:t>
            </a:r>
            <a:endParaRPr lang="en-GB" i="1" dirty="0"/>
          </a:p>
        </p:txBody>
      </p:sp>
      <p:pic>
        <p:nvPicPr>
          <p:cNvPr id="8" name="Picture 2" descr="Philip James de Loutherbourg - The Battle of Alexandria, 21 March 1801 - Google Art Projec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47257" y="0"/>
            <a:ext cx="6428215" cy="4504772"/>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1" y="0"/>
            <a:ext cx="12191999" cy="7343985"/>
          </a:xfrm>
          <a:prstGeom prst="rect">
            <a:avLst/>
          </a:prstGeom>
        </p:spPr>
        <p:txBody>
          <a:bodyPr wrap="square" lIns="540000" tIns="540000" rIns="540000" bIns="576000">
            <a:spAutoFit/>
          </a:bodyPr>
          <a:lstStyle/>
          <a:p>
            <a:pPr algn="ctr"/>
            <a:r>
              <a:rPr lang="en-GB" sz="2800" dirty="0">
                <a:solidFill>
                  <a:schemeClr val="bg1"/>
                </a:solidFill>
                <a:latin typeface="Elephant" panose="02020904090505020303" pitchFamily="18" charset="0"/>
              </a:rPr>
              <a:t>Timeline of </a:t>
            </a:r>
          </a:p>
          <a:p>
            <a:pPr algn="ctr"/>
            <a:r>
              <a:rPr lang="en-GB" sz="2800" dirty="0">
                <a:solidFill>
                  <a:schemeClr val="bg1"/>
                </a:solidFill>
                <a:latin typeface="Elephant" panose="02020904090505020303" pitchFamily="18" charset="0"/>
              </a:rPr>
              <a:t>Egyptian Campaign</a:t>
            </a:r>
          </a:p>
          <a:p>
            <a:pPr algn="ctr"/>
            <a:endParaRPr lang="en-GB" sz="2800" dirty="0">
              <a:latin typeface="Algerian" panose="04020705040A02060702" pitchFamily="82" charset="0"/>
            </a:endParaRPr>
          </a:p>
          <a:p>
            <a:pPr algn="just"/>
            <a:endParaRPr lang="en-GB" sz="2800" b="1" dirty="0"/>
          </a:p>
          <a:p>
            <a:pPr algn="just"/>
            <a:endParaRPr lang="en-GB" sz="2800" b="1" dirty="0"/>
          </a:p>
          <a:p>
            <a:pPr algn="just"/>
            <a:endParaRPr lang="en-GB" sz="2800" b="1" dirty="0"/>
          </a:p>
          <a:p>
            <a:pPr algn="just"/>
            <a:endParaRPr lang="en-GB" sz="2800" b="1" dirty="0"/>
          </a:p>
          <a:p>
            <a:pPr algn="just"/>
            <a:endParaRPr lang="en-GB" sz="2800" b="1" dirty="0"/>
          </a:p>
          <a:p>
            <a:pPr algn="just"/>
            <a:endParaRPr lang="en-GB" sz="2000" b="1" dirty="0"/>
          </a:p>
          <a:p>
            <a:pPr algn="just"/>
            <a:r>
              <a:rPr lang="en-GB" sz="2000" b="1" dirty="0"/>
              <a:t>1801</a:t>
            </a:r>
          </a:p>
          <a:p>
            <a:pPr marL="342900" indent="-342900" algn="just">
              <a:buFont typeface="Arial" panose="020B0604020202020204" pitchFamily="34" charset="0"/>
              <a:buChar char="•"/>
            </a:pPr>
            <a:r>
              <a:rPr lang="en-GB" sz="2000" dirty="0"/>
              <a:t>8 March  – British landing near Aboukir</a:t>
            </a:r>
          </a:p>
          <a:p>
            <a:pPr marL="342900" indent="-342900" algn="just">
              <a:buFont typeface="Arial" panose="020B0604020202020204" pitchFamily="34" charset="0"/>
              <a:buChar char="•"/>
            </a:pPr>
            <a:r>
              <a:rPr lang="en-GB" sz="2000" dirty="0"/>
              <a:t>21 March – Battle of Alexandria, French defeat digs in at Alexandria ready for the siege of Alexandria</a:t>
            </a:r>
          </a:p>
          <a:p>
            <a:pPr marL="342900" indent="-342900" algn="just">
              <a:buFont typeface="Arial" panose="020B0604020202020204" pitchFamily="34" charset="0"/>
              <a:buChar char="•"/>
            </a:pPr>
            <a:r>
              <a:rPr lang="en-GB" sz="2000" dirty="0"/>
              <a:t>31 March – Ottoman army arrives at El-</a:t>
            </a:r>
            <a:r>
              <a:rPr lang="en-GB" sz="2000" dirty="0" err="1"/>
              <a:t>Arich</a:t>
            </a:r>
            <a:endParaRPr lang="en-GB" sz="2000" dirty="0"/>
          </a:p>
          <a:p>
            <a:pPr marL="342900" indent="-342900" algn="just">
              <a:buFont typeface="Arial" panose="020B0604020202020204" pitchFamily="34" charset="0"/>
              <a:buChar char="•"/>
            </a:pPr>
            <a:r>
              <a:rPr lang="en-GB" sz="2000" dirty="0"/>
              <a:t>19 April – British and Ottoman forces capture Fort Julien at Rosetta after a four-day bombardment, opening the Nile.</a:t>
            </a:r>
          </a:p>
          <a:p>
            <a:pPr marL="342900" indent="-342900" algn="just">
              <a:buFont typeface="Arial" panose="020B0604020202020204" pitchFamily="34" charset="0"/>
              <a:buChar char="•"/>
            </a:pPr>
            <a:r>
              <a:rPr lang="en-GB" sz="2000" dirty="0"/>
              <a:t>27 June – French surrender at Cairo</a:t>
            </a:r>
          </a:p>
          <a:p>
            <a:pPr marL="342900" indent="-342900" algn="just">
              <a:buFont typeface="Arial" panose="020B0604020202020204" pitchFamily="34" charset="0"/>
              <a:buChar char="•"/>
            </a:pPr>
            <a:r>
              <a:rPr lang="en-GB" sz="2000" dirty="0"/>
              <a:t>31 August – Siege of Alexandria ends in French surrender</a:t>
            </a:r>
          </a:p>
        </p:txBody>
      </p:sp>
    </p:spTree>
    <p:extLst>
      <p:ext uri="{BB962C8B-B14F-4D97-AF65-F5344CB8AC3E}">
        <p14:creationId xmlns:p14="http://schemas.microsoft.com/office/powerpoint/2010/main" val="14127808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 y="0"/>
            <a:ext cx="5193843" cy="6789987"/>
          </a:xfrm>
          <a:prstGeom prst="rect">
            <a:avLst/>
          </a:prstGeom>
        </p:spPr>
        <p:txBody>
          <a:bodyPr wrap="square" lIns="540000" tIns="540000" rIns="540000" bIns="576000">
            <a:spAutoFit/>
          </a:bodyPr>
          <a:lstStyle/>
          <a:p>
            <a:r>
              <a:rPr lang="en-GB" sz="2800" dirty="0">
                <a:solidFill>
                  <a:srgbClr val="FFFF00"/>
                </a:solidFill>
                <a:latin typeface="Elephant" panose="02020904090505020303" pitchFamily="18" charset="0"/>
              </a:rPr>
              <a:t>Egypt after Napoleon </a:t>
            </a:r>
          </a:p>
          <a:p>
            <a:pPr marL="342900" indent="-342900" algn="just">
              <a:buFont typeface="Arial" panose="020B0604020202020204" pitchFamily="34" charset="0"/>
              <a:buChar char="•"/>
            </a:pPr>
            <a:endParaRPr lang="en-GB" sz="2000" b="1" dirty="0"/>
          </a:p>
          <a:p>
            <a:pPr marL="342900" indent="-342900" algn="just">
              <a:buFont typeface="Arial" panose="020B0604020202020204" pitchFamily="34" charset="0"/>
              <a:buChar char="•"/>
            </a:pPr>
            <a:r>
              <a:rPr lang="en-GB" sz="2000" b="1" dirty="0" err="1"/>
              <a:t>Mamluk</a:t>
            </a:r>
            <a:r>
              <a:rPr lang="en-GB" sz="2000" b="1" dirty="0"/>
              <a:t> rule comes to end conclusively 1811</a:t>
            </a:r>
          </a:p>
          <a:p>
            <a:pPr marL="342900" indent="-342900" algn="just">
              <a:buFont typeface="Arial" panose="020B0604020202020204" pitchFamily="34" charset="0"/>
              <a:buChar char="•"/>
            </a:pPr>
            <a:r>
              <a:rPr lang="en-GB" sz="2000" b="1" dirty="0"/>
              <a:t>Khedivate of Egypt est. (officially part of Ottoman Empire up to WWI)</a:t>
            </a:r>
          </a:p>
          <a:p>
            <a:pPr marL="342900" indent="-342900" algn="just">
              <a:buFont typeface="Arial" panose="020B0604020202020204" pitchFamily="34" charset="0"/>
              <a:buChar char="•"/>
            </a:pPr>
            <a:r>
              <a:rPr lang="en-GB" sz="2000" b="1" dirty="0"/>
              <a:t>British commercial interests influential </a:t>
            </a:r>
          </a:p>
          <a:p>
            <a:pPr marL="342900" indent="-342900" algn="just">
              <a:buFont typeface="Arial" panose="020B0604020202020204" pitchFamily="34" charset="0"/>
              <a:buChar char="•"/>
            </a:pPr>
            <a:r>
              <a:rPr lang="en-GB" sz="2000" b="1" dirty="0"/>
              <a:t>Construction of Suez Canal (1854–1869)</a:t>
            </a:r>
          </a:p>
          <a:p>
            <a:pPr marL="342900" indent="-342900" algn="just">
              <a:buFont typeface="Arial" panose="020B0604020202020204" pitchFamily="34" charset="0"/>
              <a:buChar char="•"/>
            </a:pPr>
            <a:r>
              <a:rPr lang="en-GB" sz="2000" b="1" dirty="0"/>
              <a:t>Egypt informal British Protectorate (not ‘colony’ as such), 1882–1913; formal 1913–1922</a:t>
            </a:r>
          </a:p>
          <a:p>
            <a:pPr marL="342900" indent="-342900" algn="just">
              <a:buFont typeface="Arial" panose="020B0604020202020204" pitchFamily="34" charset="0"/>
              <a:buChar char="•"/>
            </a:pPr>
            <a:r>
              <a:rPr lang="en-GB" sz="2000" b="1" dirty="0"/>
              <a:t>British occupation and presence in Egypt up to 1956</a:t>
            </a:r>
          </a:p>
          <a:p>
            <a:pPr marL="342900" indent="-342900" algn="just">
              <a:buFont typeface="Arial" panose="020B0604020202020204" pitchFamily="34" charset="0"/>
              <a:buChar char="•"/>
            </a:pPr>
            <a:endParaRPr lang="en-GB" sz="2000" b="1" dirty="0"/>
          </a:p>
          <a:p>
            <a:pPr marL="342900" indent="-342900" algn="just">
              <a:buFont typeface="Arial" panose="020B0604020202020204" pitchFamily="34" charset="0"/>
              <a:buChar char="•"/>
            </a:pPr>
            <a:endParaRPr lang="en-GB" sz="2000" b="1" dirty="0"/>
          </a:p>
        </p:txBody>
      </p:sp>
      <p:pic>
        <p:nvPicPr>
          <p:cNvPr id="3" name="Picture 2"/>
          <p:cNvPicPr>
            <a:picLocks noChangeAspect="1"/>
          </p:cNvPicPr>
          <p:nvPr/>
        </p:nvPicPr>
        <p:blipFill>
          <a:blip r:embed="rId3"/>
          <a:stretch>
            <a:fillRect/>
          </a:stretch>
        </p:blipFill>
        <p:spPr>
          <a:xfrm>
            <a:off x="5193845" y="-97863"/>
            <a:ext cx="6998155" cy="5233915"/>
          </a:xfrm>
          <a:prstGeom prst="rect">
            <a:avLst/>
          </a:prstGeom>
        </p:spPr>
      </p:pic>
      <p:sp>
        <p:nvSpPr>
          <p:cNvPr id="4" name="Rectangle 3"/>
          <p:cNvSpPr/>
          <p:nvPr/>
        </p:nvSpPr>
        <p:spPr>
          <a:xfrm>
            <a:off x="7605712" y="5334000"/>
            <a:ext cx="4403271" cy="923330"/>
          </a:xfrm>
          <a:prstGeom prst="rect">
            <a:avLst/>
          </a:prstGeom>
        </p:spPr>
        <p:txBody>
          <a:bodyPr wrap="square">
            <a:spAutoFit/>
          </a:bodyPr>
          <a:lstStyle/>
          <a:p>
            <a:r>
              <a:rPr lang="en-GB" i="1" dirty="0"/>
              <a:t>Appleton's Journal of Popular Literature, Science, and Art</a:t>
            </a:r>
            <a:r>
              <a:rPr lang="en-GB" dirty="0"/>
              <a:t>, 1869;</a:t>
            </a:r>
          </a:p>
          <a:p>
            <a:r>
              <a:rPr lang="en-GB" dirty="0"/>
              <a:t>satire, </a:t>
            </a:r>
            <a:r>
              <a:rPr lang="en-GB" i="1" dirty="0"/>
              <a:t>Le Petit Journal</a:t>
            </a:r>
            <a:r>
              <a:rPr lang="en-GB" dirty="0"/>
              <a:t>, 11 February 1893</a:t>
            </a:r>
          </a:p>
        </p:txBody>
      </p:sp>
      <p:pic>
        <p:nvPicPr>
          <p:cNvPr id="5" name="Picture 4"/>
          <p:cNvPicPr>
            <a:picLocks noChangeAspect="1"/>
          </p:cNvPicPr>
          <p:nvPr/>
        </p:nvPicPr>
        <p:blipFill>
          <a:blip r:embed="rId4"/>
          <a:stretch>
            <a:fillRect/>
          </a:stretch>
        </p:blipFill>
        <p:spPr>
          <a:xfrm>
            <a:off x="5193846" y="3810000"/>
            <a:ext cx="2228850" cy="3048000"/>
          </a:xfrm>
          <a:prstGeom prst="rect">
            <a:avLst/>
          </a:prstGeom>
        </p:spPr>
      </p:pic>
    </p:spTree>
    <p:extLst>
      <p:ext uri="{BB962C8B-B14F-4D97-AF65-F5344CB8AC3E}">
        <p14:creationId xmlns:p14="http://schemas.microsoft.com/office/powerpoint/2010/main" val="13531011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468836" y="0"/>
            <a:ext cx="5548993" cy="6651089"/>
          </a:xfrm>
          <a:prstGeom prst="rect">
            <a:avLst/>
          </a:prstGeom>
        </p:spPr>
        <p:txBody>
          <a:bodyPr wrap="square" tIns="360000" bIns="360000">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00"/>
                </a:solidFill>
                <a:effectLst/>
                <a:uLnTx/>
                <a:uFillTx/>
                <a:latin typeface="Elephant" panose="02020904090505020303" pitchFamily="18" charset="0"/>
              </a:rPr>
              <a:t>Egyptomania</a:t>
            </a:r>
          </a:p>
          <a:p>
            <a:pPr marL="342900" marR="0" lvl="0" indent="-342900" algn="r"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Napoleon invasion ignites fascination for Egypt </a:t>
            </a:r>
          </a:p>
          <a:p>
            <a:pPr marL="342900" marR="0" lvl="0" indent="-342900" algn="r"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Discoveries of </a:t>
            </a:r>
            <a:r>
              <a:rPr kumimoji="0" lang="en-GB" sz="2000" b="1" i="0" u="none" strike="noStrike" kern="1200" cap="none" spc="0" normalizeH="0" baseline="0" noProof="0" dirty="0">
                <a:ln>
                  <a:noFill/>
                </a:ln>
                <a:effectLst/>
                <a:uLnTx/>
                <a:uFillTx/>
                <a:latin typeface="Calibri" panose="020F0502020204030204"/>
                <a:ea typeface="+mn-ea"/>
                <a:cs typeface="+mn-cs"/>
              </a:rPr>
              <a:t>Pharaonic-era artefacts predating classical Greek and Roman world</a:t>
            </a:r>
          </a:p>
          <a:p>
            <a:pPr marL="342900" marR="0" lvl="0" indent="-342900" algn="r"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Rosetta Stone and other large antiquities (those to big for individual transportation) ceded to British Museum under terms of French surrender in North Africa, 1801</a:t>
            </a:r>
          </a:p>
          <a:p>
            <a:pPr marL="342900" marR="0" lvl="0" indent="-342900" algn="r"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Jean-François Champollion (1790–1832) deciphers hieroglyphs in 1820s, 30s </a:t>
            </a:r>
          </a:p>
          <a:p>
            <a:pPr marL="342900" marR="0" lvl="0" indent="-342900" algn="r"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Museums a means of aggrandising military conquest to domestic audience</a:t>
            </a:r>
          </a:p>
          <a:p>
            <a:pPr marL="285750" marR="0" lvl="0" indent="-285750" algn="r" defTabSz="914400" rtl="0" eaLnBrk="1" fontAlgn="auto" latinLnBrk="0" hangingPunct="1">
              <a:lnSpc>
                <a:spcPct val="120000"/>
              </a:lnSpc>
              <a:spcBef>
                <a:spcPts val="0"/>
              </a:spcBef>
              <a:spcAft>
                <a:spcPts val="0"/>
              </a:spcAft>
              <a:buClrTx/>
              <a:buSzTx/>
              <a:buFontTx/>
              <a:buChar char="-"/>
              <a:tabLst/>
              <a:defRPr/>
            </a:pPr>
            <a:endParaRPr kumimoji="0" lang="en-GB" sz="2000" b="0" i="0" u="none" strike="noStrike" kern="1200" cap="none" spc="0" normalizeH="0" baseline="0" noProof="0" dirty="0">
              <a:ln>
                <a:noFill/>
              </a:ln>
              <a:effectLst/>
              <a:uLnTx/>
              <a:uFillTx/>
              <a:latin typeface="Calibri" panose="020F0502020204030204"/>
              <a:ea typeface="+mn-ea"/>
              <a:cs typeface="+mn-cs"/>
            </a:endParaRPr>
          </a:p>
          <a:p>
            <a:pPr marL="0" marR="0" lvl="0" indent="0" algn="r" defTabSz="914400" rtl="0" eaLnBrk="1" fontAlgn="auto" latinLnBrk="0" hangingPunct="1">
              <a:lnSpc>
                <a:spcPct val="120000"/>
              </a:lnSpc>
              <a:spcBef>
                <a:spcPts val="0"/>
              </a:spcBef>
              <a:spcAft>
                <a:spcPts val="0"/>
              </a:spcAft>
              <a:buClrTx/>
              <a:buSzTx/>
              <a:buFontTx/>
              <a:buNone/>
              <a:tabLst/>
              <a:defRPr/>
            </a:pPr>
            <a:r>
              <a:rPr kumimoji="0" lang="en-GB" sz="2000" b="0" i="1" u="none" strike="noStrike" kern="1200" cap="none" spc="0" normalizeH="0" baseline="0" noProof="0" dirty="0">
                <a:ln>
                  <a:noFill/>
                </a:ln>
                <a:effectLst/>
                <a:uLnTx/>
                <a:uFillTx/>
                <a:latin typeface="Calibri" panose="020F0502020204030204"/>
                <a:ea typeface="+mn-ea"/>
                <a:cs typeface="+mn-cs"/>
              </a:rPr>
              <a:t>Rosetta Stone and Egypt section, British Museum; Champollion portrait by Léon </a:t>
            </a:r>
            <a:r>
              <a:rPr kumimoji="0" lang="en-GB" sz="2000" b="0" i="1" u="none" strike="noStrike" kern="1200" cap="none" spc="0" normalizeH="0" baseline="0" noProof="0" dirty="0" err="1">
                <a:ln>
                  <a:noFill/>
                </a:ln>
                <a:effectLst/>
                <a:uLnTx/>
                <a:uFillTx/>
                <a:latin typeface="Calibri" panose="020F0502020204030204"/>
                <a:ea typeface="+mn-ea"/>
                <a:cs typeface="+mn-cs"/>
              </a:rPr>
              <a:t>Cogniet</a:t>
            </a:r>
            <a:r>
              <a:rPr kumimoji="0" lang="en-GB" sz="2000" b="0" i="1" u="none" strike="noStrike" kern="1200" cap="none" spc="0" normalizeH="0" baseline="0" noProof="0" dirty="0">
                <a:ln>
                  <a:noFill/>
                </a:ln>
                <a:effectLst/>
                <a:uLnTx/>
                <a:uFillTx/>
                <a:latin typeface="Calibri" panose="020F0502020204030204"/>
                <a:ea typeface="+mn-ea"/>
                <a:cs typeface="+mn-cs"/>
              </a:rPr>
              <a:t> (1831) </a:t>
            </a:r>
          </a:p>
          <a:p>
            <a:pPr marL="0" marR="0" lvl="0" indent="0" algn="r" defTabSz="914400" rtl="0" eaLnBrk="1" fontAlgn="auto" latinLnBrk="0" hangingPunct="1">
              <a:lnSpc>
                <a:spcPct val="12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0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011" y="0"/>
            <a:ext cx="5238750" cy="3924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75957" y="3490756"/>
            <a:ext cx="2892879" cy="3387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1"/>
          <p:cNvPicPr>
            <a:picLocks noChangeAspect="1"/>
          </p:cNvPicPr>
          <p:nvPr/>
        </p:nvPicPr>
        <p:blipFill>
          <a:blip r:embed="rId5"/>
          <a:stretch>
            <a:fillRect/>
          </a:stretch>
        </p:blipFill>
        <p:spPr>
          <a:xfrm>
            <a:off x="163011" y="3788229"/>
            <a:ext cx="2517057" cy="3089687"/>
          </a:xfrm>
          <a:prstGeom prst="rect">
            <a:avLst/>
          </a:prstGeom>
        </p:spPr>
      </p:pic>
    </p:spTree>
    <p:extLst>
      <p:ext uri="{BB962C8B-B14F-4D97-AF65-F5344CB8AC3E}">
        <p14:creationId xmlns:p14="http://schemas.microsoft.com/office/powerpoint/2010/main" val="21687032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16246" t="2033" r="12326" b="6051"/>
          <a:stretch/>
        </p:blipFill>
        <p:spPr>
          <a:xfrm>
            <a:off x="0" y="0"/>
            <a:ext cx="5110843" cy="4431639"/>
          </a:xfrm>
          <a:prstGeom prst="rect">
            <a:avLst/>
          </a:prstGeom>
        </p:spPr>
      </p:pic>
      <p:pic>
        <p:nvPicPr>
          <p:cNvPr id="3" name="Picture 2"/>
          <p:cNvPicPr>
            <a:picLocks noChangeAspect="1"/>
          </p:cNvPicPr>
          <p:nvPr/>
        </p:nvPicPr>
        <p:blipFill rotWithShape="1">
          <a:blip r:embed="rId4">
            <a:extLst>
              <a:ext uri="{28A0092B-C50C-407E-A947-70E740481C1C}">
                <a14:useLocalDpi xmlns:a14="http://schemas.microsoft.com/office/drawing/2010/main" val="0"/>
              </a:ext>
            </a:extLst>
          </a:blip>
          <a:srcRect l="7308" t="1587" r="3119" b="3179"/>
          <a:stretch/>
        </p:blipFill>
        <p:spPr>
          <a:xfrm>
            <a:off x="6721928" y="0"/>
            <a:ext cx="5470072" cy="3918857"/>
          </a:xfrm>
          <a:prstGeom prst="rect">
            <a:avLst/>
          </a:prstGeom>
        </p:spPr>
      </p:pic>
      <p:pic>
        <p:nvPicPr>
          <p:cNvPr id="5" name="Picture 4"/>
          <p:cNvPicPr>
            <a:picLocks noChangeAspect="1"/>
          </p:cNvPicPr>
          <p:nvPr/>
        </p:nvPicPr>
        <p:blipFill rotWithShape="1">
          <a:blip r:embed="rId5">
            <a:extLst>
              <a:ext uri="{28A0092B-C50C-407E-A947-70E740481C1C}">
                <a14:useLocalDpi xmlns:a14="http://schemas.microsoft.com/office/drawing/2010/main" val="0"/>
              </a:ext>
            </a:extLst>
          </a:blip>
          <a:srcRect l="7996" t="7784" r="6337" b="5729"/>
          <a:stretch/>
        </p:blipFill>
        <p:spPr>
          <a:xfrm>
            <a:off x="4161009" y="3314700"/>
            <a:ext cx="5208651" cy="3543300"/>
          </a:xfrm>
          <a:prstGeom prst="rect">
            <a:avLst/>
          </a:prstGeom>
        </p:spPr>
      </p:pic>
      <p:sp>
        <p:nvSpPr>
          <p:cNvPr id="4" name="Rectangle 3"/>
          <p:cNvSpPr/>
          <p:nvPr/>
        </p:nvSpPr>
        <p:spPr>
          <a:xfrm>
            <a:off x="1" y="288863"/>
            <a:ext cx="5110842" cy="52322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Algerian" panose="04020705040A02060702" pitchFamily="82" charset="0"/>
                <a:ea typeface="+mn-ea"/>
                <a:cs typeface="+mn-cs"/>
              </a:rPr>
              <a:t>hieroglyph</a:t>
            </a:r>
          </a:p>
        </p:txBody>
      </p:sp>
      <p:sp>
        <p:nvSpPr>
          <p:cNvPr id="6" name="Rectangle 5"/>
          <p:cNvSpPr/>
          <p:nvPr/>
        </p:nvSpPr>
        <p:spPr>
          <a:xfrm>
            <a:off x="6721928" y="288863"/>
            <a:ext cx="5470072" cy="52322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Algerian" panose="04020705040A02060702" pitchFamily="82" charset="0"/>
                <a:ea typeface="+mn-ea"/>
                <a:cs typeface="+mn-cs"/>
              </a:rPr>
              <a:t>Demotic script</a:t>
            </a:r>
          </a:p>
        </p:txBody>
      </p:sp>
      <p:sp>
        <p:nvSpPr>
          <p:cNvPr id="8" name="Rectangle 7"/>
          <p:cNvSpPr/>
          <p:nvPr/>
        </p:nvSpPr>
        <p:spPr>
          <a:xfrm>
            <a:off x="3986892" y="6334780"/>
            <a:ext cx="5470072" cy="52322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Algerian" panose="04020705040A02060702" pitchFamily="82" charset="0"/>
                <a:ea typeface="+mn-ea"/>
                <a:cs typeface="+mn-cs"/>
              </a:rPr>
              <a:t>Ancient Greek script</a:t>
            </a:r>
          </a:p>
        </p:txBody>
      </p:sp>
    </p:spTree>
    <p:extLst>
      <p:ext uri="{BB962C8B-B14F-4D97-AF65-F5344CB8AC3E}">
        <p14:creationId xmlns:p14="http://schemas.microsoft.com/office/powerpoint/2010/main" val="14732310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t="18413"/>
          <a:stretch/>
        </p:blipFill>
        <p:spPr>
          <a:xfrm>
            <a:off x="1193800" y="0"/>
            <a:ext cx="9753600" cy="3263900"/>
          </a:xfrm>
          <a:prstGeom prst="rect">
            <a:avLst/>
          </a:prstGeom>
        </p:spPr>
      </p:pic>
      <p:sp>
        <p:nvSpPr>
          <p:cNvPr id="3" name="Rectangle 2"/>
          <p:cNvSpPr/>
          <p:nvPr/>
        </p:nvSpPr>
        <p:spPr>
          <a:xfrm>
            <a:off x="0" y="3244334"/>
            <a:ext cx="12192000" cy="1200329"/>
          </a:xfrm>
          <a:prstGeom prst="rect">
            <a:avLst/>
          </a:prstGeom>
        </p:spPr>
        <p:txBody>
          <a:bodyPr wrap="square">
            <a:spAutoFit/>
          </a:bodyPr>
          <a:lstStyle/>
          <a:p>
            <a:pPr algn="ctr"/>
            <a:r>
              <a:rPr lang="en-GB" sz="3600" dirty="0">
                <a:solidFill>
                  <a:srgbClr val="FFFF00"/>
                </a:solidFill>
                <a:latin typeface="Elephant" panose="02020904090505020303" pitchFamily="18" charset="0"/>
              </a:rPr>
              <a:t>Parthenon </a:t>
            </a:r>
          </a:p>
          <a:p>
            <a:pPr algn="ctr"/>
            <a:r>
              <a:rPr lang="en-GB" sz="3600" dirty="0">
                <a:solidFill>
                  <a:srgbClr val="FFFF00"/>
                </a:solidFill>
                <a:latin typeface="Elephant" panose="02020904090505020303" pitchFamily="18" charset="0"/>
              </a:rPr>
              <a:t>Marbles</a:t>
            </a:r>
          </a:p>
        </p:txBody>
      </p:sp>
      <p:pic>
        <p:nvPicPr>
          <p:cNvPr id="4" name="Picture 3"/>
          <p:cNvPicPr>
            <a:picLocks noChangeAspect="1"/>
          </p:cNvPicPr>
          <p:nvPr/>
        </p:nvPicPr>
        <p:blipFill>
          <a:blip r:embed="rId4"/>
          <a:stretch>
            <a:fillRect/>
          </a:stretch>
        </p:blipFill>
        <p:spPr>
          <a:xfrm>
            <a:off x="-50800" y="3263900"/>
            <a:ext cx="4660900" cy="3320891"/>
          </a:xfrm>
          <a:prstGeom prst="rect">
            <a:avLst/>
          </a:prstGeom>
        </p:spPr>
      </p:pic>
      <p:sp>
        <p:nvSpPr>
          <p:cNvPr id="5" name="Rectangle 4"/>
          <p:cNvSpPr/>
          <p:nvPr/>
        </p:nvSpPr>
        <p:spPr>
          <a:xfrm>
            <a:off x="4766412" y="4830465"/>
            <a:ext cx="1443888" cy="1754326"/>
          </a:xfrm>
          <a:prstGeom prst="rect">
            <a:avLst/>
          </a:prstGeom>
        </p:spPr>
        <p:txBody>
          <a:bodyPr wrap="square">
            <a:spAutoFit/>
          </a:bodyPr>
          <a:lstStyle/>
          <a:p>
            <a:r>
              <a:rPr lang="en-GB" dirty="0"/>
              <a:t>Elgin Room at the British Museum by Archibald Archer (1819)</a:t>
            </a:r>
          </a:p>
        </p:txBody>
      </p:sp>
      <p:pic>
        <p:nvPicPr>
          <p:cNvPr id="6" name="Picture 5"/>
          <p:cNvPicPr>
            <a:picLocks noChangeAspect="1"/>
          </p:cNvPicPr>
          <p:nvPr/>
        </p:nvPicPr>
        <p:blipFill>
          <a:blip r:embed="rId5"/>
          <a:stretch>
            <a:fillRect/>
          </a:stretch>
        </p:blipFill>
        <p:spPr>
          <a:xfrm>
            <a:off x="9671050" y="3244333"/>
            <a:ext cx="2292350" cy="3438525"/>
          </a:xfrm>
          <a:prstGeom prst="rect">
            <a:avLst/>
          </a:prstGeom>
        </p:spPr>
      </p:pic>
      <p:sp>
        <p:nvSpPr>
          <p:cNvPr id="7" name="Rectangle 6"/>
          <p:cNvSpPr/>
          <p:nvPr/>
        </p:nvSpPr>
        <p:spPr>
          <a:xfrm>
            <a:off x="7505700" y="3441680"/>
            <a:ext cx="2057400" cy="3416320"/>
          </a:xfrm>
          <a:prstGeom prst="rect">
            <a:avLst/>
          </a:prstGeom>
        </p:spPr>
        <p:txBody>
          <a:bodyPr wrap="square">
            <a:spAutoFit/>
          </a:bodyPr>
          <a:lstStyle/>
          <a:p>
            <a:r>
              <a:rPr lang="en-GB" dirty="0"/>
              <a:t>Thomas Bruce, 7th Earl of Elgin (1766–1841) nobleman, soldier, politician and diplomat, who negotiated removal of marble sculptures from the Parthenon in Athens with Ottoman authorities</a:t>
            </a:r>
          </a:p>
        </p:txBody>
      </p:sp>
    </p:spTree>
    <p:extLst>
      <p:ext uri="{BB962C8B-B14F-4D97-AF65-F5344CB8AC3E}">
        <p14:creationId xmlns:p14="http://schemas.microsoft.com/office/powerpoint/2010/main" val="2925499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25500" y="249237"/>
            <a:ext cx="10515600" cy="1325563"/>
          </a:xfrm>
        </p:spPr>
        <p:txBody>
          <a:bodyPr>
            <a:normAutofit fontScale="90000"/>
          </a:bodyPr>
          <a:lstStyle/>
          <a:p>
            <a:br>
              <a:rPr lang="en-GB" dirty="0"/>
            </a:br>
            <a:r>
              <a:rPr lang="en-GB" sz="4000" dirty="0">
                <a:latin typeface="Elephant" panose="02020904090505020303" pitchFamily="18" charset="0"/>
              </a:rPr>
              <a:t>Greek War of Independence, 1821–1830</a:t>
            </a:r>
            <a:br>
              <a:rPr lang="en-GB" sz="4000" dirty="0">
                <a:latin typeface="Elephant" panose="02020904090505020303" pitchFamily="18" charset="0"/>
              </a:rPr>
            </a:br>
            <a:r>
              <a:rPr lang="en-GB" sz="4000" dirty="0">
                <a:latin typeface="Elephant" panose="02020904090505020303" pitchFamily="18" charset="0"/>
              </a:rPr>
              <a:t>establishment of Kingdom of Greece, 1832</a:t>
            </a:r>
            <a:br>
              <a:rPr lang="en-GB" sz="4000" dirty="0">
                <a:latin typeface="Elephant" panose="02020904090505020303" pitchFamily="18" charset="0"/>
              </a:rPr>
            </a:br>
            <a:endParaRPr lang="en-GB" sz="4000" dirty="0">
              <a:latin typeface="Elephant" panose="02020904090505020303" pitchFamily="18" charset="0"/>
            </a:endParaRPr>
          </a:p>
        </p:txBody>
      </p:sp>
      <p:sp>
        <p:nvSpPr>
          <p:cNvPr id="6" name="Rectangle 5"/>
          <p:cNvSpPr/>
          <p:nvPr/>
        </p:nvSpPr>
        <p:spPr>
          <a:xfrm>
            <a:off x="328304" y="5475082"/>
            <a:ext cx="2101643" cy="1200329"/>
          </a:xfrm>
          <a:prstGeom prst="rect">
            <a:avLst/>
          </a:prstGeom>
        </p:spPr>
        <p:txBody>
          <a:bodyPr wrap="square">
            <a:spAutoFit/>
          </a:bodyPr>
          <a:lstStyle/>
          <a:p>
            <a:r>
              <a:rPr lang="en-GB" dirty="0" err="1"/>
              <a:t>Eugène</a:t>
            </a:r>
            <a:r>
              <a:rPr lang="en-GB" dirty="0"/>
              <a:t> Delacroix,</a:t>
            </a:r>
          </a:p>
          <a:p>
            <a:r>
              <a:rPr lang="en-GB" i="1" dirty="0"/>
              <a:t>The Combat of the </a:t>
            </a:r>
            <a:r>
              <a:rPr lang="en-GB" i="1" dirty="0" err="1"/>
              <a:t>Giaour</a:t>
            </a:r>
            <a:r>
              <a:rPr lang="en-GB" i="1" dirty="0"/>
              <a:t> and Hassan </a:t>
            </a:r>
            <a:r>
              <a:rPr lang="en-GB" dirty="0"/>
              <a:t>(1826)</a:t>
            </a:r>
            <a:endParaRPr lang="en-GB" i="1" dirty="0"/>
          </a:p>
        </p:txBody>
      </p:sp>
      <p:pic>
        <p:nvPicPr>
          <p:cNvPr id="11" name="Picture 10"/>
          <p:cNvPicPr>
            <a:picLocks noChangeAspect="1"/>
          </p:cNvPicPr>
          <p:nvPr/>
        </p:nvPicPr>
        <p:blipFill rotWithShape="1">
          <a:blip r:embed="rId3"/>
          <a:srcRect l="11111" t="4115" r="11111" b="4613"/>
          <a:stretch/>
        </p:blipFill>
        <p:spPr>
          <a:xfrm>
            <a:off x="215900" y="1574800"/>
            <a:ext cx="4911300" cy="3851863"/>
          </a:xfrm>
          <a:prstGeom prst="rect">
            <a:avLst/>
          </a:prstGeom>
        </p:spPr>
      </p:pic>
      <p:pic>
        <p:nvPicPr>
          <p:cNvPr id="2" name="Picture 1"/>
          <p:cNvPicPr>
            <a:picLocks noChangeAspect="1"/>
          </p:cNvPicPr>
          <p:nvPr/>
        </p:nvPicPr>
        <p:blipFill>
          <a:blip r:embed="rId4"/>
          <a:stretch>
            <a:fillRect/>
          </a:stretch>
        </p:blipFill>
        <p:spPr>
          <a:xfrm>
            <a:off x="9093403" y="1574800"/>
            <a:ext cx="2878450" cy="3459955"/>
          </a:xfrm>
          <a:prstGeom prst="rect">
            <a:avLst/>
          </a:prstGeom>
        </p:spPr>
      </p:pic>
      <p:sp>
        <p:nvSpPr>
          <p:cNvPr id="10" name="Rectangle 9"/>
          <p:cNvSpPr/>
          <p:nvPr/>
        </p:nvSpPr>
        <p:spPr>
          <a:xfrm>
            <a:off x="9093403" y="1625301"/>
            <a:ext cx="975364" cy="2031325"/>
          </a:xfrm>
          <a:prstGeom prst="rect">
            <a:avLst/>
          </a:prstGeom>
        </p:spPr>
        <p:txBody>
          <a:bodyPr wrap="square">
            <a:spAutoFit/>
          </a:bodyPr>
          <a:lstStyle/>
          <a:p>
            <a:r>
              <a:rPr lang="en-GB" dirty="0">
                <a:solidFill>
                  <a:prstClr val="white"/>
                </a:solidFill>
                <a:latin typeface="Franklin Gothic Medium"/>
              </a:rPr>
              <a:t>Lord Byron painted by Thomas Phillips in 1813</a:t>
            </a:r>
          </a:p>
        </p:txBody>
      </p:sp>
      <p:sp>
        <p:nvSpPr>
          <p:cNvPr id="4" name="Rectangle 3"/>
          <p:cNvSpPr/>
          <p:nvPr/>
        </p:nvSpPr>
        <p:spPr>
          <a:xfrm>
            <a:off x="5323417" y="1625301"/>
            <a:ext cx="3426883" cy="5570756"/>
          </a:xfrm>
          <a:prstGeom prst="rect">
            <a:avLst/>
          </a:prstGeom>
        </p:spPr>
        <p:txBody>
          <a:bodyPr wrap="square">
            <a:spAutoFit/>
          </a:bodyPr>
          <a:lstStyle/>
          <a:p>
            <a:r>
              <a:rPr lang="en-GB" sz="2000" dirty="0"/>
              <a:t>Dull is the eye that will not weep to see</a:t>
            </a:r>
          </a:p>
          <a:p>
            <a:r>
              <a:rPr lang="en-GB" sz="2000" dirty="0">
                <a:solidFill>
                  <a:srgbClr val="FFFF00"/>
                </a:solidFill>
              </a:rPr>
              <a:t>Thy walls defaced, thy mouldering shrines removed</a:t>
            </a:r>
          </a:p>
          <a:p>
            <a:r>
              <a:rPr lang="en-GB" sz="2000" dirty="0"/>
              <a:t>By </a:t>
            </a:r>
            <a:r>
              <a:rPr lang="en-GB" sz="2000" dirty="0">
                <a:solidFill>
                  <a:srgbClr val="FFFF00"/>
                </a:solidFill>
              </a:rPr>
              <a:t>British hands</a:t>
            </a:r>
            <a:r>
              <a:rPr lang="en-GB" sz="2000" dirty="0"/>
              <a:t>, which it had best behoved</a:t>
            </a:r>
          </a:p>
          <a:p>
            <a:r>
              <a:rPr lang="en-GB" sz="2000" dirty="0"/>
              <a:t>To guard those relics ne'er to be restored.</a:t>
            </a:r>
          </a:p>
          <a:p>
            <a:r>
              <a:rPr lang="en-GB" sz="2000" dirty="0"/>
              <a:t>Curst be the hour when from their isle they roved,</a:t>
            </a:r>
          </a:p>
          <a:p>
            <a:r>
              <a:rPr lang="en-GB" sz="2000" dirty="0"/>
              <a:t>And once again thy </a:t>
            </a:r>
            <a:r>
              <a:rPr lang="en-GB" sz="2000" dirty="0">
                <a:solidFill>
                  <a:srgbClr val="FFFF00"/>
                </a:solidFill>
              </a:rPr>
              <a:t>hapless bosom gored</a:t>
            </a:r>
            <a:r>
              <a:rPr lang="en-GB" sz="2000" dirty="0"/>
              <a:t>,</a:t>
            </a:r>
          </a:p>
          <a:p>
            <a:r>
              <a:rPr lang="en-GB" sz="2000" dirty="0"/>
              <a:t>And </a:t>
            </a:r>
            <a:r>
              <a:rPr lang="en-GB" sz="2000" dirty="0" err="1">
                <a:solidFill>
                  <a:srgbClr val="FFFF00"/>
                </a:solidFill>
              </a:rPr>
              <a:t>snatch'd</a:t>
            </a:r>
            <a:r>
              <a:rPr lang="en-GB" sz="2000" dirty="0">
                <a:solidFill>
                  <a:srgbClr val="FFFF00"/>
                </a:solidFill>
              </a:rPr>
              <a:t> thy shrinking gods to northern climes abhorred</a:t>
            </a:r>
            <a:r>
              <a:rPr lang="en-GB" sz="2000" dirty="0"/>
              <a:t>!</a:t>
            </a:r>
          </a:p>
          <a:p>
            <a:pPr marL="342900" indent="-342900" algn="r">
              <a:buFontTx/>
              <a:buChar char="-"/>
            </a:pPr>
            <a:r>
              <a:rPr lang="en-GB" sz="1600" dirty="0"/>
              <a:t>Byron on Elgin marbles, </a:t>
            </a:r>
            <a:r>
              <a:rPr lang="en-GB" sz="1600" i="1" dirty="0"/>
              <a:t>Childe Harold's Pilgrimage </a:t>
            </a:r>
            <a:r>
              <a:rPr lang="en-GB" sz="1600" dirty="0"/>
              <a:t>(1812)</a:t>
            </a:r>
          </a:p>
          <a:p>
            <a:endParaRPr lang="en-GB" sz="2000" dirty="0"/>
          </a:p>
        </p:txBody>
      </p:sp>
    </p:spTree>
    <p:extLst>
      <p:ext uri="{BB962C8B-B14F-4D97-AF65-F5344CB8AC3E}">
        <p14:creationId xmlns:p14="http://schemas.microsoft.com/office/powerpoint/2010/main" val="15961224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4165600" y="1643063"/>
            <a:ext cx="7812423" cy="5024365"/>
          </a:xfrm>
          <a:prstGeom prst="rect">
            <a:avLst/>
          </a:prstGeom>
        </p:spPr>
      </p:pic>
      <p:sp>
        <p:nvSpPr>
          <p:cNvPr id="3" name="Title 2"/>
          <p:cNvSpPr>
            <a:spLocks noGrp="1"/>
          </p:cNvSpPr>
          <p:nvPr>
            <p:ph type="title"/>
          </p:nvPr>
        </p:nvSpPr>
        <p:spPr/>
        <p:txBody>
          <a:bodyPr/>
          <a:lstStyle/>
          <a:p>
            <a:pPr algn="ctr"/>
            <a:r>
              <a:rPr lang="en-GB" dirty="0">
                <a:solidFill>
                  <a:srgbClr val="FFFF00"/>
                </a:solidFill>
                <a:latin typeface="Elephant" panose="02020904090505020303" pitchFamily="18" charset="0"/>
              </a:rPr>
              <a:t>Hellenism in Victorian Britain</a:t>
            </a:r>
          </a:p>
        </p:txBody>
      </p:sp>
      <p:pic>
        <p:nvPicPr>
          <p:cNvPr id="5" name="Picture 4"/>
          <p:cNvPicPr>
            <a:picLocks noChangeAspect="1"/>
          </p:cNvPicPr>
          <p:nvPr/>
        </p:nvPicPr>
        <p:blipFill>
          <a:blip r:embed="rId3"/>
          <a:stretch>
            <a:fillRect/>
          </a:stretch>
        </p:blipFill>
        <p:spPr>
          <a:xfrm>
            <a:off x="203200" y="1643063"/>
            <a:ext cx="3391998" cy="5049837"/>
          </a:xfrm>
          <a:prstGeom prst="rect">
            <a:avLst/>
          </a:prstGeom>
        </p:spPr>
      </p:pic>
    </p:spTree>
    <p:extLst>
      <p:ext uri="{BB962C8B-B14F-4D97-AF65-F5344CB8AC3E}">
        <p14:creationId xmlns:p14="http://schemas.microsoft.com/office/powerpoint/2010/main" val="31819574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747656" y="0"/>
            <a:ext cx="6444343" cy="4294551"/>
          </a:xfrm>
          <a:prstGeom prst="rect">
            <a:avLst/>
          </a:prstGeom>
        </p:spPr>
      </p:pic>
      <p:sp>
        <p:nvSpPr>
          <p:cNvPr id="4" name="Rectangle 3"/>
          <p:cNvSpPr/>
          <p:nvPr/>
        </p:nvSpPr>
        <p:spPr>
          <a:xfrm>
            <a:off x="342899" y="209550"/>
            <a:ext cx="4911271" cy="4524315"/>
          </a:xfrm>
          <a:prstGeom prst="rect">
            <a:avLst/>
          </a:prstGeom>
        </p:spPr>
        <p:txBody>
          <a:bodyPr wrap="square">
            <a:spAutoFit/>
          </a:bodyPr>
          <a:lstStyle/>
          <a:p>
            <a:r>
              <a:rPr lang="en-GB" sz="3200" dirty="0" err="1">
                <a:solidFill>
                  <a:srgbClr val="FFFF00"/>
                </a:solidFill>
                <a:latin typeface="Elephant" panose="02020904090505020303" pitchFamily="18" charset="0"/>
              </a:rPr>
              <a:t>Institut</a:t>
            </a:r>
            <a:r>
              <a:rPr lang="en-GB" sz="3200" dirty="0">
                <a:solidFill>
                  <a:srgbClr val="FFFF00"/>
                </a:solidFill>
                <a:latin typeface="Elephant" panose="02020904090505020303" pitchFamily="18" charset="0"/>
              </a:rPr>
              <a:t> </a:t>
            </a:r>
            <a:r>
              <a:rPr lang="en-GB" sz="3200" dirty="0" err="1">
                <a:solidFill>
                  <a:srgbClr val="FFFF00"/>
                </a:solidFill>
                <a:latin typeface="Elephant" panose="02020904090505020303" pitchFamily="18" charset="0"/>
              </a:rPr>
              <a:t>d'Égypte</a:t>
            </a:r>
            <a:r>
              <a:rPr lang="en-GB" sz="3200" dirty="0">
                <a:solidFill>
                  <a:srgbClr val="FFFF00"/>
                </a:solidFill>
                <a:latin typeface="Elephant" panose="02020904090505020303" pitchFamily="18" charset="0"/>
              </a:rPr>
              <a:t>,</a:t>
            </a:r>
          </a:p>
          <a:p>
            <a:r>
              <a:rPr lang="en-GB" sz="3200" dirty="0">
                <a:solidFill>
                  <a:srgbClr val="FFFF00"/>
                </a:solidFill>
                <a:latin typeface="Elephant" panose="02020904090505020303" pitchFamily="18" charset="0"/>
              </a:rPr>
              <a:t>Cairo, </a:t>
            </a:r>
            <a:r>
              <a:rPr lang="en-GB" sz="2400" dirty="0">
                <a:solidFill>
                  <a:srgbClr val="FFFF00"/>
                </a:solidFill>
                <a:latin typeface="Elephant" panose="02020904090505020303" pitchFamily="18" charset="0"/>
              </a:rPr>
              <a:t>Est. 1798</a:t>
            </a:r>
          </a:p>
          <a:p>
            <a:endParaRPr lang="en-GB" sz="3200" dirty="0">
              <a:latin typeface="Algerian" panose="04020705040A02060702" pitchFamily="82" charset="0"/>
            </a:endParaRPr>
          </a:p>
          <a:p>
            <a:r>
              <a:rPr lang="en-GB" sz="3200" dirty="0"/>
              <a:t>Four divisions</a:t>
            </a:r>
          </a:p>
          <a:p>
            <a:pPr marL="457200" indent="-457200">
              <a:buFont typeface="Arial" panose="020B0604020202020204" pitchFamily="34" charset="0"/>
              <a:buChar char="•"/>
            </a:pPr>
            <a:r>
              <a:rPr lang="en-GB" sz="3200" dirty="0"/>
              <a:t>Mathematics</a:t>
            </a:r>
          </a:p>
          <a:p>
            <a:pPr marL="457200" indent="-457200">
              <a:buFont typeface="Arial" panose="020B0604020202020204" pitchFamily="34" charset="0"/>
              <a:buChar char="•"/>
            </a:pPr>
            <a:r>
              <a:rPr lang="en-GB" sz="3200" dirty="0"/>
              <a:t>Physics and natural history</a:t>
            </a:r>
          </a:p>
          <a:p>
            <a:pPr marL="457200" indent="-457200">
              <a:buFont typeface="Arial" panose="020B0604020202020204" pitchFamily="34" charset="0"/>
              <a:buChar char="•"/>
            </a:pPr>
            <a:r>
              <a:rPr lang="en-GB" sz="3200" dirty="0"/>
              <a:t>Political economy</a:t>
            </a:r>
          </a:p>
          <a:p>
            <a:pPr marL="457200" indent="-457200">
              <a:buFont typeface="Arial" panose="020B0604020202020204" pitchFamily="34" charset="0"/>
              <a:buChar char="•"/>
            </a:pPr>
            <a:r>
              <a:rPr lang="en-GB" sz="3200" dirty="0"/>
              <a:t>Literature and arts</a:t>
            </a:r>
          </a:p>
        </p:txBody>
      </p:sp>
      <p:pic>
        <p:nvPicPr>
          <p:cNvPr id="6" name="Picture 5"/>
          <p:cNvPicPr>
            <a:picLocks noChangeAspect="1"/>
          </p:cNvPicPr>
          <p:nvPr/>
        </p:nvPicPr>
        <p:blipFill>
          <a:blip r:embed="rId4"/>
          <a:stretch>
            <a:fillRect/>
          </a:stretch>
        </p:blipFill>
        <p:spPr>
          <a:xfrm>
            <a:off x="7996465" y="3979334"/>
            <a:ext cx="4318000" cy="2878666"/>
          </a:xfrm>
          <a:prstGeom prst="rect">
            <a:avLst/>
          </a:prstGeom>
        </p:spPr>
      </p:pic>
    </p:spTree>
    <p:extLst>
      <p:ext uri="{BB962C8B-B14F-4D97-AF65-F5344CB8AC3E}">
        <p14:creationId xmlns:p14="http://schemas.microsoft.com/office/powerpoint/2010/main" val="11395519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021730" y="0"/>
            <a:ext cx="7170269" cy="4604657"/>
          </a:xfrm>
          <a:prstGeom prst="rect">
            <a:avLst/>
          </a:prstGeom>
        </p:spPr>
      </p:pic>
      <p:sp>
        <p:nvSpPr>
          <p:cNvPr id="4" name="Rectangle 3"/>
          <p:cNvSpPr/>
          <p:nvPr/>
        </p:nvSpPr>
        <p:spPr>
          <a:xfrm>
            <a:off x="-206829" y="-317500"/>
            <a:ext cx="7483930" cy="2274929"/>
          </a:xfrm>
          <a:prstGeom prst="rect">
            <a:avLst/>
          </a:prstGeom>
        </p:spPr>
        <p:txBody>
          <a:bodyPr wrap="square" lIns="540000" tIns="540000" rIns="540000" bIns="576000">
            <a:spAutoFit/>
          </a:bodyPr>
          <a:lstStyle/>
          <a:p>
            <a:pPr algn="ctr"/>
            <a:r>
              <a:rPr lang="fr-FR" sz="2800" dirty="0">
                <a:solidFill>
                  <a:srgbClr val="FFFF00"/>
                </a:solidFill>
                <a:latin typeface="Elephant" panose="02020904090505020303" pitchFamily="18" charset="0"/>
              </a:rPr>
              <a:t>Commission des Sciences et des Arts, est. March 1798</a:t>
            </a:r>
          </a:p>
          <a:p>
            <a:pPr algn="ctr"/>
            <a:endParaRPr lang="en-GB" dirty="0"/>
          </a:p>
        </p:txBody>
      </p:sp>
      <p:sp>
        <p:nvSpPr>
          <p:cNvPr id="5" name="Rectangle 4"/>
          <p:cNvSpPr/>
          <p:nvPr/>
        </p:nvSpPr>
        <p:spPr>
          <a:xfrm>
            <a:off x="718696" y="1702163"/>
            <a:ext cx="2590561" cy="1200329"/>
          </a:xfrm>
          <a:prstGeom prst="rect">
            <a:avLst/>
          </a:prstGeom>
        </p:spPr>
        <p:txBody>
          <a:bodyPr wrap="square">
            <a:spAutoFit/>
          </a:bodyPr>
          <a:lstStyle/>
          <a:p>
            <a:r>
              <a:rPr lang="en-GB" dirty="0"/>
              <a:t>Léon </a:t>
            </a:r>
            <a:r>
              <a:rPr lang="en-GB" dirty="0" err="1"/>
              <a:t>Cogniet</a:t>
            </a:r>
            <a:r>
              <a:rPr lang="en-GB" dirty="0"/>
              <a:t>, </a:t>
            </a:r>
            <a:r>
              <a:rPr lang="en-GB" i="1" dirty="0"/>
              <a:t>The Egyptian Expedition under the orders of Bonaparte</a:t>
            </a:r>
            <a:r>
              <a:rPr lang="en-GB" dirty="0"/>
              <a:t> (1835)</a:t>
            </a:r>
          </a:p>
        </p:txBody>
      </p:sp>
      <p:sp>
        <p:nvSpPr>
          <p:cNvPr id="6" name="Rectangle 5"/>
          <p:cNvSpPr/>
          <p:nvPr/>
        </p:nvSpPr>
        <p:spPr>
          <a:xfrm>
            <a:off x="-206830" y="4346107"/>
            <a:ext cx="12398830" cy="2511893"/>
          </a:xfrm>
          <a:prstGeom prst="rect">
            <a:avLst/>
          </a:prstGeom>
        </p:spPr>
        <p:txBody>
          <a:bodyPr wrap="square" lIns="540000" tIns="540000" rIns="540000" bIns="576000" numCol="3" spcCol="360000">
            <a:spAutoFit/>
          </a:bodyPr>
          <a:lstStyle/>
          <a:p>
            <a:pPr marL="285750" indent="-285750" algn="just">
              <a:buFont typeface="Arial" panose="020B0604020202020204" pitchFamily="34" charset="0"/>
              <a:buChar char="•"/>
            </a:pPr>
            <a:r>
              <a:rPr lang="en-GB" dirty="0"/>
              <a:t>21 mathematicians</a:t>
            </a:r>
          </a:p>
          <a:p>
            <a:pPr marL="342900" indent="-342900" algn="just">
              <a:buFont typeface="Arial" panose="020B0604020202020204" pitchFamily="34" charset="0"/>
              <a:buChar char="•"/>
            </a:pPr>
            <a:r>
              <a:rPr lang="en-GB" dirty="0"/>
              <a:t>3 astronomers</a:t>
            </a:r>
          </a:p>
          <a:p>
            <a:pPr marL="342900" indent="-342900" algn="just">
              <a:buFont typeface="Arial" panose="020B0604020202020204" pitchFamily="34" charset="0"/>
              <a:buChar char="•"/>
            </a:pPr>
            <a:r>
              <a:rPr lang="en-GB" dirty="0"/>
              <a:t>17 civil engineers</a:t>
            </a:r>
          </a:p>
          <a:p>
            <a:pPr marL="342900" indent="-342900" algn="just">
              <a:buFont typeface="Arial" panose="020B0604020202020204" pitchFamily="34" charset="0"/>
              <a:buChar char="•"/>
            </a:pPr>
            <a:r>
              <a:rPr lang="en-GB" dirty="0"/>
              <a:t>13 naturalists, mining engineers, geographer</a:t>
            </a:r>
          </a:p>
          <a:p>
            <a:pPr marL="342900" indent="-342900" algn="just">
              <a:buFont typeface="Arial" panose="020B0604020202020204" pitchFamily="34" charset="0"/>
              <a:buChar char="•"/>
            </a:pPr>
            <a:r>
              <a:rPr lang="en-GB" dirty="0"/>
              <a:t>3 gunpowder engineers</a:t>
            </a:r>
          </a:p>
          <a:p>
            <a:pPr marL="342900" indent="-342900" algn="just">
              <a:buFont typeface="Arial" panose="020B0604020202020204" pitchFamily="34" charset="0"/>
              <a:buChar char="•"/>
            </a:pPr>
            <a:r>
              <a:rPr lang="en-GB" dirty="0"/>
              <a:t>4 architects</a:t>
            </a:r>
          </a:p>
          <a:p>
            <a:pPr marL="342900" indent="-342900" algn="just">
              <a:buFont typeface="Arial" panose="020B0604020202020204" pitchFamily="34" charset="0"/>
              <a:buChar char="•"/>
            </a:pPr>
            <a:r>
              <a:rPr lang="en-GB" dirty="0"/>
              <a:t>8 artists</a:t>
            </a:r>
          </a:p>
          <a:p>
            <a:pPr marL="342900" indent="-342900" algn="just">
              <a:buFont typeface="Arial" panose="020B0604020202020204" pitchFamily="34" charset="0"/>
              <a:buChar char="•"/>
            </a:pPr>
            <a:r>
              <a:rPr lang="en-GB" dirty="0"/>
              <a:t>10 mechanical artists/operators</a:t>
            </a:r>
          </a:p>
          <a:p>
            <a:pPr marL="342900" indent="-342900" algn="just">
              <a:buFont typeface="Arial" panose="020B0604020202020204" pitchFamily="34" charset="0"/>
              <a:buChar char="•"/>
            </a:pPr>
            <a:r>
              <a:rPr lang="en-GB" dirty="0"/>
              <a:t>1 sculptor</a:t>
            </a:r>
          </a:p>
          <a:p>
            <a:pPr marL="342900" indent="-342900" algn="just">
              <a:buFont typeface="Arial" panose="020B0604020202020204" pitchFamily="34" charset="0"/>
              <a:buChar char="•"/>
            </a:pPr>
            <a:r>
              <a:rPr lang="en-GB" dirty="0"/>
              <a:t>15 interpreters</a:t>
            </a:r>
          </a:p>
          <a:p>
            <a:pPr marL="342900" indent="-342900" algn="just">
              <a:buFont typeface="Arial" panose="020B0604020202020204" pitchFamily="34" charset="0"/>
              <a:buChar char="•"/>
            </a:pPr>
            <a:r>
              <a:rPr lang="en-GB" dirty="0"/>
              <a:t>10 men of letters</a:t>
            </a:r>
          </a:p>
          <a:p>
            <a:pPr marL="342900" indent="-342900" algn="just">
              <a:buFont typeface="Arial" panose="020B0604020202020204" pitchFamily="34" charset="0"/>
              <a:buChar char="•"/>
            </a:pPr>
            <a:r>
              <a:rPr lang="en-GB" dirty="0"/>
              <a:t>22 printers in Latin, Greek and Arabic characters</a:t>
            </a:r>
          </a:p>
        </p:txBody>
      </p:sp>
      <p:sp>
        <p:nvSpPr>
          <p:cNvPr id="7" name="Rectangle 6"/>
          <p:cNvSpPr/>
          <p:nvPr/>
        </p:nvSpPr>
        <p:spPr>
          <a:xfrm>
            <a:off x="326897" y="3439633"/>
            <a:ext cx="2501839" cy="369332"/>
          </a:xfrm>
          <a:prstGeom prst="rect">
            <a:avLst/>
          </a:prstGeom>
        </p:spPr>
        <p:txBody>
          <a:bodyPr wrap="none">
            <a:spAutoFit/>
          </a:bodyPr>
          <a:lstStyle/>
          <a:p>
            <a:r>
              <a:rPr lang="en-GB" dirty="0"/>
              <a:t>167 members, including:</a:t>
            </a:r>
          </a:p>
        </p:txBody>
      </p:sp>
    </p:spTree>
    <p:extLst>
      <p:ext uri="{BB962C8B-B14F-4D97-AF65-F5344CB8AC3E}">
        <p14:creationId xmlns:p14="http://schemas.microsoft.com/office/powerpoint/2010/main" val="5622949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7009963" cy="5127994"/>
          </a:xfrm>
          <a:prstGeom prst="rect">
            <a:avLst/>
          </a:prstGeom>
        </p:spPr>
        <p:txBody>
          <a:bodyPr wrap="square" lIns="540000" tIns="540000" rIns="540000" bIns="576000">
            <a:spAutoFit/>
          </a:bodyPr>
          <a:lstStyle/>
          <a:p>
            <a:r>
              <a:rPr lang="fr-FR" sz="2800" dirty="0">
                <a:solidFill>
                  <a:srgbClr val="FFFF00"/>
                </a:solidFill>
                <a:latin typeface="Elephant" panose="02020904090505020303" pitchFamily="18" charset="0"/>
              </a:rPr>
              <a:t>Description de l'Égypte </a:t>
            </a:r>
            <a:r>
              <a:rPr lang="fr-FR" dirty="0">
                <a:solidFill>
                  <a:srgbClr val="FFFF00"/>
                </a:solidFill>
                <a:latin typeface="Elephant" panose="02020904090505020303" pitchFamily="18" charset="0"/>
              </a:rPr>
              <a:t>(1809–1829)</a:t>
            </a:r>
          </a:p>
          <a:p>
            <a:pPr algn="ctr"/>
            <a:endParaRPr lang="fr-FR" sz="2800" dirty="0">
              <a:latin typeface="Algerian" panose="04020705040A02060702" pitchFamily="82" charset="0"/>
            </a:endParaRPr>
          </a:p>
          <a:p>
            <a:pPr algn="just"/>
            <a:r>
              <a:rPr lang="en-GB" sz="2400" i="1" dirty="0"/>
              <a:t>Description of Egypt, or the Collection of Observations and Researches which were made in Egypt during the Expedition of the French Army</a:t>
            </a:r>
          </a:p>
          <a:p>
            <a:endParaRPr lang="en-GB" sz="2400" i="1" dirty="0"/>
          </a:p>
          <a:p>
            <a:r>
              <a:rPr lang="en-GB" sz="2400" b="1" dirty="0"/>
              <a:t>2 Volumes – Vol. 1 (1809–1818) 23 books; Vol. 2 (1821–1829) 37 books</a:t>
            </a:r>
          </a:p>
          <a:p>
            <a:endParaRPr lang="en-GB" b="1" dirty="0"/>
          </a:p>
          <a:p>
            <a:r>
              <a:rPr lang="en-GB" b="1" dirty="0"/>
              <a:t> </a:t>
            </a:r>
          </a:p>
        </p:txBody>
      </p:sp>
      <p:pic>
        <p:nvPicPr>
          <p:cNvPr id="2" name="Picture 1"/>
          <p:cNvPicPr>
            <a:picLocks noChangeAspect="1"/>
          </p:cNvPicPr>
          <p:nvPr/>
        </p:nvPicPr>
        <p:blipFill>
          <a:blip r:embed="rId3"/>
          <a:stretch>
            <a:fillRect/>
          </a:stretch>
        </p:blipFill>
        <p:spPr>
          <a:xfrm>
            <a:off x="7264641" y="0"/>
            <a:ext cx="4927359" cy="6858000"/>
          </a:xfrm>
          <a:prstGeom prst="rect">
            <a:avLst/>
          </a:prstGeom>
        </p:spPr>
      </p:pic>
    </p:spTree>
    <p:extLst>
      <p:ext uri="{BB962C8B-B14F-4D97-AF65-F5344CB8AC3E}">
        <p14:creationId xmlns:p14="http://schemas.microsoft.com/office/powerpoint/2010/main" val="2311295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 y="0"/>
            <a:ext cx="7806871" cy="5158771"/>
          </a:xfrm>
          <a:prstGeom prst="rect">
            <a:avLst/>
          </a:prstGeom>
        </p:spPr>
        <p:txBody>
          <a:bodyPr wrap="square" lIns="540000" tIns="540000" rIns="540000" bIns="576000">
            <a:spAutoFit/>
          </a:bodyPr>
          <a:lstStyle/>
          <a:p>
            <a:r>
              <a:rPr lang="fr-FR" sz="2800" i="1" dirty="0">
                <a:solidFill>
                  <a:srgbClr val="FFFF00"/>
                </a:solidFill>
                <a:latin typeface="Elephant" panose="02020904090505020303" pitchFamily="18" charset="0"/>
              </a:rPr>
              <a:t>Description de l'Égypte </a:t>
            </a:r>
            <a:r>
              <a:rPr lang="fr-FR" dirty="0">
                <a:solidFill>
                  <a:srgbClr val="FFFF00"/>
                </a:solidFill>
                <a:latin typeface="Elephant" panose="02020904090505020303" pitchFamily="18" charset="0"/>
              </a:rPr>
              <a:t>(1809–1829)</a:t>
            </a:r>
          </a:p>
          <a:p>
            <a:pPr algn="r"/>
            <a:endParaRPr lang="fr-FR" dirty="0">
              <a:latin typeface="Algerian" panose="04020705040A02060702" pitchFamily="82" charset="0"/>
            </a:endParaRPr>
          </a:p>
          <a:p>
            <a:pPr marL="342900" indent="-342900">
              <a:buFont typeface="Arial" panose="020B0604020202020204" pitchFamily="34" charset="0"/>
              <a:buChar char="•"/>
            </a:pPr>
            <a:r>
              <a:rPr lang="en-GB" sz="2400" dirty="0"/>
              <a:t>How might the endeavours of the </a:t>
            </a:r>
            <a:r>
              <a:rPr lang="en-GB" sz="2400" i="1" dirty="0"/>
              <a:t>Description </a:t>
            </a:r>
            <a:r>
              <a:rPr lang="en-GB" sz="2400" dirty="0"/>
              <a:t>augment Napoleon’s military goals in Egypt?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How might the </a:t>
            </a:r>
            <a:r>
              <a:rPr lang="en-GB" sz="2400" i="1" dirty="0"/>
              <a:t>Description </a:t>
            </a:r>
            <a:r>
              <a:rPr lang="en-GB" sz="2400" dirty="0"/>
              <a:t>be conceptualised as a colonial or imperial ‘project’?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What might the </a:t>
            </a:r>
            <a:r>
              <a:rPr lang="en-GB" sz="2400" i="1" dirty="0"/>
              <a:t>Description </a:t>
            </a:r>
            <a:r>
              <a:rPr lang="en-GB" sz="2400" dirty="0"/>
              <a:t>tell us about the power relations between France/Europe and Egypt/Near East?</a:t>
            </a:r>
            <a:endParaRPr lang="en-GB" sz="2400" i="1"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8564" t="5714" r="11293" b="3333"/>
          <a:stretch/>
        </p:blipFill>
        <p:spPr>
          <a:xfrm>
            <a:off x="7806870" y="-123814"/>
            <a:ext cx="4572001" cy="6981814"/>
          </a:xfrm>
          <a:prstGeom prst="rect">
            <a:avLst/>
          </a:prstGeom>
        </p:spPr>
      </p:pic>
    </p:spTree>
    <p:extLst>
      <p:ext uri="{BB962C8B-B14F-4D97-AF65-F5344CB8AC3E}">
        <p14:creationId xmlns:p14="http://schemas.microsoft.com/office/powerpoint/2010/main" val="18192535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927771" cy="8728980"/>
          </a:xfrm>
          <a:prstGeom prst="rect">
            <a:avLst/>
          </a:prstGeom>
        </p:spPr>
        <p:txBody>
          <a:bodyPr wrap="square" lIns="540000" tIns="540000" rIns="540000" bIns="576000">
            <a:spAutoFit/>
          </a:bodyPr>
          <a:lstStyle/>
          <a:p>
            <a:r>
              <a:rPr lang="fr-FR" sz="2800" i="1" dirty="0">
                <a:solidFill>
                  <a:srgbClr val="FFFF00"/>
                </a:solidFill>
                <a:latin typeface="Elephant" panose="02020904090505020303" pitchFamily="18" charset="0"/>
              </a:rPr>
              <a:t>Description de l'Égypte:  </a:t>
            </a:r>
            <a:r>
              <a:rPr lang="fr-FR" sz="2800" dirty="0">
                <a:solidFill>
                  <a:srgbClr val="FFFF00"/>
                </a:solidFill>
                <a:latin typeface="Elephant" panose="02020904090505020303" pitchFamily="18" charset="0"/>
              </a:rPr>
              <a:t>Commentry on Past </a:t>
            </a:r>
            <a:endParaRPr lang="fr-FR" sz="1400" dirty="0">
              <a:latin typeface="Algerian" panose="04020705040A02060702" pitchFamily="82" charset="0"/>
            </a:endParaRPr>
          </a:p>
          <a:p>
            <a:pPr algn="just"/>
            <a:r>
              <a:rPr lang="en-GB" sz="2400" dirty="0"/>
              <a:t>Placed </a:t>
            </a:r>
            <a:r>
              <a:rPr lang="en-GB" sz="2400" dirty="0">
                <a:solidFill>
                  <a:srgbClr val="FFFF00"/>
                </a:solidFill>
              </a:rPr>
              <a:t>between Africa and Asia</a:t>
            </a:r>
            <a:r>
              <a:rPr lang="en-GB" sz="2400" dirty="0"/>
              <a:t>, and communicating easily with Europe, Egypt occupies the centre of the ancient continent. This country presents </a:t>
            </a:r>
            <a:r>
              <a:rPr lang="en-GB" sz="2400" b="1" dirty="0"/>
              <a:t>only great </a:t>
            </a:r>
            <a:r>
              <a:rPr lang="en-GB" sz="2400" b="1" dirty="0">
                <a:solidFill>
                  <a:srgbClr val="FFFF00"/>
                </a:solidFill>
              </a:rPr>
              <a:t>memories</a:t>
            </a:r>
            <a:r>
              <a:rPr lang="en-GB" sz="2400" dirty="0"/>
              <a:t>; it is </a:t>
            </a:r>
            <a:r>
              <a:rPr lang="en-GB" sz="2400" b="1" dirty="0">
                <a:solidFill>
                  <a:srgbClr val="FFC000"/>
                </a:solidFill>
              </a:rPr>
              <a:t>the homeland of the arts and conserves innumerable monuments</a:t>
            </a:r>
            <a:r>
              <a:rPr lang="en-GB" sz="2400" dirty="0"/>
              <a:t>; its principal temples and the palaces inhabited by its kings still exist, even though least ancient edifices had already been built by the time of the Trojan War. </a:t>
            </a:r>
            <a:r>
              <a:rPr lang="en-GB" sz="2400" b="1" dirty="0">
                <a:solidFill>
                  <a:srgbClr val="FFFF00"/>
                </a:solidFill>
              </a:rPr>
              <a:t>Homer, Lycurgus, Solon, Pythagoras, and Plato all went to Egypt to study the sciences, religion, and the laws</a:t>
            </a:r>
            <a:r>
              <a:rPr lang="en-GB" sz="2400" dirty="0">
                <a:solidFill>
                  <a:srgbClr val="FFFF00"/>
                </a:solidFill>
              </a:rPr>
              <a:t>.</a:t>
            </a:r>
            <a:r>
              <a:rPr lang="en-GB" sz="2400" dirty="0">
                <a:solidFill>
                  <a:srgbClr val="FF0000"/>
                </a:solidFill>
              </a:rPr>
              <a:t> </a:t>
            </a:r>
            <a:r>
              <a:rPr lang="en-GB" sz="2400" b="1" dirty="0">
                <a:solidFill>
                  <a:srgbClr val="FF0000"/>
                </a:solidFill>
              </a:rPr>
              <a:t>Alexander </a:t>
            </a:r>
            <a:r>
              <a:rPr lang="en-GB" sz="2400" b="1" dirty="0">
                <a:solidFill>
                  <a:srgbClr val="FFFF00"/>
                </a:solidFill>
              </a:rPr>
              <a:t>founded an opulent city there</a:t>
            </a:r>
            <a:r>
              <a:rPr lang="en-GB" sz="2400" dirty="0">
                <a:solidFill>
                  <a:srgbClr val="FFFF00"/>
                </a:solidFill>
              </a:rPr>
              <a:t>, which for a long time enjoyed </a:t>
            </a:r>
            <a:r>
              <a:rPr lang="en-GB" sz="2400" b="1" dirty="0">
                <a:solidFill>
                  <a:srgbClr val="FFFF00"/>
                </a:solidFill>
              </a:rPr>
              <a:t>commercial supremacy </a:t>
            </a:r>
            <a:r>
              <a:rPr lang="en-GB" sz="2400" dirty="0"/>
              <a:t>and which witnessed </a:t>
            </a:r>
            <a:r>
              <a:rPr lang="en-GB" sz="2400" dirty="0">
                <a:solidFill>
                  <a:srgbClr val="FF0000"/>
                </a:solidFill>
              </a:rPr>
              <a:t>Pompey, Caesar, Mark Antony, and Augustus </a:t>
            </a:r>
            <a:r>
              <a:rPr lang="en-GB" sz="2400" dirty="0"/>
              <a:t>deciding between them the fate of Rome and that of the entire world. It is </a:t>
            </a:r>
            <a:r>
              <a:rPr lang="en-GB" sz="2400" b="1" dirty="0">
                <a:solidFill>
                  <a:srgbClr val="FFFF00"/>
                </a:solidFill>
              </a:rPr>
              <a:t>therefore proper for this country to attract the attention of illustrious princes who rule the destiny of nations</a:t>
            </a:r>
            <a:r>
              <a:rPr lang="en-GB" sz="2400" dirty="0"/>
              <a:t>.</a:t>
            </a:r>
          </a:p>
          <a:p>
            <a:pPr marL="285750" indent="-285750" algn="r">
              <a:buFontTx/>
              <a:buChar char="-"/>
            </a:pPr>
            <a:r>
              <a:rPr lang="en-GB" dirty="0"/>
              <a:t>Jean-Baptiste Joseph Fourier (1768–1830), preface to </a:t>
            </a:r>
            <a:r>
              <a:rPr lang="en-GB" i="1" dirty="0"/>
              <a:t>Description</a:t>
            </a:r>
            <a:r>
              <a:rPr lang="en-GB" dirty="0"/>
              <a:t>. Cited in Edward Said, </a:t>
            </a:r>
            <a:r>
              <a:rPr lang="en-GB" i="1" dirty="0"/>
              <a:t>Orientalism</a:t>
            </a:r>
            <a:r>
              <a:rPr lang="en-GB" dirty="0"/>
              <a:t> (New York: Vintage Books, 1979), p. 84.</a:t>
            </a:r>
          </a:p>
          <a:p>
            <a:pPr marL="285750" indent="-285750">
              <a:buFontTx/>
              <a:buChar char="-"/>
            </a:pPr>
            <a:endParaRPr lang="fr-FR" dirty="0"/>
          </a:p>
          <a:p>
            <a:endParaRPr lang="fr-FR" dirty="0">
              <a:latin typeface="Algerian" panose="04020705040A02060702" pitchFamily="82" charset="0"/>
            </a:endParaRPr>
          </a:p>
          <a:p>
            <a:endParaRPr lang="fr-FR" dirty="0"/>
          </a:p>
          <a:p>
            <a:pPr algn="ctr"/>
            <a:endParaRPr lang="fr-FR" sz="2800" dirty="0">
              <a:latin typeface="Algerian" panose="04020705040A02060702" pitchFamily="82" charset="0"/>
            </a:endParaRPr>
          </a:p>
          <a:p>
            <a:endParaRPr lang="en-GB" b="1" dirty="0"/>
          </a:p>
          <a:p>
            <a:r>
              <a:rPr lang="en-GB" b="1" dirty="0"/>
              <a:t> </a:t>
            </a:r>
          </a:p>
        </p:txBody>
      </p:sp>
      <p:pic>
        <p:nvPicPr>
          <p:cNvPr id="3" name="Picture 2"/>
          <p:cNvPicPr>
            <a:picLocks noChangeAspect="1"/>
          </p:cNvPicPr>
          <p:nvPr/>
        </p:nvPicPr>
        <p:blipFill>
          <a:blip r:embed="rId3"/>
          <a:stretch>
            <a:fillRect/>
          </a:stretch>
        </p:blipFill>
        <p:spPr>
          <a:xfrm>
            <a:off x="9810750" y="0"/>
            <a:ext cx="2381250" cy="3009900"/>
          </a:xfrm>
          <a:prstGeom prst="rect">
            <a:avLst/>
          </a:prstGeom>
        </p:spPr>
      </p:pic>
      <p:pic>
        <p:nvPicPr>
          <p:cNvPr id="4" name="Picture 3">
            <a:extLst>
              <a:ext uri="{FF2B5EF4-FFF2-40B4-BE49-F238E27FC236}">
                <a16:creationId xmlns:a16="http://schemas.microsoft.com/office/drawing/2014/main" id="{80284410-9663-4FF8-BF8A-8AF000E99C8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8564" t="5714" r="11293" b="3333"/>
          <a:stretch/>
        </p:blipFill>
        <p:spPr>
          <a:xfrm>
            <a:off x="9810750" y="3067675"/>
            <a:ext cx="2474685" cy="3779044"/>
          </a:xfrm>
          <a:prstGeom prst="rect">
            <a:avLst/>
          </a:prstGeom>
        </p:spPr>
      </p:pic>
    </p:spTree>
    <p:extLst>
      <p:ext uri="{BB962C8B-B14F-4D97-AF65-F5344CB8AC3E}">
        <p14:creationId xmlns:p14="http://schemas.microsoft.com/office/powerpoint/2010/main" val="42640250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927771" cy="8821313"/>
          </a:xfrm>
          <a:prstGeom prst="rect">
            <a:avLst/>
          </a:prstGeom>
        </p:spPr>
        <p:txBody>
          <a:bodyPr wrap="square" lIns="540000" tIns="540000" rIns="540000" bIns="576000">
            <a:spAutoFit/>
          </a:bodyPr>
          <a:lstStyle/>
          <a:p>
            <a:r>
              <a:rPr lang="fr-FR" sz="2800" i="1" dirty="0">
                <a:solidFill>
                  <a:srgbClr val="FFFF00"/>
                </a:solidFill>
                <a:latin typeface="Elephant" panose="02020904090505020303" pitchFamily="18" charset="0"/>
              </a:rPr>
              <a:t>Description de l'Égypte:  </a:t>
            </a:r>
            <a:r>
              <a:rPr lang="fr-FR" sz="2800" dirty="0">
                <a:solidFill>
                  <a:srgbClr val="FFFF00"/>
                </a:solidFill>
                <a:latin typeface="Elephant" panose="02020904090505020303" pitchFamily="18" charset="0"/>
              </a:rPr>
              <a:t>Commentry on </a:t>
            </a:r>
            <a:r>
              <a:rPr lang="fr-FR" sz="2800" i="1" dirty="0" err="1">
                <a:solidFill>
                  <a:srgbClr val="FFFF00"/>
                </a:solidFill>
                <a:latin typeface="Elephant" panose="02020904090505020303" pitchFamily="18" charset="0"/>
              </a:rPr>
              <a:t>Present</a:t>
            </a:r>
            <a:r>
              <a:rPr lang="fr-FR" sz="2800" i="1" dirty="0">
                <a:solidFill>
                  <a:srgbClr val="FFFF00"/>
                </a:solidFill>
                <a:latin typeface="Elephant" panose="02020904090505020303" pitchFamily="18" charset="0"/>
              </a:rPr>
              <a:t> </a:t>
            </a:r>
            <a:endParaRPr lang="fr-FR" sz="1400" i="1" dirty="0">
              <a:latin typeface="Algerian" panose="04020705040A02060702" pitchFamily="82" charset="0"/>
            </a:endParaRPr>
          </a:p>
          <a:p>
            <a:pPr algn="just"/>
            <a:endParaRPr lang="fr-FR" sz="1400" dirty="0">
              <a:latin typeface="Algerian" panose="04020705040A02060702" pitchFamily="82" charset="0"/>
            </a:endParaRPr>
          </a:p>
          <a:p>
            <a:pPr algn="just"/>
            <a:r>
              <a:rPr lang="en-GB" sz="2800" b="1" dirty="0">
                <a:solidFill>
                  <a:srgbClr val="FFFF00"/>
                </a:solidFill>
              </a:rPr>
              <a:t>This country [Egypt], which has transmitted its knowledge to so many nations, is today plunged into </a:t>
            </a:r>
            <a:r>
              <a:rPr lang="en-GB" sz="2800" b="1" dirty="0">
                <a:solidFill>
                  <a:srgbClr val="FF0000"/>
                </a:solidFill>
              </a:rPr>
              <a:t>barbarism</a:t>
            </a:r>
            <a:r>
              <a:rPr lang="en-GB" sz="2800" dirty="0"/>
              <a:t>.</a:t>
            </a:r>
          </a:p>
          <a:p>
            <a:pPr algn="just"/>
            <a:r>
              <a:rPr lang="en-GB" sz="2800" dirty="0"/>
              <a:t>	Napoleon appreciated the influence that this event would have on the relations between Europe, the Orient, and Africa, on Mediterranean shipping, and on Asia's destiny. Napoleon wanted to </a:t>
            </a:r>
            <a:r>
              <a:rPr lang="en-GB" sz="2800" b="1" dirty="0">
                <a:solidFill>
                  <a:srgbClr val="FFFF00"/>
                </a:solidFill>
              </a:rPr>
              <a:t>offer a useful European example to the Orient, and finally also for them all the advantages of perfected civilization</a:t>
            </a:r>
            <a:r>
              <a:rPr lang="en-GB" sz="2800" dirty="0"/>
              <a:t>.</a:t>
            </a:r>
          </a:p>
          <a:p>
            <a:pPr algn="just"/>
            <a:r>
              <a:rPr lang="en-GB" sz="2800" dirty="0"/>
              <a:t>	None of this would be possible without a continuous application to the project of the arts and sciences.</a:t>
            </a:r>
          </a:p>
          <a:p>
            <a:pPr algn="just"/>
            <a:endParaRPr lang="en-GB" sz="2400" dirty="0"/>
          </a:p>
          <a:p>
            <a:pPr marL="285750" indent="-285750" algn="r">
              <a:buFontTx/>
              <a:buChar char="-"/>
            </a:pPr>
            <a:r>
              <a:rPr lang="en-GB" dirty="0"/>
              <a:t>Jean-Baptiste Joseph Fourier (1768–1830), preface to </a:t>
            </a:r>
            <a:r>
              <a:rPr lang="en-GB" i="1" dirty="0"/>
              <a:t>Description</a:t>
            </a:r>
            <a:r>
              <a:rPr lang="en-GB" dirty="0"/>
              <a:t>. Cited in Edward Said, </a:t>
            </a:r>
            <a:r>
              <a:rPr lang="en-GB" i="1" dirty="0"/>
              <a:t>Orientalism</a:t>
            </a:r>
            <a:r>
              <a:rPr lang="en-GB" dirty="0"/>
              <a:t> (New York: Vintage Books, 1979), p. 85.</a:t>
            </a:r>
          </a:p>
          <a:p>
            <a:pPr marL="285750" indent="-285750">
              <a:buFontTx/>
              <a:buChar char="-"/>
            </a:pPr>
            <a:endParaRPr lang="fr-FR" dirty="0"/>
          </a:p>
          <a:p>
            <a:endParaRPr lang="fr-FR" dirty="0">
              <a:latin typeface="Algerian" panose="04020705040A02060702" pitchFamily="82" charset="0"/>
            </a:endParaRPr>
          </a:p>
          <a:p>
            <a:endParaRPr lang="fr-FR" dirty="0"/>
          </a:p>
          <a:p>
            <a:pPr algn="ctr"/>
            <a:endParaRPr lang="fr-FR" sz="2800" dirty="0">
              <a:latin typeface="Algerian" panose="04020705040A02060702" pitchFamily="82" charset="0"/>
            </a:endParaRPr>
          </a:p>
          <a:p>
            <a:endParaRPr lang="en-GB" b="1" dirty="0"/>
          </a:p>
          <a:p>
            <a:r>
              <a:rPr lang="en-GB" b="1" dirty="0"/>
              <a:t> </a:t>
            </a:r>
          </a:p>
        </p:txBody>
      </p:sp>
      <p:pic>
        <p:nvPicPr>
          <p:cNvPr id="3" name="Picture 2"/>
          <p:cNvPicPr>
            <a:picLocks noChangeAspect="1"/>
          </p:cNvPicPr>
          <p:nvPr/>
        </p:nvPicPr>
        <p:blipFill>
          <a:blip r:embed="rId3"/>
          <a:stretch>
            <a:fillRect/>
          </a:stretch>
        </p:blipFill>
        <p:spPr>
          <a:xfrm>
            <a:off x="9810750" y="0"/>
            <a:ext cx="2381250" cy="3009900"/>
          </a:xfrm>
          <a:prstGeom prst="rect">
            <a:avLst/>
          </a:prstGeom>
        </p:spPr>
      </p:pic>
      <p:pic>
        <p:nvPicPr>
          <p:cNvPr id="4" name="Picture 3">
            <a:extLst>
              <a:ext uri="{FF2B5EF4-FFF2-40B4-BE49-F238E27FC236}">
                <a16:creationId xmlns:a16="http://schemas.microsoft.com/office/drawing/2014/main" id="{F78C0826-B959-449F-9E66-D17757EE7D9E}"/>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8564" t="5714" r="11293" b="3333"/>
          <a:stretch/>
        </p:blipFill>
        <p:spPr>
          <a:xfrm>
            <a:off x="9810750" y="3067675"/>
            <a:ext cx="2474685" cy="3779044"/>
          </a:xfrm>
          <a:prstGeom prst="rect">
            <a:avLst/>
          </a:prstGeom>
        </p:spPr>
      </p:pic>
    </p:spTree>
    <p:extLst>
      <p:ext uri="{BB962C8B-B14F-4D97-AF65-F5344CB8AC3E}">
        <p14:creationId xmlns:p14="http://schemas.microsoft.com/office/powerpoint/2010/main" val="19362306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927771" cy="8636647"/>
          </a:xfrm>
          <a:prstGeom prst="rect">
            <a:avLst/>
          </a:prstGeom>
        </p:spPr>
        <p:txBody>
          <a:bodyPr wrap="square" lIns="540000" tIns="540000" rIns="540000" bIns="576000">
            <a:spAutoFit/>
          </a:bodyPr>
          <a:lstStyle/>
          <a:p>
            <a:r>
              <a:rPr lang="fr-FR" sz="2800" i="1" dirty="0">
                <a:latin typeface="Elephant" panose="02020904090505020303" pitchFamily="18" charset="0"/>
              </a:rPr>
              <a:t>Description de l'Égypte </a:t>
            </a:r>
            <a:r>
              <a:rPr lang="fr-FR" dirty="0">
                <a:latin typeface="Algerian" panose="04020705040A02060702" pitchFamily="82" charset="0"/>
              </a:rPr>
              <a:t>(1809–1829)</a:t>
            </a:r>
          </a:p>
          <a:p>
            <a:pPr algn="just"/>
            <a:endParaRPr lang="fr-FR" sz="1600" dirty="0">
              <a:latin typeface="Algerian" panose="04020705040A02060702" pitchFamily="82" charset="0"/>
            </a:endParaRPr>
          </a:p>
          <a:p>
            <a:pPr algn="just"/>
            <a:r>
              <a:rPr lang="en-GB" sz="2800" dirty="0"/>
              <a:t>The </a:t>
            </a:r>
            <a:r>
              <a:rPr lang="en-GB" sz="2800" dirty="0">
                <a:solidFill>
                  <a:srgbClr val="FFFF00"/>
                </a:solidFill>
              </a:rPr>
              <a:t>military failure of Napoleon's occupation of Egypt did not also destroy the fertility of its over-all projection for Egypt or the rest of the Orient</a:t>
            </a:r>
            <a:r>
              <a:rPr lang="en-GB" sz="2800" dirty="0"/>
              <a:t>. The occupation gave </a:t>
            </a:r>
            <a:r>
              <a:rPr lang="en-GB" sz="2800" dirty="0">
                <a:solidFill>
                  <a:srgbClr val="92D050"/>
                </a:solidFill>
              </a:rPr>
              <a:t>birth to the entire modern experience of the Orient </a:t>
            </a:r>
            <a:r>
              <a:rPr lang="en-GB" sz="2800" dirty="0"/>
              <a:t>as interpreted from within the universe of discourse founded by Napoleon in Egypt</a:t>
            </a:r>
          </a:p>
          <a:p>
            <a:pPr algn="just"/>
            <a:r>
              <a:rPr lang="en-GB" sz="2800" dirty="0"/>
              <a:t>	… </a:t>
            </a:r>
            <a:r>
              <a:rPr lang="en-GB" sz="2800" dirty="0">
                <a:solidFill>
                  <a:srgbClr val="FFFF00"/>
                </a:solidFill>
              </a:rPr>
              <a:t>The Description became the </a:t>
            </a:r>
            <a:r>
              <a:rPr lang="en-GB" sz="2800" dirty="0">
                <a:solidFill>
                  <a:srgbClr val="92D050"/>
                </a:solidFill>
              </a:rPr>
              <a:t>master type </a:t>
            </a:r>
            <a:r>
              <a:rPr lang="en-GB" sz="2800" dirty="0">
                <a:solidFill>
                  <a:srgbClr val="FFFF00"/>
                </a:solidFill>
              </a:rPr>
              <a:t>of all further efforts to </a:t>
            </a:r>
            <a:r>
              <a:rPr lang="en-GB" sz="2800" dirty="0">
                <a:solidFill>
                  <a:srgbClr val="92D050"/>
                </a:solidFill>
              </a:rPr>
              <a:t>bring the Orient closer to Europe</a:t>
            </a:r>
            <a:r>
              <a:rPr lang="en-GB" sz="2800" dirty="0">
                <a:solidFill>
                  <a:srgbClr val="FFFF00"/>
                </a:solidFill>
              </a:rPr>
              <a:t>, thereafter to </a:t>
            </a:r>
            <a:r>
              <a:rPr lang="en-GB" sz="2800" u="sng" dirty="0">
                <a:solidFill>
                  <a:srgbClr val="FFFF00"/>
                </a:solidFill>
              </a:rPr>
              <a:t>absorb</a:t>
            </a:r>
            <a:r>
              <a:rPr lang="en-GB" sz="2800" dirty="0">
                <a:solidFill>
                  <a:srgbClr val="FFFF00"/>
                </a:solidFill>
              </a:rPr>
              <a:t> it entirely and – centrally important – to cancel, or at least </a:t>
            </a:r>
            <a:r>
              <a:rPr lang="en-GB" sz="2800" u="sng" dirty="0">
                <a:solidFill>
                  <a:srgbClr val="FFFF00"/>
                </a:solidFill>
              </a:rPr>
              <a:t>subdue</a:t>
            </a:r>
            <a:r>
              <a:rPr lang="en-GB" sz="2800" dirty="0">
                <a:solidFill>
                  <a:srgbClr val="FFFF00"/>
                </a:solidFill>
              </a:rPr>
              <a:t> and </a:t>
            </a:r>
            <a:r>
              <a:rPr lang="en-GB" sz="2800" u="sng" dirty="0">
                <a:solidFill>
                  <a:srgbClr val="FFFF00"/>
                </a:solidFill>
              </a:rPr>
              <a:t>reduce</a:t>
            </a:r>
            <a:r>
              <a:rPr lang="en-GB" sz="2800" dirty="0">
                <a:solidFill>
                  <a:srgbClr val="FFFF00"/>
                </a:solidFill>
              </a:rPr>
              <a:t>, its strangeness and, in the case of Islam, its hostility</a:t>
            </a:r>
            <a:r>
              <a:rPr lang="en-GB" sz="2800" b="1" dirty="0"/>
              <a:t>.</a:t>
            </a:r>
          </a:p>
          <a:p>
            <a:pPr marL="285750" indent="-285750" algn="r">
              <a:buFontTx/>
              <a:buChar char="-"/>
            </a:pPr>
            <a:r>
              <a:rPr lang="en-GB" dirty="0"/>
              <a:t>Edward Said, </a:t>
            </a:r>
            <a:r>
              <a:rPr lang="en-GB" i="1" dirty="0"/>
              <a:t>Orientalism</a:t>
            </a:r>
            <a:r>
              <a:rPr lang="en-GB" dirty="0"/>
              <a:t> (New York: Vintage Books, 1979), p. 87.</a:t>
            </a:r>
          </a:p>
          <a:p>
            <a:pPr marL="285750" indent="-285750">
              <a:buFontTx/>
              <a:buChar char="-"/>
            </a:pPr>
            <a:endParaRPr lang="fr-FR" dirty="0"/>
          </a:p>
          <a:p>
            <a:endParaRPr lang="fr-FR" dirty="0">
              <a:latin typeface="Algerian" panose="04020705040A02060702" pitchFamily="82" charset="0"/>
            </a:endParaRPr>
          </a:p>
          <a:p>
            <a:endParaRPr lang="fr-FR" dirty="0"/>
          </a:p>
          <a:p>
            <a:pPr algn="ctr"/>
            <a:endParaRPr lang="fr-FR" sz="2800" dirty="0">
              <a:latin typeface="Algerian" panose="04020705040A02060702" pitchFamily="82" charset="0"/>
            </a:endParaRPr>
          </a:p>
          <a:p>
            <a:endParaRPr lang="en-GB" b="1" dirty="0"/>
          </a:p>
          <a:p>
            <a:r>
              <a:rPr lang="en-GB" b="1" dirty="0"/>
              <a:t> </a:t>
            </a:r>
          </a:p>
        </p:txBody>
      </p:sp>
      <p:pic>
        <p:nvPicPr>
          <p:cNvPr id="3" name="Picture 2"/>
          <p:cNvPicPr>
            <a:picLocks noChangeAspect="1"/>
          </p:cNvPicPr>
          <p:nvPr/>
        </p:nvPicPr>
        <p:blipFill>
          <a:blip r:embed="rId3"/>
          <a:stretch>
            <a:fillRect/>
          </a:stretch>
        </p:blipFill>
        <p:spPr>
          <a:xfrm>
            <a:off x="9810750" y="0"/>
            <a:ext cx="2381250" cy="3009900"/>
          </a:xfrm>
          <a:prstGeom prst="rect">
            <a:avLst/>
          </a:prstGeom>
        </p:spPr>
      </p:pic>
      <p:pic>
        <p:nvPicPr>
          <p:cNvPr id="4" name="Picture 3"/>
          <p:cNvPicPr>
            <a:picLocks noChangeAspect="1"/>
          </p:cNvPicPr>
          <p:nvPr/>
        </p:nvPicPr>
        <p:blipFill>
          <a:blip r:embed="rId4"/>
          <a:stretch>
            <a:fillRect/>
          </a:stretch>
        </p:blipFill>
        <p:spPr>
          <a:xfrm>
            <a:off x="9806711" y="3154135"/>
            <a:ext cx="2385289" cy="3703865"/>
          </a:xfrm>
          <a:prstGeom prst="rect">
            <a:avLst/>
          </a:prstGeom>
        </p:spPr>
      </p:pic>
    </p:spTree>
    <p:extLst>
      <p:ext uri="{BB962C8B-B14F-4D97-AF65-F5344CB8AC3E}">
        <p14:creationId xmlns:p14="http://schemas.microsoft.com/office/powerpoint/2010/main" val="183401265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A1FD83C-AF5D-49C7-B8A1-7E7353C04D43}">
  <ds:schemaRefs>
    <ds:schemaRef ds:uri="http://purl.org/dc/elements/1.1/"/>
    <ds:schemaRef ds:uri="http://purl.org/dc/dcmitype/"/>
    <ds:schemaRef ds:uri="18e00798-69c8-4d73-a841-5247a1895ee0"/>
    <ds:schemaRef ds:uri="http://schemas.microsoft.com/office/2006/documentManagement/types"/>
    <ds:schemaRef ds:uri="http://purl.org/dc/terms/"/>
    <ds:schemaRef ds:uri="http://schemas.microsoft.com/office/infopath/2007/PartnerControls"/>
    <ds:schemaRef ds:uri="http://www.w3.org/XML/1998/namespace"/>
    <ds:schemaRef ds:uri="http://schemas.openxmlformats.org/package/2006/metadata/core-properties"/>
    <ds:schemaRef ds:uri="53eb33a0-f383-4069-9f53-0e79fd56955c"/>
    <ds:schemaRef ds:uri="http://schemas.microsoft.com/office/2006/metadata/properties"/>
  </ds:schemaRefs>
</ds:datastoreItem>
</file>

<file path=customXml/itemProps2.xml><?xml version="1.0" encoding="utf-8"?>
<ds:datastoreItem xmlns:ds="http://schemas.openxmlformats.org/officeDocument/2006/customXml" ds:itemID="{2EB3D755-ED60-4760-8825-6359F8423D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082366C-0BDD-43E1-9473-BC693995D56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2514</TotalTime>
  <Words>2512</Words>
  <Application>Microsoft Office PowerPoint</Application>
  <PresentationFormat>Widescreen</PresentationFormat>
  <Paragraphs>270</Paragraphs>
  <Slides>35</Slides>
  <Notes>32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Algerian</vt:lpstr>
      <vt:lpstr>Arial</vt:lpstr>
      <vt:lpstr>Calibri</vt:lpstr>
      <vt:lpstr>Calibri Light</vt:lpstr>
      <vt:lpstr>Elephant</vt:lpstr>
      <vt:lpstr>Franklin Gothic Medium</vt:lpstr>
      <vt:lpstr>Wingdings 2</vt:lpstr>
      <vt:lpstr>Office Theme</vt:lpstr>
      <vt:lpstr>Archaeology, Classics and Empire</vt:lpstr>
      <vt:lpstr>What are archaeology and classics?</vt:lpstr>
      <vt:lpstr>What are archaeology and classics?</vt:lpstr>
      <vt:lpstr>Archaeology, Classics and Empire</vt:lpstr>
      <vt:lpstr>Archaeology, Classics and Empire</vt:lpstr>
      <vt:lpstr> 1799–1814, 1815 Napoleonic Era </vt:lpstr>
      <vt:lpstr> 1799–1814, 1815 Napoleonic Era – military campaigns </vt:lpstr>
      <vt:lpstr>PowerPoint Presentation</vt:lpstr>
      <vt:lpstr>PowerPoint Presentation</vt:lpstr>
      <vt:lpstr>PowerPoint Presentation</vt:lpstr>
      <vt:lpstr>PowerPoint Presentation</vt:lpstr>
      <vt:lpstr>PowerPoint Presentation</vt:lpstr>
      <vt:lpstr>PowerPoint Presentation</vt:lpstr>
      <vt:lpstr>Mamelukes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Greek War of Independence, 1821–1830 establishment of Kingdom of Greece, 1832 </vt:lpstr>
      <vt:lpstr>Hellenism in Victorian Britain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Classics and Empire</dc:title>
  <dc:creator>Alexander Scott</dc:creator>
  <cp:lastModifiedBy>Alexander Scott</cp:lastModifiedBy>
  <cp:revision>34</cp:revision>
  <cp:lastPrinted>2019-05-21T12:33:37Z</cp:lastPrinted>
  <dcterms:created xsi:type="dcterms:W3CDTF">2019-05-21T08:05:32Z</dcterms:created>
  <dcterms:modified xsi:type="dcterms:W3CDTF">2022-01-18T18:10:26Z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