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7" r:id="rId1"/>
  </p:sldMasterIdLst>
  <p:notesMasterIdLst>
    <p:notesMasterId r:id="rId27"/>
  </p:notesMasterIdLst>
  <p:handoutMasterIdLst>
    <p:handoutMasterId r:id="rId28"/>
  </p:handoutMasterIdLst>
  <p:sldIdLst>
    <p:sldId id="257" r:id="rId2"/>
    <p:sldId id="352" r:id="rId3"/>
    <p:sldId id="356" r:id="rId4"/>
    <p:sldId id="346" r:id="rId5"/>
    <p:sldId id="331" r:id="rId6"/>
    <p:sldId id="321" r:id="rId7"/>
    <p:sldId id="326" r:id="rId8"/>
    <p:sldId id="359" r:id="rId9"/>
    <p:sldId id="327" r:id="rId10"/>
    <p:sldId id="360" r:id="rId11"/>
    <p:sldId id="363" r:id="rId12"/>
    <p:sldId id="364" r:id="rId13"/>
    <p:sldId id="365" r:id="rId14"/>
    <p:sldId id="367" r:id="rId15"/>
    <p:sldId id="366" r:id="rId16"/>
    <p:sldId id="369" r:id="rId17"/>
    <p:sldId id="336" r:id="rId18"/>
    <p:sldId id="337" r:id="rId19"/>
    <p:sldId id="341" r:id="rId20"/>
    <p:sldId id="343" r:id="rId21"/>
    <p:sldId id="345" r:id="rId22"/>
    <p:sldId id="339" r:id="rId23"/>
    <p:sldId id="358" r:id="rId24"/>
    <p:sldId id="342" r:id="rId25"/>
    <p:sldId id="35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432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37"/>
  </p:normalViewPr>
  <p:slideViewPr>
    <p:cSldViewPr>
      <p:cViewPr>
        <p:scale>
          <a:sx n="70" d="100"/>
          <a:sy n="70" d="100"/>
        </p:scale>
        <p:origin x="2208" y="59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9923A65-F834-44E4-9EB0-6DD4F9059B75}" type="datetimeFigureOut">
              <a:rPr lang="en-GB" smtClean="0"/>
              <a:pPr/>
              <a:t>22/02/2019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07DE513-626B-474C-81E9-9E45E8741C96}" type="slidenum">
              <a:rPr lang="en-GB" smtClean="0"/>
              <a:pPr/>
              <a:t>‹#›</a:t>
            </a:fld>
            <a:endParaRPr lang="en-GB"/>
          </a:p>
        </p:txBody>
      </p:sp>
    </p:spTree>
    <p:extLst>
      <p:ext uri="{BB962C8B-B14F-4D97-AF65-F5344CB8AC3E}">
        <p14:creationId xmlns:p14="http://schemas.microsoft.com/office/powerpoint/2010/main" val="3932936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2296AA-DC59-491B-A374-433F99D299D2}" type="datetimeFigureOut">
              <a:rPr lang="en-GB" smtClean="0"/>
              <a:pPr/>
              <a:t>22/02/2019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FCDF77-821F-4C57-B8AF-572B618D815F}" type="slidenum">
              <a:rPr lang="en-GB" smtClean="0"/>
              <a:pPr/>
              <a:t>‹#›</a:t>
            </a:fld>
            <a:endParaRPr lang="en-GB"/>
          </a:p>
        </p:txBody>
      </p:sp>
    </p:spTree>
    <p:extLst>
      <p:ext uri="{BB962C8B-B14F-4D97-AF65-F5344CB8AC3E}">
        <p14:creationId xmlns:p14="http://schemas.microsoft.com/office/powerpoint/2010/main" val="2655481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Drew and Bingham, 116</a:t>
            </a:r>
          </a:p>
        </p:txBody>
      </p:sp>
      <p:sp>
        <p:nvSpPr>
          <p:cNvPr id="4" name="Slide Number Placeholder 3"/>
          <p:cNvSpPr>
            <a:spLocks noGrp="1"/>
          </p:cNvSpPr>
          <p:nvPr>
            <p:ph type="sldNum" sz="quarter" idx="10"/>
          </p:nvPr>
        </p:nvSpPr>
        <p:spPr/>
        <p:txBody>
          <a:bodyPr/>
          <a:lstStyle/>
          <a:p>
            <a:fld id="{CEFCDF77-821F-4C57-B8AF-572B618D815F}" type="slidenum">
              <a:rPr lang="en-GB" smtClean="0"/>
              <a:pPr/>
              <a:t>2</a:t>
            </a:fld>
            <a:endParaRPr lang="en-GB"/>
          </a:p>
        </p:txBody>
      </p:sp>
    </p:spTree>
    <p:extLst>
      <p:ext uri="{BB962C8B-B14F-4D97-AF65-F5344CB8AC3E}">
        <p14:creationId xmlns:p14="http://schemas.microsoft.com/office/powerpoint/2010/main" val="2057241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How to Avoid the Four Biggest PowerPoint </a:t>
            </a:r>
            <a:r>
              <a:rPr lang="en-GB" dirty="0" err="1"/>
              <a:t>Color</a:t>
            </a:r>
            <a:r>
              <a:rPr lang="en-GB" dirty="0"/>
              <a:t> Mistakes: Guest Post by Laura Foley http://blog.indezine.com/2011/10/how-to-avoid-four-biggest-powerpoint.html </a:t>
            </a:r>
          </a:p>
        </p:txBody>
      </p:sp>
      <p:sp>
        <p:nvSpPr>
          <p:cNvPr id="4" name="Slide Number Placeholder 3"/>
          <p:cNvSpPr>
            <a:spLocks noGrp="1"/>
          </p:cNvSpPr>
          <p:nvPr>
            <p:ph type="sldNum" sz="quarter" idx="10"/>
          </p:nvPr>
        </p:nvSpPr>
        <p:spPr/>
        <p:txBody>
          <a:bodyPr/>
          <a:lstStyle/>
          <a:p>
            <a:fld id="{CEFCDF77-821F-4C57-B8AF-572B618D815F}" type="slidenum">
              <a:rPr lang="en-GB" smtClean="0"/>
              <a:pPr/>
              <a:t>13</a:t>
            </a:fld>
            <a:endParaRPr lang="en-GB"/>
          </a:p>
        </p:txBody>
      </p:sp>
    </p:spTree>
    <p:extLst>
      <p:ext uri="{BB962C8B-B14F-4D97-AF65-F5344CB8AC3E}">
        <p14:creationId xmlns:p14="http://schemas.microsoft.com/office/powerpoint/2010/main" val="3763787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How to Avoid the Four Biggest PowerPoint </a:t>
            </a:r>
            <a:r>
              <a:rPr lang="en-GB" dirty="0" err="1"/>
              <a:t>Color</a:t>
            </a:r>
            <a:r>
              <a:rPr lang="en-GB" dirty="0"/>
              <a:t> Mistakes: Guest Post by Laura Foley http://blog.indezine.com/2011/10/how-to-avoid-four-biggest-powerpoint.html </a:t>
            </a:r>
          </a:p>
          <a:p>
            <a:endParaRPr lang="en-GB"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14</a:t>
            </a:fld>
            <a:endParaRPr lang="en-GB"/>
          </a:p>
        </p:txBody>
      </p:sp>
    </p:spTree>
    <p:extLst>
      <p:ext uri="{BB962C8B-B14F-4D97-AF65-F5344CB8AC3E}">
        <p14:creationId xmlns:p14="http://schemas.microsoft.com/office/powerpoint/2010/main" val="808177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http://image.slidesharecdn.com/presentrcsg-091002143206-phpapp01/95/how-to-deliver-an-extremely-boring-presentation-32-728.jpg?cb=1355682910</a:t>
            </a:r>
          </a:p>
        </p:txBody>
      </p:sp>
      <p:sp>
        <p:nvSpPr>
          <p:cNvPr id="4" name="Slide Number Placeholder 3"/>
          <p:cNvSpPr>
            <a:spLocks noGrp="1"/>
          </p:cNvSpPr>
          <p:nvPr>
            <p:ph type="sldNum" sz="quarter" idx="10"/>
          </p:nvPr>
        </p:nvSpPr>
        <p:spPr/>
        <p:txBody>
          <a:bodyPr/>
          <a:lstStyle/>
          <a:p>
            <a:fld id="{CEFCDF77-821F-4C57-B8AF-572B618D815F}" type="slidenum">
              <a:rPr lang="en-GB" smtClean="0"/>
              <a:pPr/>
              <a:t>15</a:t>
            </a:fld>
            <a:endParaRPr lang="en-GB"/>
          </a:p>
        </p:txBody>
      </p:sp>
    </p:spTree>
    <p:extLst>
      <p:ext uri="{BB962C8B-B14F-4D97-AF65-F5344CB8AC3E}">
        <p14:creationId xmlns:p14="http://schemas.microsoft.com/office/powerpoint/2010/main" val="422770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Drew &amp; Bingham 249</a:t>
            </a:r>
          </a:p>
        </p:txBody>
      </p:sp>
      <p:sp>
        <p:nvSpPr>
          <p:cNvPr id="4" name="Slide Number Placeholder 3"/>
          <p:cNvSpPr>
            <a:spLocks noGrp="1"/>
          </p:cNvSpPr>
          <p:nvPr>
            <p:ph type="sldNum" sz="quarter" idx="10"/>
          </p:nvPr>
        </p:nvSpPr>
        <p:spPr/>
        <p:txBody>
          <a:bodyPr/>
          <a:lstStyle/>
          <a:p>
            <a:fld id="{CEFCDF77-821F-4C57-B8AF-572B618D815F}" type="slidenum">
              <a:rPr lang="en-GB" smtClean="0"/>
              <a:pPr/>
              <a:t>17</a:t>
            </a:fld>
            <a:endParaRPr lang="en-GB"/>
          </a:p>
        </p:txBody>
      </p:sp>
    </p:spTree>
    <p:extLst>
      <p:ext uri="{BB962C8B-B14F-4D97-AF65-F5344CB8AC3E}">
        <p14:creationId xmlns:p14="http://schemas.microsoft.com/office/powerpoint/2010/main" val="697859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GRB</a:t>
            </a:r>
          </a:p>
        </p:txBody>
      </p:sp>
      <p:sp>
        <p:nvSpPr>
          <p:cNvPr id="4" name="Slide Number Placeholder 3"/>
          <p:cNvSpPr>
            <a:spLocks noGrp="1"/>
          </p:cNvSpPr>
          <p:nvPr>
            <p:ph type="sldNum" sz="quarter" idx="10"/>
          </p:nvPr>
        </p:nvSpPr>
        <p:spPr/>
        <p:txBody>
          <a:bodyPr/>
          <a:lstStyle/>
          <a:p>
            <a:fld id="{CEFCDF77-821F-4C57-B8AF-572B618D815F}" type="slidenum">
              <a:rPr lang="en-GB" smtClean="0"/>
              <a:pPr/>
              <a:t>19</a:t>
            </a:fld>
            <a:endParaRPr lang="en-GB"/>
          </a:p>
        </p:txBody>
      </p:sp>
    </p:spTree>
    <p:extLst>
      <p:ext uri="{BB962C8B-B14F-4D97-AF65-F5344CB8AC3E}">
        <p14:creationId xmlns:p14="http://schemas.microsoft.com/office/powerpoint/2010/main" val="2215665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2743250947"/>
      </p:ext>
    </p:extLst>
  </p:cSld>
  <p:clrMapOvr>
    <a:masterClrMapping/>
  </p:clrMapOvr>
  <p:transitio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902512525"/>
      </p:ext>
    </p:extLst>
  </p:cSld>
  <p:clrMapOvr>
    <a:masterClrMapping/>
  </p:clrMapOvr>
  <p:transitio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495706542"/>
      </p:ext>
    </p:extLst>
  </p:cSld>
  <p:clrMapOvr>
    <a:masterClrMapping/>
  </p:clrMapOvr>
  <p:transitio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617185385"/>
      </p:ext>
    </p:extLst>
  </p:cSld>
  <p:clrMapOvr>
    <a:masterClrMapping/>
  </p:clrMapOvr>
  <p:transition>
    <p:fade/>
  </p:transition>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8" name="Footer Placeholder 7"/>
          <p:cNvSpPr>
            <a:spLocks noGrp="1"/>
          </p:cNvSpPr>
          <p:nvPr>
            <p:ph type="ftr" sz="quarter" idx="11"/>
          </p:nvPr>
        </p:nvSpPr>
        <p:spPr/>
        <p:txBody>
          <a:bodyPr/>
          <a:lstStyle/>
          <a:p>
            <a:endParaRPr lang="en-GB"/>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4293965976"/>
      </p:ext>
    </p:extLst>
  </p:cSld>
  <p:clrMapOvr>
    <a:masterClrMapping/>
  </p:clrMapOvr>
  <p:transition>
    <p:fade/>
  </p:transition>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4" name="Footer Placeholder 3"/>
          <p:cNvSpPr>
            <a:spLocks noGrp="1"/>
          </p:cNvSpPr>
          <p:nvPr>
            <p:ph type="ftr" sz="quarter" idx="11"/>
          </p:nvPr>
        </p:nvSpPr>
        <p:spPr/>
        <p:txBody>
          <a:bodyPr/>
          <a:lstStyle/>
          <a:p>
            <a:endParaRPr lang="en-GB"/>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786194448"/>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92154747"/>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4056802905"/>
      </p:ext>
    </p:extLst>
  </p:cSld>
  <p:clrMapOvr>
    <a:masterClrMapping/>
  </p:clrMapOvr>
  <p:transition>
    <p:fade/>
  </p:transition>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774848076"/>
      </p:ext>
    </p:extLst>
  </p:cSld>
  <p:clrMapOvr>
    <a:masterClrMapping/>
  </p:clrMapOvr>
  <p:transitio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960550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5" name="Footer Placeholder 4"/>
          <p:cNvSpPr>
            <a:spLocks noGrp="1"/>
          </p:cNvSpPr>
          <p:nvPr>
            <p:ph type="ftr" sz="quarter" idx="11"/>
          </p:nvPr>
        </p:nvSpPr>
        <p:spPr/>
        <p:txBody>
          <a:bodyPr/>
          <a:lstStyle/>
          <a:p>
            <a:endParaRPr lang="en-GB"/>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62CDE3A-2D03-4CF6-AA62-0D442ACC8EDF}" type="slidenum">
              <a:rPr lang="en-GB" smtClean="0"/>
              <a:pPr/>
              <a:t>‹#›</a:t>
            </a:fld>
            <a:endParaRPr lang="en-GB"/>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882936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4534099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6" name="Footer Placeholder 5"/>
          <p:cNvSpPr>
            <a:spLocks noGrp="1"/>
          </p:cNvSpPr>
          <p:nvPr>
            <p:ph type="ftr" sz="quarter" idx="11"/>
          </p:nvPr>
        </p:nvSpPr>
        <p:spPr/>
        <p:txBody>
          <a:bodyPr/>
          <a:lstStyle/>
          <a:p>
            <a:endParaRPr lang="en-GB"/>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24048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30487113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148430650"/>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75DE93F-BD92-44E9-BE67-64146854278E}" type="datetimeFigureOut">
              <a:rPr lang="en-GB" smtClean="0"/>
              <a:pPr/>
              <a:t>22/02/2019</a:t>
            </a:fld>
            <a:endParaRPr lang="en-GB"/>
          </a:p>
        </p:txBody>
      </p:sp>
      <p:sp>
        <p:nvSpPr>
          <p:cNvPr id="5" name="Footer Placeholder 4"/>
          <p:cNvSpPr>
            <a:spLocks noGrp="1"/>
          </p:cNvSpPr>
          <p:nvPr>
            <p:ph type="ftr" sz="quarter" idx="11"/>
          </p:nvPr>
        </p:nvSpPr>
        <p:spPr/>
        <p:txBody>
          <a:bodyPr/>
          <a:lstStyle/>
          <a:p>
            <a:endParaRPr lang="en-GB"/>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extLst>
      <p:ext uri="{BB962C8B-B14F-4D97-AF65-F5344CB8AC3E}">
        <p14:creationId xmlns:p14="http://schemas.microsoft.com/office/powerpoint/2010/main" val="130389572"/>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749"/>
            <a:ext cx="1952272" cy="6852504"/>
            <a:chOff x="6627813" y="196102"/>
            <a:chExt cx="1952625" cy="5677649"/>
          </a:xfrm>
        </p:grpSpPr>
        <p:sp>
          <p:nvSpPr>
            <p:cNvPr id="50" name="Freeform 27"/>
            <p:cNvSpPr/>
            <p:nvPr/>
          </p:nvSpPr>
          <p:spPr bwMode="auto">
            <a:xfrm>
              <a:off x="6627813" y="19610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575DE93F-BD92-44E9-BE67-64146854278E}" type="datetimeFigureOut">
              <a:rPr lang="en-GB" smtClean="0"/>
              <a:pPr/>
              <a:t>22/02/2019</a:t>
            </a:fld>
            <a:endParaRPr lang="en-GB"/>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62CDE3A-2D03-4CF6-AA62-0D442ACC8EDF}" type="slidenum">
              <a:rPr lang="en-GB" smtClean="0"/>
              <a:pPr/>
              <a:t>‹#›</a:t>
            </a:fld>
            <a:endParaRPr lang="en-GB"/>
          </a:p>
        </p:txBody>
      </p:sp>
    </p:spTree>
    <p:extLst>
      <p:ext uri="{BB962C8B-B14F-4D97-AF65-F5344CB8AC3E}">
        <p14:creationId xmlns:p14="http://schemas.microsoft.com/office/powerpoint/2010/main" val="3524876750"/>
      </p:ext>
    </p:extLst>
  </p:cSld>
  <p:clrMap bg1="lt1" tx1="dk1" bg2="lt2" tx2="dk2" accent1="accent1" accent2="accent2" accent3="accent3" accent4="accent4" accent5="accent5" accent6="accent6" hlink="hlink" folHlink="folHlink"/>
  <p:sldLayoutIdLst>
    <p:sldLayoutId id="2147484158" r:id="rId1"/>
    <p:sldLayoutId id="2147484159" r:id="rId2"/>
    <p:sldLayoutId id="2147484160" r:id="rId3"/>
    <p:sldLayoutId id="2147484161" r:id="rId4"/>
    <p:sldLayoutId id="2147484162" r:id="rId5"/>
    <p:sldLayoutId id="2147484163" r:id="rId6"/>
    <p:sldLayoutId id="2147484164" r:id="rId7"/>
    <p:sldLayoutId id="2147484165" r:id="rId8"/>
    <p:sldLayoutId id="2147484166" r:id="rId9"/>
    <p:sldLayoutId id="2147484167" r:id="rId10"/>
    <p:sldLayoutId id="2147484168" r:id="rId11"/>
    <p:sldLayoutId id="2147484169" r:id="rId12"/>
    <p:sldLayoutId id="2147484170" r:id="rId13"/>
    <p:sldLayoutId id="2147484171" r:id="rId14"/>
    <p:sldLayoutId id="2147484172" r:id="rId15"/>
    <p:sldLayoutId id="2147484173" r:id="rId16"/>
  </p:sldLayoutIdLst>
  <p:transition>
    <p:fade/>
  </p:transition>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google.co.uk/url?sa=t&amp;rct=j&amp;q=&amp;esrc=s&amp;source=web&amp;cd=10&amp;cad=rja&amp;uact=8&amp;ved=0ahUKEwi1kdOY28zJAhVBdw8KHaExB48QFghKMAk&amp;url=http://nob.cs.ucdavis.edu/classes/ecs293a-2011-04/presenting/WorstPresentationEverStandAlone.ppt&amp;usg=AFQjCNE9_X"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11560" y="1556792"/>
            <a:ext cx="7772400" cy="1728192"/>
          </a:xfrm>
        </p:spPr>
        <p:txBody>
          <a:bodyPr>
            <a:normAutofit fontScale="90000"/>
          </a:bodyPr>
          <a:lstStyle/>
          <a:p>
            <a:pPr algn="ctr"/>
            <a:r>
              <a:rPr lang="en-GB" dirty="0"/>
              <a:t>Preparing and Delivering an Oral Presentation</a:t>
            </a:r>
          </a:p>
        </p:txBody>
      </p:sp>
      <p:sp>
        <p:nvSpPr>
          <p:cNvPr id="5" name="Text Placeholder 4"/>
          <p:cNvSpPr>
            <a:spLocks noGrp="1"/>
          </p:cNvSpPr>
          <p:nvPr>
            <p:ph type="subTitle" idx="1"/>
          </p:nvPr>
        </p:nvSpPr>
        <p:spPr>
          <a:xfrm>
            <a:off x="1259632" y="5085184"/>
            <a:ext cx="6400800" cy="1152128"/>
          </a:xfrm>
        </p:spPr>
        <p:txBody>
          <a:bodyPr>
            <a:normAutofit fontScale="85000" lnSpcReduction="20000"/>
          </a:bodyPr>
          <a:lstStyle/>
          <a:p>
            <a:r>
              <a:rPr lang="en-GB" sz="3400" dirty="0"/>
              <a:t>Catrin H. Williams</a:t>
            </a:r>
          </a:p>
          <a:p>
            <a:r>
              <a:rPr lang="en-GB" sz="2400" dirty="0"/>
              <a:t>(drawn from Research Skills module for Theology and Religious Studies)</a:t>
            </a:r>
          </a:p>
          <a:p>
            <a:endParaRPr lang="en-GB" sz="4000" dirty="0"/>
          </a:p>
        </p:txBody>
      </p:sp>
    </p:spTree>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Planning</a:t>
            </a:r>
          </a:p>
        </p:txBody>
      </p:sp>
      <p:sp>
        <p:nvSpPr>
          <p:cNvPr id="3" name="Content Placeholder 2"/>
          <p:cNvSpPr>
            <a:spLocks noGrp="1"/>
          </p:cNvSpPr>
          <p:nvPr>
            <p:ph idx="1"/>
          </p:nvPr>
        </p:nvSpPr>
        <p:spPr>
          <a:xfrm>
            <a:off x="1403648" y="1412776"/>
            <a:ext cx="7344815" cy="4896544"/>
          </a:xfrm>
        </p:spPr>
        <p:txBody>
          <a:bodyPr>
            <a:normAutofit/>
          </a:bodyPr>
          <a:lstStyle/>
          <a:p>
            <a:endParaRPr lang="en-US" dirty="0">
              <a:solidFill>
                <a:srgbClr val="3366FF"/>
              </a:solidFill>
            </a:endParaRPr>
          </a:p>
          <a:p>
            <a:r>
              <a:rPr lang="en-US" sz="2600" dirty="0">
                <a:solidFill>
                  <a:schemeClr val="bg2">
                    <a:lumMod val="25000"/>
                  </a:schemeClr>
                </a:solidFill>
              </a:rPr>
              <a:t>Choose a topic that interests you</a:t>
            </a:r>
          </a:p>
          <a:p>
            <a:r>
              <a:rPr lang="en-US" sz="2600" dirty="0">
                <a:solidFill>
                  <a:schemeClr val="bg2">
                    <a:lumMod val="25000"/>
                  </a:schemeClr>
                </a:solidFill>
              </a:rPr>
              <a:t>Pick a topic that will be useful to you</a:t>
            </a:r>
          </a:p>
          <a:p>
            <a:r>
              <a:rPr lang="en-US" sz="2600" dirty="0">
                <a:solidFill>
                  <a:schemeClr val="bg2">
                    <a:lumMod val="25000"/>
                  </a:schemeClr>
                </a:solidFill>
              </a:rPr>
              <a:t>Use your project plan: follow it; if you get too far behind it may seem overwhelming</a:t>
            </a:r>
          </a:p>
          <a:p>
            <a:r>
              <a:rPr lang="en-US" sz="2600" dirty="0">
                <a:solidFill>
                  <a:schemeClr val="bg2">
                    <a:lumMod val="25000"/>
                  </a:schemeClr>
                </a:solidFill>
              </a:rPr>
              <a:t>Set small targets (make lists) and tick them off when done</a:t>
            </a:r>
          </a:p>
          <a:p>
            <a:r>
              <a:rPr lang="en-US" sz="2600" dirty="0">
                <a:solidFill>
                  <a:schemeClr val="bg2">
                    <a:lumMod val="25000"/>
                  </a:schemeClr>
                </a:solidFill>
              </a:rPr>
              <a:t>Who is the audience  and what are their background knowledge and interests likely to be</a:t>
            </a:r>
          </a:p>
        </p:txBody>
      </p:sp>
    </p:spTree>
    <p:extLst>
      <p:ext uri="{BB962C8B-B14F-4D97-AF65-F5344CB8AC3E}">
        <p14:creationId xmlns:p14="http://schemas.microsoft.com/office/powerpoint/2010/main" val="1504551985"/>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07704" y="2924944"/>
            <a:ext cx="6480720" cy="707886"/>
          </a:xfrm>
          <a:prstGeom prst="rect">
            <a:avLst/>
          </a:prstGeom>
          <a:noFill/>
        </p:spPr>
        <p:txBody>
          <a:bodyPr wrap="square" rtlCol="0">
            <a:spAutoFit/>
          </a:bodyPr>
          <a:lstStyle/>
          <a:p>
            <a:r>
              <a:rPr lang="en-GB" sz="4000" dirty="0">
                <a:solidFill>
                  <a:schemeClr val="bg2">
                    <a:lumMod val="25000"/>
                  </a:schemeClr>
                </a:solidFill>
              </a:rPr>
              <a:t>Presentation Planning</a:t>
            </a:r>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12968" cy="6924973"/>
          </a:xfrm>
          <a:prstGeom prst="rect">
            <a:avLst/>
          </a:prstGeom>
        </p:spPr>
        <p:txBody>
          <a:bodyPr wrap="square">
            <a:spAutoFit/>
          </a:bodyPr>
          <a:lstStyle/>
          <a:p>
            <a:endParaRPr lang="en-US" sz="3200" dirty="0"/>
          </a:p>
          <a:p>
            <a:pPr marL="812800" indent="-457200">
              <a:buFont typeface="Arial" panose="020B0604020202020204" pitchFamily="34" charset="0"/>
              <a:buChar char="•"/>
            </a:pPr>
            <a:endParaRPr lang="en-US" sz="2800" dirty="0">
              <a:solidFill>
                <a:schemeClr val="bg2">
                  <a:lumMod val="25000"/>
                </a:schemeClr>
              </a:solidFill>
            </a:endParaRPr>
          </a:p>
          <a:p>
            <a:pPr marL="355600"/>
            <a:r>
              <a:rPr lang="en-US" sz="2800" dirty="0">
                <a:solidFill>
                  <a:schemeClr val="bg2">
                    <a:lumMod val="25000"/>
                  </a:schemeClr>
                </a:solidFill>
              </a:rPr>
              <a:t>	   </a:t>
            </a:r>
            <a:r>
              <a:rPr lang="en-US" sz="2800" b="1" dirty="0">
                <a:solidFill>
                  <a:schemeClr val="bg2">
                    <a:lumMod val="50000"/>
                  </a:schemeClr>
                </a:solidFill>
              </a:rPr>
              <a:t>Key points</a:t>
            </a:r>
          </a:p>
          <a:p>
            <a:pPr marL="355600"/>
            <a:endParaRPr lang="en-US" sz="2800" dirty="0">
              <a:solidFill>
                <a:schemeClr val="bg2">
                  <a:lumMod val="25000"/>
                </a:schemeClr>
              </a:solidFill>
            </a:endParaRPr>
          </a:p>
          <a:p>
            <a:pPr marL="812800" indent="-457200">
              <a:buFont typeface="Arial" panose="020B0604020202020204" pitchFamily="34" charset="0"/>
              <a:buChar char="•"/>
            </a:pPr>
            <a:r>
              <a:rPr lang="en-US" sz="2400" dirty="0">
                <a:solidFill>
                  <a:schemeClr val="bg2">
                    <a:lumMod val="25000"/>
                  </a:schemeClr>
                </a:solidFill>
              </a:rPr>
              <a:t>How to structure the presentation: introduction, middle, conclusion.</a:t>
            </a:r>
          </a:p>
          <a:p>
            <a:pPr marL="457200" indent="-457200">
              <a:buFont typeface="Arial" panose="020B0604020202020204" pitchFamily="34" charset="0"/>
              <a:buChar char="•"/>
            </a:pPr>
            <a:endParaRPr lang="en-US" sz="2400" dirty="0">
              <a:solidFill>
                <a:schemeClr val="bg2">
                  <a:lumMod val="25000"/>
                </a:schemeClr>
              </a:solidFill>
            </a:endParaRPr>
          </a:p>
          <a:p>
            <a:pPr marL="869950" indent="-457200">
              <a:buFont typeface="Arial" panose="020B0604020202020204" pitchFamily="34" charset="0"/>
              <a:buChar char="•"/>
            </a:pPr>
            <a:r>
              <a:rPr lang="en-US" sz="2400" dirty="0">
                <a:solidFill>
                  <a:schemeClr val="bg2">
                    <a:lumMod val="25000"/>
                  </a:schemeClr>
                </a:solidFill>
              </a:rPr>
              <a:t>How to time a presentation: for example, bringing together the significant aspects of the topic within  the structure and time allocation.</a:t>
            </a:r>
          </a:p>
          <a:p>
            <a:pPr marL="869950" indent="-457200">
              <a:buFont typeface="Arial" panose="020B0604020202020204" pitchFamily="34" charset="0"/>
              <a:buChar char="•"/>
            </a:pPr>
            <a:endParaRPr lang="en-US" sz="2400" dirty="0">
              <a:solidFill>
                <a:schemeClr val="bg2">
                  <a:lumMod val="25000"/>
                </a:schemeClr>
              </a:solidFill>
            </a:endParaRPr>
          </a:p>
          <a:p>
            <a:pPr marL="869950" indent="-457200">
              <a:buFont typeface="Arial" panose="020B0604020202020204" pitchFamily="34" charset="0"/>
              <a:buChar char="•"/>
            </a:pPr>
            <a:r>
              <a:rPr lang="en-US" sz="2400" dirty="0">
                <a:solidFill>
                  <a:schemeClr val="bg2">
                    <a:lumMod val="25000"/>
                  </a:schemeClr>
                </a:solidFill>
              </a:rPr>
              <a:t>How one might prepare slides in a way that makes them interesting and legible.</a:t>
            </a:r>
          </a:p>
          <a:p>
            <a:pPr marL="869950" indent="-457200">
              <a:buFont typeface="Arial" panose="020B0604020202020204" pitchFamily="34" charset="0"/>
              <a:buChar char="•"/>
            </a:pPr>
            <a:endParaRPr lang="en-US" sz="2400" dirty="0">
              <a:solidFill>
                <a:schemeClr val="bg2">
                  <a:lumMod val="25000"/>
                </a:schemeClr>
              </a:solidFill>
            </a:endParaRPr>
          </a:p>
          <a:p>
            <a:pPr marL="869950" indent="-457200">
              <a:buFont typeface="Arial" panose="020B0604020202020204" pitchFamily="34" charset="0"/>
              <a:buChar char="•"/>
            </a:pPr>
            <a:r>
              <a:rPr lang="en-US" sz="2400" dirty="0">
                <a:solidFill>
                  <a:schemeClr val="bg2">
                    <a:lumMod val="25000"/>
                  </a:schemeClr>
                </a:solidFill>
              </a:rPr>
              <a:t>The number of slides per presentation.</a:t>
            </a:r>
          </a:p>
          <a:p>
            <a:endParaRPr lang="en-US" sz="3200" dirty="0"/>
          </a:p>
          <a:p>
            <a:r>
              <a:rPr lang="en-US" sz="3200" dirty="0"/>
              <a:t>    </a:t>
            </a:r>
          </a:p>
        </p:txBody>
      </p:sp>
    </p:spTree>
    <p:extLst>
      <p:ext uri="{BB962C8B-B14F-4D97-AF65-F5344CB8AC3E}">
        <p14:creationId xmlns:p14="http://schemas.microsoft.com/office/powerpoint/2010/main" val="1836480734"/>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75656" y="260648"/>
            <a:ext cx="6984776" cy="5324535"/>
          </a:xfrm>
          <a:prstGeom prst="rect">
            <a:avLst/>
          </a:prstGeom>
        </p:spPr>
        <p:txBody>
          <a:bodyPr wrap="square">
            <a:spAutoFit/>
          </a:bodyPr>
          <a:lstStyle/>
          <a:p>
            <a:endParaRPr lang="en-US" sz="2800" i="1" dirty="0"/>
          </a:p>
          <a:p>
            <a:pPr marL="269875"/>
            <a:r>
              <a:rPr lang="en-US" sz="2400" i="1" dirty="0"/>
              <a:t>“There is very little point in choosing a very good topic, figuring out what other people have done, deciding that you’re going to take a novel tack, going off and doing it, if you cannot then communicate what you do. So a final part of it, to me, is [to develop] the ability to articulate, at different levels, whether it’s to … a group of people who work in a very, very closely related subject where you can talk technology, versus the ability to stand back and explain…..at least to an intelligent conference, a general audience.”</a:t>
            </a:r>
          </a:p>
        </p:txBody>
      </p:sp>
      <p:sp>
        <p:nvSpPr>
          <p:cNvPr id="4" name="TextBox 3"/>
          <p:cNvSpPr txBox="1"/>
          <p:nvPr/>
        </p:nvSpPr>
        <p:spPr>
          <a:xfrm>
            <a:off x="1475656" y="5949280"/>
            <a:ext cx="7344816" cy="584775"/>
          </a:xfrm>
          <a:prstGeom prst="rect">
            <a:avLst/>
          </a:prstGeom>
          <a:noFill/>
        </p:spPr>
        <p:txBody>
          <a:bodyPr wrap="square" rtlCol="0">
            <a:spAutoFit/>
          </a:bodyPr>
          <a:lstStyle/>
          <a:p>
            <a:r>
              <a:rPr lang="en-US" sz="1600" dirty="0"/>
              <a:t>Oxford Learning Institute, Presenting at seminars and conferences</a:t>
            </a:r>
          </a:p>
          <a:p>
            <a:r>
              <a:rPr lang="en-US" sz="1600" dirty="0"/>
              <a:t>https://</a:t>
            </a:r>
            <a:r>
              <a:rPr lang="en-US" sz="1600" dirty="0" err="1"/>
              <a:t>www.learning.ox.ac.uk</a:t>
            </a:r>
            <a:r>
              <a:rPr lang="en-US" sz="1600" dirty="0"/>
              <a:t>/supervision/stages/presenting/</a:t>
            </a:r>
          </a:p>
        </p:txBody>
      </p:sp>
    </p:spTree>
    <p:extLst>
      <p:ext uri="{BB962C8B-B14F-4D97-AF65-F5344CB8AC3E}">
        <p14:creationId xmlns:p14="http://schemas.microsoft.com/office/powerpoint/2010/main" val="2076308630"/>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63688" y="1196753"/>
            <a:ext cx="6984776" cy="5447645"/>
          </a:xfrm>
          <a:prstGeom prst="rect">
            <a:avLst/>
          </a:prstGeom>
        </p:spPr>
        <p:txBody>
          <a:bodyPr wrap="square">
            <a:spAutoFit/>
          </a:bodyPr>
          <a:lstStyle/>
          <a:p>
            <a:r>
              <a:rPr lang="en-US" sz="2400" i="1" dirty="0"/>
              <a:t>“Although the use of PowerPoint for presentations is often seen as the norm, there are common pitfalls associated with this technology:</a:t>
            </a:r>
          </a:p>
          <a:p>
            <a:endParaRPr lang="en-US" sz="2400" i="1" dirty="0"/>
          </a:p>
          <a:p>
            <a:r>
              <a:rPr lang="en-US" sz="2400" i="1" dirty="0"/>
              <a:t>“PowerPoint is a competent </a:t>
            </a:r>
            <a:r>
              <a:rPr lang="en-US" sz="2400" i="1" dirty="0">
                <a:solidFill>
                  <a:srgbClr val="FF0000"/>
                </a:solidFill>
              </a:rPr>
              <a:t>slide manager </a:t>
            </a:r>
            <a:r>
              <a:rPr lang="en-US" sz="2400" i="1" dirty="0"/>
              <a:t>and projector. But rather than supplementing a presentation, it has [all too often] become a substitute for it. Such misuse ignores the most important rule of speaking: respect your audience.”</a:t>
            </a:r>
          </a:p>
          <a:p>
            <a:endParaRPr lang="en-US" dirty="0"/>
          </a:p>
          <a:p>
            <a:endParaRPr lang="en-US" dirty="0"/>
          </a:p>
          <a:p>
            <a:r>
              <a:rPr lang="en-US" sz="1600" dirty="0"/>
              <a:t>E. </a:t>
            </a:r>
            <a:r>
              <a:rPr lang="en-US" sz="1600" dirty="0" err="1"/>
              <a:t>Tufte</a:t>
            </a:r>
            <a:r>
              <a:rPr lang="en-US" sz="1600" dirty="0"/>
              <a:t>, E. </a:t>
            </a:r>
            <a:r>
              <a:rPr lang="en-US" sz="1600" i="1" dirty="0"/>
              <a:t>Wired Magazine</a:t>
            </a:r>
            <a:r>
              <a:rPr lang="en-US" sz="1600" dirty="0"/>
              <a:t>, September 2003 [author of </a:t>
            </a:r>
            <a:r>
              <a:rPr lang="en-US" sz="1600" i="1" dirty="0"/>
              <a:t>The Cognitive Style of PowerPoint, </a:t>
            </a:r>
            <a:r>
              <a:rPr lang="en-US" sz="1600" dirty="0"/>
              <a:t>Professor emeritus of political science, computer science and statistics, and graphic design at Yale University].</a:t>
            </a:r>
          </a:p>
        </p:txBody>
      </p:sp>
    </p:spTree>
    <p:extLst>
      <p:ext uri="{BB962C8B-B14F-4D97-AF65-F5344CB8AC3E}">
        <p14:creationId xmlns:p14="http://schemas.microsoft.com/office/powerpoint/2010/main" val="3929819453"/>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47664" y="5229200"/>
            <a:ext cx="6840760" cy="369332"/>
          </a:xfrm>
          <a:prstGeom prst="rect">
            <a:avLst/>
          </a:prstGeom>
        </p:spPr>
        <p:txBody>
          <a:bodyPr wrap="square">
            <a:spAutoFit/>
          </a:bodyPr>
          <a:lstStyle/>
          <a:p>
            <a:r>
              <a:rPr lang="en-US" dirty="0"/>
              <a:t>E. </a:t>
            </a:r>
            <a:r>
              <a:rPr lang="en-US" dirty="0" err="1"/>
              <a:t>Tufte</a:t>
            </a:r>
            <a:r>
              <a:rPr lang="en-US" dirty="0"/>
              <a:t>, </a:t>
            </a:r>
            <a:r>
              <a:rPr lang="en-US" i="1" dirty="0"/>
              <a:t>Wired Magazine</a:t>
            </a:r>
            <a:r>
              <a:rPr lang="en-US" dirty="0"/>
              <a:t>, September 2003</a:t>
            </a:r>
          </a:p>
        </p:txBody>
      </p:sp>
      <p:pic>
        <p:nvPicPr>
          <p:cNvPr id="5" name="Picture 4">
            <a:extLst>
              <a:ext uri="{FF2B5EF4-FFF2-40B4-BE49-F238E27FC236}">
                <a16:creationId xmlns:a16="http://schemas.microsoft.com/office/drawing/2014/main" id="{72925AC4-2C75-1E4D-A0BA-0ED3AB9C24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1720" y="836712"/>
            <a:ext cx="5832648" cy="4104456"/>
          </a:xfrm>
          <a:prstGeom prst="rect">
            <a:avLst/>
          </a:prstGeom>
        </p:spPr>
      </p:pic>
    </p:spTree>
    <p:extLst>
      <p:ext uri="{BB962C8B-B14F-4D97-AF65-F5344CB8AC3E}">
        <p14:creationId xmlns:p14="http://schemas.microsoft.com/office/powerpoint/2010/main" val="2987051263"/>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580674-F543-7C4A-AF96-EEF4C3AB3A5E}"/>
              </a:ext>
            </a:extLst>
          </p:cNvPr>
          <p:cNvSpPr txBox="1"/>
          <p:nvPr/>
        </p:nvSpPr>
        <p:spPr>
          <a:xfrm>
            <a:off x="1115616" y="5751871"/>
            <a:ext cx="5370228" cy="646331"/>
          </a:xfrm>
          <a:prstGeom prst="rect">
            <a:avLst/>
          </a:prstGeom>
          <a:noFill/>
        </p:spPr>
        <p:txBody>
          <a:bodyPr wrap="square" rtlCol="0">
            <a:spAutoFit/>
          </a:bodyPr>
          <a:lstStyle/>
          <a:p>
            <a:r>
              <a:rPr lang="en-US" dirty="0"/>
              <a:t>E. </a:t>
            </a:r>
            <a:r>
              <a:rPr lang="en-US" dirty="0" err="1"/>
              <a:t>Tufte</a:t>
            </a:r>
            <a:r>
              <a:rPr lang="en-US" dirty="0"/>
              <a:t>, </a:t>
            </a:r>
            <a:r>
              <a:rPr lang="en-US" i="1" dirty="0"/>
              <a:t>Wired Magazine</a:t>
            </a:r>
            <a:r>
              <a:rPr lang="en-US" dirty="0"/>
              <a:t>, September 2003</a:t>
            </a:r>
          </a:p>
          <a:p>
            <a:endParaRPr lang="en-US" dirty="0"/>
          </a:p>
        </p:txBody>
      </p:sp>
      <p:pic>
        <p:nvPicPr>
          <p:cNvPr id="5" name="Picture 4">
            <a:extLst>
              <a:ext uri="{FF2B5EF4-FFF2-40B4-BE49-F238E27FC236}">
                <a16:creationId xmlns:a16="http://schemas.microsoft.com/office/drawing/2014/main" id="{799C4FD0-111B-C94B-A8FD-DFE3065D93D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51720" y="692696"/>
            <a:ext cx="5904656" cy="4680520"/>
          </a:xfrm>
          <a:prstGeom prst="rect">
            <a:avLst/>
          </a:prstGeom>
        </p:spPr>
      </p:pic>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91680" y="980728"/>
            <a:ext cx="6480720" cy="3539430"/>
          </a:xfrm>
          <a:prstGeom prst="rect">
            <a:avLst/>
          </a:prstGeom>
        </p:spPr>
        <p:txBody>
          <a:bodyPr wrap="square">
            <a:spAutoFit/>
          </a:bodyPr>
          <a:lstStyle/>
          <a:p>
            <a:r>
              <a:rPr lang="en-US" sz="2800" i="1" dirty="0"/>
              <a:t>Presentations largely stand or fall on the quality, relevance, and integrity of the content. …..If your words or images are not on point, making them dance in color will not make them relevant. Audience boredom is usually a content failure, not a decoration failure. </a:t>
            </a:r>
          </a:p>
        </p:txBody>
      </p:sp>
      <p:sp>
        <p:nvSpPr>
          <p:cNvPr id="3" name="Rectangle 2"/>
          <p:cNvSpPr/>
          <p:nvPr/>
        </p:nvSpPr>
        <p:spPr>
          <a:xfrm>
            <a:off x="1691680" y="5229200"/>
            <a:ext cx="6696744" cy="369332"/>
          </a:xfrm>
          <a:prstGeom prst="rect">
            <a:avLst/>
          </a:prstGeom>
        </p:spPr>
        <p:txBody>
          <a:bodyPr wrap="square">
            <a:spAutoFit/>
          </a:bodyPr>
          <a:lstStyle/>
          <a:p>
            <a:r>
              <a:rPr lang="en-US" dirty="0"/>
              <a:t>E. </a:t>
            </a:r>
            <a:r>
              <a:rPr lang="en-US" dirty="0" err="1"/>
              <a:t>Tufte</a:t>
            </a:r>
            <a:r>
              <a:rPr lang="en-US" dirty="0"/>
              <a:t>, </a:t>
            </a:r>
            <a:r>
              <a:rPr lang="en-US" i="1" dirty="0"/>
              <a:t>Wired Magazine</a:t>
            </a:r>
            <a:r>
              <a:rPr lang="en-US" dirty="0"/>
              <a:t>, September 2003</a:t>
            </a:r>
          </a:p>
        </p:txBody>
      </p:sp>
    </p:spTree>
    <p:extLst>
      <p:ext uri="{BB962C8B-B14F-4D97-AF65-F5344CB8AC3E}">
        <p14:creationId xmlns:p14="http://schemas.microsoft.com/office/powerpoint/2010/main" val="3216058211"/>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35696" y="1340768"/>
            <a:ext cx="6840760" cy="4801314"/>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r>
              <a:rPr lang="en-GB" sz="4000" b="1" dirty="0">
                <a:ln w="18000">
                  <a:solidFill>
                    <a:schemeClr val="accent2">
                      <a:satMod val="140000"/>
                    </a:schemeClr>
                  </a:solidFill>
                  <a:prstDash val="solid"/>
                  <a:miter lim="800000"/>
                </a:ln>
                <a:noFill/>
                <a:effectLst>
                  <a:outerShdw blurRad="25500" dist="23000" dir="7020000" algn="tl">
                    <a:srgbClr val="000000">
                      <a:alpha val="50000"/>
                    </a:srgbClr>
                  </a:outerShdw>
                </a:effectLst>
              </a:rPr>
              <a:t>Don’t over-animate</a:t>
            </a:r>
          </a:p>
          <a:p>
            <a:endParaRPr lang="en-GB" sz="4000"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a:p>
            <a:r>
              <a:rPr lang="en-GB" sz="4000" b="1" dirty="0">
                <a:ln w="18000">
                  <a:solidFill>
                    <a:schemeClr val="accent2">
                      <a:satMod val="140000"/>
                    </a:schemeClr>
                  </a:solidFill>
                  <a:prstDash val="solid"/>
                  <a:miter lim="800000"/>
                </a:ln>
                <a:noFill/>
                <a:effectLst>
                  <a:outerShdw blurRad="25500" dist="23000" dir="7020000" algn="tl">
                    <a:srgbClr val="000000">
                      <a:alpha val="50000"/>
                    </a:srgbClr>
                  </a:outerShdw>
                </a:effectLst>
              </a:rPr>
              <a:t>Make fonts </a:t>
            </a:r>
            <a:r>
              <a:rPr lang="en-GB" sz="1400" b="1" dirty="0">
                <a:ln w="18000">
                  <a:solidFill>
                    <a:schemeClr val="accent2">
                      <a:satMod val="140000"/>
                    </a:schemeClr>
                  </a:solidFill>
                  <a:prstDash val="solid"/>
                  <a:miter lim="800000"/>
                </a:ln>
                <a:noFill/>
                <a:effectLst>
                  <a:outerShdw blurRad="25500" dist="23000" dir="7020000" algn="tl">
                    <a:srgbClr val="000000">
                      <a:alpha val="50000"/>
                    </a:srgbClr>
                  </a:outerShdw>
                </a:effectLst>
              </a:rPr>
              <a:t>clear</a:t>
            </a:r>
          </a:p>
          <a:p>
            <a:endParaRPr lang="en-GB" sz="1400"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a:p>
            <a:endParaRPr lang="en-GB" sz="1400"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a:p>
            <a:r>
              <a:rPr lang="en-GB" sz="3600" dirty="0"/>
              <a:t>i.e. Georgia, </a:t>
            </a:r>
          </a:p>
          <a:p>
            <a:r>
              <a:rPr lang="en-GB" sz="3600" dirty="0">
                <a:latin typeface="Calibri" pitchFamily="34" charset="0"/>
                <a:cs typeface="Calibri" pitchFamily="34" charset="0"/>
              </a:rPr>
              <a:t>Calibri</a:t>
            </a:r>
          </a:p>
          <a:p>
            <a:r>
              <a:rPr lang="en-GB" sz="3600" dirty="0">
                <a:latin typeface="Calibri" pitchFamily="34" charset="0"/>
                <a:cs typeface="Calibri" pitchFamily="34" charset="0"/>
              </a:rPr>
              <a:t>Times New Roman</a:t>
            </a:r>
            <a:endParaRPr lang="en-GB" sz="3600" dirty="0">
              <a:latin typeface="Times New Roman" pitchFamily="18" charset="0"/>
              <a:cs typeface="Times New Roman" pitchFamily="18" charset="0"/>
            </a:endParaRPr>
          </a:p>
          <a:p>
            <a:r>
              <a:rPr lang="en-GB" sz="3600" dirty="0">
                <a:latin typeface="Verdana" pitchFamily="34" charset="0"/>
                <a:ea typeface="Verdana" pitchFamily="34" charset="0"/>
                <a:cs typeface="Verdana" pitchFamily="34" charset="0"/>
              </a:rPr>
              <a:t>Verdana</a:t>
            </a:r>
          </a:p>
          <a:p>
            <a:endParaRPr lang="en-GB" sz="1400" b="1"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55776" y="1412776"/>
            <a:ext cx="5616625" cy="3416320"/>
          </a:xfrm>
          <a:prstGeom prst="rect">
            <a:avLst/>
          </a:prstGeom>
          <a:noFill/>
        </p:spPr>
        <p:txBody>
          <a:bodyPr wrap="square" rtlCol="0">
            <a:spAutoFit/>
          </a:bodyPr>
          <a:lstStyle/>
          <a:p>
            <a:r>
              <a:rPr lang="en-GB" sz="2400" dirty="0"/>
              <a:t>Clarity of design is also important – it should not distract from your message</a:t>
            </a:r>
          </a:p>
          <a:p>
            <a:endParaRPr lang="en-GB" sz="2400" dirty="0"/>
          </a:p>
          <a:p>
            <a:r>
              <a:rPr lang="en-GB" sz="2400" dirty="0"/>
              <a:t>Colour schemes should be accessible</a:t>
            </a:r>
          </a:p>
          <a:p>
            <a:endParaRPr lang="en-GB" sz="2400" dirty="0"/>
          </a:p>
          <a:p>
            <a:r>
              <a:rPr lang="en-GB" sz="2400" dirty="0"/>
              <a:t>See </a:t>
            </a:r>
            <a:r>
              <a:rPr lang="en-GB" sz="2400" dirty="0">
                <a:hlinkClick r:id="rId2"/>
              </a:rPr>
              <a:t>Quite Possibly The World’s Worst PowerPoint Presentation</a:t>
            </a:r>
            <a:endParaRPr lang="en-GB" sz="2400" dirty="0"/>
          </a:p>
        </p:txBody>
      </p:sp>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indezine.com/images/blog/laurafoley-slide6.jpg"/>
          <p:cNvPicPr>
            <a:picLocks noChangeAspect="1" noChangeArrowheads="1"/>
          </p:cNvPicPr>
          <p:nvPr/>
        </p:nvPicPr>
        <p:blipFill>
          <a:blip r:embed="rId2" cstate="print"/>
          <a:srcRect/>
          <a:stretch>
            <a:fillRect/>
          </a:stretch>
        </p:blipFill>
        <p:spPr bwMode="auto">
          <a:xfrm>
            <a:off x="1547664" y="836712"/>
            <a:ext cx="7200800" cy="5494360"/>
          </a:xfrm>
          <a:prstGeom prst="rect">
            <a:avLst/>
          </a:prstGeom>
          <a:noFill/>
        </p:spPr>
      </p:pic>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descr="http://slideshare-wordpress-blog-pictures.s3.amazonaws.com/poor_choice.jpg"/>
          <p:cNvPicPr>
            <a:picLocks noChangeAspect="1" noChangeArrowheads="1"/>
          </p:cNvPicPr>
          <p:nvPr/>
        </p:nvPicPr>
        <p:blipFill>
          <a:blip r:embed="rId3" cstate="print"/>
          <a:srcRect/>
          <a:stretch>
            <a:fillRect/>
          </a:stretch>
        </p:blipFill>
        <p:spPr bwMode="auto">
          <a:xfrm>
            <a:off x="251520" y="188640"/>
            <a:ext cx="8520947" cy="6390710"/>
          </a:xfrm>
          <a:prstGeom prst="rect">
            <a:avLst/>
          </a:prstGeom>
          <a:noFill/>
        </p:spPr>
      </p:pic>
    </p:spTree>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3666" name="Picture 2" descr="http://slideshare-wordpress-blog-pictures.s3.amazonaws.com/highcolorcontrast.jpg"/>
          <p:cNvPicPr>
            <a:picLocks noChangeAspect="1" noChangeArrowheads="1"/>
          </p:cNvPicPr>
          <p:nvPr/>
        </p:nvPicPr>
        <p:blipFill>
          <a:blip r:embed="rId3" cstate="print"/>
          <a:srcRect/>
          <a:stretch>
            <a:fillRect/>
          </a:stretch>
        </p:blipFill>
        <p:spPr bwMode="auto">
          <a:xfrm>
            <a:off x="467544" y="332656"/>
            <a:ext cx="8327743" cy="6245807"/>
          </a:xfrm>
          <a:prstGeom prst="rect">
            <a:avLst/>
          </a:prstGeom>
          <a:noFill/>
        </p:spPr>
      </p:pic>
    </p:spTree>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1618" name="Picture 2" descr="http://image.slidesharecdn.com/presentrcsg-091002143206-phpapp01/95/how-to-deliver-an-extremely-boring-presentation-32-728.jpg?cb=1355682910"/>
          <p:cNvPicPr>
            <a:picLocks noChangeAspect="1" noChangeArrowheads="1"/>
          </p:cNvPicPr>
          <p:nvPr/>
        </p:nvPicPr>
        <p:blipFill>
          <a:blip r:embed="rId3" cstate="print"/>
          <a:srcRect/>
          <a:stretch>
            <a:fillRect/>
          </a:stretch>
        </p:blipFill>
        <p:spPr bwMode="auto">
          <a:xfrm>
            <a:off x="539552" y="476672"/>
            <a:ext cx="8508436" cy="6381328"/>
          </a:xfrm>
          <a:prstGeom prst="rect">
            <a:avLst/>
          </a:prstGeom>
          <a:noFill/>
        </p:spPr>
      </p:pic>
    </p:spTree>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6F864F-4CCD-1B4A-990F-69D3AC32AB6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992088"/>
            <a:ext cx="7035800" cy="5029200"/>
          </a:xfrm>
          <a:prstGeom prst="rect">
            <a:avLst/>
          </a:prstGeom>
        </p:spPr>
      </p:pic>
    </p:spTree>
    <p:extLst>
      <p:ext uri="{BB962C8B-B14F-4D97-AF65-F5344CB8AC3E}">
        <p14:creationId xmlns:p14="http://schemas.microsoft.com/office/powerpoint/2010/main" val="2178505833"/>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51719" y="1052736"/>
            <a:ext cx="6840761" cy="4339650"/>
          </a:xfrm>
          <a:prstGeom prst="rect">
            <a:avLst/>
          </a:prstGeom>
          <a:noFill/>
        </p:spPr>
        <p:txBody>
          <a:bodyPr wrap="square" rtlCol="0">
            <a:spAutoFit/>
          </a:bodyPr>
          <a:lstStyle/>
          <a:p>
            <a:r>
              <a:rPr lang="en-US" sz="2800" b="1" dirty="0">
                <a:solidFill>
                  <a:schemeClr val="bg2">
                    <a:lumMod val="50000"/>
                  </a:schemeClr>
                </a:solidFill>
              </a:rPr>
              <a:t>Effective presentations</a:t>
            </a:r>
          </a:p>
          <a:p>
            <a:endParaRPr lang="en-US" sz="2400" dirty="0"/>
          </a:p>
          <a:p>
            <a:r>
              <a:rPr lang="en-US" sz="2400" dirty="0"/>
              <a:t>Awareness of body language/impression it generates</a:t>
            </a:r>
          </a:p>
          <a:p>
            <a:endParaRPr lang="en-US" sz="2400" dirty="0"/>
          </a:p>
          <a:p>
            <a:r>
              <a:rPr lang="en-US" sz="2400" dirty="0"/>
              <a:t>Awareness of tone of voice/impression it creates</a:t>
            </a:r>
          </a:p>
          <a:p>
            <a:endParaRPr lang="en-US" sz="2400" dirty="0"/>
          </a:p>
          <a:p>
            <a:r>
              <a:rPr lang="en-US" sz="2400" dirty="0"/>
              <a:t>Aware of the sorts of words you use and the impression they create</a:t>
            </a:r>
          </a:p>
          <a:p>
            <a:endParaRPr lang="en-US" sz="2400" dirty="0">
              <a:solidFill>
                <a:srgbClr val="FF0000"/>
              </a:solidFill>
            </a:endParaRPr>
          </a:p>
        </p:txBody>
      </p:sp>
    </p:spTree>
    <p:extLst>
      <p:ext uri="{BB962C8B-B14F-4D97-AF65-F5344CB8AC3E}">
        <p14:creationId xmlns:p14="http://schemas.microsoft.com/office/powerpoint/2010/main" val="1508837921"/>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79712" y="764704"/>
            <a:ext cx="6912768" cy="6617196"/>
          </a:xfrm>
          <a:prstGeom prst="rect">
            <a:avLst/>
          </a:prstGeom>
          <a:noFill/>
        </p:spPr>
        <p:txBody>
          <a:bodyPr wrap="square" rtlCol="0">
            <a:spAutoFit/>
          </a:bodyPr>
          <a:lstStyle/>
          <a:p>
            <a:r>
              <a:rPr lang="en-US" sz="2800" b="1" dirty="0">
                <a:solidFill>
                  <a:schemeClr val="bg2">
                    <a:lumMod val="50000"/>
                  </a:schemeClr>
                </a:solidFill>
              </a:rPr>
              <a:t>Presentations – What is the point?</a:t>
            </a:r>
          </a:p>
          <a:p>
            <a:endParaRPr lang="en-US" sz="3200" dirty="0">
              <a:solidFill>
                <a:schemeClr val="bg2">
                  <a:lumMod val="50000"/>
                </a:schemeClr>
              </a:solidFill>
            </a:endParaRPr>
          </a:p>
          <a:p>
            <a:r>
              <a:rPr lang="en-US" sz="2400" dirty="0"/>
              <a:t>To explain a topic</a:t>
            </a:r>
          </a:p>
          <a:p>
            <a:endParaRPr lang="en-US" sz="2400" dirty="0"/>
          </a:p>
          <a:p>
            <a:r>
              <a:rPr lang="en-US" sz="2400" dirty="0"/>
              <a:t>To show what you know about a topic</a:t>
            </a:r>
          </a:p>
          <a:p>
            <a:endParaRPr lang="en-US" sz="2400" dirty="0"/>
          </a:p>
          <a:p>
            <a:r>
              <a:rPr lang="en-US" sz="2400" dirty="0"/>
              <a:t>To share information with others</a:t>
            </a:r>
          </a:p>
          <a:p>
            <a:endParaRPr lang="en-US" sz="2400" dirty="0"/>
          </a:p>
          <a:p>
            <a:r>
              <a:rPr lang="en-US" sz="2400" dirty="0"/>
              <a:t>To present the finds of a project or investigation</a:t>
            </a:r>
          </a:p>
          <a:p>
            <a:endParaRPr lang="en-US" sz="2400" dirty="0"/>
          </a:p>
          <a:p>
            <a:r>
              <a:rPr lang="en-US" sz="2400" dirty="0"/>
              <a:t>To demonstrate your presentation skills</a:t>
            </a:r>
          </a:p>
          <a:p>
            <a:endParaRPr lang="en-US" sz="2400" dirty="0"/>
          </a:p>
          <a:p>
            <a:r>
              <a:rPr lang="en-US" sz="2400" dirty="0"/>
              <a:t>To demonstrate your professional skills.</a:t>
            </a:r>
          </a:p>
          <a:p>
            <a:endParaRPr lang="en-US" sz="2400" dirty="0"/>
          </a:p>
          <a:p>
            <a:endParaRPr lang="en-US" sz="2400" dirty="0"/>
          </a:p>
          <a:p>
            <a:endParaRPr lang="en-US" sz="2400" dirty="0"/>
          </a:p>
        </p:txBody>
      </p:sp>
    </p:spTree>
    <p:extLst>
      <p:ext uri="{BB962C8B-B14F-4D97-AF65-F5344CB8AC3E}">
        <p14:creationId xmlns:p14="http://schemas.microsoft.com/office/powerpoint/2010/main" val="1401193723"/>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19672" y="332656"/>
            <a:ext cx="7344816" cy="5201424"/>
          </a:xfrm>
          <a:prstGeom prst="rect">
            <a:avLst/>
          </a:prstGeom>
        </p:spPr>
        <p:txBody>
          <a:bodyPr wrap="square">
            <a:spAutoFit/>
          </a:bodyPr>
          <a:lstStyle/>
          <a:p>
            <a:r>
              <a:rPr lang="en-US" sz="2800" b="1" dirty="0">
                <a:solidFill>
                  <a:schemeClr val="bg2">
                    <a:lumMod val="50000"/>
                  </a:schemeClr>
                </a:solidFill>
              </a:rPr>
              <a:t>Computer problems</a:t>
            </a:r>
            <a:endParaRPr lang="en-US" sz="2800" dirty="0">
              <a:solidFill>
                <a:schemeClr val="bg2">
                  <a:lumMod val="50000"/>
                </a:schemeClr>
              </a:solidFill>
            </a:endParaRPr>
          </a:p>
          <a:p>
            <a:endParaRPr lang="en-US" sz="3200" dirty="0"/>
          </a:p>
          <a:p>
            <a:r>
              <a:rPr lang="en-US" sz="2400" dirty="0"/>
              <a:t>Have a spare copy of your presentation </a:t>
            </a:r>
          </a:p>
          <a:p>
            <a:endParaRPr lang="en-US" sz="2400" dirty="0"/>
          </a:p>
          <a:p>
            <a:r>
              <a:rPr lang="en-US" sz="2400" dirty="0"/>
              <a:t>Double-check the USB stick is functional </a:t>
            </a:r>
          </a:p>
          <a:p>
            <a:endParaRPr lang="en-US" sz="2400" dirty="0"/>
          </a:p>
          <a:p>
            <a:r>
              <a:rPr lang="en-US" sz="2400" dirty="0"/>
              <a:t>Is there A/V available, and is it compatible with your file?</a:t>
            </a:r>
          </a:p>
          <a:p>
            <a:endParaRPr lang="en-US" sz="2400" dirty="0"/>
          </a:p>
          <a:p>
            <a:r>
              <a:rPr lang="en-US" sz="2400" dirty="0"/>
              <a:t>If you are using web links, make sure they are correct, functional – and that the presentation room is online!</a:t>
            </a:r>
          </a:p>
          <a:p>
            <a:endParaRPr lang="en-US" sz="3200" dirty="0"/>
          </a:p>
        </p:txBody>
      </p:sp>
    </p:spTree>
    <p:extLst>
      <p:ext uri="{BB962C8B-B14F-4D97-AF65-F5344CB8AC3E}">
        <p14:creationId xmlns:p14="http://schemas.microsoft.com/office/powerpoint/2010/main" val="2341454181"/>
      </p:ext>
    </p:extLst>
  </p:cSld>
  <p:clrMapOvr>
    <a:masterClrMapping/>
  </p:clrMapOvr>
  <p:transitio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19672" y="927836"/>
            <a:ext cx="7200800" cy="4216539"/>
          </a:xfrm>
          <a:prstGeom prst="rect">
            <a:avLst/>
          </a:prstGeom>
          <a:noFill/>
        </p:spPr>
        <p:txBody>
          <a:bodyPr wrap="square" rtlCol="0">
            <a:spAutoFit/>
          </a:bodyPr>
          <a:lstStyle/>
          <a:p>
            <a:r>
              <a:rPr lang="en-US" sz="2800" b="1" dirty="0">
                <a:solidFill>
                  <a:schemeClr val="bg2">
                    <a:lumMod val="50000"/>
                  </a:schemeClr>
                </a:solidFill>
              </a:rPr>
              <a:t>Communication issues</a:t>
            </a:r>
          </a:p>
          <a:p>
            <a:endParaRPr lang="en-US" sz="2400" dirty="0"/>
          </a:p>
          <a:p>
            <a:endParaRPr lang="en-US" sz="2400" dirty="0"/>
          </a:p>
          <a:p>
            <a:r>
              <a:rPr lang="en-US" sz="2400" dirty="0"/>
              <a:t>Technical language – should be explained</a:t>
            </a:r>
          </a:p>
          <a:p>
            <a:endParaRPr lang="en-US" sz="2400" dirty="0"/>
          </a:p>
          <a:p>
            <a:r>
              <a:rPr lang="en-US" sz="2400" dirty="0"/>
              <a:t>Depending on audience, use terms they will understand</a:t>
            </a:r>
          </a:p>
          <a:p>
            <a:endParaRPr lang="en-US" sz="2400" dirty="0"/>
          </a:p>
          <a:p>
            <a:r>
              <a:rPr lang="en-US" sz="2400" dirty="0"/>
              <a:t>Practice timing </a:t>
            </a:r>
          </a:p>
          <a:p>
            <a:endParaRPr lang="en-US" sz="2400" dirty="0"/>
          </a:p>
          <a:p>
            <a:endParaRPr lang="en-US" sz="2400" dirty="0"/>
          </a:p>
        </p:txBody>
      </p:sp>
    </p:spTree>
    <p:extLst>
      <p:ext uri="{BB962C8B-B14F-4D97-AF65-F5344CB8AC3E}">
        <p14:creationId xmlns:p14="http://schemas.microsoft.com/office/powerpoint/2010/main" val="2877060008"/>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63688" y="836712"/>
            <a:ext cx="6373404" cy="5386090"/>
          </a:xfrm>
          <a:prstGeom prst="rect">
            <a:avLst/>
          </a:prstGeom>
          <a:noFill/>
        </p:spPr>
        <p:txBody>
          <a:bodyPr wrap="square" rtlCol="0">
            <a:spAutoFit/>
          </a:bodyPr>
          <a:lstStyle/>
          <a:p>
            <a:r>
              <a:rPr lang="en-US" sz="2800" b="1" dirty="0">
                <a:solidFill>
                  <a:schemeClr val="bg2">
                    <a:lumMod val="50000"/>
                  </a:schemeClr>
                </a:solidFill>
              </a:rPr>
              <a:t>Visual aids</a:t>
            </a:r>
          </a:p>
          <a:p>
            <a:endParaRPr lang="en-US" sz="2400" dirty="0"/>
          </a:p>
          <a:p>
            <a:r>
              <a:rPr lang="en-US" sz="2400" dirty="0"/>
              <a:t>They help if you are nervous</a:t>
            </a:r>
          </a:p>
          <a:p>
            <a:endParaRPr lang="en-US" sz="2400" dirty="0"/>
          </a:p>
          <a:p>
            <a:r>
              <a:rPr lang="en-US" sz="2400" dirty="0"/>
              <a:t>Variety helps keep interest (i.e. not just listening to a speaker)</a:t>
            </a:r>
          </a:p>
          <a:p>
            <a:endParaRPr lang="en-US" sz="2400" dirty="0"/>
          </a:p>
          <a:p>
            <a:r>
              <a:rPr lang="en-US" sz="2400" dirty="0"/>
              <a:t>Visual material reinforces what is said</a:t>
            </a:r>
          </a:p>
          <a:p>
            <a:endParaRPr lang="en-US" sz="2400" dirty="0"/>
          </a:p>
          <a:p>
            <a:r>
              <a:rPr lang="en-US" sz="2400" dirty="0"/>
              <a:t>Handouts can be useful, to explain what you have said.</a:t>
            </a:r>
          </a:p>
          <a:p>
            <a:endParaRPr lang="en-US" sz="2400" dirty="0"/>
          </a:p>
          <a:p>
            <a:r>
              <a:rPr lang="en-US" sz="2400" dirty="0"/>
              <a:t>Visual aids can indicate a degree of effort </a:t>
            </a:r>
            <a:r>
              <a:rPr lang="en-US" sz="2400" dirty="0">
                <a:effectLst>
                  <a:glow rad="63500">
                    <a:schemeClr val="accent2">
                      <a:satMod val="175000"/>
                      <a:alpha val="40000"/>
                    </a:schemeClr>
                  </a:glow>
                </a:effectLst>
              </a:rPr>
              <a:t>(</a:t>
            </a:r>
            <a:r>
              <a:rPr lang="en-US" sz="2400" b="1" dirty="0">
                <a:ln w="12700">
                  <a:solidFill>
                    <a:schemeClr val="tx2">
                      <a:satMod val="155000"/>
                    </a:schemeClr>
                  </a:solidFill>
                  <a:prstDash val="solid"/>
                </a:ln>
                <a:solidFill>
                  <a:schemeClr val="bg2">
                    <a:tint val="85000"/>
                    <a:satMod val="155000"/>
                  </a:schemeClr>
                </a:solidFill>
                <a:effectLst>
                  <a:glow rad="63500">
                    <a:schemeClr val="accent2">
                      <a:satMod val="175000"/>
                      <a:alpha val="40000"/>
                    </a:schemeClr>
                  </a:glow>
                  <a:outerShdw blurRad="41275" dist="20320" dir="1800000" algn="tl" rotWithShape="0">
                    <a:srgbClr val="000000">
                      <a:alpha val="40000"/>
                    </a:srgbClr>
                  </a:outerShdw>
                </a:effectLst>
              </a:rPr>
              <a:t>if they are clear</a:t>
            </a:r>
            <a:r>
              <a:rPr lang="en-US" sz="2400" dirty="0">
                <a:effectLst>
                  <a:glow rad="63500">
                    <a:schemeClr val="accent2">
                      <a:satMod val="175000"/>
                      <a:alpha val="40000"/>
                    </a:schemeClr>
                  </a:glow>
                </a:effectLst>
              </a:rPr>
              <a:t>)</a:t>
            </a:r>
          </a:p>
        </p:txBody>
      </p:sp>
    </p:spTree>
    <p:extLst>
      <p:ext uri="{BB962C8B-B14F-4D97-AF65-F5344CB8AC3E}">
        <p14:creationId xmlns:p14="http://schemas.microsoft.com/office/powerpoint/2010/main" val="3700469753"/>
      </p:ext>
    </p:extLst>
  </p:cSld>
  <p:clrMapOvr>
    <a:masterClrMapping/>
  </p:clrMapOvr>
  <p:transitio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18446" y="1628800"/>
            <a:ext cx="7416825" cy="4985980"/>
          </a:xfrm>
          <a:prstGeom prst="rect">
            <a:avLst/>
          </a:prstGeom>
          <a:noFill/>
        </p:spPr>
        <p:txBody>
          <a:bodyPr wrap="square" rtlCol="0">
            <a:spAutoFit/>
          </a:bodyPr>
          <a:lstStyle/>
          <a:p>
            <a:endParaRPr lang="en-US" sz="2400" dirty="0"/>
          </a:p>
          <a:p>
            <a:r>
              <a:rPr lang="en-US" sz="2400" dirty="0"/>
              <a:t>Room problems – check in advance</a:t>
            </a:r>
          </a:p>
          <a:p>
            <a:endParaRPr lang="en-US" sz="2400" dirty="0"/>
          </a:p>
          <a:p>
            <a:r>
              <a:rPr lang="en-US" sz="2400" dirty="0"/>
              <a:t>Lack of equipment and facilities – check in advance, have a Plan B if things go wrong</a:t>
            </a:r>
          </a:p>
          <a:p>
            <a:endParaRPr lang="en-US" sz="2400" dirty="0"/>
          </a:p>
          <a:p>
            <a:r>
              <a:rPr lang="en-US" sz="2400" dirty="0"/>
              <a:t>Audience not cooperating – design presentation for maximum interactivity</a:t>
            </a:r>
          </a:p>
          <a:p>
            <a:endParaRPr lang="en-US" sz="2400" dirty="0"/>
          </a:p>
          <a:p>
            <a:r>
              <a:rPr lang="en-US" sz="2400" dirty="0"/>
              <a:t>Not being able to find the information that you need to prepare your work – plan in advance</a:t>
            </a:r>
          </a:p>
          <a:p>
            <a:endParaRPr lang="en-US" dirty="0"/>
          </a:p>
          <a:p>
            <a:endParaRPr lang="en-US" dirty="0"/>
          </a:p>
          <a:p>
            <a:endParaRPr lang="en-US" dirty="0"/>
          </a:p>
        </p:txBody>
      </p:sp>
      <p:sp>
        <p:nvSpPr>
          <p:cNvPr id="4" name="Rectangle 3"/>
          <p:cNvSpPr/>
          <p:nvPr/>
        </p:nvSpPr>
        <p:spPr>
          <a:xfrm>
            <a:off x="1547664" y="548680"/>
            <a:ext cx="7488832" cy="954107"/>
          </a:xfrm>
          <a:prstGeom prst="rect">
            <a:avLst/>
          </a:prstGeom>
        </p:spPr>
        <p:txBody>
          <a:bodyPr wrap="square">
            <a:spAutoFit/>
          </a:bodyPr>
          <a:lstStyle/>
          <a:p>
            <a:r>
              <a:rPr lang="en-US" sz="2800" b="1" dirty="0">
                <a:solidFill>
                  <a:schemeClr val="tx2"/>
                </a:solidFill>
              </a:rPr>
              <a:t>Things that go wrong </a:t>
            </a:r>
            <a:r>
              <a:rPr lang="en-US" sz="2800" b="1" dirty="0">
                <a:solidFill>
                  <a:srgbClr val="FF0000"/>
                </a:solidFill>
              </a:rPr>
              <a:t>… and how to avoid them</a:t>
            </a:r>
          </a:p>
        </p:txBody>
      </p:sp>
    </p:spTree>
    <p:extLst>
      <p:ext uri="{BB962C8B-B14F-4D97-AF65-F5344CB8AC3E}">
        <p14:creationId xmlns:p14="http://schemas.microsoft.com/office/powerpoint/2010/main" val="3242455484"/>
      </p:ext>
    </p:extLst>
  </p:cSld>
  <p:clrMapOvr>
    <a:masterClrMapping/>
  </p:clrMapOvr>
  <p:transitio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47664" y="332656"/>
            <a:ext cx="7200800" cy="5539978"/>
          </a:xfrm>
          <a:prstGeom prst="rect">
            <a:avLst/>
          </a:prstGeom>
        </p:spPr>
        <p:txBody>
          <a:bodyPr wrap="square">
            <a:spAutoFit/>
          </a:bodyPr>
          <a:lstStyle/>
          <a:p>
            <a:endParaRPr lang="en-US" dirty="0"/>
          </a:p>
          <a:p>
            <a:r>
              <a:rPr lang="en-US" sz="2400" dirty="0"/>
              <a:t>Not having enough time to prepare; leaving it too late – start early, limit what you do according to time available</a:t>
            </a:r>
          </a:p>
          <a:p>
            <a:endParaRPr lang="en-US" sz="2400" dirty="0"/>
          </a:p>
          <a:p>
            <a:r>
              <a:rPr lang="en-US" sz="2400" dirty="0"/>
              <a:t>Limited presentation experience – practice on people (or in front of a mirror)</a:t>
            </a:r>
          </a:p>
          <a:p>
            <a:endParaRPr lang="en-US" sz="2400" dirty="0"/>
          </a:p>
          <a:p>
            <a:r>
              <a:rPr lang="en-US" sz="2400" dirty="0"/>
              <a:t>Having a very quiet voice – imagine you are speaking to someone on the back  row, and project your voice to them</a:t>
            </a:r>
          </a:p>
          <a:p>
            <a:endParaRPr lang="en-US" sz="2400" dirty="0"/>
          </a:p>
          <a:p>
            <a:r>
              <a:rPr lang="en-US" sz="2400" dirty="0"/>
              <a:t>Other factors …</a:t>
            </a:r>
          </a:p>
          <a:p>
            <a:endParaRPr lang="en-US" sz="2400" dirty="0"/>
          </a:p>
          <a:p>
            <a:endParaRPr lang="en-GB" sz="2400" dirty="0"/>
          </a:p>
        </p:txBody>
      </p:sp>
    </p:spTree>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91680" y="836712"/>
            <a:ext cx="7128792" cy="4647426"/>
          </a:xfrm>
          <a:prstGeom prst="rect">
            <a:avLst/>
          </a:prstGeom>
          <a:noFill/>
        </p:spPr>
        <p:txBody>
          <a:bodyPr wrap="square" rtlCol="0">
            <a:spAutoFit/>
          </a:bodyPr>
          <a:lstStyle/>
          <a:p>
            <a:r>
              <a:rPr lang="en-US" sz="2800" b="1" dirty="0">
                <a:solidFill>
                  <a:schemeClr val="bg2">
                    <a:lumMod val="50000"/>
                  </a:schemeClr>
                </a:solidFill>
              </a:rPr>
              <a:t>Function of Notes</a:t>
            </a:r>
          </a:p>
          <a:p>
            <a:endParaRPr lang="en-US" sz="2800" dirty="0"/>
          </a:p>
          <a:p>
            <a:r>
              <a:rPr lang="en-US" sz="2400" dirty="0"/>
              <a:t>Legibility of notes – prepare a version you can read (avoid handwritten notes)</a:t>
            </a:r>
          </a:p>
          <a:p>
            <a:endParaRPr lang="en-US" sz="2400" dirty="0"/>
          </a:p>
          <a:p>
            <a:r>
              <a:rPr lang="en-US" sz="2400" dirty="0"/>
              <a:t>The better prepared you are, the fewer notes you need - just reminders</a:t>
            </a:r>
          </a:p>
          <a:p>
            <a:endParaRPr lang="en-US" sz="2400" dirty="0"/>
          </a:p>
          <a:p>
            <a:r>
              <a:rPr lang="en-US" sz="2400" dirty="0"/>
              <a:t>Well-organized notes with highlighted words help (especially if you are nervous)</a:t>
            </a:r>
          </a:p>
          <a:p>
            <a:endParaRPr lang="en-US" sz="2400" dirty="0"/>
          </a:p>
          <a:p>
            <a:r>
              <a:rPr lang="en-US" sz="2400" dirty="0"/>
              <a:t>Use numbered cards – one idea per page</a:t>
            </a:r>
          </a:p>
        </p:txBody>
      </p:sp>
    </p:spTree>
    <p:extLst>
      <p:ext uri="{BB962C8B-B14F-4D97-AF65-F5344CB8AC3E}">
        <p14:creationId xmlns:p14="http://schemas.microsoft.com/office/powerpoint/2010/main" val="254458922"/>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91680" y="476673"/>
            <a:ext cx="7128792" cy="6032421"/>
          </a:xfrm>
          <a:prstGeom prst="rect">
            <a:avLst/>
          </a:prstGeom>
        </p:spPr>
        <p:txBody>
          <a:bodyPr wrap="square">
            <a:spAutoFit/>
          </a:bodyPr>
          <a:lstStyle/>
          <a:p>
            <a:endParaRPr lang="en-US" dirty="0"/>
          </a:p>
          <a:p>
            <a:r>
              <a:rPr lang="en-US" sz="2800" b="1" dirty="0">
                <a:solidFill>
                  <a:schemeClr val="bg2">
                    <a:lumMod val="50000"/>
                  </a:schemeClr>
                </a:solidFill>
              </a:rPr>
              <a:t>Function of Notes</a:t>
            </a:r>
          </a:p>
          <a:p>
            <a:endParaRPr lang="en-US" sz="2800" dirty="0"/>
          </a:p>
          <a:p>
            <a:r>
              <a:rPr lang="en-US" sz="2400" dirty="0"/>
              <a:t>Use PowerPoint slides as speaker’s notes</a:t>
            </a:r>
          </a:p>
          <a:p>
            <a:endParaRPr lang="en-US" sz="2400" dirty="0"/>
          </a:p>
          <a:p>
            <a:r>
              <a:rPr lang="en-US" sz="2400" dirty="0"/>
              <a:t>Engage the audience – don’t just read notes!  Your notes are reference sources, not to be read verbatim.  </a:t>
            </a:r>
          </a:p>
          <a:p>
            <a:endParaRPr lang="en-US" sz="2400" dirty="0"/>
          </a:p>
          <a:p>
            <a:r>
              <a:rPr lang="en-US" sz="2400" dirty="0"/>
              <a:t>The audience can download your PowerPoint/notes – so it is not a dictation exercise</a:t>
            </a:r>
          </a:p>
          <a:p>
            <a:endParaRPr lang="en-US" sz="2400" dirty="0"/>
          </a:p>
          <a:p>
            <a:r>
              <a:rPr lang="en-US" sz="2400" dirty="0"/>
              <a:t>Keep eye contact with the audience (don’t hide your face with your notes, don’t hide behind technology)</a:t>
            </a:r>
          </a:p>
        </p:txBody>
      </p:sp>
    </p:spTree>
    <p:extLst>
      <p:ext uri="{BB962C8B-B14F-4D97-AF65-F5344CB8AC3E}">
        <p14:creationId xmlns:p14="http://schemas.microsoft.com/office/powerpoint/2010/main" val="1133643063"/>
      </p:ext>
    </p:extLst>
  </p:cSld>
  <p:clrMapOvr>
    <a:masterClrMapping/>
  </p:clrMapOvr>
  <p:transition>
    <p:fade/>
  </p:transition>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1CACE3"/>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{53EEF5AA-1697-2E45-9E26-880C839F7D3C}tf10001069</Template>
  <TotalTime>1037</TotalTime>
  <Words>993</Words>
  <Application>Microsoft Macintosh PowerPoint</Application>
  <PresentationFormat>On-screen Show (4:3)</PresentationFormat>
  <Paragraphs>150</Paragraphs>
  <Slides>25</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Century Gothic</vt:lpstr>
      <vt:lpstr>Times New Roman</vt:lpstr>
      <vt:lpstr>Verdana</vt:lpstr>
      <vt:lpstr>Wingdings 3</vt:lpstr>
      <vt:lpstr>Wisp</vt:lpstr>
      <vt:lpstr>Preparing and Delivering an Oral Presentation</vt:lpstr>
      <vt:lpstr>Project Planning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16.0011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dc:title>
  <dc:creator>Kathy Ehrensperger</dc:creator>
  <cp:lastModifiedBy>Catrin Williams</cp:lastModifiedBy>
  <cp:revision>63</cp:revision>
  <dcterms:created xsi:type="dcterms:W3CDTF">2011-11-29T10:33:14Z</dcterms:created>
  <dcterms:modified xsi:type="dcterms:W3CDTF">2019-02-22T22:59:37Z</dcterms:modified>
</cp:coreProperties>
</file>