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77" d="100"/>
          <a:sy n="77" d="100"/>
        </p:scale>
        <p:origin x="76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FD65A5-AB96-42CE-81F5-BB835905EC1D}" type="doc">
      <dgm:prSet loTypeId="urn:microsoft.com/office/officeart/2005/8/layout/cycle3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B626A9-B8C0-4D4C-82D8-22489AE185BC}">
      <dgm:prSet phldrT="[Text]" custT="1"/>
      <dgm:spPr/>
      <dgm:t>
        <a:bodyPr/>
        <a:lstStyle/>
        <a:p>
          <a:r>
            <a:rPr lang="en-US" sz="1600" b="1" dirty="0"/>
            <a:t>GEOGRAPHIC</a:t>
          </a:r>
          <a:r>
            <a:rPr lang="en-GB" sz="1600" dirty="0"/>
            <a:t>:size metropolitan area, </a:t>
          </a:r>
          <a:r>
            <a:rPr lang="en-GB" sz="1600" dirty="0" err="1"/>
            <a:t>region,population</a:t>
          </a:r>
          <a:r>
            <a:rPr lang="en-GB" sz="1600" dirty="0"/>
            <a:t> density, </a:t>
          </a:r>
          <a:r>
            <a:rPr lang="en-GB" sz="1600" dirty="0" err="1"/>
            <a:t>climate,developed</a:t>
          </a:r>
          <a:r>
            <a:rPr lang="en-GB" sz="1600" dirty="0"/>
            <a:t> nations, emerging countries, customer, region Urban/Rural</a:t>
          </a:r>
          <a:endParaRPr lang="en-GB" sz="900" dirty="0"/>
        </a:p>
      </dgm:t>
    </dgm:pt>
    <dgm:pt modelId="{49C36029-0D3C-41E5-A83C-031A7EB5F697}" type="parTrans" cxnId="{204C21EF-C07A-486E-A09D-81E76FAA7C2B}">
      <dgm:prSet/>
      <dgm:spPr/>
      <dgm:t>
        <a:bodyPr/>
        <a:lstStyle/>
        <a:p>
          <a:endParaRPr lang="en-US"/>
        </a:p>
      </dgm:t>
    </dgm:pt>
    <dgm:pt modelId="{8D01A9E2-1A6B-49CA-B367-8498196D6FBA}" type="sibTrans" cxnId="{204C21EF-C07A-486E-A09D-81E76FAA7C2B}">
      <dgm:prSet/>
      <dgm:spPr/>
      <dgm:t>
        <a:bodyPr/>
        <a:lstStyle/>
        <a:p>
          <a:endParaRPr lang="en-US"/>
        </a:p>
      </dgm:t>
    </dgm:pt>
    <dgm:pt modelId="{6EA649DF-A129-4720-ACF8-DF8DD217698E}">
      <dgm:prSet phldrT="[Text]" custT="1"/>
      <dgm:spPr/>
      <dgm:t>
        <a:bodyPr/>
        <a:lstStyle/>
        <a:p>
          <a:r>
            <a:rPr lang="en-US" sz="1400" b="1" dirty="0"/>
            <a:t>PSYCHOGRAPHIC</a:t>
          </a:r>
          <a:r>
            <a:rPr lang="en-GB" sz="1400" dirty="0"/>
            <a:t>:personality, attitudes, class, </a:t>
          </a:r>
          <a:r>
            <a:rPr lang="en-GB" sz="1400" dirty="0" err="1"/>
            <a:t>activities,personality</a:t>
          </a:r>
          <a:r>
            <a:rPr lang="en-GB" sz="1400" dirty="0"/>
            <a:t> and values</a:t>
          </a:r>
          <a:endParaRPr lang="en-GB" sz="900" dirty="0"/>
        </a:p>
      </dgm:t>
    </dgm:pt>
    <dgm:pt modelId="{3303C60F-6555-43C0-AD2A-B0EF82B40EFF}" type="parTrans" cxnId="{0BDF5E0E-67DE-43F8-86A5-43EC5E02CCFA}">
      <dgm:prSet/>
      <dgm:spPr/>
      <dgm:t>
        <a:bodyPr/>
        <a:lstStyle/>
        <a:p>
          <a:endParaRPr lang="ro-RO"/>
        </a:p>
      </dgm:t>
    </dgm:pt>
    <dgm:pt modelId="{4570B4F2-1EBD-44AA-A7F6-8ADB9B7C5393}" type="sibTrans" cxnId="{0BDF5E0E-67DE-43F8-86A5-43EC5E02CCFA}">
      <dgm:prSet/>
      <dgm:spPr/>
      <dgm:t>
        <a:bodyPr/>
        <a:lstStyle/>
        <a:p>
          <a:endParaRPr lang="ro-RO"/>
        </a:p>
      </dgm:t>
    </dgm:pt>
    <dgm:pt modelId="{9DFCD0C5-4723-4A74-9F06-85DECDBDCD2C}">
      <dgm:prSet phldrT="[Text]" custT="1"/>
      <dgm:spPr/>
      <dgm:t>
        <a:bodyPr/>
        <a:lstStyle/>
        <a:p>
          <a:r>
            <a:rPr lang="en-GB" sz="1400" b="1" dirty="0"/>
            <a:t>DEMOGRAPHIC</a:t>
          </a:r>
          <a:r>
            <a:rPr lang="en-US" sz="1400" dirty="0"/>
            <a:t>: education, age,</a:t>
          </a:r>
          <a:r>
            <a:rPr lang="en-GB" sz="1400" dirty="0"/>
            <a:t> income, occupation, men buying skin-care products and women buying power tools and trucks, life cycle family, targets both the gender</a:t>
          </a:r>
          <a:endParaRPr lang="en-US" sz="1400" dirty="0"/>
        </a:p>
        <a:p>
          <a:endParaRPr lang="en-US" sz="900" dirty="0"/>
        </a:p>
      </dgm:t>
    </dgm:pt>
    <dgm:pt modelId="{BBFA143B-F2C9-4F65-AD17-00206B4808A4}" type="parTrans" cxnId="{CE89BC02-F498-43F2-9CDB-4C823CF12970}">
      <dgm:prSet/>
      <dgm:spPr/>
      <dgm:t>
        <a:bodyPr/>
        <a:lstStyle/>
        <a:p>
          <a:endParaRPr lang="ro-RO"/>
        </a:p>
      </dgm:t>
    </dgm:pt>
    <dgm:pt modelId="{899261BE-B74C-4AA8-BCAE-2DD3E132154A}" type="sibTrans" cxnId="{CE89BC02-F498-43F2-9CDB-4C823CF12970}">
      <dgm:prSet/>
      <dgm:spPr/>
      <dgm:t>
        <a:bodyPr/>
        <a:lstStyle/>
        <a:p>
          <a:endParaRPr lang="ro-RO"/>
        </a:p>
      </dgm:t>
    </dgm:pt>
    <dgm:pt modelId="{3ED8EB19-9526-4563-9FC6-B4C704055B51}">
      <dgm:prSet phldrT="[Text]" custT="1"/>
      <dgm:spPr/>
      <dgm:t>
        <a:bodyPr/>
        <a:lstStyle/>
        <a:p>
          <a:r>
            <a:rPr lang="en-US" sz="1400" b="1" dirty="0"/>
            <a:t>BEHAVIORAL</a:t>
          </a:r>
          <a:r>
            <a:rPr lang="en-GB" sz="1400" dirty="0"/>
            <a:t>:loyalty status, readiness to purchase, benefits sought , rate of usage </a:t>
          </a:r>
          <a:endParaRPr lang="en-US" sz="900" dirty="0"/>
        </a:p>
      </dgm:t>
    </dgm:pt>
    <dgm:pt modelId="{5553BEC1-E1D7-4DE1-AE68-F116089217BB}" type="parTrans" cxnId="{994262A6-2E3A-4702-ABB1-5ADE6CC100C9}">
      <dgm:prSet/>
      <dgm:spPr/>
      <dgm:t>
        <a:bodyPr/>
        <a:lstStyle/>
        <a:p>
          <a:endParaRPr lang="ro-RO"/>
        </a:p>
      </dgm:t>
    </dgm:pt>
    <dgm:pt modelId="{A82FB460-CA23-45FE-876D-4E0ADA23609B}" type="sibTrans" cxnId="{994262A6-2E3A-4702-ABB1-5ADE6CC100C9}">
      <dgm:prSet/>
      <dgm:spPr/>
      <dgm:t>
        <a:bodyPr/>
        <a:lstStyle/>
        <a:p>
          <a:endParaRPr lang="ro-RO"/>
        </a:p>
      </dgm:t>
    </dgm:pt>
    <dgm:pt modelId="{B81A2FF0-2358-40DA-A133-A65C55A56A36}" type="pres">
      <dgm:prSet presAssocID="{6BFD65A5-AB96-42CE-81F5-BB835905EC1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BACB225-A823-435B-AD82-9A500B34BDA4}" type="pres">
      <dgm:prSet presAssocID="{6BFD65A5-AB96-42CE-81F5-BB835905EC1D}" presName="cycle" presStyleCnt="0"/>
      <dgm:spPr/>
    </dgm:pt>
    <dgm:pt modelId="{DD016E49-E7FA-43E9-BE82-60DD3CFFE096}" type="pres">
      <dgm:prSet presAssocID="{0CB626A9-B8C0-4D4C-82D8-22489AE185BC}" presName="nodeFirs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BEF665-99DE-44E6-BE77-E32FFCAA8083}" type="pres">
      <dgm:prSet presAssocID="{8D01A9E2-1A6B-49CA-B367-8498196D6FBA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FAB3C8F8-2846-4200-B23E-6C792609822F}" type="pres">
      <dgm:prSet presAssocID="{3ED8EB19-9526-4563-9FC6-B4C704055B51}" presName="nodeFollowingNodes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A50494-73D9-4DC1-AA17-78783D28F2DE}" type="pres">
      <dgm:prSet presAssocID="{6EA649DF-A129-4720-ACF8-DF8DD217698E}" presName="nodeFollowingNodes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C2F210-3AD5-4980-A6D1-8F06DF79E63A}" type="pres">
      <dgm:prSet presAssocID="{9DFCD0C5-4723-4A74-9F06-85DECDBDCD2C}" presName="nodeFollowingNodes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BC11014-6361-478D-BDE3-4348920D5B87}" type="presOf" srcId="{9DFCD0C5-4723-4A74-9F06-85DECDBDCD2C}" destId="{3FC2F210-3AD5-4980-A6D1-8F06DF79E63A}" srcOrd="0" destOrd="0" presId="urn:microsoft.com/office/officeart/2005/8/layout/cycle3"/>
    <dgm:cxn modelId="{0BDF5E0E-67DE-43F8-86A5-43EC5E02CCFA}" srcId="{6BFD65A5-AB96-42CE-81F5-BB835905EC1D}" destId="{6EA649DF-A129-4720-ACF8-DF8DD217698E}" srcOrd="2" destOrd="0" parTransId="{3303C60F-6555-43C0-AD2A-B0EF82B40EFF}" sibTransId="{4570B4F2-1EBD-44AA-A7F6-8ADB9B7C5393}"/>
    <dgm:cxn modelId="{204C21EF-C07A-486E-A09D-81E76FAA7C2B}" srcId="{6BFD65A5-AB96-42CE-81F5-BB835905EC1D}" destId="{0CB626A9-B8C0-4D4C-82D8-22489AE185BC}" srcOrd="0" destOrd="0" parTransId="{49C36029-0D3C-41E5-A83C-031A7EB5F697}" sibTransId="{8D01A9E2-1A6B-49CA-B367-8498196D6FBA}"/>
    <dgm:cxn modelId="{994262A6-2E3A-4702-ABB1-5ADE6CC100C9}" srcId="{6BFD65A5-AB96-42CE-81F5-BB835905EC1D}" destId="{3ED8EB19-9526-4563-9FC6-B4C704055B51}" srcOrd="1" destOrd="0" parTransId="{5553BEC1-E1D7-4DE1-AE68-F116089217BB}" sibTransId="{A82FB460-CA23-45FE-876D-4E0ADA23609B}"/>
    <dgm:cxn modelId="{7CB88916-387D-4CDD-8499-F9CA48B0E97C}" type="presOf" srcId="{3ED8EB19-9526-4563-9FC6-B4C704055B51}" destId="{FAB3C8F8-2846-4200-B23E-6C792609822F}" srcOrd="0" destOrd="0" presId="urn:microsoft.com/office/officeart/2005/8/layout/cycle3"/>
    <dgm:cxn modelId="{C4AD6979-6CEE-4EC8-84B4-ADE19A3F7FAB}" type="presOf" srcId="{6EA649DF-A129-4720-ACF8-DF8DD217698E}" destId="{A4A50494-73D9-4DC1-AA17-78783D28F2DE}" srcOrd="0" destOrd="0" presId="urn:microsoft.com/office/officeart/2005/8/layout/cycle3"/>
    <dgm:cxn modelId="{2590962F-7456-4CF6-A293-F953776ECB5C}" type="presOf" srcId="{6BFD65A5-AB96-42CE-81F5-BB835905EC1D}" destId="{B81A2FF0-2358-40DA-A133-A65C55A56A36}" srcOrd="0" destOrd="0" presId="urn:microsoft.com/office/officeart/2005/8/layout/cycle3"/>
    <dgm:cxn modelId="{3B597A94-C765-4504-84E0-6F848D981D30}" type="presOf" srcId="{0CB626A9-B8C0-4D4C-82D8-22489AE185BC}" destId="{DD016E49-E7FA-43E9-BE82-60DD3CFFE096}" srcOrd="0" destOrd="0" presId="urn:microsoft.com/office/officeart/2005/8/layout/cycle3"/>
    <dgm:cxn modelId="{7D586E4E-8E73-4AD0-B05A-F54BCFCA94C8}" type="presOf" srcId="{8D01A9E2-1A6B-49CA-B367-8498196D6FBA}" destId="{3EBEF665-99DE-44E6-BE77-E32FFCAA8083}" srcOrd="0" destOrd="0" presId="urn:microsoft.com/office/officeart/2005/8/layout/cycle3"/>
    <dgm:cxn modelId="{CE89BC02-F498-43F2-9CDB-4C823CF12970}" srcId="{6BFD65A5-AB96-42CE-81F5-BB835905EC1D}" destId="{9DFCD0C5-4723-4A74-9F06-85DECDBDCD2C}" srcOrd="3" destOrd="0" parTransId="{BBFA143B-F2C9-4F65-AD17-00206B4808A4}" sibTransId="{899261BE-B74C-4AA8-BCAE-2DD3E132154A}"/>
    <dgm:cxn modelId="{FE1A7BA6-237A-48E2-9D49-033B7DAAA63A}" type="presParOf" srcId="{B81A2FF0-2358-40DA-A133-A65C55A56A36}" destId="{CBACB225-A823-435B-AD82-9A500B34BDA4}" srcOrd="0" destOrd="0" presId="urn:microsoft.com/office/officeart/2005/8/layout/cycle3"/>
    <dgm:cxn modelId="{4543FA0B-8C6C-4526-A8AF-D90F3221C863}" type="presParOf" srcId="{CBACB225-A823-435B-AD82-9A500B34BDA4}" destId="{DD016E49-E7FA-43E9-BE82-60DD3CFFE096}" srcOrd="0" destOrd="0" presId="urn:microsoft.com/office/officeart/2005/8/layout/cycle3"/>
    <dgm:cxn modelId="{981DA38D-942F-41E0-AF85-95451BB43DC8}" type="presParOf" srcId="{CBACB225-A823-435B-AD82-9A500B34BDA4}" destId="{3EBEF665-99DE-44E6-BE77-E32FFCAA8083}" srcOrd="1" destOrd="0" presId="urn:microsoft.com/office/officeart/2005/8/layout/cycle3"/>
    <dgm:cxn modelId="{98A7C09F-2771-451E-A4DE-EECA6E89E203}" type="presParOf" srcId="{CBACB225-A823-435B-AD82-9A500B34BDA4}" destId="{FAB3C8F8-2846-4200-B23E-6C792609822F}" srcOrd="2" destOrd="0" presId="urn:microsoft.com/office/officeart/2005/8/layout/cycle3"/>
    <dgm:cxn modelId="{47BC5E9C-95B7-4F10-9EBE-062A1E567D62}" type="presParOf" srcId="{CBACB225-A823-435B-AD82-9A500B34BDA4}" destId="{A4A50494-73D9-4DC1-AA17-78783D28F2DE}" srcOrd="3" destOrd="0" presId="urn:microsoft.com/office/officeart/2005/8/layout/cycle3"/>
    <dgm:cxn modelId="{1B5D3C77-EFB2-440F-A68C-18854AD41E70}" type="presParOf" srcId="{CBACB225-A823-435B-AD82-9A500B34BDA4}" destId="{3FC2F210-3AD5-4980-A6D1-8F06DF79E63A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EF665-99DE-44E6-BE77-E32FFCAA8083}">
      <dsp:nvSpPr>
        <dsp:cNvPr id="0" name=""/>
        <dsp:cNvSpPr/>
      </dsp:nvSpPr>
      <dsp:spPr>
        <a:xfrm>
          <a:off x="1699248" y="-141379"/>
          <a:ext cx="5558596" cy="5558596"/>
        </a:xfrm>
        <a:prstGeom prst="circularArrow">
          <a:avLst>
            <a:gd name="adj1" fmla="val 4668"/>
            <a:gd name="adj2" fmla="val 272909"/>
            <a:gd name="adj3" fmla="val 12860665"/>
            <a:gd name="adj4" fmla="val 18010917"/>
            <a:gd name="adj5" fmla="val 4847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D016E49-E7FA-43E9-BE82-60DD3CFFE096}">
      <dsp:nvSpPr>
        <dsp:cNvPr id="0" name=""/>
        <dsp:cNvSpPr/>
      </dsp:nvSpPr>
      <dsp:spPr>
        <a:xfrm>
          <a:off x="2641642" y="1849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/>
            <a:t>GEOGRAPHIC</a:t>
          </a:r>
          <a:r>
            <a:rPr lang="en-GB" sz="1600" kern="1200" dirty="0"/>
            <a:t>:size metropolitan area, </a:t>
          </a:r>
          <a:r>
            <a:rPr lang="en-GB" sz="1600" kern="1200" dirty="0" err="1"/>
            <a:t>region,population</a:t>
          </a:r>
          <a:r>
            <a:rPr lang="en-GB" sz="1600" kern="1200" dirty="0"/>
            <a:t> density, </a:t>
          </a:r>
          <a:r>
            <a:rPr lang="en-GB" sz="1600" kern="1200" dirty="0" err="1"/>
            <a:t>climate,developed</a:t>
          </a:r>
          <a:r>
            <a:rPr lang="en-GB" sz="1600" kern="1200" dirty="0"/>
            <a:t> nations, emerging countries, customer, region Urban/Rural</a:t>
          </a:r>
          <a:endParaRPr lang="en-GB" sz="900" kern="1200" dirty="0"/>
        </a:p>
      </dsp:txBody>
      <dsp:txXfrm>
        <a:off x="2731312" y="91519"/>
        <a:ext cx="3494467" cy="1657563"/>
      </dsp:txXfrm>
    </dsp:sp>
    <dsp:sp modelId="{FAB3C8F8-2846-4200-B23E-6C792609822F}">
      <dsp:nvSpPr>
        <dsp:cNvPr id="0" name=""/>
        <dsp:cNvSpPr/>
      </dsp:nvSpPr>
      <dsp:spPr>
        <a:xfrm>
          <a:off x="4637548" y="1997755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/>
            <a:t>BEHAVIORAL</a:t>
          </a:r>
          <a:r>
            <a:rPr lang="en-GB" sz="1400" kern="1200" dirty="0"/>
            <a:t>:loyalty status, readiness to purchase, benefits sought , rate of usage </a:t>
          </a:r>
          <a:endParaRPr lang="en-US" sz="900" kern="1200" dirty="0"/>
        </a:p>
      </dsp:txBody>
      <dsp:txXfrm>
        <a:off x="4727218" y="2087425"/>
        <a:ext cx="3494467" cy="1657563"/>
      </dsp:txXfrm>
    </dsp:sp>
    <dsp:sp modelId="{A4A50494-73D9-4DC1-AA17-78783D28F2DE}">
      <dsp:nvSpPr>
        <dsp:cNvPr id="0" name=""/>
        <dsp:cNvSpPr/>
      </dsp:nvSpPr>
      <dsp:spPr>
        <a:xfrm>
          <a:off x="2641642" y="3993660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/>
            <a:t>PSYCHOGRAPHIC</a:t>
          </a:r>
          <a:r>
            <a:rPr lang="en-GB" sz="1400" kern="1200" dirty="0"/>
            <a:t>:personality, attitudes, class, </a:t>
          </a:r>
          <a:r>
            <a:rPr lang="en-GB" sz="1400" kern="1200" dirty="0" err="1"/>
            <a:t>activities,personality</a:t>
          </a:r>
          <a:r>
            <a:rPr lang="en-GB" sz="1400" kern="1200" dirty="0"/>
            <a:t> and values</a:t>
          </a:r>
          <a:endParaRPr lang="en-GB" sz="900" kern="1200" dirty="0"/>
        </a:p>
      </dsp:txBody>
      <dsp:txXfrm>
        <a:off x="2731312" y="4083330"/>
        <a:ext cx="3494467" cy="1657563"/>
      </dsp:txXfrm>
    </dsp:sp>
    <dsp:sp modelId="{3FC2F210-3AD5-4980-A6D1-8F06DF79E63A}">
      <dsp:nvSpPr>
        <dsp:cNvPr id="0" name=""/>
        <dsp:cNvSpPr/>
      </dsp:nvSpPr>
      <dsp:spPr>
        <a:xfrm>
          <a:off x="645737" y="1997755"/>
          <a:ext cx="3673807" cy="18369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DEMOGRAPHIC</a:t>
          </a:r>
          <a:r>
            <a:rPr lang="en-US" sz="1400" kern="1200" dirty="0"/>
            <a:t>: education, age,</a:t>
          </a:r>
          <a:r>
            <a:rPr lang="en-GB" sz="1400" kern="1200" dirty="0"/>
            <a:t> income, occupation, men buying skin-care products and women buying power tools and trucks, life cycle family, targets both the gender</a:t>
          </a:r>
          <a:endParaRPr lang="en-US" sz="1400" kern="1200" dirty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900" kern="1200" dirty="0"/>
        </a:p>
      </dsp:txBody>
      <dsp:txXfrm>
        <a:off x="735407" y="2087425"/>
        <a:ext cx="3494467" cy="1657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448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950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48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797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702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956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996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907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032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394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2833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102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664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Modifica gli stili del testo dello schema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it-IT"/>
              <a:t>Modifica gli stili del testo dello schema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079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213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578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Modifica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748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Audit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49" y="1457325"/>
            <a:ext cx="4258469" cy="32337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 </a:t>
            </a:r>
            <a:r>
              <a:rPr lang="it-IT" altLang="en-US" sz="2400" dirty="0"/>
              <a:t>Iuli &amp; Rumi Hotel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Students:</a:t>
            </a:r>
            <a:endParaRPr lang="it-IT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it-IT" altLang="en-US" sz="2400" dirty="0"/>
              <a:t>Rumen Pavlov: 1902012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it-IT" altLang="en-US" sz="2400" dirty="0" err="1"/>
              <a:t>Iuliana</a:t>
            </a:r>
            <a:r>
              <a:rPr lang="it-IT" altLang="en-US" sz="2400" dirty="0"/>
              <a:t> Andronic:1813619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it-IT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  <a:r>
              <a:rPr lang="it-IT" altLang="en-US" sz="2400" dirty="0"/>
              <a:t> </a:t>
            </a:r>
            <a:r>
              <a:rPr lang="it-IT" altLang="en-US" sz="2400" dirty="0" err="1"/>
              <a:t>Olu</a:t>
            </a:r>
            <a:r>
              <a:rPr lang="it-IT" altLang="en-US" sz="2400" dirty="0"/>
              <a:t> </a:t>
            </a:r>
            <a:r>
              <a:rPr lang="it-IT" altLang="en-US" sz="2400" dirty="0" err="1"/>
              <a:t>Adegbite</a:t>
            </a:r>
            <a:r>
              <a:rPr lang="it-IT" altLang="en-US" sz="2400" dirty="0"/>
              <a:t> 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218" y="1226345"/>
            <a:ext cx="3636169" cy="3798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4334669" cy="39163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altLang="en-US" dirty="0"/>
              <a:t>Iuli</a:t>
            </a:r>
            <a:r>
              <a:rPr lang="en-GB" altLang="en-US" dirty="0"/>
              <a:t> &amp; </a:t>
            </a:r>
            <a:r>
              <a:rPr lang="it-IT" altLang="en-US" dirty="0"/>
              <a:t>Rumi</a:t>
            </a:r>
            <a:r>
              <a:rPr lang="en-GB" altLang="en-US" dirty="0"/>
              <a:t> </a:t>
            </a:r>
            <a:r>
              <a:rPr lang="it-IT" altLang="en-US" dirty="0"/>
              <a:t>Hotel </a:t>
            </a:r>
            <a:r>
              <a:rPr lang="en-GB" altLang="en-US" dirty="0"/>
              <a:t> was founded in 2017 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dirty="0"/>
              <a:t>Price range can start from £</a:t>
            </a:r>
            <a:r>
              <a:rPr lang="it-IT" altLang="en-US" dirty="0"/>
              <a:t>2</a:t>
            </a:r>
            <a:r>
              <a:rPr lang="en-GB" altLang="en-US" dirty="0"/>
              <a:t>99 to £</a:t>
            </a:r>
            <a:r>
              <a:rPr lang="it-IT" altLang="en-US" dirty="0"/>
              <a:t>499</a:t>
            </a:r>
            <a:endParaRPr lang="en-GB" altLang="en-US" dirty="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dirty="0"/>
              <a:t>The company offers already made holidays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The company has connections with  transports which have exclusive</a:t>
            </a:r>
            <a:r>
              <a:rPr lang="it-IT" altLang="en-US" dirty="0"/>
              <a:t> price</a:t>
            </a:r>
            <a:r>
              <a:rPr lang="en-GB" altLang="en-US" dirty="0"/>
              <a:t> </a:t>
            </a:r>
          </a:p>
          <a:p>
            <a:pPr marL="514350" indent="-514350">
              <a:buAutoNum type="arabicPeriod"/>
            </a:pPr>
            <a:r>
              <a:rPr lang="en-GB" altLang="en-US" dirty="0"/>
              <a:t>Special Offers for Family with Children</a:t>
            </a:r>
          </a:p>
          <a:p>
            <a:pPr marL="514350" indent="-514350">
              <a:buAutoNum type="arabicPeriod"/>
            </a:pPr>
            <a:r>
              <a:rPr lang="en-GB" altLang="en-US" dirty="0"/>
              <a:t>Discount voucher for elderly people  </a:t>
            </a:r>
          </a:p>
          <a:p>
            <a:pPr marL="514350" indent="-514350">
              <a:buAutoNum type="arabicPeriod"/>
            </a:pPr>
            <a:r>
              <a:rPr lang="en-GB" altLang="en-US" dirty="0"/>
              <a:t>Good condition for disable people</a:t>
            </a:r>
          </a:p>
          <a:p>
            <a:pPr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it-IT" altLang="en-US" dirty="0"/>
              <a:t>Welcome to Iuli &amp; Rumi Hotel</a:t>
            </a:r>
          </a:p>
          <a:p>
            <a:pPr>
              <a:buNone/>
            </a:pPr>
            <a:r>
              <a:rPr lang="it-IT" altLang="en-US" dirty="0"/>
              <a:t> We are a small hotel, our main goal is to stay small, cosy and loving hotel where people can  relax,  chat, and also have   business meetings or events  team building.</a:t>
            </a:r>
          </a:p>
          <a:p>
            <a:pPr>
              <a:buNone/>
            </a:pPr>
            <a:r>
              <a:rPr lang="it-IT" altLang="en-US" dirty="0"/>
              <a:t>We are very  close  to the turist atractions.</a:t>
            </a:r>
          </a:p>
          <a:p>
            <a:pPr>
              <a:buNone/>
            </a:pPr>
            <a:r>
              <a:rPr lang="it-IT" altLang="en-US" dirty="0"/>
              <a:t> We offer transport by bus or taxi from area.</a:t>
            </a:r>
          </a:p>
          <a:p>
            <a:pPr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8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FontTx/>
              <a:buNone/>
            </a:pPr>
            <a:r>
              <a:rPr lang="it-IT" altLang="en-US" sz="2000" dirty="0"/>
              <a:t>PRODUCT:</a:t>
            </a:r>
          </a:p>
          <a:p>
            <a:r>
              <a:rPr lang="it-IT" altLang="en-US" sz="2000" dirty="0"/>
              <a:t>Selling </a:t>
            </a:r>
            <a:r>
              <a:rPr lang="it-IT" altLang="en-US" sz="2000" dirty="0" err="1"/>
              <a:t>accomodations</a:t>
            </a:r>
            <a:r>
              <a:rPr lang="it-IT" altLang="en-US" sz="2000" dirty="0"/>
              <a:t>  and tours  </a:t>
            </a:r>
          </a:p>
          <a:p>
            <a:pPr marL="0" indent="0" eaLnBrk="1" hangingPunct="1">
              <a:buNone/>
            </a:pPr>
            <a:endParaRPr lang="it-IT" altLang="en-US" sz="2000" dirty="0"/>
          </a:p>
          <a:p>
            <a:pPr marL="0" indent="0" eaLnBrk="1" hangingPunct="1">
              <a:buNone/>
            </a:pPr>
            <a:r>
              <a:rPr lang="it-IT" altLang="en-US" sz="2000" dirty="0"/>
              <a:t>SERVICE  </a:t>
            </a:r>
          </a:p>
          <a:p>
            <a:r>
              <a:rPr lang="it-IT" altLang="en-US" sz="2000" dirty="0"/>
              <a:t>Relax, tours to </a:t>
            </a:r>
            <a:r>
              <a:rPr lang="it-IT" altLang="en-US" sz="2000" dirty="0" err="1"/>
              <a:t>Chepelare</a:t>
            </a:r>
            <a:r>
              <a:rPr lang="it-IT" altLang="en-US" sz="2000" dirty="0"/>
              <a:t> and </a:t>
            </a:r>
            <a:r>
              <a:rPr lang="it-IT" altLang="en-US" sz="2000" dirty="0" err="1"/>
              <a:t>near</a:t>
            </a:r>
            <a:r>
              <a:rPr lang="it-IT" altLang="en-US" sz="2000" dirty="0"/>
              <a:t> by cities/</a:t>
            </a:r>
            <a:r>
              <a:rPr lang="it-IT" altLang="en-US" sz="2000" dirty="0" err="1"/>
              <a:t>area,transport</a:t>
            </a:r>
            <a:r>
              <a:rPr lang="it-IT" altLang="en-US" sz="2000" dirty="0"/>
              <a:t> from/to Airport </a:t>
            </a:r>
          </a:p>
          <a:p>
            <a:r>
              <a:rPr lang="it-IT" altLang="en-US" sz="2000" dirty="0"/>
              <a:t>A large </a:t>
            </a:r>
            <a:r>
              <a:rPr lang="it-IT" altLang="en-US" sz="2000" dirty="0" err="1"/>
              <a:t>variaty</a:t>
            </a:r>
            <a:r>
              <a:rPr lang="it-IT" altLang="en-US" sz="2000" dirty="0"/>
              <a:t> of </a:t>
            </a:r>
            <a:r>
              <a:rPr lang="it-IT" altLang="en-US" sz="2000" dirty="0" err="1"/>
              <a:t>regional</a:t>
            </a:r>
            <a:r>
              <a:rPr lang="it-IT" altLang="en-US" sz="2000" dirty="0"/>
              <a:t> food </a:t>
            </a:r>
          </a:p>
          <a:p>
            <a:r>
              <a:rPr lang="it-IT" altLang="en-US" sz="2000" dirty="0"/>
              <a:t>Special Play grounds for </a:t>
            </a:r>
            <a:r>
              <a:rPr lang="it-IT" altLang="en-US" sz="2000" dirty="0" err="1"/>
              <a:t>childrens</a:t>
            </a:r>
            <a:r>
              <a:rPr lang="it-IT" altLang="en-US" sz="2000" dirty="0"/>
              <a:t> with </a:t>
            </a:r>
            <a:r>
              <a:rPr lang="it-IT" altLang="en-US" sz="2000" dirty="0" err="1"/>
              <a:t>nany</a:t>
            </a:r>
            <a:r>
              <a:rPr lang="it-IT" altLang="en-US" sz="2000" dirty="0"/>
              <a:t> </a:t>
            </a:r>
            <a:r>
              <a:rPr lang="it-IT" altLang="en-US" sz="2000" dirty="0" err="1"/>
              <a:t>supervisors</a:t>
            </a:r>
            <a:r>
              <a:rPr lang="it-IT" altLang="en-US" sz="2000" dirty="0"/>
              <a:t> </a:t>
            </a:r>
          </a:p>
          <a:p>
            <a:r>
              <a:rPr lang="it-IT" altLang="en-US" sz="2000" dirty="0"/>
              <a:t>Games room: Pool , Bowling, Activity, Tennis, </a:t>
            </a:r>
          </a:p>
          <a:p>
            <a:pPr eaLnBrk="1" hangingPunct="1">
              <a:buFontTx/>
              <a:buNone/>
            </a:pPr>
            <a:endParaRPr lang="it-IT" altLang="en-US" dirty="0"/>
          </a:p>
          <a:p>
            <a:pPr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anchor="ctr"/>
          <a:lstStyle/>
          <a:p>
            <a:pPr lvl="1" algn="ctr">
              <a:buFont typeface="+mj-lt"/>
              <a:buAutoNum type="arabicPeriod"/>
            </a:pPr>
            <a:endParaRPr lang="it-IT" altLang="en-US" dirty="0"/>
          </a:p>
          <a:p>
            <a:pPr marL="914400" lvl="2" indent="0" algn="ctr">
              <a:buNone/>
            </a:pPr>
            <a:r>
              <a:rPr lang="it-IT" altLang="en-US" sz="1800" dirty="0"/>
              <a:t>1.Team building </a:t>
            </a:r>
            <a:r>
              <a:rPr lang="it-IT" altLang="en-US" sz="1800" dirty="0" err="1"/>
              <a:t>programes</a:t>
            </a:r>
            <a:r>
              <a:rPr lang="it-IT" altLang="en-US" sz="1800" dirty="0"/>
              <a:t>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2.Business conferences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3.Family  Holidays </a:t>
            </a:r>
          </a:p>
          <a:p>
            <a:pPr marL="457200" lvl="1" indent="0" algn="ctr">
              <a:buNone/>
            </a:pPr>
            <a:r>
              <a:rPr lang="it-IT" altLang="en-US" sz="1800" dirty="0"/>
              <a:t>4.Students</a:t>
            </a:r>
          </a:p>
          <a:p>
            <a:pPr marL="457200" lvl="1" indent="0" algn="ctr">
              <a:buNone/>
            </a:pPr>
            <a:r>
              <a:rPr lang="it-IT" altLang="en-US" sz="1800" dirty="0"/>
              <a:t>5.Payment with Instalments </a:t>
            </a:r>
          </a:p>
          <a:p>
            <a:pPr marL="457200" lvl="1" indent="0" algn="ctr">
              <a:buNone/>
            </a:pPr>
            <a:endParaRPr lang="it-IT" altLang="en-US" sz="1800" dirty="0"/>
          </a:p>
          <a:p>
            <a:pPr marL="0" indent="0" eaLnBrk="1" hangingPunct="1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lvl="0"/>
            <a:endParaRPr lang="en-US" sz="3200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graphicFrame>
        <p:nvGraphicFramePr>
          <p:cNvPr id="2" name="Diagram 4">
            <a:extLst>
              <a:ext uri="{FF2B5EF4-FFF2-40B4-BE49-F238E27FC236}">
                <a16:creationId xmlns:a16="http://schemas.microsoft.com/office/drawing/2014/main" id="{66D15481-D8F2-42B0-8501-DD71299B58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5693394"/>
              </p:ext>
            </p:extLst>
          </p:nvPr>
        </p:nvGraphicFramePr>
        <p:xfrm>
          <a:off x="307149" y="980962"/>
          <a:ext cx="8957093" cy="583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1" y="333374"/>
            <a:ext cx="8865265" cy="113109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29D0470A-BF8D-4BA2-969A-E26ECF81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1328" y="1608748"/>
            <a:ext cx="6893718" cy="36405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pic>
        <p:nvPicPr>
          <p:cNvPr id="2" name="Immagine 1">
            <a:extLst>
              <a:ext uri="{FF2B5EF4-FFF2-40B4-BE49-F238E27FC236}">
                <a16:creationId xmlns:a16="http://schemas.microsoft.com/office/drawing/2014/main" id="{7ABCE984-C90E-4943-99A1-18589090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19" y="1383192"/>
            <a:ext cx="9114234" cy="446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  <p:pic>
        <p:nvPicPr>
          <p:cNvPr id="5" name="Immagine 4">
            <a:extLst>
              <a:ext uri="{FF2B5EF4-FFF2-40B4-BE49-F238E27FC236}">
                <a16:creationId xmlns:a16="http://schemas.microsoft.com/office/drawing/2014/main" id="{CFBE62AB-134F-42DD-8CE2-A531E92BF5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821532"/>
            <a:ext cx="7939087" cy="4888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dirty="0"/>
              <a:t>These  marketing communication mix are useful for</a:t>
            </a:r>
            <a:r>
              <a:rPr lang="it-IT" sz="2000" dirty="0"/>
              <a:t> Iuli @ Rumi Hotel,</a:t>
            </a:r>
            <a:r>
              <a:rPr lang="en-US" sz="2000" dirty="0"/>
              <a:t> because these are the methods which will promote the </a:t>
            </a:r>
            <a:r>
              <a:rPr lang="it-IT" sz="2000" dirty="0"/>
              <a:t>hotel</a:t>
            </a:r>
            <a:r>
              <a:rPr lang="en-US" sz="2000" dirty="0"/>
              <a:t> to the customers we are targeting:</a:t>
            </a:r>
          </a:p>
          <a:p>
            <a:endParaRPr lang="en-US" sz="2000" dirty="0"/>
          </a:p>
          <a:p>
            <a:pPr marL="0" indent="0">
              <a:buNone/>
            </a:pPr>
            <a:endParaRPr lang="it-IT" sz="2000" dirty="0"/>
          </a:p>
          <a:p>
            <a:r>
              <a:rPr lang="en-US" sz="2000" dirty="0"/>
              <a:t>Advertising – television , radio </a:t>
            </a:r>
          </a:p>
          <a:p>
            <a:r>
              <a:rPr lang="en-US" sz="2000" dirty="0"/>
              <a:t>Direct – direct email </a:t>
            </a:r>
            <a:r>
              <a:rPr lang="it-IT" sz="2000" dirty="0"/>
              <a:t>to the company </a:t>
            </a:r>
            <a:r>
              <a:rPr lang="en-US" sz="2000" dirty="0"/>
              <a:t> </a:t>
            </a:r>
          </a:p>
          <a:p>
            <a:r>
              <a:rPr lang="en-US" sz="2000" dirty="0"/>
              <a:t>Customer service – customer feedback </a:t>
            </a:r>
          </a:p>
          <a:p>
            <a:r>
              <a:rPr lang="en-US" sz="2000" dirty="0"/>
              <a:t>Social media – Facebook</a:t>
            </a:r>
            <a:r>
              <a:rPr lang="it-IT" sz="2000" dirty="0"/>
              <a:t>, Twitter </a:t>
            </a:r>
          </a:p>
          <a:p>
            <a:r>
              <a:rPr lang="it-IT" sz="2000" dirty="0"/>
              <a:t>Flying companies advertising 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it-IT" altLang="en-US" sz="1400" dirty="0">
                <a:latin typeface="Arial"/>
                <a:cs typeface="Arial"/>
              </a:rPr>
              <a:t>BEST PRICE&amp;CULTURAL RELAX 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1.We </a:t>
            </a:r>
            <a:r>
              <a:rPr lang="en-US" altLang="en-US" sz="1800" dirty="0">
                <a:latin typeface="Arial"/>
                <a:cs typeface="Arial"/>
              </a:rPr>
              <a:t> </a:t>
            </a:r>
            <a:r>
              <a:rPr lang="it-IT" altLang="en-US" dirty="0">
                <a:latin typeface="Arial"/>
                <a:cs typeface="Arial"/>
              </a:rPr>
              <a:t>dont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want</a:t>
            </a:r>
            <a:r>
              <a:rPr lang="en-US" altLang="en-US" sz="1800" dirty="0">
                <a:latin typeface="Arial"/>
                <a:cs typeface="Arial"/>
              </a:rPr>
              <a:t> </a:t>
            </a:r>
            <a:r>
              <a:rPr lang="en-US" altLang="en-US" dirty="0">
                <a:latin typeface="Arial"/>
                <a:cs typeface="Arial"/>
              </a:rPr>
              <a:t>to expand</a:t>
            </a:r>
            <a:r>
              <a:rPr lang="en-US" altLang="en-US" sz="1800" dirty="0">
                <a:latin typeface="Arial"/>
                <a:cs typeface="Arial"/>
              </a:rPr>
              <a:t> the company</a:t>
            </a:r>
            <a:r>
              <a:rPr lang="it-IT" altLang="en-US" sz="1800" dirty="0">
                <a:latin typeface="Arial"/>
                <a:cs typeface="Arial"/>
              </a:rPr>
              <a:t>, </a:t>
            </a:r>
            <a:r>
              <a:rPr lang="it-IT" altLang="en-US" sz="1800" dirty="0" err="1">
                <a:latin typeface="Arial"/>
                <a:cs typeface="Arial"/>
              </a:rPr>
              <a:t>we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want</a:t>
            </a:r>
            <a:r>
              <a:rPr lang="it-IT" altLang="en-US" sz="1800" dirty="0">
                <a:latin typeface="Arial"/>
                <a:cs typeface="Arial"/>
              </a:rPr>
              <a:t> to make the customer</a:t>
            </a:r>
            <a:r>
              <a:rPr lang="it-IT" altLang="en-US" dirty="0">
                <a:latin typeface="Arial"/>
                <a:cs typeface="Arial"/>
              </a:rPr>
              <a:t> </a:t>
            </a:r>
            <a:r>
              <a:rPr lang="it-IT" altLang="en-US" sz="1800" dirty="0">
                <a:latin typeface="Arial"/>
                <a:cs typeface="Arial"/>
              </a:rPr>
              <a:t> </a:t>
            </a:r>
            <a:r>
              <a:rPr lang="it-IT" altLang="en-US" sz="1800" dirty="0" err="1">
                <a:latin typeface="Arial"/>
                <a:cs typeface="Arial"/>
              </a:rPr>
              <a:t>fell</a:t>
            </a:r>
            <a:r>
              <a:rPr lang="it-IT" altLang="en-US" sz="1800" dirty="0">
                <a:latin typeface="Arial"/>
                <a:cs typeface="Arial"/>
              </a:rPr>
              <a:t> like home.</a:t>
            </a:r>
            <a:endParaRPr lang="en-US" alt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it-IT" altLang="en-US" dirty="0">
                <a:latin typeface="Arial"/>
                <a:cs typeface="Arial"/>
              </a:rPr>
              <a:t> </a:t>
            </a:r>
            <a:r>
              <a:rPr lang="en-US" altLang="en-US" dirty="0">
                <a:latin typeface="Arial"/>
                <a:cs typeface="Arial"/>
              </a:rPr>
              <a:t>2.Social</a:t>
            </a:r>
            <a:r>
              <a:rPr lang="en-US" altLang="en-US" sz="1800" dirty="0">
                <a:latin typeface="Arial"/>
                <a:cs typeface="Arial"/>
              </a:rPr>
              <a:t> media</a:t>
            </a:r>
            <a:r>
              <a:rPr lang="en-US" altLang="en-US" dirty="0">
                <a:latin typeface="Arial"/>
                <a:cs typeface="Arial"/>
              </a:rPr>
              <a:t> is useful to  promote the business and have interaction with a large variety of citizen. 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3. Mass media that well is helpful to promote the business at Radio and TV and it has a bigger advantage because is at the world wide spread.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4.I  use the local transport for the publicities.</a:t>
            </a: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5.Once a week we offer a free special breakfast for new clients and our clients.</a:t>
            </a:r>
          </a:p>
          <a:p>
            <a:pPr marL="0" indent="0">
              <a:buNone/>
            </a:pPr>
            <a:r>
              <a:rPr lang="en-US" altLang="en-US" dirty="0">
                <a:latin typeface="Arial"/>
                <a:cs typeface="Arial"/>
              </a:rPr>
              <a:t>6.Direct-sending emails, letters directly to our clients presenting our offers and advertising in magazines. </a:t>
            </a:r>
            <a:endParaRPr lang="en-US" altLang="en-US" sz="1800" dirty="0">
              <a:latin typeface="Arial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it-IT" altLang="en-US" dirty="0"/>
              <a:t>       We want to be a small hotel for the first 3 years, we will improve in the first year and see our rating from the costumer, and try to improve on it.The second and third year we will improve in offering more facilites. (</a:t>
            </a:r>
            <a:r>
              <a:rPr lang="it-IT" altLang="en-US" dirty="0" err="1"/>
              <a:t>Chepelare</a:t>
            </a:r>
            <a:r>
              <a:rPr lang="it-IT" altLang="en-US" dirty="0"/>
              <a:t>) </a:t>
            </a:r>
            <a:endParaRPr lang="en-GB" altLang="en-US" dirty="0"/>
          </a:p>
          <a:p>
            <a:pPr marL="0" indent="0">
              <a:buNone/>
            </a:pPr>
            <a:r>
              <a:rPr lang="it-IT" altLang="en-US" dirty="0"/>
              <a:t>      With the </a:t>
            </a:r>
            <a:r>
              <a:rPr lang="it-IT" altLang="en-US" dirty="0" err="1"/>
              <a:t>growing</a:t>
            </a:r>
            <a:r>
              <a:rPr lang="it-IT" altLang="en-US" dirty="0"/>
              <a:t> </a:t>
            </a:r>
            <a:r>
              <a:rPr lang="it-IT" altLang="en-US" dirty="0" err="1"/>
              <a:t>during</a:t>
            </a:r>
            <a:r>
              <a:rPr lang="it-IT" altLang="en-US" dirty="0"/>
              <a:t> </a:t>
            </a:r>
            <a:r>
              <a:rPr lang="it-IT" altLang="en-US" dirty="0" err="1"/>
              <a:t>want</a:t>
            </a:r>
            <a:r>
              <a:rPr lang="it-IT" altLang="en-US" dirty="0"/>
              <a:t> to </a:t>
            </a:r>
            <a:r>
              <a:rPr lang="it-IT" altLang="en-US" dirty="0" err="1"/>
              <a:t>have</a:t>
            </a:r>
            <a:r>
              <a:rPr lang="it-IT" altLang="en-US" dirty="0"/>
              <a:t> more </a:t>
            </a:r>
            <a:r>
              <a:rPr lang="it-IT" altLang="en-US" dirty="0" err="1"/>
              <a:t>experience</a:t>
            </a:r>
            <a:r>
              <a:rPr lang="it-IT" altLang="en-US" dirty="0"/>
              <a:t> and </a:t>
            </a:r>
            <a:r>
              <a:rPr lang="it-IT" altLang="en-US" dirty="0" err="1"/>
              <a:t>bring</a:t>
            </a:r>
            <a:r>
              <a:rPr lang="it-IT" altLang="en-US" dirty="0"/>
              <a:t> </a:t>
            </a:r>
            <a:r>
              <a:rPr lang="it-IT" altLang="en-US" dirty="0" err="1"/>
              <a:t>inovation</a:t>
            </a:r>
            <a:r>
              <a:rPr lang="it-IT" altLang="en-US" dirty="0"/>
              <a:t> to </a:t>
            </a:r>
            <a:r>
              <a:rPr lang="it-IT" altLang="en-US" dirty="0" err="1"/>
              <a:t>our</a:t>
            </a:r>
            <a:r>
              <a:rPr lang="it-IT" altLang="en-US" dirty="0"/>
              <a:t> business. </a:t>
            </a:r>
          </a:p>
          <a:p>
            <a:pPr marL="0" indent="0">
              <a:buNone/>
            </a:pPr>
            <a:r>
              <a:rPr lang="it-IT" altLang="en-US" dirty="0"/>
              <a:t>      Own hotel is with capacity of 100 person but with the time we improve to be double. </a:t>
            </a:r>
          </a:p>
          <a:p>
            <a:pPr marL="0" indent="0">
              <a:buNone/>
            </a:pPr>
            <a:r>
              <a:rPr lang="it-IT" altLang="en-US" dirty="0"/>
              <a:t>      We are a small company, and we offer you the best quality services on the market havings as advantages for exemple: are close for the turistic zone, ofeering complet packege for all guest.</a:t>
            </a:r>
          </a:p>
          <a:p>
            <a:pPr marL="0" indent="0">
              <a:buNone/>
            </a:pPr>
            <a:endParaRPr lang="it-IT" altLang="en-US" dirty="0"/>
          </a:p>
          <a:p>
            <a:pPr marL="0" indent="0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" dur="2000" fill="hold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" dur="2000" fill="hold"/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4" dur="2000" fill="hold"/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8" dur="2000" fill="hold"/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4"/>
            <a:ext cx="8229600" cy="538797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altLang="en-US" dirty="0" err="1"/>
              <a:t>Readersbuzz</a:t>
            </a:r>
            <a:r>
              <a:rPr lang="en-GB" altLang="en-US" dirty="0"/>
              <a:t>, Personal SWOT Analysis, Designed and Developed by Dextrous Info Solutions Pvt Ltd, (20019) Readers Buzz All Rights Reserved </a:t>
            </a:r>
          </a:p>
          <a:p>
            <a:pPr>
              <a:buAutoNum type="arabicPeriod"/>
            </a:pPr>
            <a:endParaRPr lang="en-GB" altLang="en-US" dirty="0"/>
          </a:p>
          <a:p>
            <a:pPr>
              <a:buAutoNum type="arabicPeriod"/>
            </a:pPr>
            <a:r>
              <a:rPr lang="en-GB" altLang="en-US" dirty="0"/>
              <a:t>Business Study Notes, Factor Effecting Marketing Environments , Micro and Macro Environment, Copyright (20017-2018) Business Study Notes all rights are reserved</a:t>
            </a:r>
          </a:p>
          <a:p>
            <a:pPr>
              <a:buAutoNum type="arabicPeriod"/>
            </a:pPr>
            <a:endParaRPr lang="en-GB" altLang="en-US" dirty="0"/>
          </a:p>
          <a:p>
            <a:pPr>
              <a:buFont typeface="+mj-lt"/>
              <a:buAutoNum type="arabicPeriod"/>
            </a:pPr>
            <a:r>
              <a:rPr lang="it-IT" altLang="en-US" dirty="0"/>
              <a:t>Riaume.com, </a:t>
            </a:r>
            <a:r>
              <a:rPr lang="it-IT" altLang="en-US" dirty="0" err="1"/>
              <a:t>Mengenal</a:t>
            </a:r>
            <a:r>
              <a:rPr lang="it-IT" altLang="en-US" dirty="0"/>
              <a:t> </a:t>
            </a:r>
            <a:r>
              <a:rPr lang="it-IT" altLang="en-US" dirty="0" err="1"/>
              <a:t>detail</a:t>
            </a:r>
            <a:r>
              <a:rPr lang="it-IT" altLang="en-US" dirty="0"/>
              <a:t> </a:t>
            </a:r>
            <a:r>
              <a:rPr lang="it-IT" altLang="en-US" dirty="0" err="1"/>
              <a:t>kinerja</a:t>
            </a:r>
            <a:r>
              <a:rPr lang="it-IT" altLang="en-US" dirty="0"/>
              <a:t> business Multi Level Marketing, </a:t>
            </a:r>
            <a:r>
              <a:rPr lang="it-IT" altLang="en-US" dirty="0" err="1"/>
              <a:t>Pekanbaru</a:t>
            </a:r>
            <a:r>
              <a:rPr lang="it-IT" altLang="en-US" dirty="0"/>
              <a:t> </a:t>
            </a:r>
            <a:r>
              <a:rPr lang="it-IT" altLang="en-US" dirty="0" err="1"/>
              <a:t>Riau</a:t>
            </a:r>
            <a:r>
              <a:rPr lang="it-IT" altLang="en-US" dirty="0"/>
              <a:t>, </a:t>
            </a:r>
            <a:r>
              <a:rPr lang="it-IT" altLang="en-US" dirty="0" err="1"/>
              <a:t>Copyrisht</a:t>
            </a:r>
            <a:r>
              <a:rPr lang="it-IT" altLang="en-US" dirty="0"/>
              <a:t> (2014-2019) Riaume.com </a:t>
            </a:r>
          </a:p>
          <a:p>
            <a:pPr>
              <a:buAutoNum type="arabicPeriod"/>
            </a:pPr>
            <a:endParaRPr lang="it-IT" altLang="en-US" dirty="0"/>
          </a:p>
          <a:p>
            <a:pPr>
              <a:buAutoNum type="arabicPeriod"/>
            </a:pPr>
            <a:r>
              <a:rPr lang="it-IT" altLang="en-US" dirty="0"/>
              <a:t>Oxford College of Marketing, The impact of Micro and Macro Environment </a:t>
            </a:r>
            <a:r>
              <a:rPr lang="it-IT" altLang="en-US" dirty="0" err="1"/>
              <a:t>Factors</a:t>
            </a:r>
            <a:r>
              <a:rPr lang="it-IT" altLang="en-US" dirty="0"/>
              <a:t> of Marketing, Part of the </a:t>
            </a:r>
            <a:r>
              <a:rPr lang="it-IT" altLang="en-US" dirty="0" err="1"/>
              <a:t>Education</a:t>
            </a:r>
            <a:r>
              <a:rPr lang="it-IT" altLang="en-US" dirty="0"/>
              <a:t> Group.</a:t>
            </a:r>
          </a:p>
          <a:p>
            <a:pPr>
              <a:buFont typeface="+mj-lt"/>
              <a:buAutoNum type="arabicPeriod"/>
            </a:pPr>
            <a:endParaRPr lang="it-IT" altLang="en-US" b="1" dirty="0"/>
          </a:p>
          <a:p>
            <a:pPr>
              <a:buFont typeface="Century Gothic" panose="020B0502020202020204"/>
              <a:buAutoNum type="arabicPeriod"/>
            </a:pPr>
            <a:endParaRPr lang="it-IT" altLang="en-US" b="1" dirty="0"/>
          </a:p>
          <a:p>
            <a:pPr>
              <a:buFont typeface="Century Gothic" panose="020B0502020202020204"/>
              <a:buAutoNum type="arabicPeriod"/>
            </a:pPr>
            <a:endParaRPr lang="it-IT" altLang="en-US" dirty="0"/>
          </a:p>
          <a:p>
            <a:pPr marL="0" indent="0">
              <a:buNone/>
            </a:pPr>
            <a:endParaRPr lang="it-IT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Filo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1089</TotalTime>
  <Words>252</Words>
  <Application>Microsoft Office PowerPoint</Application>
  <PresentationFormat>On-screen Show (4:3)</PresentationFormat>
  <Paragraphs>101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Filo</vt:lpstr>
      <vt:lpstr>Marketing Environmental Audit</vt:lpstr>
      <vt:lpstr>Executive Summary</vt:lpstr>
      <vt:lpstr>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828</cp:revision>
  <cp:lastPrinted>2018-03-20T16:28:46Z</cp:lastPrinted>
  <dcterms:created xsi:type="dcterms:W3CDTF">2004-11-12T17:24:38Z</dcterms:created>
  <dcterms:modified xsi:type="dcterms:W3CDTF">2019-03-05T11:17:36Z</dcterms:modified>
</cp:coreProperties>
</file>