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82" r:id="rId3"/>
    <p:sldId id="277" r:id="rId4"/>
    <p:sldId id="257" r:id="rId5"/>
    <p:sldId id="258" r:id="rId6"/>
    <p:sldId id="273" r:id="rId7"/>
    <p:sldId id="274" r:id="rId8"/>
    <p:sldId id="259" r:id="rId9"/>
    <p:sldId id="271" r:id="rId10"/>
    <p:sldId id="279" r:id="rId11"/>
    <p:sldId id="275" r:id="rId12"/>
    <p:sldId id="276" r:id="rId13"/>
    <p:sldId id="260" r:id="rId14"/>
    <p:sldId id="272" r:id="rId15"/>
    <p:sldId id="261" r:id="rId16"/>
    <p:sldId id="278" r:id="rId17"/>
    <p:sldId id="280" r:id="rId18"/>
    <p:sldId id="281"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10"/>
    <p:restoredTop sz="90359"/>
  </p:normalViewPr>
  <p:slideViewPr>
    <p:cSldViewPr snapToGrid="0" snapToObjects="1">
      <p:cViewPr varScale="1">
        <p:scale>
          <a:sx n="146" d="100"/>
          <a:sy n="146" d="100"/>
        </p:scale>
        <p:origin x="168" y="36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image" Target="../media/image6.jpg"/><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g"/></Relationships>
</file>

<file path=ppt/diagrams/_rels/drawing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image" Target="../media/image6.jpg"/><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jp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48C798-54C7-4768-8FEA-1F7F65CBE23D}"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038B36FF-242C-4CA8-B87E-140533CE7CE3}">
      <dgm:prSet custT="1"/>
      <dgm:spPr/>
      <dgm:t>
        <a:bodyPr/>
        <a:lstStyle/>
        <a:p>
          <a:pPr algn="ctr"/>
          <a:r>
            <a:rPr lang="en-US" sz="1600" dirty="0">
              <a:solidFill>
                <a:schemeClr val="bg1"/>
              </a:solidFill>
              <a:latin typeface="Times New Roman" panose="02020603050405020304" pitchFamily="18" charset="0"/>
              <a:cs typeface="Times New Roman" panose="02020603050405020304" pitchFamily="18" charset="0"/>
            </a:rPr>
            <a:t>Known as an individual's ability to identify, understand, adopt and manage emotions of oneself and others.  (Mayer et. al, 1997).</a:t>
          </a:r>
        </a:p>
      </dgm:t>
    </dgm:pt>
    <dgm:pt modelId="{3D9DFD12-9A9E-4AFC-B9A5-41DAB12EB178}" type="parTrans" cxnId="{5B6A2633-05B0-4C1B-ADAB-9038748C4CB7}">
      <dgm:prSet/>
      <dgm:spPr/>
      <dgm:t>
        <a:bodyPr/>
        <a:lstStyle/>
        <a:p>
          <a:endParaRPr lang="en-US"/>
        </a:p>
      </dgm:t>
    </dgm:pt>
    <dgm:pt modelId="{602078CC-6965-4413-B02E-3E704C950170}" type="sibTrans" cxnId="{5B6A2633-05B0-4C1B-ADAB-9038748C4CB7}">
      <dgm:prSet/>
      <dgm:spPr/>
      <dgm:t>
        <a:bodyPr/>
        <a:lstStyle/>
        <a:p>
          <a:endParaRPr lang="en-US"/>
        </a:p>
      </dgm:t>
    </dgm:pt>
    <dgm:pt modelId="{58E8F003-31BC-4C66-A899-BC568569E455}">
      <dgm:prSet custT="1"/>
      <dgm:spPr/>
      <dgm:t>
        <a:bodyPr/>
        <a:lstStyle/>
        <a:p>
          <a:pPr algn="ctr"/>
          <a:r>
            <a:rPr lang="en-US" sz="1600" dirty="0">
              <a:latin typeface="Times New Roman" panose="02020603050405020304" pitchFamily="18" charset="0"/>
              <a:cs typeface="Times New Roman" panose="02020603050405020304" pitchFamily="18" charset="0"/>
            </a:rPr>
            <a:t>EQ is believed to be a useful tool for prediction of job performance, effective leadership, productivity and work relationships. </a:t>
          </a:r>
        </a:p>
      </dgm:t>
    </dgm:pt>
    <dgm:pt modelId="{A8FB37EC-E024-46B3-9510-3806063A0348}" type="parTrans" cxnId="{B854F6C1-0816-4D0B-A617-FB7C6FEFC566}">
      <dgm:prSet/>
      <dgm:spPr/>
      <dgm:t>
        <a:bodyPr/>
        <a:lstStyle/>
        <a:p>
          <a:endParaRPr lang="en-US"/>
        </a:p>
      </dgm:t>
    </dgm:pt>
    <dgm:pt modelId="{DED8EA96-D551-49F3-82C0-8098B9078C93}" type="sibTrans" cxnId="{B854F6C1-0816-4D0B-A617-FB7C6FEFC566}">
      <dgm:prSet/>
      <dgm:spPr/>
      <dgm:t>
        <a:bodyPr/>
        <a:lstStyle/>
        <a:p>
          <a:endParaRPr lang="en-US"/>
        </a:p>
      </dgm:t>
    </dgm:pt>
    <dgm:pt modelId="{4C66FB58-7B40-4655-B5AC-7DB904B384E3}">
      <dgm:prSet custT="1"/>
      <dgm:spPr/>
      <dgm:t>
        <a:bodyPr/>
        <a:lstStyle/>
        <a:p>
          <a:pPr algn="ctr"/>
          <a:r>
            <a:rPr lang="en-US" sz="1600" dirty="0">
              <a:latin typeface="Times New Roman" panose="02020603050405020304" pitchFamily="18" charset="0"/>
              <a:cs typeface="Times New Roman" panose="02020603050405020304" pitchFamily="18" charset="0"/>
            </a:rPr>
            <a:t>EQ is an important tool for modern organizations; it is increasingly sought after due to enhancing collaboration and drive sustainable organization performance.  (Yadav et. al, 2019)</a:t>
          </a:r>
        </a:p>
      </dgm:t>
    </dgm:pt>
    <dgm:pt modelId="{130DC9FC-609E-4019-BB2B-EFD172661C24}" type="parTrans" cxnId="{5E855D38-73BB-41D3-84D2-5C10F32229A3}">
      <dgm:prSet/>
      <dgm:spPr/>
      <dgm:t>
        <a:bodyPr/>
        <a:lstStyle/>
        <a:p>
          <a:endParaRPr lang="en-US"/>
        </a:p>
      </dgm:t>
    </dgm:pt>
    <dgm:pt modelId="{260ED4AE-BBAC-47CF-B16F-8A0D5211CFE3}" type="sibTrans" cxnId="{5E855D38-73BB-41D3-84D2-5C10F32229A3}">
      <dgm:prSet/>
      <dgm:spPr/>
      <dgm:t>
        <a:bodyPr/>
        <a:lstStyle/>
        <a:p>
          <a:endParaRPr lang="en-US"/>
        </a:p>
      </dgm:t>
    </dgm:pt>
    <dgm:pt modelId="{35415814-C2EE-0F4E-AB63-A10317A524CA}" type="pres">
      <dgm:prSet presAssocID="{8748C798-54C7-4768-8FEA-1F7F65CBE23D}" presName="linear" presStyleCnt="0">
        <dgm:presLayoutVars>
          <dgm:dir/>
          <dgm:animLvl val="lvl"/>
          <dgm:resizeHandles val="exact"/>
        </dgm:presLayoutVars>
      </dgm:prSet>
      <dgm:spPr/>
    </dgm:pt>
    <dgm:pt modelId="{DE1BF1AE-5471-0B4F-9FB5-9C7DB529502F}" type="pres">
      <dgm:prSet presAssocID="{038B36FF-242C-4CA8-B87E-140533CE7CE3}" presName="parentLin" presStyleCnt="0"/>
      <dgm:spPr/>
    </dgm:pt>
    <dgm:pt modelId="{CAE6BBC5-796A-3741-B249-D741DEA74FA0}" type="pres">
      <dgm:prSet presAssocID="{038B36FF-242C-4CA8-B87E-140533CE7CE3}" presName="parentLeftMargin" presStyleLbl="node1" presStyleIdx="0" presStyleCnt="3"/>
      <dgm:spPr/>
    </dgm:pt>
    <dgm:pt modelId="{AE8CD900-CB91-EB40-AD9E-2B6AF751B034}" type="pres">
      <dgm:prSet presAssocID="{038B36FF-242C-4CA8-B87E-140533CE7CE3}" presName="parentText" presStyleLbl="node1" presStyleIdx="0" presStyleCnt="3" custScaleY="522170">
        <dgm:presLayoutVars>
          <dgm:chMax val="0"/>
          <dgm:bulletEnabled val="1"/>
        </dgm:presLayoutVars>
      </dgm:prSet>
      <dgm:spPr/>
    </dgm:pt>
    <dgm:pt modelId="{34E684E6-2123-9A42-8F7C-7DEA8375FD36}" type="pres">
      <dgm:prSet presAssocID="{038B36FF-242C-4CA8-B87E-140533CE7CE3}" presName="negativeSpace" presStyleCnt="0"/>
      <dgm:spPr/>
    </dgm:pt>
    <dgm:pt modelId="{85CAED45-EF21-6248-B5B0-93AA45B3894D}" type="pres">
      <dgm:prSet presAssocID="{038B36FF-242C-4CA8-B87E-140533CE7CE3}" presName="childText" presStyleLbl="conFgAcc1" presStyleIdx="0" presStyleCnt="3">
        <dgm:presLayoutVars>
          <dgm:bulletEnabled val="1"/>
        </dgm:presLayoutVars>
      </dgm:prSet>
      <dgm:spPr/>
    </dgm:pt>
    <dgm:pt modelId="{F3ABC070-3575-8347-9711-43157732B9D3}" type="pres">
      <dgm:prSet presAssocID="{602078CC-6965-4413-B02E-3E704C950170}" presName="spaceBetweenRectangles" presStyleCnt="0"/>
      <dgm:spPr/>
    </dgm:pt>
    <dgm:pt modelId="{EC8AC3F8-970F-EA4E-A9A4-B3310AC31CF8}" type="pres">
      <dgm:prSet presAssocID="{58E8F003-31BC-4C66-A899-BC568569E455}" presName="parentLin" presStyleCnt="0"/>
      <dgm:spPr/>
    </dgm:pt>
    <dgm:pt modelId="{1B0E7095-7636-AB4C-84EA-509D5781210E}" type="pres">
      <dgm:prSet presAssocID="{58E8F003-31BC-4C66-A899-BC568569E455}" presName="parentLeftMargin" presStyleLbl="node1" presStyleIdx="0" presStyleCnt="3"/>
      <dgm:spPr/>
    </dgm:pt>
    <dgm:pt modelId="{790EABB3-EAF5-A241-991E-7F1ADA8BF321}" type="pres">
      <dgm:prSet presAssocID="{58E8F003-31BC-4C66-A899-BC568569E455}" presName="parentText" presStyleLbl="node1" presStyleIdx="1" presStyleCnt="3" custScaleY="458203">
        <dgm:presLayoutVars>
          <dgm:chMax val="0"/>
          <dgm:bulletEnabled val="1"/>
        </dgm:presLayoutVars>
      </dgm:prSet>
      <dgm:spPr/>
    </dgm:pt>
    <dgm:pt modelId="{4C5D9D0C-3B53-894B-BB22-19894759ACE4}" type="pres">
      <dgm:prSet presAssocID="{58E8F003-31BC-4C66-A899-BC568569E455}" presName="negativeSpace" presStyleCnt="0"/>
      <dgm:spPr/>
    </dgm:pt>
    <dgm:pt modelId="{9DB6B8C8-4E4C-0F49-B494-DE06A6F304F0}" type="pres">
      <dgm:prSet presAssocID="{58E8F003-31BC-4C66-A899-BC568569E455}" presName="childText" presStyleLbl="conFgAcc1" presStyleIdx="1" presStyleCnt="3">
        <dgm:presLayoutVars>
          <dgm:bulletEnabled val="1"/>
        </dgm:presLayoutVars>
      </dgm:prSet>
      <dgm:spPr/>
    </dgm:pt>
    <dgm:pt modelId="{C9050D1B-747F-6547-8E58-694EF36E1AA7}" type="pres">
      <dgm:prSet presAssocID="{DED8EA96-D551-49F3-82C0-8098B9078C93}" presName="spaceBetweenRectangles" presStyleCnt="0"/>
      <dgm:spPr/>
    </dgm:pt>
    <dgm:pt modelId="{B9445AC4-E9E4-714E-A0FF-C6D63E02838D}" type="pres">
      <dgm:prSet presAssocID="{4C66FB58-7B40-4655-B5AC-7DB904B384E3}" presName="parentLin" presStyleCnt="0"/>
      <dgm:spPr/>
    </dgm:pt>
    <dgm:pt modelId="{5762FD4F-B703-5E43-B8EF-5B36BC55A054}" type="pres">
      <dgm:prSet presAssocID="{4C66FB58-7B40-4655-B5AC-7DB904B384E3}" presName="parentLeftMargin" presStyleLbl="node1" presStyleIdx="1" presStyleCnt="3"/>
      <dgm:spPr/>
    </dgm:pt>
    <dgm:pt modelId="{5868A0C2-B29B-A34D-8F19-1BB3AEF2037D}" type="pres">
      <dgm:prSet presAssocID="{4C66FB58-7B40-4655-B5AC-7DB904B384E3}" presName="parentText" presStyleLbl="node1" presStyleIdx="2" presStyleCnt="3" custScaleY="532783">
        <dgm:presLayoutVars>
          <dgm:chMax val="0"/>
          <dgm:bulletEnabled val="1"/>
        </dgm:presLayoutVars>
      </dgm:prSet>
      <dgm:spPr/>
    </dgm:pt>
    <dgm:pt modelId="{45D1CC62-31D5-294B-90B7-32286F94055B}" type="pres">
      <dgm:prSet presAssocID="{4C66FB58-7B40-4655-B5AC-7DB904B384E3}" presName="negativeSpace" presStyleCnt="0"/>
      <dgm:spPr/>
    </dgm:pt>
    <dgm:pt modelId="{B76DF253-147B-B94D-9246-4D4C810FC9BF}" type="pres">
      <dgm:prSet presAssocID="{4C66FB58-7B40-4655-B5AC-7DB904B384E3}" presName="childText" presStyleLbl="conFgAcc1" presStyleIdx="2" presStyleCnt="3" custFlipVert="1" custScaleY="81605">
        <dgm:presLayoutVars>
          <dgm:bulletEnabled val="1"/>
        </dgm:presLayoutVars>
      </dgm:prSet>
      <dgm:spPr/>
    </dgm:pt>
  </dgm:ptLst>
  <dgm:cxnLst>
    <dgm:cxn modelId="{1D291501-854E-2D46-9AE3-947110765108}" type="presOf" srcId="{038B36FF-242C-4CA8-B87E-140533CE7CE3}" destId="{AE8CD900-CB91-EB40-AD9E-2B6AF751B034}" srcOrd="1" destOrd="0" presId="urn:microsoft.com/office/officeart/2005/8/layout/list1"/>
    <dgm:cxn modelId="{5B6A2633-05B0-4C1B-ADAB-9038748C4CB7}" srcId="{8748C798-54C7-4768-8FEA-1F7F65CBE23D}" destId="{038B36FF-242C-4CA8-B87E-140533CE7CE3}" srcOrd="0" destOrd="0" parTransId="{3D9DFD12-9A9E-4AFC-B9A5-41DAB12EB178}" sibTransId="{602078CC-6965-4413-B02E-3E704C950170}"/>
    <dgm:cxn modelId="{5E855D38-73BB-41D3-84D2-5C10F32229A3}" srcId="{8748C798-54C7-4768-8FEA-1F7F65CBE23D}" destId="{4C66FB58-7B40-4655-B5AC-7DB904B384E3}" srcOrd="2" destOrd="0" parTransId="{130DC9FC-609E-4019-BB2B-EFD172661C24}" sibTransId="{260ED4AE-BBAC-47CF-B16F-8A0D5211CFE3}"/>
    <dgm:cxn modelId="{CED8F453-182E-F44F-96C7-A3F250CBBBD8}" type="presOf" srcId="{8748C798-54C7-4768-8FEA-1F7F65CBE23D}" destId="{35415814-C2EE-0F4E-AB63-A10317A524CA}" srcOrd="0" destOrd="0" presId="urn:microsoft.com/office/officeart/2005/8/layout/list1"/>
    <dgm:cxn modelId="{7952F57F-6C64-3948-985C-E1E5D530BE3E}" type="presOf" srcId="{038B36FF-242C-4CA8-B87E-140533CE7CE3}" destId="{CAE6BBC5-796A-3741-B249-D741DEA74FA0}" srcOrd="0" destOrd="0" presId="urn:microsoft.com/office/officeart/2005/8/layout/list1"/>
    <dgm:cxn modelId="{8655B497-6D6C-A440-9911-F521D74649A9}" type="presOf" srcId="{58E8F003-31BC-4C66-A899-BC568569E455}" destId="{790EABB3-EAF5-A241-991E-7F1ADA8BF321}" srcOrd="1" destOrd="0" presId="urn:microsoft.com/office/officeart/2005/8/layout/list1"/>
    <dgm:cxn modelId="{197FC9B7-4BF5-604F-B361-8E28D0582754}" type="presOf" srcId="{58E8F003-31BC-4C66-A899-BC568569E455}" destId="{1B0E7095-7636-AB4C-84EA-509D5781210E}" srcOrd="0" destOrd="0" presId="urn:microsoft.com/office/officeart/2005/8/layout/list1"/>
    <dgm:cxn modelId="{B854F6C1-0816-4D0B-A617-FB7C6FEFC566}" srcId="{8748C798-54C7-4768-8FEA-1F7F65CBE23D}" destId="{58E8F003-31BC-4C66-A899-BC568569E455}" srcOrd="1" destOrd="0" parTransId="{A8FB37EC-E024-46B3-9510-3806063A0348}" sibTransId="{DED8EA96-D551-49F3-82C0-8098B9078C93}"/>
    <dgm:cxn modelId="{0E8A33E7-D4CB-5C4B-9D5E-87737D55E5F0}" type="presOf" srcId="{4C66FB58-7B40-4655-B5AC-7DB904B384E3}" destId="{5868A0C2-B29B-A34D-8F19-1BB3AEF2037D}" srcOrd="1" destOrd="0" presId="urn:microsoft.com/office/officeart/2005/8/layout/list1"/>
    <dgm:cxn modelId="{941B4FEB-A109-B84A-80D9-7AFD4B1B4069}" type="presOf" srcId="{4C66FB58-7B40-4655-B5AC-7DB904B384E3}" destId="{5762FD4F-B703-5E43-B8EF-5B36BC55A054}" srcOrd="0" destOrd="0" presId="urn:microsoft.com/office/officeart/2005/8/layout/list1"/>
    <dgm:cxn modelId="{D6CC7BCA-DBE7-3941-AC46-20261C276CDF}" type="presParOf" srcId="{35415814-C2EE-0F4E-AB63-A10317A524CA}" destId="{DE1BF1AE-5471-0B4F-9FB5-9C7DB529502F}" srcOrd="0" destOrd="0" presId="urn:microsoft.com/office/officeart/2005/8/layout/list1"/>
    <dgm:cxn modelId="{58F688B2-064E-E44F-B501-ABF97F9F9D1D}" type="presParOf" srcId="{DE1BF1AE-5471-0B4F-9FB5-9C7DB529502F}" destId="{CAE6BBC5-796A-3741-B249-D741DEA74FA0}" srcOrd="0" destOrd="0" presId="urn:microsoft.com/office/officeart/2005/8/layout/list1"/>
    <dgm:cxn modelId="{274448FC-CD0A-8F42-921D-A7621E49567D}" type="presParOf" srcId="{DE1BF1AE-5471-0B4F-9FB5-9C7DB529502F}" destId="{AE8CD900-CB91-EB40-AD9E-2B6AF751B034}" srcOrd="1" destOrd="0" presId="urn:microsoft.com/office/officeart/2005/8/layout/list1"/>
    <dgm:cxn modelId="{5FF96BAF-3B0E-B64D-9657-64BB273844BB}" type="presParOf" srcId="{35415814-C2EE-0F4E-AB63-A10317A524CA}" destId="{34E684E6-2123-9A42-8F7C-7DEA8375FD36}" srcOrd="1" destOrd="0" presId="urn:microsoft.com/office/officeart/2005/8/layout/list1"/>
    <dgm:cxn modelId="{F6AD9644-A489-DE46-A646-7DFA5254BDAE}" type="presParOf" srcId="{35415814-C2EE-0F4E-AB63-A10317A524CA}" destId="{85CAED45-EF21-6248-B5B0-93AA45B3894D}" srcOrd="2" destOrd="0" presId="urn:microsoft.com/office/officeart/2005/8/layout/list1"/>
    <dgm:cxn modelId="{8B08A1FB-C4E0-E746-9E82-7DE20FCDBB43}" type="presParOf" srcId="{35415814-C2EE-0F4E-AB63-A10317A524CA}" destId="{F3ABC070-3575-8347-9711-43157732B9D3}" srcOrd="3" destOrd="0" presId="urn:microsoft.com/office/officeart/2005/8/layout/list1"/>
    <dgm:cxn modelId="{F77F9C3E-E0BE-A74F-BFB8-4F9736662014}" type="presParOf" srcId="{35415814-C2EE-0F4E-AB63-A10317A524CA}" destId="{EC8AC3F8-970F-EA4E-A9A4-B3310AC31CF8}" srcOrd="4" destOrd="0" presId="urn:microsoft.com/office/officeart/2005/8/layout/list1"/>
    <dgm:cxn modelId="{C724D400-C3C9-3345-B2B1-2CB0C2A57DBE}" type="presParOf" srcId="{EC8AC3F8-970F-EA4E-A9A4-B3310AC31CF8}" destId="{1B0E7095-7636-AB4C-84EA-509D5781210E}" srcOrd="0" destOrd="0" presId="urn:microsoft.com/office/officeart/2005/8/layout/list1"/>
    <dgm:cxn modelId="{64CBB6AD-D2B9-7B45-A74B-042B4C4E8AB6}" type="presParOf" srcId="{EC8AC3F8-970F-EA4E-A9A4-B3310AC31CF8}" destId="{790EABB3-EAF5-A241-991E-7F1ADA8BF321}" srcOrd="1" destOrd="0" presId="urn:microsoft.com/office/officeart/2005/8/layout/list1"/>
    <dgm:cxn modelId="{E0B95C35-7839-F64C-95E0-4738DFB7FBA2}" type="presParOf" srcId="{35415814-C2EE-0F4E-AB63-A10317A524CA}" destId="{4C5D9D0C-3B53-894B-BB22-19894759ACE4}" srcOrd="5" destOrd="0" presId="urn:microsoft.com/office/officeart/2005/8/layout/list1"/>
    <dgm:cxn modelId="{1A566F25-1DEA-6F43-A938-C51124022C7B}" type="presParOf" srcId="{35415814-C2EE-0F4E-AB63-A10317A524CA}" destId="{9DB6B8C8-4E4C-0F49-B494-DE06A6F304F0}" srcOrd="6" destOrd="0" presId="urn:microsoft.com/office/officeart/2005/8/layout/list1"/>
    <dgm:cxn modelId="{C76AAAEA-9CD9-C646-B103-D3A283E8E25D}" type="presParOf" srcId="{35415814-C2EE-0F4E-AB63-A10317A524CA}" destId="{C9050D1B-747F-6547-8E58-694EF36E1AA7}" srcOrd="7" destOrd="0" presId="urn:microsoft.com/office/officeart/2005/8/layout/list1"/>
    <dgm:cxn modelId="{009CBE99-6DDC-0449-A1C1-057A8522B44F}" type="presParOf" srcId="{35415814-C2EE-0F4E-AB63-A10317A524CA}" destId="{B9445AC4-E9E4-714E-A0FF-C6D63E02838D}" srcOrd="8" destOrd="0" presId="urn:microsoft.com/office/officeart/2005/8/layout/list1"/>
    <dgm:cxn modelId="{C5CE5654-24BF-A142-A1D0-228C537AB30A}" type="presParOf" srcId="{B9445AC4-E9E4-714E-A0FF-C6D63E02838D}" destId="{5762FD4F-B703-5E43-B8EF-5B36BC55A054}" srcOrd="0" destOrd="0" presId="urn:microsoft.com/office/officeart/2005/8/layout/list1"/>
    <dgm:cxn modelId="{E8502403-BF48-2240-A509-D227B6AA1043}" type="presParOf" srcId="{B9445AC4-E9E4-714E-A0FF-C6D63E02838D}" destId="{5868A0C2-B29B-A34D-8F19-1BB3AEF2037D}" srcOrd="1" destOrd="0" presId="urn:microsoft.com/office/officeart/2005/8/layout/list1"/>
    <dgm:cxn modelId="{C4024671-AED6-C34E-B421-065FFF17BE1C}" type="presParOf" srcId="{35415814-C2EE-0F4E-AB63-A10317A524CA}" destId="{45D1CC62-31D5-294B-90B7-32286F94055B}" srcOrd="9" destOrd="0" presId="urn:microsoft.com/office/officeart/2005/8/layout/list1"/>
    <dgm:cxn modelId="{2D3E385F-1F82-D94B-89F3-4DB55F0C8401}" type="presParOf" srcId="{35415814-C2EE-0F4E-AB63-A10317A524CA}" destId="{B76DF253-147B-B94D-9246-4D4C810FC9BF}"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EE75F8-2630-CF48-A191-878A7E138E67}" type="doc">
      <dgm:prSet loTypeId="urn:microsoft.com/office/officeart/2009/layout/CirclePictureHierarchy" loCatId="" qsTypeId="urn:microsoft.com/office/officeart/2005/8/quickstyle/simple1" qsCatId="simple" csTypeId="urn:microsoft.com/office/officeart/2005/8/colors/accent2_4" csCatId="accent2" phldr="1"/>
      <dgm:spPr/>
      <dgm:t>
        <a:bodyPr/>
        <a:lstStyle/>
        <a:p>
          <a:endParaRPr lang="en-GB"/>
        </a:p>
      </dgm:t>
    </dgm:pt>
    <dgm:pt modelId="{D603C5AF-A3F5-8E47-94D2-C822B290A610}">
      <dgm:prSet phldrT="[Text]" custT="1"/>
      <dgm:spPr/>
      <dgm:t>
        <a:bodyPr/>
        <a:lstStyle/>
        <a:p>
          <a:r>
            <a:rPr lang="en-GB" sz="3200" dirty="0">
              <a:latin typeface="Times New Roman" panose="02020603050405020304" pitchFamily="18" charset="0"/>
              <a:cs typeface="Times New Roman" panose="02020603050405020304" pitchFamily="18" charset="0"/>
            </a:rPr>
            <a:t>EQ</a:t>
          </a:r>
          <a:endParaRPr lang="en-GB" sz="5000" dirty="0">
            <a:latin typeface="Times New Roman" panose="02020603050405020304" pitchFamily="18" charset="0"/>
            <a:cs typeface="Times New Roman" panose="02020603050405020304" pitchFamily="18" charset="0"/>
          </a:endParaRPr>
        </a:p>
      </dgm:t>
    </dgm:pt>
    <dgm:pt modelId="{CA5DDDEF-9613-5E45-B1BB-15E2A6882EFE}" type="parTrans" cxnId="{4CD11E90-F299-E943-991F-74C0223C84E8}">
      <dgm:prSet/>
      <dgm:spPr/>
      <dgm:t>
        <a:bodyPr/>
        <a:lstStyle/>
        <a:p>
          <a:endParaRPr lang="en-GB"/>
        </a:p>
      </dgm:t>
    </dgm:pt>
    <dgm:pt modelId="{3E934BF0-10BA-E248-81A0-DC58AE249176}" type="sibTrans" cxnId="{4CD11E90-F299-E943-991F-74C0223C84E8}">
      <dgm:prSet/>
      <dgm:spPr/>
      <dgm:t>
        <a:bodyPr/>
        <a:lstStyle/>
        <a:p>
          <a:endParaRPr lang="en-GB"/>
        </a:p>
      </dgm:t>
    </dgm:pt>
    <dgm:pt modelId="{09BEB752-71C3-2F46-952B-0F06A5CD46A1}">
      <dgm:prSet phldrT="[Text]" custT="1"/>
      <dgm:spPr/>
      <dgm:t>
        <a:bodyPr/>
        <a:lstStyle/>
        <a:p>
          <a:r>
            <a:rPr lang="en-GB" sz="2400" dirty="0">
              <a:latin typeface="Times New Roman" panose="02020603050405020304" pitchFamily="18" charset="0"/>
              <a:cs typeface="Times New Roman" panose="02020603050405020304" pitchFamily="18" charset="0"/>
            </a:rPr>
            <a:t>E</a:t>
          </a:r>
          <a:r>
            <a:rPr lang="en-GB" sz="2000" dirty="0">
              <a:latin typeface="Times New Roman" panose="02020603050405020304" pitchFamily="18" charset="0"/>
              <a:cs typeface="Times New Roman" panose="02020603050405020304" pitchFamily="18" charset="0"/>
            </a:rPr>
            <a:t>ffective leadership.</a:t>
          </a:r>
        </a:p>
      </dgm:t>
    </dgm:pt>
    <dgm:pt modelId="{6A481F4C-B527-AA43-84EE-60C2CCD426C1}" type="parTrans" cxnId="{9A8B8D89-A57D-BE41-A4F0-049F65F1D9E2}">
      <dgm:prSet/>
      <dgm:spPr/>
      <dgm:t>
        <a:bodyPr/>
        <a:lstStyle/>
        <a:p>
          <a:endParaRPr lang="en-GB"/>
        </a:p>
      </dgm:t>
    </dgm:pt>
    <dgm:pt modelId="{84F159F8-AB62-C04E-9CA2-773A31169F20}" type="sibTrans" cxnId="{9A8B8D89-A57D-BE41-A4F0-049F65F1D9E2}">
      <dgm:prSet/>
      <dgm:spPr/>
      <dgm:t>
        <a:bodyPr/>
        <a:lstStyle/>
        <a:p>
          <a:endParaRPr lang="en-GB"/>
        </a:p>
      </dgm:t>
    </dgm:pt>
    <dgm:pt modelId="{5F8A2404-6474-E04D-9B2C-2B0393DFAC3F}">
      <dgm:prSet phldrT="[Text]" custT="1"/>
      <dgm:spPr/>
      <dgm:t>
        <a:bodyPr/>
        <a:lstStyle/>
        <a:p>
          <a:r>
            <a:rPr lang="en-GB" sz="1800" dirty="0">
              <a:latin typeface="Times New Roman" panose="02020603050405020304" pitchFamily="18" charset="0"/>
              <a:cs typeface="Times New Roman" panose="02020603050405020304" pitchFamily="18" charset="0"/>
            </a:rPr>
            <a:t>Ability of recognizing people’s feelings.</a:t>
          </a:r>
        </a:p>
      </dgm:t>
    </dgm:pt>
    <dgm:pt modelId="{79E58291-655C-6B40-AC15-FFC907D959B2}" type="parTrans" cxnId="{2CFA8FF9-BFFD-BA4E-BE42-5406F38FCC82}">
      <dgm:prSet/>
      <dgm:spPr/>
      <dgm:t>
        <a:bodyPr/>
        <a:lstStyle/>
        <a:p>
          <a:endParaRPr lang="en-GB"/>
        </a:p>
      </dgm:t>
    </dgm:pt>
    <dgm:pt modelId="{0D077B4B-E5A0-EA42-9A7C-1868AF418E5A}" type="sibTrans" cxnId="{2CFA8FF9-BFFD-BA4E-BE42-5406F38FCC82}">
      <dgm:prSet/>
      <dgm:spPr/>
      <dgm:t>
        <a:bodyPr/>
        <a:lstStyle/>
        <a:p>
          <a:endParaRPr lang="en-GB"/>
        </a:p>
      </dgm:t>
    </dgm:pt>
    <dgm:pt modelId="{747D2368-3F09-454B-9733-AD4540D78587}">
      <dgm:prSet phldrT="[Text]" custT="1"/>
      <dgm:spPr/>
      <dgm:t>
        <a:bodyPr/>
        <a:lstStyle/>
        <a:p>
          <a:r>
            <a:rPr lang="en-GB" sz="1800" dirty="0">
              <a:latin typeface="Times New Roman" panose="02020603050405020304" pitchFamily="18" charset="0"/>
              <a:cs typeface="Times New Roman" panose="02020603050405020304" pitchFamily="18" charset="0"/>
            </a:rPr>
            <a:t>Improves and encourages communication.</a:t>
          </a:r>
        </a:p>
      </dgm:t>
    </dgm:pt>
    <dgm:pt modelId="{D28805F1-9300-6044-9CCD-18685CECA5DD}" type="parTrans" cxnId="{8F72C839-5530-9D46-99AD-105903E35FD5}">
      <dgm:prSet/>
      <dgm:spPr/>
      <dgm:t>
        <a:bodyPr/>
        <a:lstStyle/>
        <a:p>
          <a:endParaRPr lang="en-GB"/>
        </a:p>
      </dgm:t>
    </dgm:pt>
    <dgm:pt modelId="{DAB7F18A-5D79-2149-8376-83FCE74C8A63}" type="sibTrans" cxnId="{8F72C839-5530-9D46-99AD-105903E35FD5}">
      <dgm:prSet/>
      <dgm:spPr/>
      <dgm:t>
        <a:bodyPr/>
        <a:lstStyle/>
        <a:p>
          <a:endParaRPr lang="en-GB"/>
        </a:p>
      </dgm:t>
    </dgm:pt>
    <dgm:pt modelId="{9F1F4102-7346-5C44-9E10-F39784F98F23}">
      <dgm:prSet phldrT="[Text]" custT="1"/>
      <dgm:spPr/>
      <dgm:t>
        <a:bodyPr/>
        <a:lstStyle/>
        <a:p>
          <a:r>
            <a:rPr lang="en-GB" sz="2000" dirty="0">
              <a:latin typeface="Times New Roman" panose="02020603050405020304" pitchFamily="18" charset="0"/>
              <a:cs typeface="Times New Roman" panose="02020603050405020304" pitchFamily="18" charset="0"/>
            </a:rPr>
            <a:t>Managing emotions effectively.</a:t>
          </a:r>
        </a:p>
      </dgm:t>
    </dgm:pt>
    <dgm:pt modelId="{041FB860-C90A-C84B-872C-ED9BD65A6D0E}" type="parTrans" cxnId="{589E07E3-E3A8-0F43-BEC5-229C20815EF3}">
      <dgm:prSet/>
      <dgm:spPr/>
      <dgm:t>
        <a:bodyPr/>
        <a:lstStyle/>
        <a:p>
          <a:endParaRPr lang="en-GB"/>
        </a:p>
      </dgm:t>
    </dgm:pt>
    <dgm:pt modelId="{EF8FB4FB-B171-5341-96A5-C0397FE92541}" type="sibTrans" cxnId="{589E07E3-E3A8-0F43-BEC5-229C20815EF3}">
      <dgm:prSet/>
      <dgm:spPr/>
      <dgm:t>
        <a:bodyPr/>
        <a:lstStyle/>
        <a:p>
          <a:endParaRPr lang="en-GB"/>
        </a:p>
      </dgm:t>
    </dgm:pt>
    <dgm:pt modelId="{B5F577D0-03FB-6041-B7DC-B46F6E463930}">
      <dgm:prSet phldrT="[Text]" custT="1"/>
      <dgm:spPr/>
      <dgm:t>
        <a:bodyPr/>
        <a:lstStyle/>
        <a:p>
          <a:r>
            <a:rPr lang="en-GB" sz="1800" dirty="0">
              <a:latin typeface="Times New Roman" panose="02020603050405020304" pitchFamily="18" charset="0"/>
              <a:cs typeface="Times New Roman" panose="02020603050405020304" pitchFamily="18" charset="0"/>
            </a:rPr>
            <a:t>Conflict resolution.</a:t>
          </a:r>
        </a:p>
      </dgm:t>
    </dgm:pt>
    <dgm:pt modelId="{380BC0F2-E211-FA4D-80D0-CFF9363DA518}" type="parTrans" cxnId="{6E52D275-AE35-184C-BA01-BEBAF23A3830}">
      <dgm:prSet/>
      <dgm:spPr/>
      <dgm:t>
        <a:bodyPr/>
        <a:lstStyle/>
        <a:p>
          <a:endParaRPr lang="en-GB"/>
        </a:p>
      </dgm:t>
    </dgm:pt>
    <dgm:pt modelId="{A4B01848-141C-324C-A804-8E2218407C5D}" type="sibTrans" cxnId="{6E52D275-AE35-184C-BA01-BEBAF23A3830}">
      <dgm:prSet/>
      <dgm:spPr/>
      <dgm:t>
        <a:bodyPr/>
        <a:lstStyle/>
        <a:p>
          <a:endParaRPr lang="en-GB"/>
        </a:p>
      </dgm:t>
    </dgm:pt>
    <dgm:pt modelId="{35F68043-B406-774F-9451-FC656086EB7A}" type="pres">
      <dgm:prSet presAssocID="{0CEE75F8-2630-CF48-A191-878A7E138E67}" presName="hierChild1" presStyleCnt="0">
        <dgm:presLayoutVars>
          <dgm:chPref val="1"/>
          <dgm:dir/>
          <dgm:animOne val="branch"/>
          <dgm:animLvl val="lvl"/>
          <dgm:resizeHandles/>
        </dgm:presLayoutVars>
      </dgm:prSet>
      <dgm:spPr/>
    </dgm:pt>
    <dgm:pt modelId="{73498CC7-CE5B-B74C-AF37-5AEDA10E6946}" type="pres">
      <dgm:prSet presAssocID="{D603C5AF-A3F5-8E47-94D2-C822B290A610}" presName="hierRoot1" presStyleCnt="0"/>
      <dgm:spPr/>
    </dgm:pt>
    <dgm:pt modelId="{EDA89CF0-2630-BD47-A69E-C1817CAF11C2}" type="pres">
      <dgm:prSet presAssocID="{D603C5AF-A3F5-8E47-94D2-C822B290A610}" presName="composite" presStyleCnt="0"/>
      <dgm:spPr/>
    </dgm:pt>
    <dgm:pt modelId="{E54C1049-891F-8545-870C-7D4FBD2A581D}" type="pres">
      <dgm:prSet presAssocID="{D603C5AF-A3F5-8E47-94D2-C822B290A610}" presName="image" presStyleLbl="node0" presStyleIdx="0" presStyleCnt="1"/>
      <dgm:spPr>
        <a:blipFill>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srcRect/>
          <a:stretch>
            <a:fillRect l="-25000" r="-25000"/>
          </a:stretch>
        </a:blipFill>
      </dgm:spPr>
      <dgm:extLst>
        <a:ext uri="{E40237B7-FDA0-4F09-8148-C483321AD2D9}">
          <dgm14:cNvPr xmlns:dgm14="http://schemas.microsoft.com/office/drawing/2010/diagram" id="0" name="" descr="Head outline and magnifying glass"/>
        </a:ext>
      </dgm:extLst>
    </dgm:pt>
    <dgm:pt modelId="{B240BA90-5A5D-BC41-861A-EB49C1DE6D87}" type="pres">
      <dgm:prSet presAssocID="{D603C5AF-A3F5-8E47-94D2-C822B290A610}" presName="text" presStyleLbl="revTx" presStyleIdx="0" presStyleCnt="6">
        <dgm:presLayoutVars>
          <dgm:chPref val="3"/>
        </dgm:presLayoutVars>
      </dgm:prSet>
      <dgm:spPr/>
    </dgm:pt>
    <dgm:pt modelId="{4F45C9F8-D5DA-2046-A26B-D0AA779B0B06}" type="pres">
      <dgm:prSet presAssocID="{D603C5AF-A3F5-8E47-94D2-C822B290A610}" presName="hierChild2" presStyleCnt="0"/>
      <dgm:spPr/>
    </dgm:pt>
    <dgm:pt modelId="{A6F076F1-D65C-0043-AEDC-260DD1523C3F}" type="pres">
      <dgm:prSet presAssocID="{6A481F4C-B527-AA43-84EE-60C2CCD426C1}" presName="Name10" presStyleLbl="parChTrans1D2" presStyleIdx="0" presStyleCnt="2"/>
      <dgm:spPr/>
    </dgm:pt>
    <dgm:pt modelId="{A6B37C47-1A85-404F-AAFB-E2B64BAD6809}" type="pres">
      <dgm:prSet presAssocID="{09BEB752-71C3-2F46-952B-0F06A5CD46A1}" presName="hierRoot2" presStyleCnt="0"/>
      <dgm:spPr/>
    </dgm:pt>
    <dgm:pt modelId="{B517F7FB-09C0-394B-B080-C26A573121C3}" type="pres">
      <dgm:prSet presAssocID="{09BEB752-71C3-2F46-952B-0F06A5CD46A1}" presName="composite2" presStyleCnt="0"/>
      <dgm:spPr/>
    </dgm:pt>
    <dgm:pt modelId="{2CD244E1-AB02-194A-BEE0-674469B26FFD}" type="pres">
      <dgm:prSet presAssocID="{09BEB752-71C3-2F46-952B-0F06A5CD46A1}" presName="image2" presStyleLbl="node2" presStyleIdx="0" presStyleCnt="2"/>
      <dgm:spPr>
        <a:blipFill>
          <a:blip xmlns:r="http://schemas.openxmlformats.org/officeDocument/2006/relationships" r:embed="rId2">
            <a:duotone>
              <a:schemeClr val="accent2">
                <a:hueOff val="0"/>
                <a:satOff val="0"/>
                <a:lumOff val="0"/>
                <a:alphaOff val="0"/>
                <a:shade val="20000"/>
                <a:satMod val="200000"/>
              </a:schemeClr>
              <a:schemeClr val="accent2">
                <a:hueOff val="0"/>
                <a:satOff val="0"/>
                <a:lumOff val="0"/>
                <a:alphaOff val="0"/>
                <a:tint val="12000"/>
                <a:satMod val="190000"/>
              </a:schemeClr>
            </a:duotone>
          </a:blip>
          <a:srcRect/>
          <a:stretch>
            <a:fillRect l="-29000" r="-29000"/>
          </a:stretch>
        </a:blipFill>
      </dgm:spPr>
      <dgm:extLst>
        <a:ext uri="{E40237B7-FDA0-4F09-8148-C483321AD2D9}">
          <dgm14:cNvPr xmlns:dgm14="http://schemas.microsoft.com/office/drawing/2010/diagram" id="0" name="" descr="People doing teamwork illustration"/>
        </a:ext>
      </dgm:extLst>
    </dgm:pt>
    <dgm:pt modelId="{559C22CB-BFFA-2449-A1AF-397A8B96778E}" type="pres">
      <dgm:prSet presAssocID="{09BEB752-71C3-2F46-952B-0F06A5CD46A1}" presName="text2" presStyleLbl="revTx" presStyleIdx="1" presStyleCnt="6">
        <dgm:presLayoutVars>
          <dgm:chPref val="3"/>
        </dgm:presLayoutVars>
      </dgm:prSet>
      <dgm:spPr/>
    </dgm:pt>
    <dgm:pt modelId="{208637F2-83FF-2F4F-B9DD-2AD4B22D30BE}" type="pres">
      <dgm:prSet presAssocID="{09BEB752-71C3-2F46-952B-0F06A5CD46A1}" presName="hierChild3" presStyleCnt="0"/>
      <dgm:spPr/>
    </dgm:pt>
    <dgm:pt modelId="{E4EFC29E-8F82-7341-A858-8B89B976F3D0}" type="pres">
      <dgm:prSet presAssocID="{79E58291-655C-6B40-AC15-FFC907D959B2}" presName="Name17" presStyleLbl="parChTrans1D3" presStyleIdx="0" presStyleCnt="3"/>
      <dgm:spPr/>
    </dgm:pt>
    <dgm:pt modelId="{A3307110-E468-2640-8C1E-2B96CF963134}" type="pres">
      <dgm:prSet presAssocID="{5F8A2404-6474-E04D-9B2C-2B0393DFAC3F}" presName="hierRoot3" presStyleCnt="0"/>
      <dgm:spPr/>
    </dgm:pt>
    <dgm:pt modelId="{AC78F8B5-0516-9F4D-B280-679998356B3D}" type="pres">
      <dgm:prSet presAssocID="{5F8A2404-6474-E04D-9B2C-2B0393DFAC3F}" presName="composite3" presStyleCnt="0"/>
      <dgm:spPr/>
    </dgm:pt>
    <dgm:pt modelId="{A8B7E6ED-4853-D84D-84BE-AC353E168279}" type="pres">
      <dgm:prSet presAssocID="{5F8A2404-6474-E04D-9B2C-2B0393DFAC3F}" presName="image3" presStyleLbl="node3" presStyleIdx="0" presStyleCnt="3"/>
      <dgm:spPr>
        <a:blipFill>
          <a:blip xmlns:r="http://schemas.openxmlformats.org/officeDocument/2006/relationships" r:embed="rId3">
            <a:duotone>
              <a:schemeClr val="accent2">
                <a:hueOff val="0"/>
                <a:satOff val="0"/>
                <a:lumOff val="0"/>
                <a:alphaOff val="0"/>
                <a:shade val="20000"/>
                <a:satMod val="200000"/>
              </a:schemeClr>
              <a:schemeClr val="accent2">
                <a:hueOff val="0"/>
                <a:satOff val="0"/>
                <a:lumOff val="0"/>
                <a:alphaOff val="0"/>
                <a:tint val="12000"/>
                <a:satMod val="190000"/>
              </a:schemeClr>
            </a:duotone>
          </a:blip>
          <a:srcRect/>
          <a:stretch>
            <a:fillRect l="-25000" r="-25000"/>
          </a:stretch>
        </a:blipFill>
      </dgm:spPr>
      <dgm:extLst>
        <a:ext uri="{E40237B7-FDA0-4F09-8148-C483321AD2D9}">
          <dgm14:cNvPr xmlns:dgm14="http://schemas.microsoft.com/office/drawing/2010/diagram" id="0" name="" descr="Two people at work"/>
        </a:ext>
      </dgm:extLst>
    </dgm:pt>
    <dgm:pt modelId="{17332D97-0664-AA4B-82B7-4505B520C6DE}" type="pres">
      <dgm:prSet presAssocID="{5F8A2404-6474-E04D-9B2C-2B0393DFAC3F}" presName="text3" presStyleLbl="revTx" presStyleIdx="2" presStyleCnt="6">
        <dgm:presLayoutVars>
          <dgm:chPref val="3"/>
        </dgm:presLayoutVars>
      </dgm:prSet>
      <dgm:spPr/>
    </dgm:pt>
    <dgm:pt modelId="{671C1CF3-0079-904E-82E9-8162A60C080A}" type="pres">
      <dgm:prSet presAssocID="{5F8A2404-6474-E04D-9B2C-2B0393DFAC3F}" presName="hierChild4" presStyleCnt="0"/>
      <dgm:spPr/>
    </dgm:pt>
    <dgm:pt modelId="{898F9224-AB0B-374C-9BA7-1CDF98EB6FF1}" type="pres">
      <dgm:prSet presAssocID="{D28805F1-9300-6044-9CCD-18685CECA5DD}" presName="Name17" presStyleLbl="parChTrans1D3" presStyleIdx="1" presStyleCnt="3"/>
      <dgm:spPr/>
    </dgm:pt>
    <dgm:pt modelId="{8895FFB3-B2E5-6D45-9B2D-84CBCB434244}" type="pres">
      <dgm:prSet presAssocID="{747D2368-3F09-454B-9733-AD4540D78587}" presName="hierRoot3" presStyleCnt="0"/>
      <dgm:spPr/>
    </dgm:pt>
    <dgm:pt modelId="{1C4FB080-70BB-1346-8880-95C8D5668F62}" type="pres">
      <dgm:prSet presAssocID="{747D2368-3F09-454B-9733-AD4540D78587}" presName="composite3" presStyleCnt="0"/>
      <dgm:spPr/>
    </dgm:pt>
    <dgm:pt modelId="{5FB7075C-D751-E940-9927-81A9A348A162}" type="pres">
      <dgm:prSet presAssocID="{747D2368-3F09-454B-9733-AD4540D78587}" presName="image3" presStyleLbl="node3" presStyleIdx="1" presStyleCnt="3"/>
      <dgm:spPr>
        <a:blipFill>
          <a:blip xmlns:r="http://schemas.openxmlformats.org/officeDocument/2006/relationships" r:embed="rId4">
            <a:duotone>
              <a:schemeClr val="accent2">
                <a:hueOff val="0"/>
                <a:satOff val="0"/>
                <a:lumOff val="0"/>
                <a:alphaOff val="0"/>
                <a:shade val="20000"/>
                <a:satMod val="200000"/>
              </a:schemeClr>
              <a:schemeClr val="accent2">
                <a:hueOff val="0"/>
                <a:satOff val="0"/>
                <a:lumOff val="0"/>
                <a:alphaOff val="0"/>
                <a:tint val="12000"/>
                <a:satMod val="190000"/>
              </a:schemeClr>
            </a:duotone>
          </a:blip>
          <a:srcRect/>
          <a:stretch>
            <a:fillRect l="-26000" r="-26000"/>
          </a:stretch>
        </a:blipFill>
      </dgm:spPr>
      <dgm:extLst>
        <a:ext uri="{E40237B7-FDA0-4F09-8148-C483321AD2D9}">
          <dgm14:cNvPr xmlns:dgm14="http://schemas.microsoft.com/office/drawing/2010/diagram" id="0" name="" descr="People in meeting"/>
        </a:ext>
      </dgm:extLst>
    </dgm:pt>
    <dgm:pt modelId="{A30E5E1B-F651-4A4D-93E3-983E8E0A24E9}" type="pres">
      <dgm:prSet presAssocID="{747D2368-3F09-454B-9733-AD4540D78587}" presName="text3" presStyleLbl="revTx" presStyleIdx="3" presStyleCnt="6" custScaleX="109823" custScaleY="99213" custLinFactNeighborX="5852" custLinFactNeighborY="975">
        <dgm:presLayoutVars>
          <dgm:chPref val="3"/>
        </dgm:presLayoutVars>
      </dgm:prSet>
      <dgm:spPr/>
    </dgm:pt>
    <dgm:pt modelId="{F4EE30C2-0C69-9048-B37C-3A093FDEF2B1}" type="pres">
      <dgm:prSet presAssocID="{747D2368-3F09-454B-9733-AD4540D78587}" presName="hierChild4" presStyleCnt="0"/>
      <dgm:spPr/>
    </dgm:pt>
    <dgm:pt modelId="{79C25694-6D67-F542-B791-50EDB260FFFA}" type="pres">
      <dgm:prSet presAssocID="{041FB860-C90A-C84B-872C-ED9BD65A6D0E}" presName="Name10" presStyleLbl="parChTrans1D2" presStyleIdx="1" presStyleCnt="2"/>
      <dgm:spPr/>
    </dgm:pt>
    <dgm:pt modelId="{F68C29AA-E344-1444-9988-AFA70733AD3A}" type="pres">
      <dgm:prSet presAssocID="{9F1F4102-7346-5C44-9E10-F39784F98F23}" presName="hierRoot2" presStyleCnt="0"/>
      <dgm:spPr/>
    </dgm:pt>
    <dgm:pt modelId="{802C7F8F-AC7B-9E41-A760-4396809AC8F8}" type="pres">
      <dgm:prSet presAssocID="{9F1F4102-7346-5C44-9E10-F39784F98F23}" presName="composite2" presStyleCnt="0"/>
      <dgm:spPr/>
    </dgm:pt>
    <dgm:pt modelId="{741F3529-6F4E-4142-B2EE-63E046CF00FE}" type="pres">
      <dgm:prSet presAssocID="{9F1F4102-7346-5C44-9E10-F39784F98F23}" presName="image2" presStyleLbl="node2" presStyleIdx="1" presStyleCnt="2"/>
      <dgm:spPr>
        <a:blipFill>
          <a:blip xmlns:r="http://schemas.openxmlformats.org/officeDocument/2006/relationships" r:embed="rId5">
            <a:duotone>
              <a:schemeClr val="accent2">
                <a:hueOff val="0"/>
                <a:satOff val="0"/>
                <a:lumOff val="0"/>
                <a:alphaOff val="0"/>
                <a:shade val="20000"/>
                <a:satMod val="200000"/>
              </a:schemeClr>
              <a:schemeClr val="accent2">
                <a:hueOff val="0"/>
                <a:satOff val="0"/>
                <a:lumOff val="0"/>
                <a:alphaOff val="0"/>
                <a:tint val="12000"/>
                <a:satMod val="190000"/>
              </a:schemeClr>
            </a:duotone>
          </a:blip>
          <a:srcRect/>
          <a:stretch>
            <a:fillRect l="-25000" r="-25000"/>
          </a:stretch>
        </a:blipFill>
      </dgm:spPr>
      <dgm:extLst>
        <a:ext uri="{E40237B7-FDA0-4F09-8148-C483321AD2D9}">
          <dgm14:cNvPr xmlns:dgm14="http://schemas.microsoft.com/office/drawing/2010/diagram" id="0" name="" descr="Smiling students chatting in school corridor"/>
        </a:ext>
      </dgm:extLst>
    </dgm:pt>
    <dgm:pt modelId="{F7C54D66-0630-5E44-B4ED-8A95B7B59B38}" type="pres">
      <dgm:prSet presAssocID="{9F1F4102-7346-5C44-9E10-F39784F98F23}" presName="text2" presStyleLbl="revTx" presStyleIdx="4" presStyleCnt="6">
        <dgm:presLayoutVars>
          <dgm:chPref val="3"/>
        </dgm:presLayoutVars>
      </dgm:prSet>
      <dgm:spPr/>
    </dgm:pt>
    <dgm:pt modelId="{D485EEA4-F5C9-EB45-8E4A-CD8F6A9A8FAB}" type="pres">
      <dgm:prSet presAssocID="{9F1F4102-7346-5C44-9E10-F39784F98F23}" presName="hierChild3" presStyleCnt="0"/>
      <dgm:spPr/>
    </dgm:pt>
    <dgm:pt modelId="{8CDA013F-DA07-3A47-B57E-0F4B1188168E}" type="pres">
      <dgm:prSet presAssocID="{380BC0F2-E211-FA4D-80D0-CFF9363DA518}" presName="Name17" presStyleLbl="parChTrans1D3" presStyleIdx="2" presStyleCnt="3"/>
      <dgm:spPr/>
    </dgm:pt>
    <dgm:pt modelId="{FD6560C0-91BA-DE42-8904-742DA644BBEE}" type="pres">
      <dgm:prSet presAssocID="{B5F577D0-03FB-6041-B7DC-B46F6E463930}" presName="hierRoot3" presStyleCnt="0"/>
      <dgm:spPr/>
    </dgm:pt>
    <dgm:pt modelId="{DCE972A4-D8BE-FD4A-8112-6D0D09316C22}" type="pres">
      <dgm:prSet presAssocID="{B5F577D0-03FB-6041-B7DC-B46F6E463930}" presName="composite3" presStyleCnt="0"/>
      <dgm:spPr/>
    </dgm:pt>
    <dgm:pt modelId="{E16FD02D-4FD2-6F43-9106-16E71384DA73}" type="pres">
      <dgm:prSet presAssocID="{B5F577D0-03FB-6041-B7DC-B46F6E463930}" presName="image3" presStyleLbl="node3" presStyleIdx="2" presStyleCnt="3"/>
      <dgm:spPr>
        <a:blipFill>
          <a:blip xmlns:r="http://schemas.openxmlformats.org/officeDocument/2006/relationships" r:embed="rId6">
            <a:duotone>
              <a:schemeClr val="accent2">
                <a:hueOff val="0"/>
                <a:satOff val="0"/>
                <a:lumOff val="0"/>
                <a:alphaOff val="0"/>
                <a:shade val="20000"/>
                <a:satMod val="200000"/>
              </a:schemeClr>
              <a:schemeClr val="accent2">
                <a:hueOff val="0"/>
                <a:satOff val="0"/>
                <a:lumOff val="0"/>
                <a:alphaOff val="0"/>
                <a:tint val="12000"/>
                <a:satMod val="190000"/>
              </a:schemeClr>
            </a:duotone>
          </a:blip>
          <a:srcRect/>
          <a:stretch>
            <a:fillRect l="-10000" r="-10000"/>
          </a:stretch>
        </a:blipFill>
      </dgm:spPr>
      <dgm:extLst>
        <a:ext uri="{E40237B7-FDA0-4F09-8148-C483321AD2D9}">
          <dgm14:cNvPr xmlns:dgm14="http://schemas.microsoft.com/office/drawing/2010/diagram" id="0" name="" descr="Two penguins gawking"/>
        </a:ext>
      </dgm:extLst>
    </dgm:pt>
    <dgm:pt modelId="{42AC0BC9-F755-6E46-8A8C-8676A38913EF}" type="pres">
      <dgm:prSet presAssocID="{B5F577D0-03FB-6041-B7DC-B46F6E463930}" presName="text3" presStyleLbl="revTx" presStyleIdx="5" presStyleCnt="6">
        <dgm:presLayoutVars>
          <dgm:chPref val="3"/>
        </dgm:presLayoutVars>
      </dgm:prSet>
      <dgm:spPr/>
    </dgm:pt>
    <dgm:pt modelId="{EA1ED3B5-BA93-1A45-B9CE-76B8E6F143B3}" type="pres">
      <dgm:prSet presAssocID="{B5F577D0-03FB-6041-B7DC-B46F6E463930}" presName="hierChild4" presStyleCnt="0"/>
      <dgm:spPr/>
    </dgm:pt>
  </dgm:ptLst>
  <dgm:cxnLst>
    <dgm:cxn modelId="{FB710F06-0D81-594E-893A-9CFC8BDCD538}" type="presOf" srcId="{380BC0F2-E211-FA4D-80D0-CFF9363DA518}" destId="{8CDA013F-DA07-3A47-B57E-0F4B1188168E}" srcOrd="0" destOrd="0" presId="urn:microsoft.com/office/officeart/2009/layout/CirclePictureHierarchy"/>
    <dgm:cxn modelId="{548DF70B-904C-6943-B158-5E2AAFF4F5DB}" type="presOf" srcId="{09BEB752-71C3-2F46-952B-0F06A5CD46A1}" destId="{559C22CB-BFFA-2449-A1AF-397A8B96778E}" srcOrd="0" destOrd="0" presId="urn:microsoft.com/office/officeart/2009/layout/CirclePictureHierarchy"/>
    <dgm:cxn modelId="{4C26031A-69C7-3F49-96E7-F8884FF7F8B7}" type="presOf" srcId="{747D2368-3F09-454B-9733-AD4540D78587}" destId="{A30E5E1B-F651-4A4D-93E3-983E8E0A24E9}" srcOrd="0" destOrd="0" presId="urn:microsoft.com/office/officeart/2009/layout/CirclePictureHierarchy"/>
    <dgm:cxn modelId="{0D287926-5EB2-9843-A44E-D7637C070F55}" type="presOf" srcId="{D603C5AF-A3F5-8E47-94D2-C822B290A610}" destId="{B240BA90-5A5D-BC41-861A-EB49C1DE6D87}" srcOrd="0" destOrd="0" presId="urn:microsoft.com/office/officeart/2009/layout/CirclePictureHierarchy"/>
    <dgm:cxn modelId="{6B20AA2D-32B8-6A45-95C2-2EC112779A0F}" type="presOf" srcId="{0CEE75F8-2630-CF48-A191-878A7E138E67}" destId="{35F68043-B406-774F-9451-FC656086EB7A}" srcOrd="0" destOrd="0" presId="urn:microsoft.com/office/officeart/2009/layout/CirclePictureHierarchy"/>
    <dgm:cxn modelId="{8F72C839-5530-9D46-99AD-105903E35FD5}" srcId="{09BEB752-71C3-2F46-952B-0F06A5CD46A1}" destId="{747D2368-3F09-454B-9733-AD4540D78587}" srcOrd="1" destOrd="0" parTransId="{D28805F1-9300-6044-9CCD-18685CECA5DD}" sibTransId="{DAB7F18A-5D79-2149-8376-83FCE74C8A63}"/>
    <dgm:cxn modelId="{C61F3750-C55D-6047-BA90-B6BEE0CE43CB}" type="presOf" srcId="{D28805F1-9300-6044-9CCD-18685CECA5DD}" destId="{898F9224-AB0B-374C-9BA7-1CDF98EB6FF1}" srcOrd="0" destOrd="0" presId="urn:microsoft.com/office/officeart/2009/layout/CirclePictureHierarchy"/>
    <dgm:cxn modelId="{12263152-3EAF-174B-B774-A47BFA520140}" type="presOf" srcId="{B5F577D0-03FB-6041-B7DC-B46F6E463930}" destId="{42AC0BC9-F755-6E46-8A8C-8676A38913EF}" srcOrd="0" destOrd="0" presId="urn:microsoft.com/office/officeart/2009/layout/CirclePictureHierarchy"/>
    <dgm:cxn modelId="{6E52D275-AE35-184C-BA01-BEBAF23A3830}" srcId="{9F1F4102-7346-5C44-9E10-F39784F98F23}" destId="{B5F577D0-03FB-6041-B7DC-B46F6E463930}" srcOrd="0" destOrd="0" parTransId="{380BC0F2-E211-FA4D-80D0-CFF9363DA518}" sibTransId="{A4B01848-141C-324C-A804-8E2218407C5D}"/>
    <dgm:cxn modelId="{9A8B8D89-A57D-BE41-A4F0-049F65F1D9E2}" srcId="{D603C5AF-A3F5-8E47-94D2-C822B290A610}" destId="{09BEB752-71C3-2F46-952B-0F06A5CD46A1}" srcOrd="0" destOrd="0" parTransId="{6A481F4C-B527-AA43-84EE-60C2CCD426C1}" sibTransId="{84F159F8-AB62-C04E-9CA2-773A31169F20}"/>
    <dgm:cxn modelId="{4CD11E90-F299-E943-991F-74C0223C84E8}" srcId="{0CEE75F8-2630-CF48-A191-878A7E138E67}" destId="{D603C5AF-A3F5-8E47-94D2-C822B290A610}" srcOrd="0" destOrd="0" parTransId="{CA5DDDEF-9613-5E45-B1BB-15E2A6882EFE}" sibTransId="{3E934BF0-10BA-E248-81A0-DC58AE249176}"/>
    <dgm:cxn modelId="{3E571592-A9E0-9B43-AC24-FF6CD42140F0}" type="presOf" srcId="{79E58291-655C-6B40-AC15-FFC907D959B2}" destId="{E4EFC29E-8F82-7341-A858-8B89B976F3D0}" srcOrd="0" destOrd="0" presId="urn:microsoft.com/office/officeart/2009/layout/CirclePictureHierarchy"/>
    <dgm:cxn modelId="{D4A163A8-2485-0247-8EFF-00AA661CD49F}" type="presOf" srcId="{041FB860-C90A-C84B-872C-ED9BD65A6D0E}" destId="{79C25694-6D67-F542-B791-50EDB260FFFA}" srcOrd="0" destOrd="0" presId="urn:microsoft.com/office/officeart/2009/layout/CirclePictureHierarchy"/>
    <dgm:cxn modelId="{76B864B8-EB7F-DC40-8831-05E3A466A927}" type="presOf" srcId="{6A481F4C-B527-AA43-84EE-60C2CCD426C1}" destId="{A6F076F1-D65C-0043-AEDC-260DD1523C3F}" srcOrd="0" destOrd="0" presId="urn:microsoft.com/office/officeart/2009/layout/CirclePictureHierarchy"/>
    <dgm:cxn modelId="{4F6A71BF-F76A-CC46-8AAC-0B5906BDE89C}" type="presOf" srcId="{9F1F4102-7346-5C44-9E10-F39784F98F23}" destId="{F7C54D66-0630-5E44-B4ED-8A95B7B59B38}" srcOrd="0" destOrd="0" presId="urn:microsoft.com/office/officeart/2009/layout/CirclePictureHierarchy"/>
    <dgm:cxn modelId="{589E07E3-E3A8-0F43-BEC5-229C20815EF3}" srcId="{D603C5AF-A3F5-8E47-94D2-C822B290A610}" destId="{9F1F4102-7346-5C44-9E10-F39784F98F23}" srcOrd="1" destOrd="0" parTransId="{041FB860-C90A-C84B-872C-ED9BD65A6D0E}" sibTransId="{EF8FB4FB-B171-5341-96A5-C0397FE92541}"/>
    <dgm:cxn modelId="{612BE2F1-D177-5D4F-B470-09BCC7F79087}" type="presOf" srcId="{5F8A2404-6474-E04D-9B2C-2B0393DFAC3F}" destId="{17332D97-0664-AA4B-82B7-4505B520C6DE}" srcOrd="0" destOrd="0" presId="urn:microsoft.com/office/officeart/2009/layout/CirclePictureHierarchy"/>
    <dgm:cxn modelId="{2CFA8FF9-BFFD-BA4E-BE42-5406F38FCC82}" srcId="{09BEB752-71C3-2F46-952B-0F06A5CD46A1}" destId="{5F8A2404-6474-E04D-9B2C-2B0393DFAC3F}" srcOrd="0" destOrd="0" parTransId="{79E58291-655C-6B40-AC15-FFC907D959B2}" sibTransId="{0D077B4B-E5A0-EA42-9A7C-1868AF418E5A}"/>
    <dgm:cxn modelId="{2D904BC7-B536-2640-87E5-81E55A2BEDB4}" type="presParOf" srcId="{35F68043-B406-774F-9451-FC656086EB7A}" destId="{73498CC7-CE5B-B74C-AF37-5AEDA10E6946}" srcOrd="0" destOrd="0" presId="urn:microsoft.com/office/officeart/2009/layout/CirclePictureHierarchy"/>
    <dgm:cxn modelId="{4691C11C-DDA4-1A41-83AB-B5FB46642564}" type="presParOf" srcId="{73498CC7-CE5B-B74C-AF37-5AEDA10E6946}" destId="{EDA89CF0-2630-BD47-A69E-C1817CAF11C2}" srcOrd="0" destOrd="0" presId="urn:microsoft.com/office/officeart/2009/layout/CirclePictureHierarchy"/>
    <dgm:cxn modelId="{0304D992-B07E-3347-9CDF-FFAC74DE5F66}" type="presParOf" srcId="{EDA89CF0-2630-BD47-A69E-C1817CAF11C2}" destId="{E54C1049-891F-8545-870C-7D4FBD2A581D}" srcOrd="0" destOrd="0" presId="urn:microsoft.com/office/officeart/2009/layout/CirclePictureHierarchy"/>
    <dgm:cxn modelId="{438F487F-C16F-6E4E-9C43-A975CA12D0CA}" type="presParOf" srcId="{EDA89CF0-2630-BD47-A69E-C1817CAF11C2}" destId="{B240BA90-5A5D-BC41-861A-EB49C1DE6D87}" srcOrd="1" destOrd="0" presId="urn:microsoft.com/office/officeart/2009/layout/CirclePictureHierarchy"/>
    <dgm:cxn modelId="{EAF12EDC-68AC-824F-B211-DAA3361C2A5D}" type="presParOf" srcId="{73498CC7-CE5B-B74C-AF37-5AEDA10E6946}" destId="{4F45C9F8-D5DA-2046-A26B-D0AA779B0B06}" srcOrd="1" destOrd="0" presId="urn:microsoft.com/office/officeart/2009/layout/CirclePictureHierarchy"/>
    <dgm:cxn modelId="{D7CAD409-CB26-4043-B97E-2E8C2BD2125F}" type="presParOf" srcId="{4F45C9F8-D5DA-2046-A26B-D0AA779B0B06}" destId="{A6F076F1-D65C-0043-AEDC-260DD1523C3F}" srcOrd="0" destOrd="0" presId="urn:microsoft.com/office/officeart/2009/layout/CirclePictureHierarchy"/>
    <dgm:cxn modelId="{DE4B2C3F-074C-B04A-A9C9-E58B7A16850B}" type="presParOf" srcId="{4F45C9F8-D5DA-2046-A26B-D0AA779B0B06}" destId="{A6B37C47-1A85-404F-AAFB-E2B64BAD6809}" srcOrd="1" destOrd="0" presId="urn:microsoft.com/office/officeart/2009/layout/CirclePictureHierarchy"/>
    <dgm:cxn modelId="{692FD93F-F366-664E-A052-5182DC9D2413}" type="presParOf" srcId="{A6B37C47-1A85-404F-AAFB-E2B64BAD6809}" destId="{B517F7FB-09C0-394B-B080-C26A573121C3}" srcOrd="0" destOrd="0" presId="urn:microsoft.com/office/officeart/2009/layout/CirclePictureHierarchy"/>
    <dgm:cxn modelId="{122BBADB-B798-DB45-991C-9C4E40C75D4E}" type="presParOf" srcId="{B517F7FB-09C0-394B-B080-C26A573121C3}" destId="{2CD244E1-AB02-194A-BEE0-674469B26FFD}" srcOrd="0" destOrd="0" presId="urn:microsoft.com/office/officeart/2009/layout/CirclePictureHierarchy"/>
    <dgm:cxn modelId="{CD180650-77E8-CB42-805B-840BB2799733}" type="presParOf" srcId="{B517F7FB-09C0-394B-B080-C26A573121C3}" destId="{559C22CB-BFFA-2449-A1AF-397A8B96778E}" srcOrd="1" destOrd="0" presId="urn:microsoft.com/office/officeart/2009/layout/CirclePictureHierarchy"/>
    <dgm:cxn modelId="{96AE1C81-A185-6E42-A461-547A9AB01C6A}" type="presParOf" srcId="{A6B37C47-1A85-404F-AAFB-E2B64BAD6809}" destId="{208637F2-83FF-2F4F-B9DD-2AD4B22D30BE}" srcOrd="1" destOrd="0" presId="urn:microsoft.com/office/officeart/2009/layout/CirclePictureHierarchy"/>
    <dgm:cxn modelId="{FB7F50A3-4C15-104D-9F43-0D12FFBECA3F}" type="presParOf" srcId="{208637F2-83FF-2F4F-B9DD-2AD4B22D30BE}" destId="{E4EFC29E-8F82-7341-A858-8B89B976F3D0}" srcOrd="0" destOrd="0" presId="urn:microsoft.com/office/officeart/2009/layout/CirclePictureHierarchy"/>
    <dgm:cxn modelId="{94813328-47CA-A54F-A2A2-B048D8543362}" type="presParOf" srcId="{208637F2-83FF-2F4F-B9DD-2AD4B22D30BE}" destId="{A3307110-E468-2640-8C1E-2B96CF963134}" srcOrd="1" destOrd="0" presId="urn:microsoft.com/office/officeart/2009/layout/CirclePictureHierarchy"/>
    <dgm:cxn modelId="{4E4775D1-41CD-7D41-81F7-52FC11218F6E}" type="presParOf" srcId="{A3307110-E468-2640-8C1E-2B96CF963134}" destId="{AC78F8B5-0516-9F4D-B280-679998356B3D}" srcOrd="0" destOrd="0" presId="urn:microsoft.com/office/officeart/2009/layout/CirclePictureHierarchy"/>
    <dgm:cxn modelId="{142D1576-8CC4-8040-9BBB-111F2BA28347}" type="presParOf" srcId="{AC78F8B5-0516-9F4D-B280-679998356B3D}" destId="{A8B7E6ED-4853-D84D-84BE-AC353E168279}" srcOrd="0" destOrd="0" presId="urn:microsoft.com/office/officeart/2009/layout/CirclePictureHierarchy"/>
    <dgm:cxn modelId="{220FDAB5-C37F-3C46-AD3D-B5FF62C0A6A7}" type="presParOf" srcId="{AC78F8B5-0516-9F4D-B280-679998356B3D}" destId="{17332D97-0664-AA4B-82B7-4505B520C6DE}" srcOrd="1" destOrd="0" presId="urn:microsoft.com/office/officeart/2009/layout/CirclePictureHierarchy"/>
    <dgm:cxn modelId="{CB1EF10B-64D6-6E4F-A274-76523C05B1D8}" type="presParOf" srcId="{A3307110-E468-2640-8C1E-2B96CF963134}" destId="{671C1CF3-0079-904E-82E9-8162A60C080A}" srcOrd="1" destOrd="0" presId="urn:microsoft.com/office/officeart/2009/layout/CirclePictureHierarchy"/>
    <dgm:cxn modelId="{5AAC922B-B1CD-A84D-88BF-2F6C79832C97}" type="presParOf" srcId="{208637F2-83FF-2F4F-B9DD-2AD4B22D30BE}" destId="{898F9224-AB0B-374C-9BA7-1CDF98EB6FF1}" srcOrd="2" destOrd="0" presId="urn:microsoft.com/office/officeart/2009/layout/CirclePictureHierarchy"/>
    <dgm:cxn modelId="{13225B60-CDC3-6A43-9C2E-CA034E13451F}" type="presParOf" srcId="{208637F2-83FF-2F4F-B9DD-2AD4B22D30BE}" destId="{8895FFB3-B2E5-6D45-9B2D-84CBCB434244}" srcOrd="3" destOrd="0" presId="urn:microsoft.com/office/officeart/2009/layout/CirclePictureHierarchy"/>
    <dgm:cxn modelId="{305ECBB9-BD86-C842-8C46-503032ED32CC}" type="presParOf" srcId="{8895FFB3-B2E5-6D45-9B2D-84CBCB434244}" destId="{1C4FB080-70BB-1346-8880-95C8D5668F62}" srcOrd="0" destOrd="0" presId="urn:microsoft.com/office/officeart/2009/layout/CirclePictureHierarchy"/>
    <dgm:cxn modelId="{1FBD91E8-5805-3247-BAD8-174299F1AD85}" type="presParOf" srcId="{1C4FB080-70BB-1346-8880-95C8D5668F62}" destId="{5FB7075C-D751-E940-9927-81A9A348A162}" srcOrd="0" destOrd="0" presId="urn:microsoft.com/office/officeart/2009/layout/CirclePictureHierarchy"/>
    <dgm:cxn modelId="{99F97AFC-4B7E-AB41-98D1-8E95122BE938}" type="presParOf" srcId="{1C4FB080-70BB-1346-8880-95C8D5668F62}" destId="{A30E5E1B-F651-4A4D-93E3-983E8E0A24E9}" srcOrd="1" destOrd="0" presId="urn:microsoft.com/office/officeart/2009/layout/CirclePictureHierarchy"/>
    <dgm:cxn modelId="{44117F8E-E1CF-7045-9C47-03BA47A4D098}" type="presParOf" srcId="{8895FFB3-B2E5-6D45-9B2D-84CBCB434244}" destId="{F4EE30C2-0C69-9048-B37C-3A093FDEF2B1}" srcOrd="1" destOrd="0" presId="urn:microsoft.com/office/officeart/2009/layout/CirclePictureHierarchy"/>
    <dgm:cxn modelId="{F2AEA8FF-1A53-FD48-9223-F7F35A79DF26}" type="presParOf" srcId="{4F45C9F8-D5DA-2046-A26B-D0AA779B0B06}" destId="{79C25694-6D67-F542-B791-50EDB260FFFA}" srcOrd="2" destOrd="0" presId="urn:microsoft.com/office/officeart/2009/layout/CirclePictureHierarchy"/>
    <dgm:cxn modelId="{CCCCA786-CB50-F14C-BBD6-914C71AF544B}" type="presParOf" srcId="{4F45C9F8-D5DA-2046-A26B-D0AA779B0B06}" destId="{F68C29AA-E344-1444-9988-AFA70733AD3A}" srcOrd="3" destOrd="0" presId="urn:microsoft.com/office/officeart/2009/layout/CirclePictureHierarchy"/>
    <dgm:cxn modelId="{9FD448A3-949B-654B-A011-B0D9D705B102}" type="presParOf" srcId="{F68C29AA-E344-1444-9988-AFA70733AD3A}" destId="{802C7F8F-AC7B-9E41-A760-4396809AC8F8}" srcOrd="0" destOrd="0" presId="urn:microsoft.com/office/officeart/2009/layout/CirclePictureHierarchy"/>
    <dgm:cxn modelId="{826441A9-76B8-454C-AD39-8BCF4AE64D44}" type="presParOf" srcId="{802C7F8F-AC7B-9E41-A760-4396809AC8F8}" destId="{741F3529-6F4E-4142-B2EE-63E046CF00FE}" srcOrd="0" destOrd="0" presId="urn:microsoft.com/office/officeart/2009/layout/CirclePictureHierarchy"/>
    <dgm:cxn modelId="{001ED095-F144-2A4C-810A-7D8FDA3C1E16}" type="presParOf" srcId="{802C7F8F-AC7B-9E41-A760-4396809AC8F8}" destId="{F7C54D66-0630-5E44-B4ED-8A95B7B59B38}" srcOrd="1" destOrd="0" presId="urn:microsoft.com/office/officeart/2009/layout/CirclePictureHierarchy"/>
    <dgm:cxn modelId="{E467159A-04A5-EC46-8F74-D6D6C9F675FA}" type="presParOf" srcId="{F68C29AA-E344-1444-9988-AFA70733AD3A}" destId="{D485EEA4-F5C9-EB45-8E4A-CD8F6A9A8FAB}" srcOrd="1" destOrd="0" presId="urn:microsoft.com/office/officeart/2009/layout/CirclePictureHierarchy"/>
    <dgm:cxn modelId="{B436CA02-1859-6140-8CE8-47BDA2B70B03}" type="presParOf" srcId="{D485EEA4-F5C9-EB45-8E4A-CD8F6A9A8FAB}" destId="{8CDA013F-DA07-3A47-B57E-0F4B1188168E}" srcOrd="0" destOrd="0" presId="urn:microsoft.com/office/officeart/2009/layout/CirclePictureHierarchy"/>
    <dgm:cxn modelId="{08ED3F61-939E-3B4A-8D87-0ACE929594A7}" type="presParOf" srcId="{D485EEA4-F5C9-EB45-8E4A-CD8F6A9A8FAB}" destId="{FD6560C0-91BA-DE42-8904-742DA644BBEE}" srcOrd="1" destOrd="0" presId="urn:microsoft.com/office/officeart/2009/layout/CirclePictureHierarchy"/>
    <dgm:cxn modelId="{F2D62D31-E0D3-4E47-B59C-40C278D07F6C}" type="presParOf" srcId="{FD6560C0-91BA-DE42-8904-742DA644BBEE}" destId="{DCE972A4-D8BE-FD4A-8112-6D0D09316C22}" srcOrd="0" destOrd="0" presId="urn:microsoft.com/office/officeart/2009/layout/CirclePictureHierarchy"/>
    <dgm:cxn modelId="{332BC1A8-0AA5-934B-8E55-3B0B3A8C4AF9}" type="presParOf" srcId="{DCE972A4-D8BE-FD4A-8112-6D0D09316C22}" destId="{E16FD02D-4FD2-6F43-9106-16E71384DA73}" srcOrd="0" destOrd="0" presId="urn:microsoft.com/office/officeart/2009/layout/CirclePictureHierarchy"/>
    <dgm:cxn modelId="{0D747646-7812-CC44-B1B2-A944BA530F52}" type="presParOf" srcId="{DCE972A4-D8BE-FD4A-8112-6D0D09316C22}" destId="{42AC0BC9-F755-6E46-8A8C-8676A38913EF}" srcOrd="1" destOrd="0" presId="urn:microsoft.com/office/officeart/2009/layout/CirclePictureHierarchy"/>
    <dgm:cxn modelId="{828E0C45-722D-0845-9305-55B3AF3127E3}" type="presParOf" srcId="{FD6560C0-91BA-DE42-8904-742DA644BBEE}" destId="{EA1ED3B5-BA93-1A45-B9CE-76B8E6F143B3}" srcOrd="1" destOrd="0" presId="urn:microsoft.com/office/officeart/2009/layout/CirclePictureHierarchy"/>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8748C798-54C7-4768-8FEA-1F7F65CBE23D}"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038B36FF-242C-4CA8-B87E-140533CE7CE3}">
      <dgm:prSet custT="1"/>
      <dgm:spPr/>
      <dgm:t>
        <a:bodyPr/>
        <a:lstStyle/>
        <a:p>
          <a:pPr algn="ctr">
            <a:lnSpc>
              <a:spcPct val="100000"/>
            </a:lnSpc>
            <a:buNone/>
          </a:pPr>
          <a:r>
            <a:rPr lang="en-GB" sz="1600" b="0" i="0" u="none" dirty="0"/>
            <a:t>“</a:t>
          </a:r>
          <a:r>
            <a:rPr lang="en-GB" sz="1600" b="0" i="0" u="none" dirty="0">
              <a:latin typeface="Times New Roman" panose="02020603050405020304" pitchFamily="18" charset="0"/>
              <a:cs typeface="Times New Roman" panose="02020603050405020304" pitchFamily="18" charset="0"/>
            </a:rPr>
            <a:t>Cultural intelligence is an individual’s capability to adapt effectively to new cultural contexts, including cognitive, motivational and behavioural aspects of intercultural functioning.” (Ang et. al, p.335, 2007).</a:t>
          </a:r>
          <a:endParaRPr lang="en-US" sz="1600" dirty="0">
            <a:solidFill>
              <a:schemeClr val="bg1"/>
            </a:solidFill>
            <a:latin typeface="Times New Roman" panose="02020603050405020304" pitchFamily="18" charset="0"/>
            <a:cs typeface="Times New Roman" panose="02020603050405020304" pitchFamily="18" charset="0"/>
          </a:endParaRPr>
        </a:p>
      </dgm:t>
    </dgm:pt>
    <dgm:pt modelId="{3D9DFD12-9A9E-4AFC-B9A5-41DAB12EB178}" type="parTrans" cxnId="{5B6A2633-05B0-4C1B-ADAB-9038748C4CB7}">
      <dgm:prSet/>
      <dgm:spPr/>
      <dgm:t>
        <a:bodyPr/>
        <a:lstStyle/>
        <a:p>
          <a:endParaRPr lang="en-US"/>
        </a:p>
      </dgm:t>
    </dgm:pt>
    <dgm:pt modelId="{602078CC-6965-4413-B02E-3E704C950170}" type="sibTrans" cxnId="{5B6A2633-05B0-4C1B-ADAB-9038748C4CB7}">
      <dgm:prSet/>
      <dgm:spPr/>
      <dgm:t>
        <a:bodyPr/>
        <a:lstStyle/>
        <a:p>
          <a:endParaRPr lang="en-US"/>
        </a:p>
      </dgm:t>
    </dgm:pt>
    <dgm:pt modelId="{58E8F003-31BC-4C66-A899-BC568569E455}">
      <dgm:prSet custT="1"/>
      <dgm:spPr/>
      <dgm:t>
        <a:bodyPr/>
        <a:lstStyle/>
        <a:p>
          <a:pPr algn="ctr"/>
          <a:r>
            <a:rPr lang="en-US" sz="1600" dirty="0">
              <a:latin typeface="Times New Roman" panose="02020603050405020304" pitchFamily="18" charset="0"/>
              <a:cs typeface="Times New Roman" panose="02020603050405020304" pitchFamily="18" charset="0"/>
            </a:rPr>
            <a:t>The most important components of cultural intelligence are cognition, physicality, emotions and motivations. It is believed that CQ resides in one’s body, heart and head. (Early et. al, 2004).</a:t>
          </a:r>
        </a:p>
      </dgm:t>
    </dgm:pt>
    <dgm:pt modelId="{A8FB37EC-E024-46B3-9510-3806063A0348}" type="parTrans" cxnId="{B854F6C1-0816-4D0B-A617-FB7C6FEFC566}">
      <dgm:prSet/>
      <dgm:spPr/>
      <dgm:t>
        <a:bodyPr/>
        <a:lstStyle/>
        <a:p>
          <a:endParaRPr lang="en-US"/>
        </a:p>
      </dgm:t>
    </dgm:pt>
    <dgm:pt modelId="{DED8EA96-D551-49F3-82C0-8098B9078C93}" type="sibTrans" cxnId="{B854F6C1-0816-4D0B-A617-FB7C6FEFC566}">
      <dgm:prSet/>
      <dgm:spPr/>
      <dgm:t>
        <a:bodyPr/>
        <a:lstStyle/>
        <a:p>
          <a:endParaRPr lang="en-US"/>
        </a:p>
      </dgm:t>
    </dgm:pt>
    <dgm:pt modelId="{4C66FB58-7B40-4655-B5AC-7DB904B384E3}">
      <dgm:prSet custT="1"/>
      <dgm:spPr/>
      <dgm:t>
        <a:bodyPr/>
        <a:lstStyle/>
        <a:p>
          <a:pPr algn="l">
            <a:buNone/>
          </a:pPr>
          <a:r>
            <a:rPr lang="en-GB" sz="1600" b="0" i="0" u="none" dirty="0">
              <a:latin typeface="Times New Roman" panose="02020603050405020304" pitchFamily="18" charset="0"/>
              <a:cs typeface="Times New Roman" panose="02020603050405020304" pitchFamily="18" charset="0"/>
            </a:rPr>
            <a:t>Cultural intelligence matters because global organisations rely on cohesive teamwork and effective communication across cultures. As companies expand internationally, adapting to cultural differences becomes crucial for strong performance and meaningful customer and employee relationships. (</a:t>
          </a:r>
          <a:r>
            <a:rPr lang="en-GB" sz="1600" b="0" i="0" u="none" dirty="0" err="1">
              <a:latin typeface="Times New Roman" panose="02020603050405020304" pitchFamily="18" charset="0"/>
              <a:cs typeface="Times New Roman" panose="02020603050405020304" pitchFamily="18" charset="0"/>
            </a:rPr>
            <a:t>Indeed.com</a:t>
          </a:r>
          <a:r>
            <a:rPr lang="en-GB" sz="1600" b="0" i="0" u="none" dirty="0">
              <a:latin typeface="Times New Roman" panose="02020603050405020304" pitchFamily="18" charset="0"/>
              <a:cs typeface="Times New Roman" panose="02020603050405020304" pitchFamily="18" charset="0"/>
            </a:rPr>
            <a:t>, 2025).</a:t>
          </a:r>
          <a:endParaRPr lang="en-US" sz="1600" dirty="0">
            <a:latin typeface="Times New Roman" panose="02020603050405020304" pitchFamily="18" charset="0"/>
            <a:cs typeface="Times New Roman" panose="02020603050405020304" pitchFamily="18" charset="0"/>
          </a:endParaRPr>
        </a:p>
      </dgm:t>
    </dgm:pt>
    <dgm:pt modelId="{130DC9FC-609E-4019-BB2B-EFD172661C24}" type="parTrans" cxnId="{5E855D38-73BB-41D3-84D2-5C10F32229A3}">
      <dgm:prSet/>
      <dgm:spPr/>
      <dgm:t>
        <a:bodyPr/>
        <a:lstStyle/>
        <a:p>
          <a:endParaRPr lang="en-US"/>
        </a:p>
      </dgm:t>
    </dgm:pt>
    <dgm:pt modelId="{260ED4AE-BBAC-47CF-B16F-8A0D5211CFE3}" type="sibTrans" cxnId="{5E855D38-73BB-41D3-84D2-5C10F32229A3}">
      <dgm:prSet/>
      <dgm:spPr/>
      <dgm:t>
        <a:bodyPr/>
        <a:lstStyle/>
        <a:p>
          <a:endParaRPr lang="en-US"/>
        </a:p>
      </dgm:t>
    </dgm:pt>
    <dgm:pt modelId="{35415814-C2EE-0F4E-AB63-A10317A524CA}" type="pres">
      <dgm:prSet presAssocID="{8748C798-54C7-4768-8FEA-1F7F65CBE23D}" presName="linear" presStyleCnt="0">
        <dgm:presLayoutVars>
          <dgm:dir/>
          <dgm:animLvl val="lvl"/>
          <dgm:resizeHandles val="exact"/>
        </dgm:presLayoutVars>
      </dgm:prSet>
      <dgm:spPr/>
    </dgm:pt>
    <dgm:pt modelId="{DE1BF1AE-5471-0B4F-9FB5-9C7DB529502F}" type="pres">
      <dgm:prSet presAssocID="{038B36FF-242C-4CA8-B87E-140533CE7CE3}" presName="parentLin" presStyleCnt="0"/>
      <dgm:spPr/>
    </dgm:pt>
    <dgm:pt modelId="{CAE6BBC5-796A-3741-B249-D741DEA74FA0}" type="pres">
      <dgm:prSet presAssocID="{038B36FF-242C-4CA8-B87E-140533CE7CE3}" presName="parentLeftMargin" presStyleLbl="node1" presStyleIdx="0" presStyleCnt="3"/>
      <dgm:spPr/>
    </dgm:pt>
    <dgm:pt modelId="{AE8CD900-CB91-EB40-AD9E-2B6AF751B034}" type="pres">
      <dgm:prSet presAssocID="{038B36FF-242C-4CA8-B87E-140533CE7CE3}" presName="parentText" presStyleLbl="node1" presStyleIdx="0" presStyleCnt="3" custScaleY="522170">
        <dgm:presLayoutVars>
          <dgm:chMax val="0"/>
          <dgm:bulletEnabled val="1"/>
        </dgm:presLayoutVars>
      </dgm:prSet>
      <dgm:spPr/>
    </dgm:pt>
    <dgm:pt modelId="{34E684E6-2123-9A42-8F7C-7DEA8375FD36}" type="pres">
      <dgm:prSet presAssocID="{038B36FF-242C-4CA8-B87E-140533CE7CE3}" presName="negativeSpace" presStyleCnt="0"/>
      <dgm:spPr/>
    </dgm:pt>
    <dgm:pt modelId="{85CAED45-EF21-6248-B5B0-93AA45B3894D}" type="pres">
      <dgm:prSet presAssocID="{038B36FF-242C-4CA8-B87E-140533CE7CE3}" presName="childText" presStyleLbl="conFgAcc1" presStyleIdx="0" presStyleCnt="3">
        <dgm:presLayoutVars>
          <dgm:bulletEnabled val="1"/>
        </dgm:presLayoutVars>
      </dgm:prSet>
      <dgm:spPr/>
    </dgm:pt>
    <dgm:pt modelId="{F3ABC070-3575-8347-9711-43157732B9D3}" type="pres">
      <dgm:prSet presAssocID="{602078CC-6965-4413-B02E-3E704C950170}" presName="spaceBetweenRectangles" presStyleCnt="0"/>
      <dgm:spPr/>
    </dgm:pt>
    <dgm:pt modelId="{EC8AC3F8-970F-EA4E-A9A4-B3310AC31CF8}" type="pres">
      <dgm:prSet presAssocID="{58E8F003-31BC-4C66-A899-BC568569E455}" presName="parentLin" presStyleCnt="0"/>
      <dgm:spPr/>
    </dgm:pt>
    <dgm:pt modelId="{1B0E7095-7636-AB4C-84EA-509D5781210E}" type="pres">
      <dgm:prSet presAssocID="{58E8F003-31BC-4C66-A899-BC568569E455}" presName="parentLeftMargin" presStyleLbl="node1" presStyleIdx="0" presStyleCnt="3"/>
      <dgm:spPr/>
    </dgm:pt>
    <dgm:pt modelId="{790EABB3-EAF5-A241-991E-7F1ADA8BF321}" type="pres">
      <dgm:prSet presAssocID="{58E8F003-31BC-4C66-A899-BC568569E455}" presName="parentText" presStyleLbl="node1" presStyleIdx="1" presStyleCnt="3" custScaleY="458203">
        <dgm:presLayoutVars>
          <dgm:chMax val="0"/>
          <dgm:bulletEnabled val="1"/>
        </dgm:presLayoutVars>
      </dgm:prSet>
      <dgm:spPr/>
    </dgm:pt>
    <dgm:pt modelId="{4C5D9D0C-3B53-894B-BB22-19894759ACE4}" type="pres">
      <dgm:prSet presAssocID="{58E8F003-31BC-4C66-A899-BC568569E455}" presName="negativeSpace" presStyleCnt="0"/>
      <dgm:spPr/>
    </dgm:pt>
    <dgm:pt modelId="{9DB6B8C8-4E4C-0F49-B494-DE06A6F304F0}" type="pres">
      <dgm:prSet presAssocID="{58E8F003-31BC-4C66-A899-BC568569E455}" presName="childText" presStyleLbl="conFgAcc1" presStyleIdx="1" presStyleCnt="3">
        <dgm:presLayoutVars>
          <dgm:bulletEnabled val="1"/>
        </dgm:presLayoutVars>
      </dgm:prSet>
      <dgm:spPr/>
    </dgm:pt>
    <dgm:pt modelId="{C9050D1B-747F-6547-8E58-694EF36E1AA7}" type="pres">
      <dgm:prSet presAssocID="{DED8EA96-D551-49F3-82C0-8098B9078C93}" presName="spaceBetweenRectangles" presStyleCnt="0"/>
      <dgm:spPr/>
    </dgm:pt>
    <dgm:pt modelId="{B9445AC4-E9E4-714E-A0FF-C6D63E02838D}" type="pres">
      <dgm:prSet presAssocID="{4C66FB58-7B40-4655-B5AC-7DB904B384E3}" presName="parentLin" presStyleCnt="0"/>
      <dgm:spPr/>
    </dgm:pt>
    <dgm:pt modelId="{5762FD4F-B703-5E43-B8EF-5B36BC55A054}" type="pres">
      <dgm:prSet presAssocID="{4C66FB58-7B40-4655-B5AC-7DB904B384E3}" presName="parentLeftMargin" presStyleLbl="node1" presStyleIdx="1" presStyleCnt="3"/>
      <dgm:spPr/>
    </dgm:pt>
    <dgm:pt modelId="{5868A0C2-B29B-A34D-8F19-1BB3AEF2037D}" type="pres">
      <dgm:prSet presAssocID="{4C66FB58-7B40-4655-B5AC-7DB904B384E3}" presName="parentText" presStyleLbl="node1" presStyleIdx="2" presStyleCnt="3" custScaleY="724249">
        <dgm:presLayoutVars>
          <dgm:chMax val="0"/>
          <dgm:bulletEnabled val="1"/>
        </dgm:presLayoutVars>
      </dgm:prSet>
      <dgm:spPr/>
    </dgm:pt>
    <dgm:pt modelId="{45D1CC62-31D5-294B-90B7-32286F94055B}" type="pres">
      <dgm:prSet presAssocID="{4C66FB58-7B40-4655-B5AC-7DB904B384E3}" presName="negativeSpace" presStyleCnt="0"/>
      <dgm:spPr/>
    </dgm:pt>
    <dgm:pt modelId="{B76DF253-147B-B94D-9246-4D4C810FC9BF}" type="pres">
      <dgm:prSet presAssocID="{4C66FB58-7B40-4655-B5AC-7DB904B384E3}" presName="childText" presStyleLbl="conFgAcc1" presStyleIdx="2" presStyleCnt="3" custFlipVert="1" custScaleY="81605">
        <dgm:presLayoutVars>
          <dgm:bulletEnabled val="1"/>
        </dgm:presLayoutVars>
      </dgm:prSet>
      <dgm:spPr/>
    </dgm:pt>
  </dgm:ptLst>
  <dgm:cxnLst>
    <dgm:cxn modelId="{1D291501-854E-2D46-9AE3-947110765108}" type="presOf" srcId="{038B36FF-242C-4CA8-B87E-140533CE7CE3}" destId="{AE8CD900-CB91-EB40-AD9E-2B6AF751B034}" srcOrd="1" destOrd="0" presId="urn:microsoft.com/office/officeart/2005/8/layout/list1"/>
    <dgm:cxn modelId="{5B6A2633-05B0-4C1B-ADAB-9038748C4CB7}" srcId="{8748C798-54C7-4768-8FEA-1F7F65CBE23D}" destId="{038B36FF-242C-4CA8-B87E-140533CE7CE3}" srcOrd="0" destOrd="0" parTransId="{3D9DFD12-9A9E-4AFC-B9A5-41DAB12EB178}" sibTransId="{602078CC-6965-4413-B02E-3E704C950170}"/>
    <dgm:cxn modelId="{5E855D38-73BB-41D3-84D2-5C10F32229A3}" srcId="{8748C798-54C7-4768-8FEA-1F7F65CBE23D}" destId="{4C66FB58-7B40-4655-B5AC-7DB904B384E3}" srcOrd="2" destOrd="0" parTransId="{130DC9FC-609E-4019-BB2B-EFD172661C24}" sibTransId="{260ED4AE-BBAC-47CF-B16F-8A0D5211CFE3}"/>
    <dgm:cxn modelId="{CED8F453-182E-F44F-96C7-A3F250CBBBD8}" type="presOf" srcId="{8748C798-54C7-4768-8FEA-1F7F65CBE23D}" destId="{35415814-C2EE-0F4E-AB63-A10317A524CA}" srcOrd="0" destOrd="0" presId="urn:microsoft.com/office/officeart/2005/8/layout/list1"/>
    <dgm:cxn modelId="{7952F57F-6C64-3948-985C-E1E5D530BE3E}" type="presOf" srcId="{038B36FF-242C-4CA8-B87E-140533CE7CE3}" destId="{CAE6BBC5-796A-3741-B249-D741DEA74FA0}" srcOrd="0" destOrd="0" presId="urn:microsoft.com/office/officeart/2005/8/layout/list1"/>
    <dgm:cxn modelId="{8655B497-6D6C-A440-9911-F521D74649A9}" type="presOf" srcId="{58E8F003-31BC-4C66-A899-BC568569E455}" destId="{790EABB3-EAF5-A241-991E-7F1ADA8BF321}" srcOrd="1" destOrd="0" presId="urn:microsoft.com/office/officeart/2005/8/layout/list1"/>
    <dgm:cxn modelId="{197FC9B7-4BF5-604F-B361-8E28D0582754}" type="presOf" srcId="{58E8F003-31BC-4C66-A899-BC568569E455}" destId="{1B0E7095-7636-AB4C-84EA-509D5781210E}" srcOrd="0" destOrd="0" presId="urn:microsoft.com/office/officeart/2005/8/layout/list1"/>
    <dgm:cxn modelId="{B854F6C1-0816-4D0B-A617-FB7C6FEFC566}" srcId="{8748C798-54C7-4768-8FEA-1F7F65CBE23D}" destId="{58E8F003-31BC-4C66-A899-BC568569E455}" srcOrd="1" destOrd="0" parTransId="{A8FB37EC-E024-46B3-9510-3806063A0348}" sibTransId="{DED8EA96-D551-49F3-82C0-8098B9078C93}"/>
    <dgm:cxn modelId="{0E8A33E7-D4CB-5C4B-9D5E-87737D55E5F0}" type="presOf" srcId="{4C66FB58-7B40-4655-B5AC-7DB904B384E3}" destId="{5868A0C2-B29B-A34D-8F19-1BB3AEF2037D}" srcOrd="1" destOrd="0" presId="urn:microsoft.com/office/officeart/2005/8/layout/list1"/>
    <dgm:cxn modelId="{941B4FEB-A109-B84A-80D9-7AFD4B1B4069}" type="presOf" srcId="{4C66FB58-7B40-4655-B5AC-7DB904B384E3}" destId="{5762FD4F-B703-5E43-B8EF-5B36BC55A054}" srcOrd="0" destOrd="0" presId="urn:microsoft.com/office/officeart/2005/8/layout/list1"/>
    <dgm:cxn modelId="{D6CC7BCA-DBE7-3941-AC46-20261C276CDF}" type="presParOf" srcId="{35415814-C2EE-0F4E-AB63-A10317A524CA}" destId="{DE1BF1AE-5471-0B4F-9FB5-9C7DB529502F}" srcOrd="0" destOrd="0" presId="urn:microsoft.com/office/officeart/2005/8/layout/list1"/>
    <dgm:cxn modelId="{58F688B2-064E-E44F-B501-ABF97F9F9D1D}" type="presParOf" srcId="{DE1BF1AE-5471-0B4F-9FB5-9C7DB529502F}" destId="{CAE6BBC5-796A-3741-B249-D741DEA74FA0}" srcOrd="0" destOrd="0" presId="urn:microsoft.com/office/officeart/2005/8/layout/list1"/>
    <dgm:cxn modelId="{274448FC-CD0A-8F42-921D-A7621E49567D}" type="presParOf" srcId="{DE1BF1AE-5471-0B4F-9FB5-9C7DB529502F}" destId="{AE8CD900-CB91-EB40-AD9E-2B6AF751B034}" srcOrd="1" destOrd="0" presId="urn:microsoft.com/office/officeart/2005/8/layout/list1"/>
    <dgm:cxn modelId="{5FF96BAF-3B0E-B64D-9657-64BB273844BB}" type="presParOf" srcId="{35415814-C2EE-0F4E-AB63-A10317A524CA}" destId="{34E684E6-2123-9A42-8F7C-7DEA8375FD36}" srcOrd="1" destOrd="0" presId="urn:microsoft.com/office/officeart/2005/8/layout/list1"/>
    <dgm:cxn modelId="{F6AD9644-A489-DE46-A646-7DFA5254BDAE}" type="presParOf" srcId="{35415814-C2EE-0F4E-AB63-A10317A524CA}" destId="{85CAED45-EF21-6248-B5B0-93AA45B3894D}" srcOrd="2" destOrd="0" presId="urn:microsoft.com/office/officeart/2005/8/layout/list1"/>
    <dgm:cxn modelId="{8B08A1FB-C4E0-E746-9E82-7DE20FCDBB43}" type="presParOf" srcId="{35415814-C2EE-0F4E-AB63-A10317A524CA}" destId="{F3ABC070-3575-8347-9711-43157732B9D3}" srcOrd="3" destOrd="0" presId="urn:microsoft.com/office/officeart/2005/8/layout/list1"/>
    <dgm:cxn modelId="{F77F9C3E-E0BE-A74F-BFB8-4F9736662014}" type="presParOf" srcId="{35415814-C2EE-0F4E-AB63-A10317A524CA}" destId="{EC8AC3F8-970F-EA4E-A9A4-B3310AC31CF8}" srcOrd="4" destOrd="0" presId="urn:microsoft.com/office/officeart/2005/8/layout/list1"/>
    <dgm:cxn modelId="{C724D400-C3C9-3345-B2B1-2CB0C2A57DBE}" type="presParOf" srcId="{EC8AC3F8-970F-EA4E-A9A4-B3310AC31CF8}" destId="{1B0E7095-7636-AB4C-84EA-509D5781210E}" srcOrd="0" destOrd="0" presId="urn:microsoft.com/office/officeart/2005/8/layout/list1"/>
    <dgm:cxn modelId="{64CBB6AD-D2B9-7B45-A74B-042B4C4E8AB6}" type="presParOf" srcId="{EC8AC3F8-970F-EA4E-A9A4-B3310AC31CF8}" destId="{790EABB3-EAF5-A241-991E-7F1ADA8BF321}" srcOrd="1" destOrd="0" presId="urn:microsoft.com/office/officeart/2005/8/layout/list1"/>
    <dgm:cxn modelId="{E0B95C35-7839-F64C-95E0-4738DFB7FBA2}" type="presParOf" srcId="{35415814-C2EE-0F4E-AB63-A10317A524CA}" destId="{4C5D9D0C-3B53-894B-BB22-19894759ACE4}" srcOrd="5" destOrd="0" presId="urn:microsoft.com/office/officeart/2005/8/layout/list1"/>
    <dgm:cxn modelId="{1A566F25-1DEA-6F43-A938-C51124022C7B}" type="presParOf" srcId="{35415814-C2EE-0F4E-AB63-A10317A524CA}" destId="{9DB6B8C8-4E4C-0F49-B494-DE06A6F304F0}" srcOrd="6" destOrd="0" presId="urn:microsoft.com/office/officeart/2005/8/layout/list1"/>
    <dgm:cxn modelId="{C76AAAEA-9CD9-C646-B103-D3A283E8E25D}" type="presParOf" srcId="{35415814-C2EE-0F4E-AB63-A10317A524CA}" destId="{C9050D1B-747F-6547-8E58-694EF36E1AA7}" srcOrd="7" destOrd="0" presId="urn:microsoft.com/office/officeart/2005/8/layout/list1"/>
    <dgm:cxn modelId="{009CBE99-6DDC-0449-A1C1-057A8522B44F}" type="presParOf" srcId="{35415814-C2EE-0F4E-AB63-A10317A524CA}" destId="{B9445AC4-E9E4-714E-A0FF-C6D63E02838D}" srcOrd="8" destOrd="0" presId="urn:microsoft.com/office/officeart/2005/8/layout/list1"/>
    <dgm:cxn modelId="{C5CE5654-24BF-A142-A1D0-228C537AB30A}" type="presParOf" srcId="{B9445AC4-E9E4-714E-A0FF-C6D63E02838D}" destId="{5762FD4F-B703-5E43-B8EF-5B36BC55A054}" srcOrd="0" destOrd="0" presId="urn:microsoft.com/office/officeart/2005/8/layout/list1"/>
    <dgm:cxn modelId="{E8502403-BF48-2240-A509-D227B6AA1043}" type="presParOf" srcId="{B9445AC4-E9E4-714E-A0FF-C6D63E02838D}" destId="{5868A0C2-B29B-A34D-8F19-1BB3AEF2037D}" srcOrd="1" destOrd="0" presId="urn:microsoft.com/office/officeart/2005/8/layout/list1"/>
    <dgm:cxn modelId="{C4024671-AED6-C34E-B421-065FFF17BE1C}" type="presParOf" srcId="{35415814-C2EE-0F4E-AB63-A10317A524CA}" destId="{45D1CC62-31D5-294B-90B7-32286F94055B}" srcOrd="9" destOrd="0" presId="urn:microsoft.com/office/officeart/2005/8/layout/list1"/>
    <dgm:cxn modelId="{2D3E385F-1F82-D94B-89F3-4DB55F0C8401}" type="presParOf" srcId="{35415814-C2EE-0F4E-AB63-A10317A524CA}" destId="{B76DF253-147B-B94D-9246-4D4C810FC9BF}"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A53B34-E217-9E47-8628-E426B6E4E4E8}" type="doc">
      <dgm:prSet loTypeId="urn:microsoft.com/office/officeart/2005/8/layout/lProcess1" loCatId="" qsTypeId="urn:microsoft.com/office/officeart/2005/8/quickstyle/simple1" qsCatId="simple" csTypeId="urn:microsoft.com/office/officeart/2005/8/colors/accent2_4" csCatId="accent2" phldr="1"/>
      <dgm:spPr/>
      <dgm:t>
        <a:bodyPr/>
        <a:lstStyle/>
        <a:p>
          <a:endParaRPr lang="en-GB"/>
        </a:p>
      </dgm:t>
    </dgm:pt>
    <dgm:pt modelId="{1F0869EB-01C1-7A4B-8FF2-795AC3F5ADCF}">
      <dgm:prSet phldrT="[Text]"/>
      <dgm:spPr/>
      <dgm:t>
        <a:bodyPr/>
        <a:lstStyle/>
        <a:p>
          <a:r>
            <a:rPr lang="en-GB" dirty="0">
              <a:solidFill>
                <a:schemeClr val="tx1"/>
              </a:solidFill>
              <a:latin typeface="Times New Roman" panose="02020603050405020304" pitchFamily="18" charset="0"/>
              <a:cs typeface="Times New Roman" panose="02020603050405020304" pitchFamily="18" charset="0"/>
            </a:rPr>
            <a:t>Power distance</a:t>
          </a:r>
        </a:p>
      </dgm:t>
    </dgm:pt>
    <dgm:pt modelId="{F0A1BA58-255A-9247-B380-FFC5DA195D90}" type="parTrans" cxnId="{5DB7AB72-5BDF-D644-B9EA-1641333A7A57}">
      <dgm:prSet/>
      <dgm:spPr/>
      <dgm:t>
        <a:bodyPr/>
        <a:lstStyle/>
        <a:p>
          <a:endParaRPr lang="en-GB"/>
        </a:p>
      </dgm:t>
    </dgm:pt>
    <dgm:pt modelId="{7E4D3462-BAF1-CD4A-B599-18BDDC55B1AB}" type="sibTrans" cxnId="{5DB7AB72-5BDF-D644-B9EA-1641333A7A57}">
      <dgm:prSet/>
      <dgm:spPr/>
      <dgm:t>
        <a:bodyPr/>
        <a:lstStyle/>
        <a:p>
          <a:endParaRPr lang="en-GB"/>
        </a:p>
      </dgm:t>
    </dgm:pt>
    <dgm:pt modelId="{0C37F812-3505-9B40-AB1D-BDEFE4874FFD}">
      <dgm:prSet phldrT="[Text]"/>
      <dgm:spPr/>
      <dgm:t>
        <a:bodyPr/>
        <a:lstStyle/>
        <a:p>
          <a:r>
            <a:rPr lang="en-GB" dirty="0">
              <a:solidFill>
                <a:schemeClr val="tx1"/>
              </a:solidFill>
              <a:latin typeface="Times New Roman" panose="02020603050405020304" pitchFamily="18" charset="0"/>
              <a:cs typeface="Times New Roman" panose="02020603050405020304" pitchFamily="18" charset="0"/>
            </a:rPr>
            <a:t>Individualism vs. Collectivism</a:t>
          </a:r>
        </a:p>
      </dgm:t>
    </dgm:pt>
    <dgm:pt modelId="{42CD83B1-25AB-EB48-AF8C-F5379222611B}" type="parTrans" cxnId="{2782D616-3DEC-4A40-AB21-6DF4B5B139B2}">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EAF8D46C-43F6-214C-8988-EDA9F2E6CAD5}" type="sibTrans" cxnId="{2782D616-3DEC-4A40-AB21-6DF4B5B139B2}">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8292747A-DADA-B147-A5FE-9C70CF8397F5}">
      <dgm:prSet phldrT="[Text]"/>
      <dgm:spPr/>
      <dgm:t>
        <a:bodyPr/>
        <a:lstStyle/>
        <a:p>
          <a:r>
            <a:rPr lang="en-GB" dirty="0">
              <a:solidFill>
                <a:schemeClr val="tx1"/>
              </a:solidFill>
              <a:latin typeface="Times New Roman" panose="02020603050405020304" pitchFamily="18" charset="0"/>
              <a:cs typeface="Times New Roman" panose="02020603050405020304" pitchFamily="18" charset="0"/>
            </a:rPr>
            <a:t>Uncertainty avoidance</a:t>
          </a:r>
        </a:p>
      </dgm:t>
    </dgm:pt>
    <dgm:pt modelId="{28E51BE9-1E61-4142-AA24-E7C60576DDAE}" type="parTrans" cxnId="{17D1905F-3BC0-9E43-A66A-DBCCCB9EC4EF}">
      <dgm:prSet/>
      <dgm:spPr/>
      <dgm:t>
        <a:bodyPr/>
        <a:lstStyle/>
        <a:p>
          <a:endParaRPr lang="en-GB"/>
        </a:p>
      </dgm:t>
    </dgm:pt>
    <dgm:pt modelId="{0824B252-61D1-3445-AC41-ED9B6BBE7526}" type="sibTrans" cxnId="{17D1905F-3BC0-9E43-A66A-DBCCCB9EC4EF}">
      <dgm:prSet/>
      <dgm:spPr/>
      <dgm:t>
        <a:bodyPr/>
        <a:lstStyle/>
        <a:p>
          <a:endParaRPr lang="en-GB"/>
        </a:p>
      </dgm:t>
    </dgm:pt>
    <dgm:pt modelId="{28D4D81C-7FDB-4148-A4F3-18D9ABF86860}">
      <dgm:prSet phldrT="[Text]"/>
      <dgm:spPr/>
      <dgm:t>
        <a:bodyPr/>
        <a:lstStyle/>
        <a:p>
          <a:r>
            <a:rPr lang="en-GB" dirty="0">
              <a:solidFill>
                <a:schemeClr val="tx1"/>
              </a:solidFill>
              <a:latin typeface="Times New Roman" panose="02020603050405020304" pitchFamily="18" charset="0"/>
              <a:cs typeface="Times New Roman" panose="02020603050405020304" pitchFamily="18" charset="0"/>
            </a:rPr>
            <a:t>Masculinity vs. Femininity</a:t>
          </a:r>
        </a:p>
      </dgm:t>
    </dgm:pt>
    <dgm:pt modelId="{3CE0FA10-1209-FC41-A039-13661533F1F6}" type="parTrans" cxnId="{AAABE251-2FB5-D748-A9FE-1584E00FE332}">
      <dgm:prSet/>
      <dgm:spPr/>
      <dgm:t>
        <a:bodyPr/>
        <a:lstStyle/>
        <a:p>
          <a:endParaRPr lang="en-GB"/>
        </a:p>
      </dgm:t>
    </dgm:pt>
    <dgm:pt modelId="{AF4FA2A0-8DA1-7649-999A-A551A7E9B635}" type="sibTrans" cxnId="{AAABE251-2FB5-D748-A9FE-1584E00FE332}">
      <dgm:prSet/>
      <dgm:spPr/>
      <dgm:t>
        <a:bodyPr/>
        <a:lstStyle/>
        <a:p>
          <a:endParaRPr lang="en-GB"/>
        </a:p>
      </dgm:t>
    </dgm:pt>
    <dgm:pt modelId="{14930008-E2C2-BF4F-A402-1A3F10108D89}">
      <dgm:prSet phldrT="[Text]"/>
      <dgm:spPr/>
      <dgm:t>
        <a:bodyPr/>
        <a:lstStyle/>
        <a:p>
          <a:r>
            <a:rPr lang="en-GB" dirty="0">
              <a:solidFill>
                <a:schemeClr val="tx1"/>
              </a:solidFill>
              <a:latin typeface="Times New Roman" panose="02020603050405020304" pitchFamily="18" charset="0"/>
              <a:cs typeface="Times New Roman" panose="02020603050405020304" pitchFamily="18" charset="0"/>
            </a:rPr>
            <a:t>Long - vs. Short-term orientation</a:t>
          </a:r>
        </a:p>
      </dgm:t>
    </dgm:pt>
    <dgm:pt modelId="{940EC364-9C90-8A41-AC05-7229282823FF}" type="parTrans" cxnId="{8B485B89-D78B-504C-A6E5-B28FAF52E1E4}">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441C06DE-E432-BF42-871A-4AD66883788B}" type="sibTrans" cxnId="{8B485B89-D78B-504C-A6E5-B28FAF52E1E4}">
      <dgm:prSet/>
      <dgm:spPr/>
      <dgm:t>
        <a:bodyPr/>
        <a:lstStyle/>
        <a:p>
          <a:endParaRPr lang="en-GB">
            <a:solidFill>
              <a:schemeClr val="tx1"/>
            </a:solidFill>
            <a:latin typeface="Times New Roman" panose="02020603050405020304" pitchFamily="18" charset="0"/>
            <a:cs typeface="Times New Roman" panose="02020603050405020304" pitchFamily="18" charset="0"/>
          </a:endParaRPr>
        </a:p>
      </dgm:t>
    </dgm:pt>
    <dgm:pt modelId="{7F463D96-C7D5-2140-9068-5BD8F721466E}">
      <dgm:prSet phldrT="[Text]"/>
      <dgm:spPr/>
      <dgm:t>
        <a:bodyPr/>
        <a:lstStyle/>
        <a:p>
          <a:r>
            <a:rPr lang="en-GB" dirty="0">
              <a:solidFill>
                <a:schemeClr val="tx1"/>
              </a:solidFill>
              <a:latin typeface="Times New Roman" panose="02020603050405020304" pitchFamily="18" charset="0"/>
              <a:cs typeface="Times New Roman" panose="02020603050405020304" pitchFamily="18" charset="0"/>
            </a:rPr>
            <a:t>Indulgence - Restraint</a:t>
          </a:r>
        </a:p>
      </dgm:t>
    </dgm:pt>
    <dgm:pt modelId="{F68CA83D-EDB0-E948-AC5B-46590BA29686}" type="parTrans" cxnId="{66ADFF42-BD2A-B447-BD21-4675B1183C08}">
      <dgm:prSet/>
      <dgm:spPr/>
      <dgm:t>
        <a:bodyPr/>
        <a:lstStyle/>
        <a:p>
          <a:endParaRPr lang="en-GB"/>
        </a:p>
      </dgm:t>
    </dgm:pt>
    <dgm:pt modelId="{604E4BC7-ACE1-8145-A1EE-C01C329323D1}" type="sibTrans" cxnId="{66ADFF42-BD2A-B447-BD21-4675B1183C08}">
      <dgm:prSet/>
      <dgm:spPr/>
      <dgm:t>
        <a:bodyPr/>
        <a:lstStyle/>
        <a:p>
          <a:endParaRPr lang="en-GB"/>
        </a:p>
      </dgm:t>
    </dgm:pt>
    <dgm:pt modelId="{E38F35B0-2FC0-2845-A81B-6F9D199D93A9}" type="pres">
      <dgm:prSet presAssocID="{26A53B34-E217-9E47-8628-E426B6E4E4E8}" presName="Name0" presStyleCnt="0">
        <dgm:presLayoutVars>
          <dgm:dir/>
          <dgm:animLvl val="lvl"/>
          <dgm:resizeHandles val="exact"/>
        </dgm:presLayoutVars>
      </dgm:prSet>
      <dgm:spPr/>
    </dgm:pt>
    <dgm:pt modelId="{6CEF698E-E468-3D49-95DE-0D9DF55D00EC}" type="pres">
      <dgm:prSet presAssocID="{1F0869EB-01C1-7A4B-8FF2-795AC3F5ADCF}" presName="vertFlow" presStyleCnt="0"/>
      <dgm:spPr/>
    </dgm:pt>
    <dgm:pt modelId="{50E8AC8B-A601-4E46-9FD5-9A12B05D3158}" type="pres">
      <dgm:prSet presAssocID="{1F0869EB-01C1-7A4B-8FF2-795AC3F5ADCF}" presName="header" presStyleLbl="node1" presStyleIdx="0" presStyleCnt="2"/>
      <dgm:spPr/>
    </dgm:pt>
    <dgm:pt modelId="{68364DF9-6C83-914E-BB9A-093B07FE1990}" type="pres">
      <dgm:prSet presAssocID="{42CD83B1-25AB-EB48-AF8C-F5379222611B}" presName="parTrans" presStyleLbl="sibTrans2D1" presStyleIdx="0" presStyleCnt="4"/>
      <dgm:spPr/>
    </dgm:pt>
    <dgm:pt modelId="{9C4745FD-46E1-0F4F-B6A2-DC4E850B2378}" type="pres">
      <dgm:prSet presAssocID="{0C37F812-3505-9B40-AB1D-BDEFE4874FFD}" presName="child" presStyleLbl="alignAccFollowNode1" presStyleIdx="0" presStyleCnt="4">
        <dgm:presLayoutVars>
          <dgm:chMax val="0"/>
          <dgm:bulletEnabled val="1"/>
        </dgm:presLayoutVars>
      </dgm:prSet>
      <dgm:spPr/>
    </dgm:pt>
    <dgm:pt modelId="{6ACB7B04-8265-F14E-B7DD-40BA3304B812}" type="pres">
      <dgm:prSet presAssocID="{EAF8D46C-43F6-214C-8988-EDA9F2E6CAD5}" presName="sibTrans" presStyleLbl="sibTrans2D1" presStyleIdx="1" presStyleCnt="4"/>
      <dgm:spPr/>
    </dgm:pt>
    <dgm:pt modelId="{76CBCE19-50CF-D341-9EB3-B84DD9F2861E}" type="pres">
      <dgm:prSet presAssocID="{8292747A-DADA-B147-A5FE-9C70CF8397F5}" presName="child" presStyleLbl="alignAccFollowNode1" presStyleIdx="1" presStyleCnt="4">
        <dgm:presLayoutVars>
          <dgm:chMax val="0"/>
          <dgm:bulletEnabled val="1"/>
        </dgm:presLayoutVars>
      </dgm:prSet>
      <dgm:spPr/>
    </dgm:pt>
    <dgm:pt modelId="{83E34C72-A969-A74E-9321-0AFA68F608EE}" type="pres">
      <dgm:prSet presAssocID="{1F0869EB-01C1-7A4B-8FF2-795AC3F5ADCF}" presName="hSp" presStyleCnt="0"/>
      <dgm:spPr/>
    </dgm:pt>
    <dgm:pt modelId="{71B43A4C-99DD-8B46-98A2-E1079F7FD725}" type="pres">
      <dgm:prSet presAssocID="{28D4D81C-7FDB-4148-A4F3-18D9ABF86860}" presName="vertFlow" presStyleCnt="0"/>
      <dgm:spPr/>
    </dgm:pt>
    <dgm:pt modelId="{ECDE2388-61D2-C848-A948-0C30BF59E4D7}" type="pres">
      <dgm:prSet presAssocID="{28D4D81C-7FDB-4148-A4F3-18D9ABF86860}" presName="header" presStyleLbl="node1" presStyleIdx="1" presStyleCnt="2"/>
      <dgm:spPr/>
    </dgm:pt>
    <dgm:pt modelId="{615E0061-16B1-C54B-B93E-06E9AB921B04}" type="pres">
      <dgm:prSet presAssocID="{940EC364-9C90-8A41-AC05-7229282823FF}" presName="parTrans" presStyleLbl="sibTrans2D1" presStyleIdx="2" presStyleCnt="4"/>
      <dgm:spPr/>
    </dgm:pt>
    <dgm:pt modelId="{C70B566D-1369-9B4F-83D0-B105DA597EC7}" type="pres">
      <dgm:prSet presAssocID="{14930008-E2C2-BF4F-A402-1A3F10108D89}" presName="child" presStyleLbl="alignAccFollowNode1" presStyleIdx="2" presStyleCnt="4">
        <dgm:presLayoutVars>
          <dgm:chMax val="0"/>
          <dgm:bulletEnabled val="1"/>
        </dgm:presLayoutVars>
      </dgm:prSet>
      <dgm:spPr/>
    </dgm:pt>
    <dgm:pt modelId="{651D86E1-94AF-8647-8942-E0B3F139034A}" type="pres">
      <dgm:prSet presAssocID="{441C06DE-E432-BF42-871A-4AD66883788B}" presName="sibTrans" presStyleLbl="sibTrans2D1" presStyleIdx="3" presStyleCnt="4"/>
      <dgm:spPr/>
    </dgm:pt>
    <dgm:pt modelId="{526A4F98-B091-9648-8BAF-8C3915A787EB}" type="pres">
      <dgm:prSet presAssocID="{7F463D96-C7D5-2140-9068-5BD8F721466E}" presName="child" presStyleLbl="alignAccFollowNode1" presStyleIdx="3" presStyleCnt="4">
        <dgm:presLayoutVars>
          <dgm:chMax val="0"/>
          <dgm:bulletEnabled val="1"/>
        </dgm:presLayoutVars>
      </dgm:prSet>
      <dgm:spPr/>
    </dgm:pt>
  </dgm:ptLst>
  <dgm:cxnLst>
    <dgm:cxn modelId="{42FB6506-955E-3044-A5BF-AF1619B4ABF0}" type="presOf" srcId="{1F0869EB-01C1-7A4B-8FF2-795AC3F5ADCF}" destId="{50E8AC8B-A601-4E46-9FD5-9A12B05D3158}" srcOrd="0" destOrd="0" presId="urn:microsoft.com/office/officeart/2005/8/layout/lProcess1"/>
    <dgm:cxn modelId="{2782D616-3DEC-4A40-AB21-6DF4B5B139B2}" srcId="{1F0869EB-01C1-7A4B-8FF2-795AC3F5ADCF}" destId="{0C37F812-3505-9B40-AB1D-BDEFE4874FFD}" srcOrd="0" destOrd="0" parTransId="{42CD83B1-25AB-EB48-AF8C-F5379222611B}" sibTransId="{EAF8D46C-43F6-214C-8988-EDA9F2E6CAD5}"/>
    <dgm:cxn modelId="{01C4C21D-4E42-C34B-AE7D-1154624890D0}" type="presOf" srcId="{28D4D81C-7FDB-4148-A4F3-18D9ABF86860}" destId="{ECDE2388-61D2-C848-A948-0C30BF59E4D7}" srcOrd="0" destOrd="0" presId="urn:microsoft.com/office/officeart/2005/8/layout/lProcess1"/>
    <dgm:cxn modelId="{3FA32634-9720-BB4C-9804-B5C08747D795}" type="presOf" srcId="{441C06DE-E432-BF42-871A-4AD66883788B}" destId="{651D86E1-94AF-8647-8942-E0B3F139034A}" srcOrd="0" destOrd="0" presId="urn:microsoft.com/office/officeart/2005/8/layout/lProcess1"/>
    <dgm:cxn modelId="{66ADFF42-BD2A-B447-BD21-4675B1183C08}" srcId="{28D4D81C-7FDB-4148-A4F3-18D9ABF86860}" destId="{7F463D96-C7D5-2140-9068-5BD8F721466E}" srcOrd="1" destOrd="0" parTransId="{F68CA83D-EDB0-E948-AC5B-46590BA29686}" sibTransId="{604E4BC7-ACE1-8145-A1EE-C01C329323D1}"/>
    <dgm:cxn modelId="{31E31D47-73F6-5B44-84D3-A71DBA9C402E}" type="presOf" srcId="{26A53B34-E217-9E47-8628-E426B6E4E4E8}" destId="{E38F35B0-2FC0-2845-A81B-6F9D199D93A9}" srcOrd="0" destOrd="0" presId="urn:microsoft.com/office/officeart/2005/8/layout/lProcess1"/>
    <dgm:cxn modelId="{AAABE251-2FB5-D748-A9FE-1584E00FE332}" srcId="{26A53B34-E217-9E47-8628-E426B6E4E4E8}" destId="{28D4D81C-7FDB-4148-A4F3-18D9ABF86860}" srcOrd="1" destOrd="0" parTransId="{3CE0FA10-1209-FC41-A039-13661533F1F6}" sibTransId="{AF4FA2A0-8DA1-7649-999A-A551A7E9B635}"/>
    <dgm:cxn modelId="{17D1905F-3BC0-9E43-A66A-DBCCCB9EC4EF}" srcId="{1F0869EB-01C1-7A4B-8FF2-795AC3F5ADCF}" destId="{8292747A-DADA-B147-A5FE-9C70CF8397F5}" srcOrd="1" destOrd="0" parTransId="{28E51BE9-1E61-4142-AA24-E7C60576DDAE}" sibTransId="{0824B252-61D1-3445-AC41-ED9B6BBE7526}"/>
    <dgm:cxn modelId="{123D976A-2F45-C644-9BA2-558A82095527}" type="presOf" srcId="{EAF8D46C-43F6-214C-8988-EDA9F2E6CAD5}" destId="{6ACB7B04-8265-F14E-B7DD-40BA3304B812}" srcOrd="0" destOrd="0" presId="urn:microsoft.com/office/officeart/2005/8/layout/lProcess1"/>
    <dgm:cxn modelId="{5DB7AB72-5BDF-D644-B9EA-1641333A7A57}" srcId="{26A53B34-E217-9E47-8628-E426B6E4E4E8}" destId="{1F0869EB-01C1-7A4B-8FF2-795AC3F5ADCF}" srcOrd="0" destOrd="0" parTransId="{F0A1BA58-255A-9247-B380-FFC5DA195D90}" sibTransId="{7E4D3462-BAF1-CD4A-B599-18BDDC55B1AB}"/>
    <dgm:cxn modelId="{35BBE281-DF5D-6649-A89A-70541B331E00}" type="presOf" srcId="{940EC364-9C90-8A41-AC05-7229282823FF}" destId="{615E0061-16B1-C54B-B93E-06E9AB921B04}" srcOrd="0" destOrd="0" presId="urn:microsoft.com/office/officeart/2005/8/layout/lProcess1"/>
    <dgm:cxn modelId="{89D5CE82-7F16-FF4F-9C71-E982DD28665D}" type="presOf" srcId="{7F463D96-C7D5-2140-9068-5BD8F721466E}" destId="{526A4F98-B091-9648-8BAF-8C3915A787EB}" srcOrd="0" destOrd="0" presId="urn:microsoft.com/office/officeart/2005/8/layout/lProcess1"/>
    <dgm:cxn modelId="{26666A87-D264-FA45-B906-EE71E2A96C49}" type="presOf" srcId="{14930008-E2C2-BF4F-A402-1A3F10108D89}" destId="{C70B566D-1369-9B4F-83D0-B105DA597EC7}" srcOrd="0" destOrd="0" presId="urn:microsoft.com/office/officeart/2005/8/layout/lProcess1"/>
    <dgm:cxn modelId="{8B485B89-D78B-504C-A6E5-B28FAF52E1E4}" srcId="{28D4D81C-7FDB-4148-A4F3-18D9ABF86860}" destId="{14930008-E2C2-BF4F-A402-1A3F10108D89}" srcOrd="0" destOrd="0" parTransId="{940EC364-9C90-8A41-AC05-7229282823FF}" sibTransId="{441C06DE-E432-BF42-871A-4AD66883788B}"/>
    <dgm:cxn modelId="{663316AA-4FC8-E74D-BE23-DD82270E9C05}" type="presOf" srcId="{42CD83B1-25AB-EB48-AF8C-F5379222611B}" destId="{68364DF9-6C83-914E-BB9A-093B07FE1990}" srcOrd="0" destOrd="0" presId="urn:microsoft.com/office/officeart/2005/8/layout/lProcess1"/>
    <dgm:cxn modelId="{7BA5BFAB-0407-DF4C-9BCE-C9D7B2FD64C3}" type="presOf" srcId="{8292747A-DADA-B147-A5FE-9C70CF8397F5}" destId="{76CBCE19-50CF-D341-9EB3-B84DD9F2861E}" srcOrd="0" destOrd="0" presId="urn:microsoft.com/office/officeart/2005/8/layout/lProcess1"/>
    <dgm:cxn modelId="{AD271ED9-FE1B-0A4C-89DF-5DD179E2658B}" type="presOf" srcId="{0C37F812-3505-9B40-AB1D-BDEFE4874FFD}" destId="{9C4745FD-46E1-0F4F-B6A2-DC4E850B2378}" srcOrd="0" destOrd="0" presId="urn:microsoft.com/office/officeart/2005/8/layout/lProcess1"/>
    <dgm:cxn modelId="{1628656F-99AD-9C4F-ADE3-69AAC9F4CB3C}" type="presParOf" srcId="{E38F35B0-2FC0-2845-A81B-6F9D199D93A9}" destId="{6CEF698E-E468-3D49-95DE-0D9DF55D00EC}" srcOrd="0" destOrd="0" presId="urn:microsoft.com/office/officeart/2005/8/layout/lProcess1"/>
    <dgm:cxn modelId="{F764F399-C5E6-4C4C-BF76-C4A1126B3F53}" type="presParOf" srcId="{6CEF698E-E468-3D49-95DE-0D9DF55D00EC}" destId="{50E8AC8B-A601-4E46-9FD5-9A12B05D3158}" srcOrd="0" destOrd="0" presId="urn:microsoft.com/office/officeart/2005/8/layout/lProcess1"/>
    <dgm:cxn modelId="{EC29905D-4A28-B046-97A1-5EC1307FD8D6}" type="presParOf" srcId="{6CEF698E-E468-3D49-95DE-0D9DF55D00EC}" destId="{68364DF9-6C83-914E-BB9A-093B07FE1990}" srcOrd="1" destOrd="0" presId="urn:microsoft.com/office/officeart/2005/8/layout/lProcess1"/>
    <dgm:cxn modelId="{C0E6908B-D75F-E54A-A42E-7D4AEA476F89}" type="presParOf" srcId="{6CEF698E-E468-3D49-95DE-0D9DF55D00EC}" destId="{9C4745FD-46E1-0F4F-B6A2-DC4E850B2378}" srcOrd="2" destOrd="0" presId="urn:microsoft.com/office/officeart/2005/8/layout/lProcess1"/>
    <dgm:cxn modelId="{32595A84-8EE6-E642-AF85-4D24E32B03F4}" type="presParOf" srcId="{6CEF698E-E468-3D49-95DE-0D9DF55D00EC}" destId="{6ACB7B04-8265-F14E-B7DD-40BA3304B812}" srcOrd="3" destOrd="0" presId="urn:microsoft.com/office/officeart/2005/8/layout/lProcess1"/>
    <dgm:cxn modelId="{E7523FA7-75F1-9043-ACB1-D19CE080C5DB}" type="presParOf" srcId="{6CEF698E-E468-3D49-95DE-0D9DF55D00EC}" destId="{76CBCE19-50CF-D341-9EB3-B84DD9F2861E}" srcOrd="4" destOrd="0" presId="urn:microsoft.com/office/officeart/2005/8/layout/lProcess1"/>
    <dgm:cxn modelId="{C4EFDB75-D371-194A-8438-651679318312}" type="presParOf" srcId="{E38F35B0-2FC0-2845-A81B-6F9D199D93A9}" destId="{83E34C72-A969-A74E-9321-0AFA68F608EE}" srcOrd="1" destOrd="0" presId="urn:microsoft.com/office/officeart/2005/8/layout/lProcess1"/>
    <dgm:cxn modelId="{69B8FF8B-DCE6-4247-B1A7-1B488C31AF74}" type="presParOf" srcId="{E38F35B0-2FC0-2845-A81B-6F9D199D93A9}" destId="{71B43A4C-99DD-8B46-98A2-E1079F7FD725}" srcOrd="2" destOrd="0" presId="urn:microsoft.com/office/officeart/2005/8/layout/lProcess1"/>
    <dgm:cxn modelId="{3C544FCA-6DBA-8042-BB84-F844C991CED5}" type="presParOf" srcId="{71B43A4C-99DD-8B46-98A2-E1079F7FD725}" destId="{ECDE2388-61D2-C848-A948-0C30BF59E4D7}" srcOrd="0" destOrd="0" presId="urn:microsoft.com/office/officeart/2005/8/layout/lProcess1"/>
    <dgm:cxn modelId="{5E0AF8E2-DCE4-2745-BBD9-2F6422BD90D4}" type="presParOf" srcId="{71B43A4C-99DD-8B46-98A2-E1079F7FD725}" destId="{615E0061-16B1-C54B-B93E-06E9AB921B04}" srcOrd="1" destOrd="0" presId="urn:microsoft.com/office/officeart/2005/8/layout/lProcess1"/>
    <dgm:cxn modelId="{F6C06264-6CC3-7B47-80F0-46703EE77C7A}" type="presParOf" srcId="{71B43A4C-99DD-8B46-98A2-E1079F7FD725}" destId="{C70B566D-1369-9B4F-83D0-B105DA597EC7}" srcOrd="2" destOrd="0" presId="urn:microsoft.com/office/officeart/2005/8/layout/lProcess1"/>
    <dgm:cxn modelId="{0B3ABBEF-1D40-5145-B932-00B278112A55}" type="presParOf" srcId="{71B43A4C-99DD-8B46-98A2-E1079F7FD725}" destId="{651D86E1-94AF-8647-8942-E0B3F139034A}" srcOrd="3" destOrd="0" presId="urn:microsoft.com/office/officeart/2005/8/layout/lProcess1"/>
    <dgm:cxn modelId="{D3D09156-9583-3C4A-B3F7-C3E590299F1B}" type="presParOf" srcId="{71B43A4C-99DD-8B46-98A2-E1079F7FD725}" destId="{526A4F98-B091-9648-8BAF-8C3915A787EB}" srcOrd="4" destOrd="0" presId="urn:microsoft.com/office/officeart/2005/8/layout/l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CAED45-EF21-6248-B5B0-93AA45B3894D}">
      <dsp:nvSpPr>
        <dsp:cNvPr id="0" name=""/>
        <dsp:cNvSpPr/>
      </dsp:nvSpPr>
      <dsp:spPr>
        <a:xfrm>
          <a:off x="0" y="1638376"/>
          <a:ext cx="5175384" cy="277199"/>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E8CD900-CB91-EB40-AD9E-2B6AF751B034}">
      <dsp:nvSpPr>
        <dsp:cNvPr id="0" name=""/>
        <dsp:cNvSpPr/>
      </dsp:nvSpPr>
      <dsp:spPr>
        <a:xfrm>
          <a:off x="258516" y="105145"/>
          <a:ext cx="3619230" cy="169559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932" tIns="0" rIns="136932" bIns="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bg1"/>
              </a:solidFill>
              <a:latin typeface="Times New Roman" panose="02020603050405020304" pitchFamily="18" charset="0"/>
              <a:cs typeface="Times New Roman" panose="02020603050405020304" pitchFamily="18" charset="0"/>
            </a:rPr>
            <a:t>Known as an individual's ability to identify, understand, adopt and manage emotions of oneself and others.  (Mayer et. al, 1997).</a:t>
          </a:r>
        </a:p>
      </dsp:txBody>
      <dsp:txXfrm>
        <a:off x="341288" y="187917"/>
        <a:ext cx="3453686" cy="1530046"/>
      </dsp:txXfrm>
    </dsp:sp>
    <dsp:sp modelId="{9DB6B8C8-4E4C-0F49-B494-DE06A6F304F0}">
      <dsp:nvSpPr>
        <dsp:cNvPr id="0" name=""/>
        <dsp:cNvSpPr/>
      </dsp:nvSpPr>
      <dsp:spPr>
        <a:xfrm>
          <a:off x="0" y="3300493"/>
          <a:ext cx="5175384" cy="277199"/>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0EABB3-EAF5-A241-991E-7F1ADA8BF321}">
      <dsp:nvSpPr>
        <dsp:cNvPr id="0" name=""/>
        <dsp:cNvSpPr/>
      </dsp:nvSpPr>
      <dsp:spPr>
        <a:xfrm>
          <a:off x="258516" y="1974976"/>
          <a:ext cx="3619230" cy="148787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932" tIns="0" rIns="136932" bIns="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EQ is believed to be a useful tool for prediction of job performance, effective leadership, productivity and work relationships. </a:t>
          </a:r>
        </a:p>
      </dsp:txBody>
      <dsp:txXfrm>
        <a:off x="331148" y="2047608"/>
        <a:ext cx="3473966" cy="1342612"/>
      </dsp:txXfrm>
    </dsp:sp>
    <dsp:sp modelId="{B76DF253-147B-B94D-9246-4D4C810FC9BF}">
      <dsp:nvSpPr>
        <dsp:cNvPr id="0" name=""/>
        <dsp:cNvSpPr/>
      </dsp:nvSpPr>
      <dsp:spPr>
        <a:xfrm flipV="1">
          <a:off x="0" y="5204786"/>
          <a:ext cx="5175384" cy="226209"/>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868A0C2-B29B-A34D-8F19-1BB3AEF2037D}">
      <dsp:nvSpPr>
        <dsp:cNvPr id="0" name=""/>
        <dsp:cNvSpPr/>
      </dsp:nvSpPr>
      <dsp:spPr>
        <a:xfrm>
          <a:off x="258516" y="3637093"/>
          <a:ext cx="3619230" cy="1730052"/>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932" tIns="0" rIns="136932" bIns="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EQ is an important tool for modern organizations; it is increasingly sought after due to enhancing collaboration and drive sustainable organization performance.  (Yadav et. al, 2019)</a:t>
          </a:r>
        </a:p>
      </dsp:txBody>
      <dsp:txXfrm>
        <a:off x="342970" y="3721547"/>
        <a:ext cx="3450322" cy="15611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DA013F-DA07-3A47-B57E-0F4B1188168E}">
      <dsp:nvSpPr>
        <dsp:cNvPr id="0" name=""/>
        <dsp:cNvSpPr/>
      </dsp:nvSpPr>
      <dsp:spPr>
        <a:xfrm>
          <a:off x="6144730" y="2773783"/>
          <a:ext cx="91440" cy="321002"/>
        </a:xfrm>
        <a:custGeom>
          <a:avLst/>
          <a:gdLst/>
          <a:ahLst/>
          <a:cxnLst/>
          <a:rect l="0" t="0" r="0" b="0"/>
          <a:pathLst>
            <a:path>
              <a:moveTo>
                <a:pt x="45720" y="0"/>
              </a:moveTo>
              <a:lnTo>
                <a:pt x="45720" y="321002"/>
              </a:lnTo>
            </a:path>
          </a:pathLst>
        </a:custGeom>
        <a:noFill/>
        <a:ln w="25400" cap="flat" cmpd="sng" algn="ctr">
          <a:solidFill>
            <a:schemeClr val="accent2">
              <a:tint val="7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9C25694-6D67-F542-B791-50EDB260FFFA}">
      <dsp:nvSpPr>
        <dsp:cNvPr id="0" name=""/>
        <dsp:cNvSpPr/>
      </dsp:nvSpPr>
      <dsp:spPr>
        <a:xfrm>
          <a:off x="4069878" y="1433724"/>
          <a:ext cx="2120571" cy="321002"/>
        </a:xfrm>
        <a:custGeom>
          <a:avLst/>
          <a:gdLst/>
          <a:ahLst/>
          <a:cxnLst/>
          <a:rect l="0" t="0" r="0" b="0"/>
          <a:pathLst>
            <a:path>
              <a:moveTo>
                <a:pt x="0" y="0"/>
              </a:moveTo>
              <a:lnTo>
                <a:pt x="0" y="161775"/>
              </a:lnTo>
              <a:lnTo>
                <a:pt x="2120571" y="161775"/>
              </a:lnTo>
              <a:lnTo>
                <a:pt x="2120571" y="321002"/>
              </a:lnTo>
            </a:path>
          </a:pathLst>
        </a:custGeom>
        <a:noFill/>
        <a:ln w="25400" cap="flat" cmpd="sng" algn="ctr">
          <a:solidFill>
            <a:schemeClr val="accent2">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98F9224-AB0B-374C-9BA7-1CDF98EB6FF1}">
      <dsp:nvSpPr>
        <dsp:cNvPr id="0" name=""/>
        <dsp:cNvSpPr/>
      </dsp:nvSpPr>
      <dsp:spPr>
        <a:xfrm>
          <a:off x="1949306" y="2773783"/>
          <a:ext cx="1363663" cy="318454"/>
        </a:xfrm>
        <a:custGeom>
          <a:avLst/>
          <a:gdLst/>
          <a:ahLst/>
          <a:cxnLst/>
          <a:rect l="0" t="0" r="0" b="0"/>
          <a:pathLst>
            <a:path>
              <a:moveTo>
                <a:pt x="0" y="0"/>
              </a:moveTo>
              <a:lnTo>
                <a:pt x="0" y="159227"/>
              </a:lnTo>
              <a:lnTo>
                <a:pt x="1363663" y="159227"/>
              </a:lnTo>
              <a:lnTo>
                <a:pt x="1363663" y="318454"/>
              </a:lnTo>
            </a:path>
          </a:pathLst>
        </a:custGeom>
        <a:noFill/>
        <a:ln w="25400" cap="flat" cmpd="sng" algn="ctr">
          <a:solidFill>
            <a:schemeClr val="accent2">
              <a:tint val="7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EFC29E-8F82-7341-A858-8B89B976F3D0}">
      <dsp:nvSpPr>
        <dsp:cNvPr id="0" name=""/>
        <dsp:cNvSpPr/>
      </dsp:nvSpPr>
      <dsp:spPr>
        <a:xfrm>
          <a:off x="510566" y="2773783"/>
          <a:ext cx="1438740" cy="321002"/>
        </a:xfrm>
        <a:custGeom>
          <a:avLst/>
          <a:gdLst/>
          <a:ahLst/>
          <a:cxnLst/>
          <a:rect l="0" t="0" r="0" b="0"/>
          <a:pathLst>
            <a:path>
              <a:moveTo>
                <a:pt x="1438740" y="0"/>
              </a:moveTo>
              <a:lnTo>
                <a:pt x="1438740" y="161775"/>
              </a:lnTo>
              <a:lnTo>
                <a:pt x="0" y="161775"/>
              </a:lnTo>
              <a:lnTo>
                <a:pt x="0" y="321002"/>
              </a:lnTo>
            </a:path>
          </a:pathLst>
        </a:custGeom>
        <a:noFill/>
        <a:ln w="25400" cap="flat" cmpd="sng" algn="ctr">
          <a:solidFill>
            <a:schemeClr val="accent2">
              <a:tint val="7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6F076F1-D65C-0043-AEDC-260DD1523C3F}">
      <dsp:nvSpPr>
        <dsp:cNvPr id="0" name=""/>
        <dsp:cNvSpPr/>
      </dsp:nvSpPr>
      <dsp:spPr>
        <a:xfrm>
          <a:off x="1949306" y="1433724"/>
          <a:ext cx="2120571" cy="321002"/>
        </a:xfrm>
        <a:custGeom>
          <a:avLst/>
          <a:gdLst/>
          <a:ahLst/>
          <a:cxnLst/>
          <a:rect l="0" t="0" r="0" b="0"/>
          <a:pathLst>
            <a:path>
              <a:moveTo>
                <a:pt x="2120571" y="0"/>
              </a:moveTo>
              <a:lnTo>
                <a:pt x="2120571" y="161775"/>
              </a:lnTo>
              <a:lnTo>
                <a:pt x="0" y="161775"/>
              </a:lnTo>
              <a:lnTo>
                <a:pt x="0" y="321002"/>
              </a:lnTo>
            </a:path>
          </a:pathLst>
        </a:custGeom>
        <a:noFill/>
        <a:ln w="25400" cap="flat" cmpd="sng" algn="ctr">
          <a:solidFill>
            <a:schemeClr val="accent2">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54C1049-891F-8545-870C-7D4FBD2A581D}">
      <dsp:nvSpPr>
        <dsp:cNvPr id="0" name=""/>
        <dsp:cNvSpPr/>
      </dsp:nvSpPr>
      <dsp:spPr>
        <a:xfrm>
          <a:off x="3560350" y="414668"/>
          <a:ext cx="1019055" cy="1019055"/>
        </a:xfrm>
        <a:prstGeom prst="ellipse">
          <a:avLst/>
        </a:prstGeom>
        <a:blipFill>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40BA90-5A5D-BC41-861A-EB49C1DE6D87}">
      <dsp:nvSpPr>
        <dsp:cNvPr id="0" name=""/>
        <dsp:cNvSpPr/>
      </dsp:nvSpPr>
      <dsp:spPr>
        <a:xfrm>
          <a:off x="4579406" y="412121"/>
          <a:ext cx="1528583" cy="1019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Times New Roman" panose="02020603050405020304" pitchFamily="18" charset="0"/>
              <a:cs typeface="Times New Roman" panose="02020603050405020304" pitchFamily="18" charset="0"/>
            </a:rPr>
            <a:t>EQ</a:t>
          </a:r>
          <a:endParaRPr lang="en-GB" sz="5000" kern="1200" dirty="0">
            <a:latin typeface="Times New Roman" panose="02020603050405020304" pitchFamily="18" charset="0"/>
            <a:cs typeface="Times New Roman" panose="02020603050405020304" pitchFamily="18" charset="0"/>
          </a:endParaRPr>
        </a:p>
      </dsp:txBody>
      <dsp:txXfrm>
        <a:off x="4579406" y="412121"/>
        <a:ext cx="1528583" cy="1019055"/>
      </dsp:txXfrm>
    </dsp:sp>
    <dsp:sp modelId="{2CD244E1-AB02-194A-BEE0-674469B26FFD}">
      <dsp:nvSpPr>
        <dsp:cNvPr id="0" name=""/>
        <dsp:cNvSpPr/>
      </dsp:nvSpPr>
      <dsp:spPr>
        <a:xfrm>
          <a:off x="1439778" y="1754727"/>
          <a:ext cx="1019055" cy="1019055"/>
        </a:xfrm>
        <a:prstGeom prst="ellipse">
          <a:avLst/>
        </a:prstGeom>
        <a:blipFill>
          <a:blip xmlns:r="http://schemas.openxmlformats.org/officeDocument/2006/relationships" r:embed="rId2">
            <a:duotone>
              <a:schemeClr val="accent2">
                <a:hueOff val="0"/>
                <a:satOff val="0"/>
                <a:lumOff val="0"/>
                <a:alphaOff val="0"/>
                <a:shade val="20000"/>
                <a:satMod val="200000"/>
              </a:schemeClr>
              <a:schemeClr val="accent2">
                <a:hueOff val="0"/>
                <a:satOff val="0"/>
                <a:lumOff val="0"/>
                <a:alphaOff val="0"/>
                <a:tint val="12000"/>
                <a:satMod val="190000"/>
              </a:schemeClr>
            </a:duotone>
          </a:blip>
          <a:srcRect/>
          <a:stretch>
            <a:fillRect l="-29000" r="-29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9C22CB-BFFA-2449-A1AF-397A8B96778E}">
      <dsp:nvSpPr>
        <dsp:cNvPr id="0" name=""/>
        <dsp:cNvSpPr/>
      </dsp:nvSpPr>
      <dsp:spPr>
        <a:xfrm>
          <a:off x="2458834" y="1752179"/>
          <a:ext cx="1528583" cy="1019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E</a:t>
          </a:r>
          <a:r>
            <a:rPr lang="en-GB" sz="2000" kern="1200" dirty="0">
              <a:latin typeface="Times New Roman" panose="02020603050405020304" pitchFamily="18" charset="0"/>
              <a:cs typeface="Times New Roman" panose="02020603050405020304" pitchFamily="18" charset="0"/>
            </a:rPr>
            <a:t>ffective leadership.</a:t>
          </a:r>
        </a:p>
      </dsp:txBody>
      <dsp:txXfrm>
        <a:off x="2458834" y="1752179"/>
        <a:ext cx="1528583" cy="1019055"/>
      </dsp:txXfrm>
    </dsp:sp>
    <dsp:sp modelId="{A8B7E6ED-4853-D84D-84BE-AC353E168279}">
      <dsp:nvSpPr>
        <dsp:cNvPr id="0" name=""/>
        <dsp:cNvSpPr/>
      </dsp:nvSpPr>
      <dsp:spPr>
        <a:xfrm>
          <a:off x="1038" y="3094785"/>
          <a:ext cx="1019055" cy="1019055"/>
        </a:xfrm>
        <a:prstGeom prst="ellipse">
          <a:avLst/>
        </a:prstGeom>
        <a:blipFill>
          <a:blip xmlns:r="http://schemas.openxmlformats.org/officeDocument/2006/relationships" r:embed="rId3">
            <a:duotone>
              <a:schemeClr val="accent2">
                <a:hueOff val="0"/>
                <a:satOff val="0"/>
                <a:lumOff val="0"/>
                <a:alphaOff val="0"/>
                <a:shade val="20000"/>
                <a:satMod val="200000"/>
              </a:schemeClr>
              <a:schemeClr val="accent2">
                <a:hueOff val="0"/>
                <a:satOff val="0"/>
                <a:lumOff val="0"/>
                <a:alphaOff val="0"/>
                <a:tint val="12000"/>
                <a:satMod val="190000"/>
              </a:schemeClr>
            </a:duotone>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332D97-0664-AA4B-82B7-4505B520C6DE}">
      <dsp:nvSpPr>
        <dsp:cNvPr id="0" name=""/>
        <dsp:cNvSpPr/>
      </dsp:nvSpPr>
      <dsp:spPr>
        <a:xfrm>
          <a:off x="1020093" y="3092238"/>
          <a:ext cx="1528583" cy="1019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Ability of recognizing people’s feelings.</a:t>
          </a:r>
        </a:p>
      </dsp:txBody>
      <dsp:txXfrm>
        <a:off x="1020093" y="3092238"/>
        <a:ext cx="1528583" cy="1019055"/>
      </dsp:txXfrm>
    </dsp:sp>
    <dsp:sp modelId="{5FB7075C-D751-E940-9927-81A9A348A162}">
      <dsp:nvSpPr>
        <dsp:cNvPr id="0" name=""/>
        <dsp:cNvSpPr/>
      </dsp:nvSpPr>
      <dsp:spPr>
        <a:xfrm>
          <a:off x="2803441" y="3092238"/>
          <a:ext cx="1019055" cy="1019055"/>
        </a:xfrm>
        <a:prstGeom prst="ellipse">
          <a:avLst/>
        </a:prstGeom>
        <a:blipFill>
          <a:blip xmlns:r="http://schemas.openxmlformats.org/officeDocument/2006/relationships" r:embed="rId4">
            <a:duotone>
              <a:schemeClr val="accent2">
                <a:hueOff val="0"/>
                <a:satOff val="0"/>
                <a:lumOff val="0"/>
                <a:alphaOff val="0"/>
                <a:shade val="20000"/>
                <a:satMod val="200000"/>
              </a:schemeClr>
              <a:schemeClr val="accent2">
                <a:hueOff val="0"/>
                <a:satOff val="0"/>
                <a:lumOff val="0"/>
                <a:alphaOff val="0"/>
                <a:tint val="12000"/>
                <a:satMod val="190000"/>
              </a:schemeClr>
            </a:duotone>
          </a:blip>
          <a:srcRect/>
          <a:stretch>
            <a:fillRect l="-26000" r="-26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0E5E1B-F651-4A4D-93E3-983E8E0A24E9}">
      <dsp:nvSpPr>
        <dsp:cNvPr id="0" name=""/>
        <dsp:cNvSpPr/>
      </dsp:nvSpPr>
      <dsp:spPr>
        <a:xfrm>
          <a:off x="3836874" y="3103636"/>
          <a:ext cx="1678736" cy="1011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Improves and encourages communication.</a:t>
          </a:r>
        </a:p>
      </dsp:txBody>
      <dsp:txXfrm>
        <a:off x="3836874" y="3103636"/>
        <a:ext cx="1678736" cy="1011035"/>
      </dsp:txXfrm>
    </dsp:sp>
    <dsp:sp modelId="{741F3529-6F4E-4142-B2EE-63E046CF00FE}">
      <dsp:nvSpPr>
        <dsp:cNvPr id="0" name=""/>
        <dsp:cNvSpPr/>
      </dsp:nvSpPr>
      <dsp:spPr>
        <a:xfrm>
          <a:off x="5680922" y="1754727"/>
          <a:ext cx="1019055" cy="1019055"/>
        </a:xfrm>
        <a:prstGeom prst="ellipse">
          <a:avLst/>
        </a:prstGeom>
        <a:blipFill>
          <a:blip xmlns:r="http://schemas.openxmlformats.org/officeDocument/2006/relationships" r:embed="rId5">
            <a:duotone>
              <a:schemeClr val="accent2">
                <a:hueOff val="0"/>
                <a:satOff val="0"/>
                <a:lumOff val="0"/>
                <a:alphaOff val="0"/>
                <a:shade val="20000"/>
                <a:satMod val="200000"/>
              </a:schemeClr>
              <a:schemeClr val="accent2">
                <a:hueOff val="0"/>
                <a:satOff val="0"/>
                <a:lumOff val="0"/>
                <a:alphaOff val="0"/>
                <a:tint val="12000"/>
                <a:satMod val="190000"/>
              </a:schemeClr>
            </a:duotone>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C54D66-0630-5E44-B4ED-8A95B7B59B38}">
      <dsp:nvSpPr>
        <dsp:cNvPr id="0" name=""/>
        <dsp:cNvSpPr/>
      </dsp:nvSpPr>
      <dsp:spPr>
        <a:xfrm>
          <a:off x="6699978" y="1752179"/>
          <a:ext cx="1528583" cy="1019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Managing emotions effectively.</a:t>
          </a:r>
        </a:p>
      </dsp:txBody>
      <dsp:txXfrm>
        <a:off x="6699978" y="1752179"/>
        <a:ext cx="1528583" cy="1019055"/>
      </dsp:txXfrm>
    </dsp:sp>
    <dsp:sp modelId="{E16FD02D-4FD2-6F43-9106-16E71384DA73}">
      <dsp:nvSpPr>
        <dsp:cNvPr id="0" name=""/>
        <dsp:cNvSpPr/>
      </dsp:nvSpPr>
      <dsp:spPr>
        <a:xfrm>
          <a:off x="5680922" y="3094785"/>
          <a:ext cx="1019055" cy="1019055"/>
        </a:xfrm>
        <a:prstGeom prst="ellipse">
          <a:avLst/>
        </a:prstGeom>
        <a:blipFill>
          <a:blip xmlns:r="http://schemas.openxmlformats.org/officeDocument/2006/relationships" r:embed="rId6">
            <a:duotone>
              <a:schemeClr val="accent2">
                <a:hueOff val="0"/>
                <a:satOff val="0"/>
                <a:lumOff val="0"/>
                <a:alphaOff val="0"/>
                <a:shade val="20000"/>
                <a:satMod val="200000"/>
              </a:schemeClr>
              <a:schemeClr val="accent2">
                <a:hueOff val="0"/>
                <a:satOff val="0"/>
                <a:lumOff val="0"/>
                <a:alphaOff val="0"/>
                <a:tint val="12000"/>
                <a:satMod val="190000"/>
              </a:schemeClr>
            </a:duotone>
          </a:blip>
          <a:srcRect/>
          <a:stretch>
            <a:fillRect l="-10000" r="-10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AC0BC9-F755-6E46-8A8C-8676A38913EF}">
      <dsp:nvSpPr>
        <dsp:cNvPr id="0" name=""/>
        <dsp:cNvSpPr/>
      </dsp:nvSpPr>
      <dsp:spPr>
        <a:xfrm>
          <a:off x="6699978" y="3092238"/>
          <a:ext cx="1528583" cy="1019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Conflict resolution.</a:t>
          </a:r>
        </a:p>
      </dsp:txBody>
      <dsp:txXfrm>
        <a:off x="6699978" y="3092238"/>
        <a:ext cx="1528583" cy="10190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CAED45-EF21-6248-B5B0-93AA45B3894D}">
      <dsp:nvSpPr>
        <dsp:cNvPr id="0" name=""/>
        <dsp:cNvSpPr/>
      </dsp:nvSpPr>
      <dsp:spPr>
        <a:xfrm>
          <a:off x="0" y="1458471"/>
          <a:ext cx="5175384" cy="2520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E8CD900-CB91-EB40-AD9E-2B6AF751B034}">
      <dsp:nvSpPr>
        <dsp:cNvPr id="0" name=""/>
        <dsp:cNvSpPr/>
      </dsp:nvSpPr>
      <dsp:spPr>
        <a:xfrm>
          <a:off x="258516" y="64626"/>
          <a:ext cx="3619230" cy="154144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932" tIns="0" rIns="136932" bIns="0" numCol="1" spcCol="1270" anchor="ctr" anchorCtr="0">
          <a:noAutofit/>
        </a:bodyPr>
        <a:lstStyle/>
        <a:p>
          <a:pPr marL="0" lvl="0" indent="0" algn="ctr" defTabSz="711200">
            <a:lnSpc>
              <a:spcPct val="100000"/>
            </a:lnSpc>
            <a:spcBef>
              <a:spcPct val="0"/>
            </a:spcBef>
            <a:spcAft>
              <a:spcPct val="35000"/>
            </a:spcAft>
            <a:buNone/>
          </a:pPr>
          <a:r>
            <a:rPr lang="en-GB" sz="1600" b="0" i="0" u="none" kern="1200" dirty="0"/>
            <a:t>“</a:t>
          </a:r>
          <a:r>
            <a:rPr lang="en-GB" sz="1600" b="0" i="0" u="none" kern="1200" dirty="0">
              <a:latin typeface="Times New Roman" panose="02020603050405020304" pitchFamily="18" charset="0"/>
              <a:cs typeface="Times New Roman" panose="02020603050405020304" pitchFamily="18" charset="0"/>
            </a:rPr>
            <a:t>Cultural intelligence is an individual’s capability to adapt effectively to new cultural contexts, including cognitive, motivational and behavioural aspects of intercultural functioning.” (Ang et. al, p.335, 2007).</a:t>
          </a:r>
          <a:endParaRPr lang="en-US" sz="1600" kern="1200" dirty="0">
            <a:solidFill>
              <a:schemeClr val="bg1"/>
            </a:solidFill>
            <a:latin typeface="Times New Roman" panose="02020603050405020304" pitchFamily="18" charset="0"/>
            <a:cs typeface="Times New Roman" panose="02020603050405020304" pitchFamily="18" charset="0"/>
          </a:endParaRPr>
        </a:p>
      </dsp:txBody>
      <dsp:txXfrm>
        <a:off x="333763" y="139873"/>
        <a:ext cx="3468736" cy="1390951"/>
      </dsp:txXfrm>
    </dsp:sp>
    <dsp:sp modelId="{9DB6B8C8-4E4C-0F49-B494-DE06A6F304F0}">
      <dsp:nvSpPr>
        <dsp:cNvPr id="0" name=""/>
        <dsp:cNvSpPr/>
      </dsp:nvSpPr>
      <dsp:spPr>
        <a:xfrm>
          <a:off x="0" y="2969487"/>
          <a:ext cx="5175384" cy="2520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0EABB3-EAF5-A241-991E-7F1ADA8BF321}">
      <dsp:nvSpPr>
        <dsp:cNvPr id="0" name=""/>
        <dsp:cNvSpPr/>
      </dsp:nvSpPr>
      <dsp:spPr>
        <a:xfrm>
          <a:off x="258516" y="1764471"/>
          <a:ext cx="3619230" cy="135261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932" tIns="0" rIns="136932" bIns="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The most important components of cultural intelligence are cognition, physicality, emotions and motivations. It is believed that CQ resides in one’s body, heart and head. (Early et. al, 2004).</a:t>
          </a:r>
        </a:p>
      </dsp:txBody>
      <dsp:txXfrm>
        <a:off x="324545" y="1830500"/>
        <a:ext cx="3487172" cy="1220557"/>
      </dsp:txXfrm>
    </dsp:sp>
    <dsp:sp modelId="{B76DF253-147B-B94D-9246-4D4C810FC9BF}">
      <dsp:nvSpPr>
        <dsp:cNvPr id="0" name=""/>
        <dsp:cNvSpPr/>
      </dsp:nvSpPr>
      <dsp:spPr>
        <a:xfrm flipV="1">
          <a:off x="0" y="5265870"/>
          <a:ext cx="5175384" cy="205644"/>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868A0C2-B29B-A34D-8F19-1BB3AEF2037D}">
      <dsp:nvSpPr>
        <dsp:cNvPr id="0" name=""/>
        <dsp:cNvSpPr/>
      </dsp:nvSpPr>
      <dsp:spPr>
        <a:xfrm>
          <a:off x="258516" y="3275487"/>
          <a:ext cx="3619230" cy="2137983"/>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932" tIns="0" rIns="136932" bIns="0" numCol="1" spcCol="1270" anchor="ctr" anchorCtr="0">
          <a:noAutofit/>
        </a:bodyPr>
        <a:lstStyle/>
        <a:p>
          <a:pPr marL="0" lvl="0" indent="0" algn="l" defTabSz="711200">
            <a:lnSpc>
              <a:spcPct val="90000"/>
            </a:lnSpc>
            <a:spcBef>
              <a:spcPct val="0"/>
            </a:spcBef>
            <a:spcAft>
              <a:spcPct val="35000"/>
            </a:spcAft>
            <a:buNone/>
          </a:pPr>
          <a:r>
            <a:rPr lang="en-GB" sz="1600" b="0" i="0" u="none" kern="1200" dirty="0">
              <a:latin typeface="Times New Roman" panose="02020603050405020304" pitchFamily="18" charset="0"/>
              <a:cs typeface="Times New Roman" panose="02020603050405020304" pitchFamily="18" charset="0"/>
            </a:rPr>
            <a:t>Cultural intelligence matters because global organisations rely on cohesive teamwork and effective communication across cultures. As companies expand internationally, adapting to cultural differences becomes crucial for strong performance and meaningful customer and employee relationships. (</a:t>
          </a:r>
          <a:r>
            <a:rPr lang="en-GB" sz="1600" b="0" i="0" u="none" kern="1200" dirty="0" err="1">
              <a:latin typeface="Times New Roman" panose="02020603050405020304" pitchFamily="18" charset="0"/>
              <a:cs typeface="Times New Roman" panose="02020603050405020304" pitchFamily="18" charset="0"/>
            </a:rPr>
            <a:t>Indeed.com</a:t>
          </a:r>
          <a:r>
            <a:rPr lang="en-GB" sz="1600" b="0" i="0" u="none" kern="1200" dirty="0">
              <a:latin typeface="Times New Roman" panose="02020603050405020304" pitchFamily="18" charset="0"/>
              <a:cs typeface="Times New Roman" panose="02020603050405020304" pitchFamily="18" charset="0"/>
            </a:rPr>
            <a:t>, 2025).</a:t>
          </a:r>
          <a:endParaRPr lang="en-US" sz="1600" kern="1200" dirty="0">
            <a:latin typeface="Times New Roman" panose="02020603050405020304" pitchFamily="18" charset="0"/>
            <a:cs typeface="Times New Roman" panose="02020603050405020304" pitchFamily="18" charset="0"/>
          </a:endParaRPr>
        </a:p>
      </dsp:txBody>
      <dsp:txXfrm>
        <a:off x="362884" y="3379855"/>
        <a:ext cx="3410494" cy="19292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E8AC8B-A601-4E46-9FD5-9A12B05D3158}">
      <dsp:nvSpPr>
        <dsp:cNvPr id="0" name=""/>
        <dsp:cNvSpPr/>
      </dsp:nvSpPr>
      <dsp:spPr>
        <a:xfrm>
          <a:off x="1140" y="173064"/>
          <a:ext cx="1696739" cy="424184"/>
        </a:xfrm>
        <a:prstGeom prst="roundRect">
          <a:avLst>
            <a:gd name="adj" fmla="val 10000"/>
          </a:avLst>
        </a:prstGeom>
        <a:solidFill>
          <a:schemeClr val="accent2">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Times New Roman" panose="02020603050405020304" pitchFamily="18" charset="0"/>
              <a:cs typeface="Times New Roman" panose="02020603050405020304" pitchFamily="18" charset="0"/>
            </a:rPr>
            <a:t>Power distance</a:t>
          </a:r>
        </a:p>
      </dsp:txBody>
      <dsp:txXfrm>
        <a:off x="13564" y="185488"/>
        <a:ext cx="1671891" cy="399336"/>
      </dsp:txXfrm>
    </dsp:sp>
    <dsp:sp modelId="{68364DF9-6C83-914E-BB9A-093B07FE1990}">
      <dsp:nvSpPr>
        <dsp:cNvPr id="0" name=""/>
        <dsp:cNvSpPr/>
      </dsp:nvSpPr>
      <dsp:spPr>
        <a:xfrm rot="5400000">
          <a:off x="812393" y="634365"/>
          <a:ext cx="74232" cy="74232"/>
        </a:xfrm>
        <a:prstGeom prst="rightArrow">
          <a:avLst>
            <a:gd name="adj1" fmla="val 667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C4745FD-46E1-0F4F-B6A2-DC4E850B2378}">
      <dsp:nvSpPr>
        <dsp:cNvPr id="0" name=""/>
        <dsp:cNvSpPr/>
      </dsp:nvSpPr>
      <dsp:spPr>
        <a:xfrm>
          <a:off x="1140" y="745714"/>
          <a:ext cx="1696739" cy="424184"/>
        </a:xfrm>
        <a:prstGeom prst="roundRect">
          <a:avLst>
            <a:gd name="adj" fmla="val 10000"/>
          </a:avLst>
        </a:prstGeom>
        <a:solidFill>
          <a:schemeClr val="accent2">
            <a:alpha val="90000"/>
            <a:tint val="55000"/>
            <a:hueOff val="0"/>
            <a:satOff val="0"/>
            <a:lumOff val="0"/>
            <a:alphaOff val="0"/>
          </a:schemeClr>
        </a:solidFill>
        <a:ln w="25400" cap="flat" cmpd="sng" algn="ctr">
          <a:solidFill>
            <a:schemeClr val="accent2">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Times New Roman" panose="02020603050405020304" pitchFamily="18" charset="0"/>
              <a:cs typeface="Times New Roman" panose="02020603050405020304" pitchFamily="18" charset="0"/>
            </a:rPr>
            <a:t>Individualism vs. Collectivism</a:t>
          </a:r>
        </a:p>
      </dsp:txBody>
      <dsp:txXfrm>
        <a:off x="13564" y="758138"/>
        <a:ext cx="1671891" cy="399336"/>
      </dsp:txXfrm>
    </dsp:sp>
    <dsp:sp modelId="{6ACB7B04-8265-F14E-B7DD-40BA3304B812}">
      <dsp:nvSpPr>
        <dsp:cNvPr id="0" name=""/>
        <dsp:cNvSpPr/>
      </dsp:nvSpPr>
      <dsp:spPr>
        <a:xfrm rot="5400000">
          <a:off x="812393" y="1207015"/>
          <a:ext cx="74232" cy="74232"/>
        </a:xfrm>
        <a:prstGeom prst="rightArrow">
          <a:avLst>
            <a:gd name="adj1" fmla="val 66700"/>
            <a:gd name="adj2" fmla="val 50000"/>
          </a:avLst>
        </a:prstGeom>
        <a:solidFill>
          <a:schemeClr val="accent2">
            <a:shade val="90000"/>
            <a:hueOff val="-20501"/>
            <a:satOff val="-3472"/>
            <a:lumOff val="1605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6CBCE19-50CF-D341-9EB3-B84DD9F2861E}">
      <dsp:nvSpPr>
        <dsp:cNvPr id="0" name=""/>
        <dsp:cNvSpPr/>
      </dsp:nvSpPr>
      <dsp:spPr>
        <a:xfrm>
          <a:off x="1140" y="1318363"/>
          <a:ext cx="1696739" cy="424184"/>
        </a:xfrm>
        <a:prstGeom prst="roundRect">
          <a:avLst>
            <a:gd name="adj" fmla="val 10000"/>
          </a:avLst>
        </a:prstGeom>
        <a:solidFill>
          <a:schemeClr val="accent2">
            <a:alpha val="90000"/>
            <a:tint val="55000"/>
            <a:hueOff val="0"/>
            <a:satOff val="0"/>
            <a:lumOff val="0"/>
            <a:alphaOff val="0"/>
          </a:schemeClr>
        </a:solidFill>
        <a:ln w="25400" cap="flat" cmpd="sng" algn="ctr">
          <a:solidFill>
            <a:schemeClr val="accent2">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Times New Roman" panose="02020603050405020304" pitchFamily="18" charset="0"/>
              <a:cs typeface="Times New Roman" panose="02020603050405020304" pitchFamily="18" charset="0"/>
            </a:rPr>
            <a:t>Uncertainty avoidance</a:t>
          </a:r>
        </a:p>
      </dsp:txBody>
      <dsp:txXfrm>
        <a:off x="13564" y="1330787"/>
        <a:ext cx="1671891" cy="399336"/>
      </dsp:txXfrm>
    </dsp:sp>
    <dsp:sp modelId="{ECDE2388-61D2-C848-A948-0C30BF59E4D7}">
      <dsp:nvSpPr>
        <dsp:cNvPr id="0" name=""/>
        <dsp:cNvSpPr/>
      </dsp:nvSpPr>
      <dsp:spPr>
        <a:xfrm>
          <a:off x="1935422" y="173064"/>
          <a:ext cx="1696739" cy="424184"/>
        </a:xfrm>
        <a:prstGeom prst="roundRect">
          <a:avLst>
            <a:gd name="adj" fmla="val 10000"/>
          </a:avLst>
        </a:prstGeom>
        <a:solidFill>
          <a:schemeClr val="accent2">
            <a:shade val="50000"/>
            <a:hueOff val="-41484"/>
            <a:satOff val="-8409"/>
            <a:lumOff val="462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Times New Roman" panose="02020603050405020304" pitchFamily="18" charset="0"/>
              <a:cs typeface="Times New Roman" panose="02020603050405020304" pitchFamily="18" charset="0"/>
            </a:rPr>
            <a:t>Masculinity vs. Femininity</a:t>
          </a:r>
        </a:p>
      </dsp:txBody>
      <dsp:txXfrm>
        <a:off x="1947846" y="185488"/>
        <a:ext cx="1671891" cy="399336"/>
      </dsp:txXfrm>
    </dsp:sp>
    <dsp:sp modelId="{615E0061-16B1-C54B-B93E-06E9AB921B04}">
      <dsp:nvSpPr>
        <dsp:cNvPr id="0" name=""/>
        <dsp:cNvSpPr/>
      </dsp:nvSpPr>
      <dsp:spPr>
        <a:xfrm rot="5400000">
          <a:off x="2746676" y="634365"/>
          <a:ext cx="74232" cy="74232"/>
        </a:xfrm>
        <a:prstGeom prst="rightArrow">
          <a:avLst>
            <a:gd name="adj1" fmla="val 66700"/>
            <a:gd name="adj2" fmla="val 50000"/>
          </a:avLst>
        </a:prstGeom>
        <a:solidFill>
          <a:schemeClr val="accent2">
            <a:shade val="90000"/>
            <a:hueOff val="-41001"/>
            <a:satOff val="-6944"/>
            <a:lumOff val="3211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70B566D-1369-9B4F-83D0-B105DA597EC7}">
      <dsp:nvSpPr>
        <dsp:cNvPr id="0" name=""/>
        <dsp:cNvSpPr/>
      </dsp:nvSpPr>
      <dsp:spPr>
        <a:xfrm>
          <a:off x="1935422" y="745714"/>
          <a:ext cx="1696739" cy="424184"/>
        </a:xfrm>
        <a:prstGeom prst="roundRect">
          <a:avLst>
            <a:gd name="adj" fmla="val 10000"/>
          </a:avLst>
        </a:prstGeom>
        <a:solidFill>
          <a:schemeClr val="accent2">
            <a:alpha val="90000"/>
            <a:tint val="55000"/>
            <a:hueOff val="0"/>
            <a:satOff val="0"/>
            <a:lumOff val="0"/>
            <a:alphaOff val="0"/>
          </a:schemeClr>
        </a:solidFill>
        <a:ln w="25400" cap="flat" cmpd="sng" algn="ctr">
          <a:solidFill>
            <a:schemeClr val="accent2">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Times New Roman" panose="02020603050405020304" pitchFamily="18" charset="0"/>
              <a:cs typeface="Times New Roman" panose="02020603050405020304" pitchFamily="18" charset="0"/>
            </a:rPr>
            <a:t>Long - vs. Short-term orientation</a:t>
          </a:r>
        </a:p>
      </dsp:txBody>
      <dsp:txXfrm>
        <a:off x="1947846" y="758138"/>
        <a:ext cx="1671891" cy="399336"/>
      </dsp:txXfrm>
    </dsp:sp>
    <dsp:sp modelId="{651D86E1-94AF-8647-8942-E0B3F139034A}">
      <dsp:nvSpPr>
        <dsp:cNvPr id="0" name=""/>
        <dsp:cNvSpPr/>
      </dsp:nvSpPr>
      <dsp:spPr>
        <a:xfrm rot="5400000">
          <a:off x="2746676" y="1207015"/>
          <a:ext cx="74232" cy="74232"/>
        </a:xfrm>
        <a:prstGeom prst="rightArrow">
          <a:avLst>
            <a:gd name="adj1" fmla="val 66700"/>
            <a:gd name="adj2" fmla="val 50000"/>
          </a:avLst>
        </a:prstGeom>
        <a:solidFill>
          <a:schemeClr val="accent2">
            <a:shade val="90000"/>
            <a:hueOff val="-20501"/>
            <a:satOff val="-3472"/>
            <a:lumOff val="1605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26A4F98-B091-9648-8BAF-8C3915A787EB}">
      <dsp:nvSpPr>
        <dsp:cNvPr id="0" name=""/>
        <dsp:cNvSpPr/>
      </dsp:nvSpPr>
      <dsp:spPr>
        <a:xfrm>
          <a:off x="1935422" y="1318363"/>
          <a:ext cx="1696739" cy="424184"/>
        </a:xfrm>
        <a:prstGeom prst="roundRect">
          <a:avLst>
            <a:gd name="adj" fmla="val 10000"/>
          </a:avLst>
        </a:prstGeom>
        <a:solidFill>
          <a:schemeClr val="accent2">
            <a:alpha val="90000"/>
            <a:tint val="55000"/>
            <a:hueOff val="0"/>
            <a:satOff val="0"/>
            <a:lumOff val="0"/>
            <a:alphaOff val="0"/>
          </a:schemeClr>
        </a:solidFill>
        <a:ln w="25400" cap="flat" cmpd="sng" algn="ctr">
          <a:solidFill>
            <a:schemeClr val="accent2">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Times New Roman" panose="02020603050405020304" pitchFamily="18" charset="0"/>
              <a:cs typeface="Times New Roman" panose="02020603050405020304" pitchFamily="18" charset="0"/>
            </a:rPr>
            <a:t>Indulgence - Restraint</a:t>
          </a:r>
        </a:p>
      </dsp:txBody>
      <dsp:txXfrm>
        <a:off x="1947846" y="1330787"/>
        <a:ext cx="1671891" cy="39933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layout/CirclePictureHierarchy">
  <dgm:title val=""/>
  <dgm:desc val=""/>
  <dgm:catLst>
    <dgm:cat type="hierarchy" pri="1750"/>
    <dgm:cat type="picture" pri="23000"/>
    <dgm:cat type="pictureconvert" pri="2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5"/>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h" for="ch" forName="image" refType="h" fact="0.8"/>
              <dgm:constr type="w" for="ch" forName="image" refType="h" refFor="ch" refForName="image"/>
              <dgm:constr type="t" for="ch" forName="image" refType="h" fact="0.1"/>
              <dgm:constr type="l" for="ch" forName="image"/>
              <dgm:constr type="w" for="ch" forName="text" refType="w" fact="0.6"/>
              <dgm:constr type="h" for="ch" forName="text" refType="h" fact="0.8"/>
              <dgm:constr type="t" for="ch" forName="text" refType="w" fact="0.04"/>
              <dgm:constr type="l" for="ch" forName="text" refType="w" fact="0.4"/>
            </dgm:constrLst>
            <dgm:ruleLst/>
            <dgm:layoutNode name="image" styleLbl="node0">
              <dgm:alg type="sp"/>
              <dgm:shape xmlns:r="http://schemas.openxmlformats.org/officeDocument/2006/relationships" type="ellipse" r:blip="" blipPhldr="1">
                <dgm:adjLst/>
              </dgm:shape>
              <dgm:presOf/>
              <dgm:constrLst/>
              <dgm:ruleLst/>
            </dgm:layoutNode>
            <dgm:layoutNode name="text"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image"/>
                    <dgm:param type="dstNode" val="image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h" for="ch" forName="image2" refType="h" fact="0.8"/>
                      <dgm:constr type="w" for="ch" forName="image2" refType="h" refFor="ch" refForName="image2"/>
                      <dgm:constr type="t" for="ch" forName="image2" refType="h" fact="0.1"/>
                      <dgm:constr type="l" for="ch" forName="image2"/>
                      <dgm:constr type="w" for="ch" forName="text2" refType="w" fact="0.6"/>
                      <dgm:constr type="h" for="ch" forName="text2" refType="h" fact="0.8"/>
                      <dgm:constr type="t" for="ch" forName="text2" refType="w" fact="0.04"/>
                      <dgm:constr type="l" for="ch" forName="text2" refType="w" fact="0.4"/>
                    </dgm:constrLst>
                    <dgm:ruleLst/>
                    <dgm:layoutNode name="image2">
                      <dgm:alg type="sp"/>
                      <dgm:shape xmlns:r="http://schemas.openxmlformats.org/officeDocument/2006/relationships" type="ellipse" r:blip="" blipPhldr="1">
                        <dgm:adjLst/>
                      </dgm:shape>
                      <dgm:presOf/>
                      <dgm:constrLst/>
                      <dgm:ruleLst/>
                    </dgm:layoutNode>
                    <dgm:layoutNode name="text2"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image2"/>
                            <dgm:param type="dstNode" val="image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h" for="ch" forName="image3" refType="h" fact="0.8"/>
                              <dgm:constr type="w" for="ch" forName="image3" refType="h" refFor="ch" refForName="image3"/>
                              <dgm:constr type="t" for="ch" forName="image3" refType="h" fact="0.1"/>
                              <dgm:constr type="l" for="ch" forName="image3"/>
                              <dgm:constr type="w" for="ch" forName="text3" refType="w" fact="0.6"/>
                              <dgm:constr type="h" for="ch" forName="text3" refType="h" fact="0.8"/>
                              <dgm:constr type="t" for="ch" forName="text3" refType="w" fact="0.04"/>
                              <dgm:constr type="l" for="ch" forName="text3" refType="w" fact="0.4"/>
                            </dgm:constrLst>
                            <dgm:ruleLst/>
                            <dgm:layoutNode name="image3">
                              <dgm:alg type="sp"/>
                              <dgm:shape xmlns:r="http://schemas.openxmlformats.org/officeDocument/2006/relationships" type="ellipse" r:blip="" blipPhldr="1">
                                <dgm:adjLst/>
                              </dgm:shape>
                              <dgm:presOf/>
                              <dgm:constrLst/>
                              <dgm:ruleLst/>
                            </dgm:layoutNode>
                            <dgm:layoutNode name="text3"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image3"/>
                                        <dgm:param type="dstNode" val="image4"/>
                                      </dgm:alg>
                                    </dgm:if>
                                    <dgm:else name="Name26">
                                      <dgm:alg type="conn">
                                        <dgm:param type="dim" val="1D"/>
                                        <dgm:param type="endSty" val="noArr"/>
                                        <dgm:param type="connRout" val="bend"/>
                                        <dgm:param type="bendPt" val="end"/>
                                        <dgm:param type="begPts" val="bCtr"/>
                                        <dgm:param type="endPts" val="tCtr"/>
                                        <dgm:param type="srcNode" val="image4"/>
                                        <dgm:param type="dstNode" val="image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h" for="ch" forName="image4" refType="h" fact="0.8"/>
                                      <dgm:constr type="w" for="ch" forName="image4" refType="h" refFor="ch" refForName="image4"/>
                                      <dgm:constr type="t" for="ch" forName="image4" refType="h" fact="0.1"/>
                                      <dgm:constr type="l" for="ch" forName="image4"/>
                                      <dgm:constr type="w" for="ch" forName="text4" refType="w" fact="0.6"/>
                                      <dgm:constr type="h" for="ch" forName="text4" refType="h" fact="0.8"/>
                                      <dgm:constr type="t" for="ch" forName="text4" refType="w" fact="0.04"/>
                                      <dgm:constr type="l" for="ch" forName="text4" refType="w" fact="0.4"/>
                                    </dgm:constrLst>
                                    <dgm:ruleLst/>
                                    <dgm:layoutNode name="image4">
                                      <dgm:alg type="sp"/>
                                      <dgm:shape xmlns:r="http://schemas.openxmlformats.org/officeDocument/2006/relationships" type="ellipse" r:blip="" blipPhldr="1">
                                        <dgm:adjLst/>
                                      </dgm:shape>
                                      <dgm:presOf/>
                                      <dgm:constrLst/>
                                      <dgm:ruleLst/>
                                    </dgm:layoutNode>
                                    <dgm:layoutNode name="text4"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0C8899-B8A4-984E-836F-CCB19D44EBB3}" type="datetimeFigureOut">
              <a:rPr lang="en-US" smtClean="0"/>
              <a:t>12/10/25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E8A720-16D7-214C-9404-92385EDF7E50}" type="slidenum">
              <a:rPr lang="en-US" smtClean="0"/>
              <a:t>‹#›</a:t>
            </a:fld>
            <a:endParaRPr lang="en-US"/>
          </a:p>
        </p:txBody>
      </p:sp>
    </p:spTree>
    <p:extLst>
      <p:ext uri="{BB962C8B-B14F-4D97-AF65-F5344CB8AC3E}">
        <p14:creationId xmlns:p14="http://schemas.microsoft.com/office/powerpoint/2010/main" val="3971897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E8A720-16D7-214C-9404-92385EDF7E50}" type="slidenum">
              <a:rPr lang="en-US" smtClean="0"/>
              <a:t>6</a:t>
            </a:fld>
            <a:endParaRPr lang="en-US"/>
          </a:p>
        </p:txBody>
      </p:sp>
    </p:spTree>
    <p:extLst>
      <p:ext uri="{BB962C8B-B14F-4D97-AF65-F5344CB8AC3E}">
        <p14:creationId xmlns:p14="http://schemas.microsoft.com/office/powerpoint/2010/main" val="27150001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E8A720-16D7-214C-9404-92385EDF7E50}" type="slidenum">
              <a:rPr lang="en-US" smtClean="0"/>
              <a:t>7</a:t>
            </a:fld>
            <a:endParaRPr lang="en-US"/>
          </a:p>
        </p:txBody>
      </p:sp>
    </p:spTree>
    <p:extLst>
      <p:ext uri="{BB962C8B-B14F-4D97-AF65-F5344CB8AC3E}">
        <p14:creationId xmlns:p14="http://schemas.microsoft.com/office/powerpoint/2010/main" val="18261288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E8A720-16D7-214C-9404-92385EDF7E50}" type="slidenum">
              <a:rPr lang="en-US" smtClean="0"/>
              <a:t>8</a:t>
            </a:fld>
            <a:endParaRPr lang="en-US"/>
          </a:p>
        </p:txBody>
      </p:sp>
    </p:spTree>
    <p:extLst>
      <p:ext uri="{BB962C8B-B14F-4D97-AF65-F5344CB8AC3E}">
        <p14:creationId xmlns:p14="http://schemas.microsoft.com/office/powerpoint/2010/main" val="4267360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E8A720-16D7-214C-9404-92385EDF7E50}" type="slidenum">
              <a:rPr lang="en-US" smtClean="0"/>
              <a:t>9</a:t>
            </a:fld>
            <a:endParaRPr lang="en-US"/>
          </a:p>
        </p:txBody>
      </p:sp>
    </p:spTree>
    <p:extLst>
      <p:ext uri="{BB962C8B-B14F-4D97-AF65-F5344CB8AC3E}">
        <p14:creationId xmlns:p14="http://schemas.microsoft.com/office/powerpoint/2010/main" val="9396680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E8A720-16D7-214C-9404-92385EDF7E50}" type="slidenum">
              <a:rPr lang="en-US" smtClean="0"/>
              <a:t>10</a:t>
            </a:fld>
            <a:endParaRPr lang="en-US"/>
          </a:p>
        </p:txBody>
      </p:sp>
    </p:spTree>
    <p:extLst>
      <p:ext uri="{BB962C8B-B14F-4D97-AF65-F5344CB8AC3E}">
        <p14:creationId xmlns:p14="http://schemas.microsoft.com/office/powerpoint/2010/main" val="243071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E8A720-16D7-214C-9404-92385EDF7E50}" type="slidenum">
              <a:rPr lang="en-US" smtClean="0"/>
              <a:t>11</a:t>
            </a:fld>
            <a:endParaRPr lang="en-US"/>
          </a:p>
        </p:txBody>
      </p:sp>
    </p:spTree>
    <p:extLst>
      <p:ext uri="{BB962C8B-B14F-4D97-AF65-F5344CB8AC3E}">
        <p14:creationId xmlns:p14="http://schemas.microsoft.com/office/powerpoint/2010/main" val="2610305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E8A720-16D7-214C-9404-92385EDF7E50}" type="slidenum">
              <a:rPr lang="en-US" smtClean="0"/>
              <a:t>12</a:t>
            </a:fld>
            <a:endParaRPr lang="en-US"/>
          </a:p>
        </p:txBody>
      </p:sp>
    </p:spTree>
    <p:extLst>
      <p:ext uri="{BB962C8B-B14F-4D97-AF65-F5344CB8AC3E}">
        <p14:creationId xmlns:p14="http://schemas.microsoft.com/office/powerpoint/2010/main" val="32519005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9EE8A720-16D7-214C-9404-92385EDF7E50}" type="slidenum">
              <a:rPr lang="en-US" smtClean="0"/>
              <a:t>13</a:t>
            </a:fld>
            <a:endParaRPr lang="en-US"/>
          </a:p>
        </p:txBody>
      </p:sp>
    </p:spTree>
    <p:extLst>
      <p:ext uri="{BB962C8B-B14F-4D97-AF65-F5344CB8AC3E}">
        <p14:creationId xmlns:p14="http://schemas.microsoft.com/office/powerpoint/2010/main" val="4171809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9EE8A720-16D7-214C-9404-92385EDF7E50}" type="slidenum">
              <a:rPr lang="en-US" smtClean="0"/>
              <a:t>14</a:t>
            </a:fld>
            <a:endParaRPr lang="en-US"/>
          </a:p>
        </p:txBody>
      </p:sp>
    </p:spTree>
    <p:extLst>
      <p:ext uri="{BB962C8B-B14F-4D97-AF65-F5344CB8AC3E}">
        <p14:creationId xmlns:p14="http://schemas.microsoft.com/office/powerpoint/2010/main" val="42440825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E8A720-16D7-214C-9404-92385EDF7E50}" type="slidenum">
              <a:rPr lang="en-US" smtClean="0"/>
              <a:t>15</a:t>
            </a:fld>
            <a:endParaRPr lang="en-US"/>
          </a:p>
        </p:txBody>
      </p:sp>
    </p:spTree>
    <p:extLst>
      <p:ext uri="{BB962C8B-B14F-4D97-AF65-F5344CB8AC3E}">
        <p14:creationId xmlns:p14="http://schemas.microsoft.com/office/powerpoint/2010/main" val="3099832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12/10/25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12/10/25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12/10/25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12/10/25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4.jpg"/></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1.pn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holding a plug to a heart&#10;&#10;AI-generated content may be incorrect.">
            <a:extLst>
              <a:ext uri="{FF2B5EF4-FFF2-40B4-BE49-F238E27FC236}">
                <a16:creationId xmlns:a16="http://schemas.microsoft.com/office/drawing/2014/main" id="{C9DAC3F0-F68C-5C33-1D01-D9352C5A87CC}"/>
              </a:ext>
            </a:extLst>
          </p:cNvPr>
          <p:cNvPicPr>
            <a:picLocks noChangeAspect="1"/>
          </p:cNvPicPr>
          <p:nvPr/>
        </p:nvPicPr>
        <p:blipFill>
          <a:blip r:embed="rId2"/>
          <a:srcRect r="1" b="9535"/>
          <a:stretch>
            <a:fillRect/>
          </a:stretch>
        </p:blipFill>
        <p:spPr>
          <a:xfrm>
            <a:off x="20" y="10"/>
            <a:ext cx="9171076" cy="4666928"/>
          </a:xfrm>
          <a:prstGeom prst="rect">
            <a:avLst/>
          </a:prstGeom>
        </p:spPr>
      </p:pic>
      <p:grpSp>
        <p:nvGrpSpPr>
          <p:cNvPr id="78" name="Group 77">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2987478"/>
            <a:ext cx="9171095" cy="1828800"/>
            <a:chOff x="-305" y="2987478"/>
            <a:chExt cx="12188952" cy="1828800"/>
          </a:xfrm>
        </p:grpSpPr>
        <p:sp>
          <p:nvSpPr>
            <p:cNvPr id="79" name="Freeform: Shape 78">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82" name="Freeform: Shape 81">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9" name="Title 8">
            <a:extLst>
              <a:ext uri="{FF2B5EF4-FFF2-40B4-BE49-F238E27FC236}">
                <a16:creationId xmlns:a16="http://schemas.microsoft.com/office/drawing/2014/main" id="{637F9392-CF51-A19E-C1B7-42B05CDDD0DB}"/>
              </a:ext>
            </a:extLst>
          </p:cNvPr>
          <p:cNvSpPr>
            <a:spLocks noGrp="1"/>
          </p:cNvSpPr>
          <p:nvPr>
            <p:ph type="title"/>
          </p:nvPr>
        </p:nvSpPr>
        <p:spPr>
          <a:xfrm>
            <a:off x="178925" y="4350866"/>
            <a:ext cx="4144618" cy="2433941"/>
          </a:xfrm>
        </p:spPr>
        <p:txBody>
          <a:bodyPr>
            <a:normAutofit fontScale="90000"/>
          </a:bodyPr>
          <a:lstStyle/>
          <a:p>
            <a:pPr>
              <a:lnSpc>
                <a:spcPct val="90000"/>
              </a:lnSpc>
            </a:pPr>
            <a:r>
              <a:rPr lang="en-GB" sz="6000" dirty="0">
                <a:solidFill>
                  <a:schemeClr val="tx2"/>
                </a:solidFill>
                <a:latin typeface="Times New Roman" panose="02020603050405020304" pitchFamily="18" charset="0"/>
                <a:cs typeface="Times New Roman" panose="02020603050405020304" pitchFamily="18" charset="0"/>
              </a:rPr>
              <a:t>T</a:t>
            </a:r>
            <a:r>
              <a:rPr lang="en-GB" sz="3200" dirty="0">
                <a:solidFill>
                  <a:schemeClr val="tx2"/>
                </a:solidFill>
                <a:latin typeface="Times New Roman" panose="02020603050405020304" pitchFamily="18" charset="0"/>
                <a:cs typeface="Times New Roman" panose="02020603050405020304" pitchFamily="18" charset="0"/>
              </a:rPr>
              <a:t>he Importance of Emotional &amp; Cultural Intelligence in Leadership</a:t>
            </a:r>
            <a:br>
              <a:rPr lang="en-GB" sz="3200" dirty="0">
                <a:solidFill>
                  <a:schemeClr val="tx2"/>
                </a:solidFill>
                <a:latin typeface="Times New Roman" panose="02020603050405020304" pitchFamily="18" charset="0"/>
                <a:cs typeface="Times New Roman" panose="02020603050405020304" pitchFamily="18" charset="0"/>
              </a:rPr>
            </a:br>
            <a:endParaRPr lang="en-US" sz="3200" dirty="0">
              <a:solidFill>
                <a:schemeClr val="tx2"/>
              </a:solidFill>
            </a:endParaRPr>
          </a:p>
        </p:txBody>
      </p:sp>
      <p:sp>
        <p:nvSpPr>
          <p:cNvPr id="3" name="Content Placeholder 2"/>
          <p:cNvSpPr>
            <a:spLocks noGrp="1"/>
          </p:cNvSpPr>
          <p:nvPr>
            <p:ph idx="1"/>
          </p:nvPr>
        </p:nvSpPr>
        <p:spPr>
          <a:xfrm>
            <a:off x="4614312" y="4750377"/>
            <a:ext cx="3694808" cy="1509935"/>
          </a:xfrm>
        </p:spPr>
        <p:txBody>
          <a:bodyPr anchor="ctr">
            <a:normAutofit/>
          </a:bodyPr>
          <a:lstStyle/>
          <a:p>
            <a:r>
              <a:rPr lang="en-GB" sz="1600" dirty="0">
                <a:solidFill>
                  <a:schemeClr val="tx2"/>
                </a:solidFill>
                <a:latin typeface="Times New Roman" panose="02020603050405020304" pitchFamily="18" charset="0"/>
                <a:cs typeface="Times New Roman" panose="02020603050405020304" pitchFamily="18" charset="0"/>
              </a:rPr>
              <a:t>Roxana Banea – 2124856</a:t>
            </a:r>
          </a:p>
          <a:p>
            <a:r>
              <a:rPr lang="en-GB" sz="1600" dirty="0">
                <a:solidFill>
                  <a:schemeClr val="tx2"/>
                </a:solidFill>
                <a:latin typeface="Times New Roman" panose="02020603050405020304" pitchFamily="18" charset="0"/>
                <a:cs typeface="Times New Roman" panose="02020603050405020304" pitchFamily="18" charset="0"/>
              </a:rPr>
              <a:t>Alexandra Maria Chesoiu - 2123374</a:t>
            </a:r>
          </a:p>
          <a:p>
            <a:r>
              <a:rPr lang="en-GB" sz="1600" dirty="0">
                <a:solidFill>
                  <a:schemeClr val="tx2"/>
                </a:solidFill>
                <a:latin typeface="Times New Roman" panose="02020603050405020304" pitchFamily="18" charset="0"/>
                <a:cs typeface="Times New Roman" panose="02020603050405020304" pitchFamily="18" charset="0"/>
              </a:rPr>
              <a:t>Emanuel Puiu – 2130778	</a:t>
            </a:r>
          </a:p>
        </p:txBody>
      </p:sp>
      <p:pic>
        <p:nvPicPr>
          <p:cNvPr id="10" name="Picture 9" descr="Text&#10;&#10;Description automatically generated with medium confidence">
            <a:extLst>
              <a:ext uri="{FF2B5EF4-FFF2-40B4-BE49-F238E27FC236}">
                <a16:creationId xmlns:a16="http://schemas.microsoft.com/office/drawing/2014/main" id="{45B28D7E-0FF2-495A-C3F0-7FF021B747F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03566" y="6257306"/>
            <a:ext cx="1411109" cy="51245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2" name="TextBox 1">
            <a:extLst>
              <a:ext uri="{FF2B5EF4-FFF2-40B4-BE49-F238E27FC236}">
                <a16:creationId xmlns:a16="http://schemas.microsoft.com/office/drawing/2014/main" id="{06D34EE7-3D7E-5F61-D0DC-5C0A50A796B2}"/>
              </a:ext>
            </a:extLst>
          </p:cNvPr>
          <p:cNvSpPr txBox="1"/>
          <p:nvPr/>
        </p:nvSpPr>
        <p:spPr>
          <a:xfrm>
            <a:off x="1499742" y="4021264"/>
            <a:ext cx="6641432" cy="369332"/>
          </a:xfrm>
          <a:prstGeom prst="rect">
            <a:avLst/>
          </a:prstGeom>
          <a:noFill/>
        </p:spPr>
        <p:txBody>
          <a:bodyPr wrap="square" rtlCol="0">
            <a:spAutoFit/>
          </a:bodyPr>
          <a:lstStyle/>
          <a:p>
            <a:r>
              <a:rPr lang="en-US" b="1" dirty="0">
                <a:solidFill>
                  <a:schemeClr val="accent1">
                    <a:lumMod val="75000"/>
                  </a:schemeClr>
                </a:solidFill>
                <a:latin typeface="Times New Roman" panose="02020603050405020304" pitchFamily="18" charset="0"/>
                <a:cs typeface="Times New Roman" panose="02020603050405020304" pitchFamily="18" charset="0"/>
              </a:rPr>
              <a:t>Leadership and Management Theory and Practice – LCBB6003</a:t>
            </a:r>
          </a:p>
        </p:txBody>
      </p:sp>
      <p:sp>
        <p:nvSpPr>
          <p:cNvPr id="4" name="TextBox 3">
            <a:extLst>
              <a:ext uri="{FF2B5EF4-FFF2-40B4-BE49-F238E27FC236}">
                <a16:creationId xmlns:a16="http://schemas.microsoft.com/office/drawing/2014/main" id="{765AE091-7FD1-3869-C23E-19727B0D5B76}"/>
              </a:ext>
            </a:extLst>
          </p:cNvPr>
          <p:cNvSpPr txBox="1"/>
          <p:nvPr/>
        </p:nvSpPr>
        <p:spPr>
          <a:xfrm>
            <a:off x="7534996" y="5831624"/>
            <a:ext cx="2860157"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14</a:t>
            </a:r>
            <a:r>
              <a:rPr lang="en-US" sz="1400" baseline="30000" dirty="0">
                <a:latin typeface="Times New Roman" panose="02020603050405020304" pitchFamily="18" charset="0"/>
                <a:cs typeface="Times New Roman" panose="02020603050405020304" pitchFamily="18" charset="0"/>
              </a:rPr>
              <a:t>th</a:t>
            </a:r>
            <a:r>
              <a:rPr lang="en-US" sz="1400" dirty="0">
                <a:latin typeface="Times New Roman" panose="02020603050405020304" pitchFamily="18" charset="0"/>
                <a:cs typeface="Times New Roman" panose="02020603050405020304" pitchFamily="18" charset="0"/>
              </a:rPr>
              <a:t> December 2025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24639F-2DE9-B302-9895-9B1E5505725C}"/>
              </a:ext>
            </a:extLst>
          </p:cNvPr>
          <p:cNvSpPr>
            <a:spLocks noGrp="1"/>
          </p:cNvSpPr>
          <p:nvPr>
            <p:ph type="title"/>
          </p:nvPr>
        </p:nvSpPr>
        <p:spPr>
          <a:xfrm>
            <a:off x="731138" y="0"/>
            <a:ext cx="3938487" cy="1807305"/>
          </a:xfrm>
        </p:spPr>
        <p:txBody>
          <a:bodyPr>
            <a:normAutofit/>
          </a:bodyPr>
          <a:lstStyle/>
          <a:p>
            <a:r>
              <a:rPr lang="en-US" b="1" dirty="0">
                <a:latin typeface="Times New Roman" panose="02020603050405020304" pitchFamily="18" charset="0"/>
                <a:cs typeface="Times New Roman" panose="02020603050405020304" pitchFamily="18" charset="0"/>
              </a:rPr>
              <a:t>T</a:t>
            </a:r>
            <a:r>
              <a:rPr lang="en-US" dirty="0">
                <a:latin typeface="Times New Roman" panose="02020603050405020304" pitchFamily="18" charset="0"/>
                <a:cs typeface="Times New Roman" panose="02020603050405020304" pitchFamily="18" charset="0"/>
              </a:rPr>
              <a:t>oday’s agenda</a:t>
            </a:r>
          </a:p>
        </p:txBody>
      </p:sp>
      <p:sp>
        <p:nvSpPr>
          <p:cNvPr id="3" name="Content Placeholder 2">
            <a:extLst>
              <a:ext uri="{FF2B5EF4-FFF2-40B4-BE49-F238E27FC236}">
                <a16:creationId xmlns:a16="http://schemas.microsoft.com/office/drawing/2014/main" id="{FFC07981-F3B4-F354-EC10-12183CD3B9AA}"/>
              </a:ext>
            </a:extLst>
          </p:cNvPr>
          <p:cNvSpPr>
            <a:spLocks noGrp="1"/>
          </p:cNvSpPr>
          <p:nvPr>
            <p:ph idx="1"/>
          </p:nvPr>
        </p:nvSpPr>
        <p:spPr>
          <a:xfrm>
            <a:off x="603598" y="1780673"/>
            <a:ext cx="4334162" cy="4899259"/>
          </a:xfrm>
        </p:spPr>
        <p:txBody>
          <a:bodyPr>
            <a:normAutofit lnSpcReduction="10000"/>
          </a:bodyPr>
          <a:lstStyle/>
          <a:p>
            <a:pPr>
              <a:lnSpc>
                <a:spcPct val="150000"/>
              </a:lnSpc>
            </a:pPr>
            <a:r>
              <a:rPr lang="en-US" sz="1400" dirty="0">
                <a:latin typeface="Times New Roman" panose="02020603050405020304" pitchFamily="18" charset="0"/>
                <a:cs typeface="Times New Roman" panose="02020603050405020304" pitchFamily="18" charset="0"/>
              </a:rPr>
              <a:t>What is emotional intelligence (EQ)?</a:t>
            </a:r>
          </a:p>
          <a:p>
            <a:pPr>
              <a:lnSpc>
                <a:spcPct val="150000"/>
              </a:lnSpc>
            </a:pPr>
            <a:r>
              <a:rPr lang="en-US" sz="1400" dirty="0">
                <a:latin typeface="Times New Roman" panose="02020603050405020304" pitchFamily="18" charset="0"/>
                <a:cs typeface="Times New Roman" panose="02020603050405020304" pitchFamily="18" charset="0"/>
              </a:rPr>
              <a:t>The impact of (EQ).</a:t>
            </a:r>
          </a:p>
          <a:p>
            <a:pPr>
              <a:lnSpc>
                <a:spcPct val="150000"/>
              </a:lnSpc>
            </a:pPr>
            <a:r>
              <a:rPr lang="en-US" sz="1400" dirty="0">
                <a:latin typeface="Times New Roman" panose="02020603050405020304" pitchFamily="18" charset="0"/>
                <a:cs typeface="Times New Roman" panose="02020603050405020304" pitchFamily="18" charset="0"/>
              </a:rPr>
              <a:t>Goleman’s Emotional intelligence model and critical analysis.</a:t>
            </a:r>
          </a:p>
          <a:p>
            <a:pPr>
              <a:lnSpc>
                <a:spcPct val="150000"/>
              </a:lnSpc>
            </a:pPr>
            <a:r>
              <a:rPr lang="en-US" sz="1400" dirty="0">
                <a:latin typeface="Times New Roman" panose="02020603050405020304" pitchFamily="18" charset="0"/>
                <a:cs typeface="Times New Roman" panose="02020603050405020304" pitchFamily="18" charset="0"/>
              </a:rPr>
              <a:t>Hofstede’s Cultural dimensions and critical analysis.</a:t>
            </a:r>
          </a:p>
          <a:p>
            <a:pPr>
              <a:lnSpc>
                <a:spcPct val="150000"/>
              </a:lnSpc>
            </a:pPr>
            <a:r>
              <a:rPr lang="en-US" sz="1400" dirty="0">
                <a:latin typeface="Times New Roman" panose="02020603050405020304" pitchFamily="18" charset="0"/>
                <a:cs typeface="Times New Roman" panose="02020603050405020304" pitchFamily="18" charset="0"/>
              </a:rPr>
              <a:t>The importance of Emotional and Cultural intelligence.</a:t>
            </a:r>
          </a:p>
          <a:p>
            <a:pPr>
              <a:lnSpc>
                <a:spcPct val="150000"/>
              </a:lnSpc>
            </a:pPr>
            <a:r>
              <a:rPr lang="en-US" sz="1400" dirty="0">
                <a:latin typeface="Times New Roman" panose="02020603050405020304" pitchFamily="18" charset="0"/>
                <a:cs typeface="Times New Roman" panose="02020603050405020304" pitchFamily="18" charset="0"/>
              </a:rPr>
              <a:t>Satya Nadella – Microsoft</a:t>
            </a:r>
          </a:p>
          <a:p>
            <a:pPr>
              <a:lnSpc>
                <a:spcPct val="150000"/>
              </a:lnSpc>
            </a:pPr>
            <a:r>
              <a:rPr lang="en-US" sz="1400" dirty="0">
                <a:latin typeface="Times New Roman" panose="02020603050405020304" pitchFamily="18" charset="0"/>
                <a:cs typeface="Times New Roman" panose="02020603050405020304" pitchFamily="18" charset="0"/>
              </a:rPr>
              <a:t>Project Aristotle – Google</a:t>
            </a:r>
          </a:p>
          <a:p>
            <a:pPr>
              <a:lnSpc>
                <a:spcPct val="150000"/>
              </a:lnSpc>
            </a:pPr>
            <a:r>
              <a:rPr lang="en-US" sz="1400" dirty="0" err="1">
                <a:latin typeface="Times New Roman" panose="02020603050405020304" pitchFamily="18" charset="0"/>
                <a:cs typeface="Times New Roman" panose="02020603050405020304" pitchFamily="18" charset="0"/>
              </a:rPr>
              <a:t>AirB&amp;B</a:t>
            </a:r>
            <a:r>
              <a:rPr lang="en-US" sz="1400" dirty="0">
                <a:latin typeface="Times New Roman" panose="02020603050405020304" pitchFamily="18" charset="0"/>
                <a:cs typeface="Times New Roman" panose="02020603050405020304" pitchFamily="18" charset="0"/>
              </a:rPr>
              <a:t> – cultural intelligence business example.</a:t>
            </a:r>
          </a:p>
          <a:p>
            <a:pPr>
              <a:lnSpc>
                <a:spcPct val="150000"/>
              </a:lnSpc>
            </a:pPr>
            <a:r>
              <a:rPr lang="en-US" sz="1400" dirty="0">
                <a:latin typeface="Times New Roman" panose="02020603050405020304" pitchFamily="18" charset="0"/>
                <a:cs typeface="Times New Roman" panose="02020603050405020304" pitchFamily="18" charset="0"/>
              </a:rPr>
              <a:t>McDonald’s – cultural intelligence business example.</a:t>
            </a:r>
          </a:p>
          <a:p>
            <a:pPr>
              <a:lnSpc>
                <a:spcPct val="150000"/>
              </a:lnSpc>
            </a:pPr>
            <a:r>
              <a:rPr lang="en-US" sz="1400" dirty="0">
                <a:latin typeface="Times New Roman" panose="02020603050405020304" pitchFamily="18" charset="0"/>
                <a:cs typeface="Times New Roman" panose="02020603050405020304" pitchFamily="18" charset="0"/>
              </a:rPr>
              <a:t>Conclusion</a:t>
            </a:r>
          </a:p>
          <a:p>
            <a:pPr>
              <a:lnSpc>
                <a:spcPct val="150000"/>
              </a:lnSpc>
            </a:pPr>
            <a:r>
              <a:rPr lang="en-US" sz="1400" dirty="0">
                <a:latin typeface="Times New Roman" panose="02020603050405020304" pitchFamily="18" charset="0"/>
                <a:cs typeface="Times New Roman" panose="02020603050405020304" pitchFamily="18" charset="0"/>
              </a:rPr>
              <a:t>References.</a:t>
            </a:r>
          </a:p>
        </p:txBody>
      </p:sp>
      <p:pic>
        <p:nvPicPr>
          <p:cNvPr id="9" name="Picture 8" descr="Pastel checklist and pencil">
            <a:extLst>
              <a:ext uri="{FF2B5EF4-FFF2-40B4-BE49-F238E27FC236}">
                <a16:creationId xmlns:a16="http://schemas.microsoft.com/office/drawing/2014/main" id="{62615767-12A5-4D87-0380-7DCD81443D30}"/>
              </a:ext>
            </a:extLst>
          </p:cNvPr>
          <p:cNvPicPr>
            <a:picLocks noChangeAspect="1"/>
          </p:cNvPicPr>
          <p:nvPr/>
        </p:nvPicPr>
        <p:blipFill>
          <a:blip r:embed="rId2"/>
          <a:srcRect l="23604" r="23086" b="-2"/>
          <a:stretch>
            <a:fillRect/>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74323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5B2A2-EFE4-F2C7-3E3C-23C67B6B9C8B}"/>
              </a:ext>
            </a:extLst>
          </p:cNvPr>
          <p:cNvSpPr>
            <a:spLocks noGrp="1"/>
          </p:cNvSpPr>
          <p:nvPr>
            <p:ph type="title"/>
          </p:nvPr>
        </p:nvSpPr>
        <p:spPr>
          <a:xfrm>
            <a:off x="480060" y="325369"/>
            <a:ext cx="3276451" cy="1956841"/>
          </a:xfrm>
        </p:spPr>
        <p:txBody>
          <a:bodyPr anchor="b">
            <a:normAutofit/>
          </a:bodyPr>
          <a:lstStyle/>
          <a:p>
            <a:r>
              <a:rPr lang="en-US" sz="4700" b="1" dirty="0">
                <a:latin typeface="Times New Roman" panose="02020603050405020304" pitchFamily="18" charset="0"/>
                <a:cs typeface="Times New Roman" panose="02020603050405020304" pitchFamily="18" charset="0"/>
              </a:rPr>
              <a:t>I</a:t>
            </a:r>
            <a:r>
              <a:rPr lang="en-US" sz="4700" dirty="0">
                <a:latin typeface="Times New Roman" panose="02020603050405020304" pitchFamily="18" charset="0"/>
                <a:cs typeface="Times New Roman" panose="02020603050405020304" pitchFamily="18" charset="0"/>
              </a:rPr>
              <a:t>ntroduction</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sX0" fmla="*/ 0 w 2606040"/>
              <a:gd name="csY0" fmla="*/ 0 h 18288"/>
              <a:gd name="csX1" fmla="*/ 625450 w 2606040"/>
              <a:gd name="csY1" fmla="*/ 0 h 18288"/>
              <a:gd name="csX2" fmla="*/ 1224839 w 2606040"/>
              <a:gd name="csY2" fmla="*/ 0 h 18288"/>
              <a:gd name="csX3" fmla="*/ 1824228 w 2606040"/>
              <a:gd name="csY3" fmla="*/ 0 h 18288"/>
              <a:gd name="csX4" fmla="*/ 2606040 w 2606040"/>
              <a:gd name="csY4" fmla="*/ 0 h 18288"/>
              <a:gd name="csX5" fmla="*/ 2606040 w 2606040"/>
              <a:gd name="csY5" fmla="*/ 18288 h 18288"/>
              <a:gd name="csX6" fmla="*/ 1902409 w 2606040"/>
              <a:gd name="csY6" fmla="*/ 18288 h 18288"/>
              <a:gd name="csX7" fmla="*/ 1276960 w 2606040"/>
              <a:gd name="csY7" fmla="*/ 18288 h 18288"/>
              <a:gd name="csX8" fmla="*/ 677570 w 2606040"/>
              <a:gd name="csY8" fmla="*/ 18288 h 18288"/>
              <a:gd name="csX9" fmla="*/ 0 w 2606040"/>
              <a:gd name="csY9" fmla="*/ 18288 h 18288"/>
              <a:gd name="csX10" fmla="*/ 0 w 2606040"/>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62DAEF48-9B0E-83A5-030C-D5E94E4B9DB0}"/>
              </a:ext>
            </a:extLst>
          </p:cNvPr>
          <p:cNvSpPr>
            <a:spLocks noGrp="1"/>
          </p:cNvSpPr>
          <p:nvPr>
            <p:ph idx="1"/>
          </p:nvPr>
        </p:nvSpPr>
        <p:spPr>
          <a:xfrm>
            <a:off x="134754" y="2586994"/>
            <a:ext cx="3847879" cy="4131440"/>
          </a:xfrm>
        </p:spPr>
        <p:txBody>
          <a:bodyPr>
            <a:noAutofit/>
          </a:bodyPr>
          <a:lstStyle/>
          <a:p>
            <a:pPr marL="0" indent="0" algn="just">
              <a:lnSpc>
                <a:spcPct val="150000"/>
              </a:lnSpc>
              <a:buNone/>
            </a:pPr>
            <a:r>
              <a:rPr lang="en-US" sz="1800" dirty="0">
                <a:latin typeface="Times New Roman" panose="02020603050405020304" pitchFamily="18" charset="0"/>
                <a:cs typeface="Times New Roman" panose="02020603050405020304" pitchFamily="18" charset="0"/>
              </a:rPr>
              <a:t>This presentation explores the importance of emotional (EI) and cultural intelligence (CQ) together with how the two encourage empathy, emotional insight and adaptation to cultural differences. </a:t>
            </a:r>
          </a:p>
          <a:p>
            <a:pPr marL="0" indent="0" algn="just">
              <a:lnSpc>
                <a:spcPct val="150000"/>
              </a:lnSpc>
              <a:buNone/>
            </a:pPr>
            <a:r>
              <a:rPr lang="en-GB" sz="1800" dirty="0">
                <a:latin typeface="Times New Roman" panose="02020603050405020304" pitchFamily="18" charset="0"/>
                <a:cs typeface="Times New Roman" panose="02020603050405020304" pitchFamily="18" charset="0"/>
              </a:rPr>
              <a:t>Edith Heard emphasises that true leadership means listening, supporting others, and working within diverse settings.</a:t>
            </a:r>
            <a:endParaRPr lang="en-US" sz="1800" dirty="0">
              <a:latin typeface="Times New Roman" panose="02020603050405020304" pitchFamily="18" charset="0"/>
              <a:cs typeface="Times New Roman" panose="02020603050405020304" pitchFamily="18" charset="0"/>
            </a:endParaRPr>
          </a:p>
        </p:txBody>
      </p:sp>
      <p:pic>
        <p:nvPicPr>
          <p:cNvPr id="5" name="Content Placeholder 4" descr="Grandmother cooking with child">
            <a:extLst>
              <a:ext uri="{FF2B5EF4-FFF2-40B4-BE49-F238E27FC236}">
                <a16:creationId xmlns:a16="http://schemas.microsoft.com/office/drawing/2014/main" id="{40668078-895F-9521-8698-7FD70906DB27}"/>
              </a:ext>
            </a:extLst>
          </p:cNvPr>
          <p:cNvPicPr>
            <a:picLocks noChangeAspect="1"/>
          </p:cNvPicPr>
          <p:nvPr/>
        </p:nvPicPr>
        <p:blipFill>
          <a:blip r:embed="rId2"/>
          <a:srcRect l="16511" r="33274" b="-1"/>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615337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3600" b="1" dirty="0">
                <a:latin typeface="Times New Roman" panose="02020603050405020304" pitchFamily="18" charset="0"/>
                <a:cs typeface="Times New Roman" panose="02020603050405020304" pitchFamily="18" charset="0"/>
              </a:rPr>
              <a:t>What is Emotional Intelligence (EQ)?</a:t>
            </a:r>
          </a:p>
        </p:txBody>
      </p:sp>
      <p:sp>
        <p:nvSpPr>
          <p:cNvPr id="1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53B33F4D-9AE5-8257-280D-D0548188F767}"/>
              </a:ext>
            </a:extLst>
          </p:cNvPr>
          <p:cNvGraphicFramePr>
            <a:graphicFrameLocks noGrp="1"/>
          </p:cNvGraphicFramePr>
          <p:nvPr>
            <p:ph idx="1"/>
            <p:extLst>
              <p:ext uri="{D42A27DB-BD31-4B8C-83A1-F6EECF244321}">
                <p14:modId xmlns:p14="http://schemas.microsoft.com/office/powerpoint/2010/main" val="3016540175"/>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logo for a company&#10;&#10;AI-generated content may be incorrect.">
            <a:extLst>
              <a:ext uri="{FF2B5EF4-FFF2-40B4-BE49-F238E27FC236}">
                <a16:creationId xmlns:a16="http://schemas.microsoft.com/office/drawing/2014/main" id="{6A90BF60-4B33-907B-2826-C245E0118179}"/>
              </a:ext>
            </a:extLst>
          </p:cNvPr>
          <p:cNvPicPr>
            <a:picLocks noChangeAspect="1"/>
          </p:cNvPicPr>
          <p:nvPr/>
        </p:nvPicPr>
        <p:blipFill>
          <a:blip r:embed="rId7"/>
          <a:stretch>
            <a:fillRect/>
          </a:stretch>
        </p:blipFill>
        <p:spPr>
          <a:xfrm>
            <a:off x="7549893" y="964184"/>
            <a:ext cx="1111504" cy="1111504"/>
          </a:xfrm>
          <a:prstGeom prst="rect">
            <a:avLst/>
          </a:prstGeom>
        </p:spPr>
      </p:pic>
      <p:pic>
        <p:nvPicPr>
          <p:cNvPr id="8" name="Picture 7" descr="Text&#10;&#10;Description automatically generated with medium confidence">
            <a:extLst>
              <a:ext uri="{FF2B5EF4-FFF2-40B4-BE49-F238E27FC236}">
                <a16:creationId xmlns:a16="http://schemas.microsoft.com/office/drawing/2014/main" id="{AA409159-20FD-03C4-BD4B-6F483E156656}"/>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47138" y="345344"/>
            <a:ext cx="1411109" cy="51245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latin typeface="Times New Roman" panose="02020603050405020304" pitchFamily="18" charset="0"/>
                <a:cs typeface="Times New Roman" panose="02020603050405020304" pitchFamily="18" charset="0"/>
              </a:rPr>
              <a:t>The impact and importance of Emotional Intelligence </a:t>
            </a:r>
            <a:r>
              <a:rPr sz="3600" b="1" dirty="0">
                <a:latin typeface="Times New Roman" panose="02020603050405020304" pitchFamily="18" charset="0"/>
                <a:cs typeface="Times New Roman" panose="02020603050405020304" pitchFamily="18" charset="0"/>
              </a:rPr>
              <a:t>(EQ)</a:t>
            </a:r>
          </a:p>
        </p:txBody>
      </p:sp>
      <p:graphicFrame>
        <p:nvGraphicFramePr>
          <p:cNvPr id="4" name="Content Placeholder 3">
            <a:extLst>
              <a:ext uri="{FF2B5EF4-FFF2-40B4-BE49-F238E27FC236}">
                <a16:creationId xmlns:a16="http://schemas.microsoft.com/office/drawing/2014/main" id="{DF98C40A-A7CA-320C-13A9-6F585004FB43}"/>
              </a:ext>
            </a:extLst>
          </p:cNvPr>
          <p:cNvGraphicFramePr>
            <a:graphicFrameLocks noGrp="1"/>
          </p:cNvGraphicFramePr>
          <p:nvPr>
            <p:ph idx="1"/>
            <p:extLst>
              <p:ext uri="{D42A27DB-BD31-4B8C-83A1-F6EECF244321}">
                <p14:modId xmlns:p14="http://schemas.microsoft.com/office/powerpoint/2010/main" val="2160451173"/>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Text&#10;&#10;Description automatically generated with medium confidence">
            <a:extLst>
              <a:ext uri="{FF2B5EF4-FFF2-40B4-BE49-F238E27FC236}">
                <a16:creationId xmlns:a16="http://schemas.microsoft.com/office/drawing/2014/main" id="{887164D4-9E34-4CA0-A550-5263FC6D9F8D}"/>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453616" y="6126163"/>
            <a:ext cx="1411109" cy="51245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4FA0C-590C-C7F9-8408-1DB4ABDA8579}"/>
              </a:ext>
            </a:extLst>
          </p:cNvPr>
          <p:cNvSpPr>
            <a:spLocks noGrp="1"/>
          </p:cNvSpPr>
          <p:nvPr>
            <p:ph type="title"/>
          </p:nvPr>
        </p:nvSpPr>
        <p:spPr>
          <a:xfrm>
            <a:off x="197129" y="3752850"/>
            <a:ext cx="3450846" cy="2452687"/>
          </a:xfrm>
        </p:spPr>
        <p:txBody>
          <a:bodyPr vert="horz" lIns="91440" tIns="45720" rIns="91440" bIns="45720" rtlCol="0" anchor="ctr">
            <a:normAutofit/>
          </a:bodyPr>
          <a:lstStyle/>
          <a:p>
            <a:pPr algn="l" defTabSz="914400">
              <a:lnSpc>
                <a:spcPct val="90000"/>
              </a:lnSpc>
            </a:pPr>
            <a:r>
              <a:rPr lang="en-US" sz="5400" b="1" dirty="0">
                <a:latin typeface="Times New Roman" panose="02020603050405020304" pitchFamily="18" charset="0"/>
                <a:cs typeface="Times New Roman" panose="02020603050405020304" pitchFamily="18" charset="0"/>
              </a:rPr>
              <a:t>S</a:t>
            </a:r>
            <a:r>
              <a:rPr lang="en-US" sz="2400" dirty="0">
                <a:latin typeface="Times New Roman" panose="02020603050405020304" pitchFamily="18" charset="0"/>
                <a:cs typeface="Times New Roman" panose="02020603050405020304" pitchFamily="18" charset="0"/>
              </a:rPr>
              <a:t>atya Nadella (MICROSOFT CEO)</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on Emotional Intelligence in Transformational Leadership</a:t>
            </a:r>
          </a:p>
        </p:txBody>
      </p:sp>
      <p:pic>
        <p:nvPicPr>
          <p:cNvPr id="6" name="Content Placeholder 5" descr="A person in a suit giving a presentation&#10;&#10;AI-generated content may be incorrect.">
            <a:extLst>
              <a:ext uri="{FF2B5EF4-FFF2-40B4-BE49-F238E27FC236}">
                <a16:creationId xmlns:a16="http://schemas.microsoft.com/office/drawing/2014/main" id="{2891D7A9-4B8B-DDA4-8C0C-35007460E538}"/>
              </a:ext>
            </a:extLst>
          </p:cNvPr>
          <p:cNvPicPr>
            <a:picLocks noGrp="1" noChangeAspect="1"/>
          </p:cNvPicPr>
          <p:nvPr>
            <p:ph sz="half" idx="1"/>
          </p:nvPr>
        </p:nvPicPr>
        <p:blipFill>
          <a:blip r:embed="rId3"/>
          <a:srcRect t="22947" b="22947"/>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Content Placeholder 3">
            <a:extLst>
              <a:ext uri="{FF2B5EF4-FFF2-40B4-BE49-F238E27FC236}">
                <a16:creationId xmlns:a16="http://schemas.microsoft.com/office/drawing/2014/main" id="{F0735DF4-4574-B5BC-DAF4-C45CEA8645FF}"/>
              </a:ext>
            </a:extLst>
          </p:cNvPr>
          <p:cNvSpPr>
            <a:spLocks noGrp="1"/>
          </p:cNvSpPr>
          <p:nvPr>
            <p:ph sz="half" idx="2"/>
          </p:nvPr>
        </p:nvSpPr>
        <p:spPr>
          <a:xfrm>
            <a:off x="3647974" y="3752850"/>
            <a:ext cx="5134071" cy="2734577"/>
          </a:xfrm>
        </p:spPr>
        <p:txBody>
          <a:bodyPr vert="horz" lIns="91440" tIns="45720" rIns="91440" bIns="45720" rtlCol="0" anchor="ctr">
            <a:normAutofit/>
          </a:bodyPr>
          <a:lstStyle/>
          <a:p>
            <a:pPr marL="400050" indent="-228600" algn="just" defTabSz="914400">
              <a:lnSpc>
                <a:spcPct val="15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Shifted Microsoft to a </a:t>
            </a:r>
            <a:r>
              <a:rPr lang="en-US" sz="1800" i="1" dirty="0">
                <a:latin typeface="Times New Roman" panose="02020603050405020304" pitchFamily="18" charset="0"/>
                <a:cs typeface="Times New Roman" panose="02020603050405020304" pitchFamily="18" charset="0"/>
              </a:rPr>
              <a:t>’learn-it-all’</a:t>
            </a:r>
            <a:r>
              <a:rPr lang="en-US" sz="1800" dirty="0">
                <a:latin typeface="Times New Roman" panose="02020603050405020304" pitchFamily="18" charset="0"/>
                <a:cs typeface="Times New Roman" panose="02020603050405020304" pitchFamily="18" charset="0"/>
              </a:rPr>
              <a:t> culture.</a:t>
            </a:r>
          </a:p>
          <a:p>
            <a:pPr marL="400050" indent="-228600" algn="just" defTabSz="914400">
              <a:lnSpc>
                <a:spcPct val="15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Emphasis on collaboration, trust, empathy and psychological safety.</a:t>
            </a:r>
          </a:p>
          <a:p>
            <a:pPr marL="400050" indent="-228600" algn="just" defTabSz="914400">
              <a:lnSpc>
                <a:spcPct val="15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Refined the idea of teamwork, communication and innovation. (Marr, 2018).</a:t>
            </a:r>
          </a:p>
          <a:p>
            <a:pPr marL="400050" indent="-228600" defTabSz="914400">
              <a:lnSpc>
                <a:spcPct val="90000"/>
              </a:lnSpc>
              <a:buFont typeface="Arial" panose="020B0604020202020204" pitchFamily="34" charset="0"/>
              <a:buChar char="•"/>
            </a:pPr>
            <a:endParaRPr lang="en-US" sz="1600" dirty="0"/>
          </a:p>
        </p:txBody>
      </p:sp>
    </p:spTree>
    <p:extLst>
      <p:ext uri="{BB962C8B-B14F-4D97-AF65-F5344CB8AC3E}">
        <p14:creationId xmlns:p14="http://schemas.microsoft.com/office/powerpoint/2010/main" val="2846519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F0087D53-9295-4463-AAE4-D5C626046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C8AF9-96CE-4828-9938-46B7840622F0}"/>
              </a:ext>
            </a:extLst>
          </p:cNvPr>
          <p:cNvSpPr>
            <a:spLocks noGrp="1"/>
          </p:cNvSpPr>
          <p:nvPr>
            <p:ph type="title"/>
          </p:nvPr>
        </p:nvSpPr>
        <p:spPr>
          <a:xfrm>
            <a:off x="479742" y="4660569"/>
            <a:ext cx="8182230" cy="1065836"/>
          </a:xfrm>
        </p:spPr>
        <p:txBody>
          <a:bodyPr vert="horz" lIns="91440" tIns="45720" rIns="91440" bIns="45720" rtlCol="0" anchor="ctr">
            <a:normAutofit/>
          </a:bodyPr>
          <a:lstStyle/>
          <a:p>
            <a:pPr defTabSz="914400">
              <a:lnSpc>
                <a:spcPct val="90000"/>
              </a:lnSpc>
            </a:pPr>
            <a:r>
              <a:rPr lang="en-US" sz="5400" b="1" dirty="0">
                <a:latin typeface="Times New Roman" panose="02020603050405020304" pitchFamily="18" charset="0"/>
                <a:cs typeface="Times New Roman" panose="02020603050405020304" pitchFamily="18" charset="0"/>
              </a:rPr>
              <a:t>G</a:t>
            </a:r>
            <a:r>
              <a:rPr lang="en-US" dirty="0">
                <a:latin typeface="Times New Roman" panose="02020603050405020304" pitchFamily="18" charset="0"/>
                <a:cs typeface="Times New Roman" panose="02020603050405020304" pitchFamily="18" charset="0"/>
              </a:rPr>
              <a:t>oogle’s Project Aristotle - EI</a:t>
            </a:r>
          </a:p>
        </p:txBody>
      </p:sp>
      <p:pic>
        <p:nvPicPr>
          <p:cNvPr id="10" name="Content Placeholder 9" descr="A screen shot of a phone&#10;&#10;AI-generated content may be incorrect.">
            <a:extLst>
              <a:ext uri="{FF2B5EF4-FFF2-40B4-BE49-F238E27FC236}">
                <a16:creationId xmlns:a16="http://schemas.microsoft.com/office/drawing/2014/main" id="{F9BE4DAB-95F3-B0C9-7B72-A0C407B122E2}"/>
              </a:ext>
            </a:extLst>
          </p:cNvPr>
          <p:cNvPicPr>
            <a:picLocks noGrp="1" noChangeAspect="1"/>
          </p:cNvPicPr>
          <p:nvPr>
            <p:ph sz="half" idx="1"/>
          </p:nvPr>
        </p:nvPicPr>
        <p:blipFill>
          <a:blip r:embed="rId3"/>
          <a:stretch>
            <a:fillRect/>
          </a:stretch>
        </p:blipFill>
        <p:spPr>
          <a:xfrm>
            <a:off x="136439" y="238638"/>
            <a:ext cx="3758640" cy="4421931"/>
          </a:xfrm>
          <a:prstGeom prst="rect">
            <a:avLst/>
          </a:prstGeom>
        </p:spPr>
      </p:pic>
      <p:pic>
        <p:nvPicPr>
          <p:cNvPr id="18" name="Content Placeholder 17" descr="A person in a striped suit&#10;&#10;AI-generated content may be incorrect.">
            <a:extLst>
              <a:ext uri="{FF2B5EF4-FFF2-40B4-BE49-F238E27FC236}">
                <a16:creationId xmlns:a16="http://schemas.microsoft.com/office/drawing/2014/main" id="{936FACFA-565B-C160-6D62-C19BE77B7939}"/>
              </a:ext>
            </a:extLst>
          </p:cNvPr>
          <p:cNvPicPr>
            <a:picLocks noGrp="1" noChangeAspect="1"/>
          </p:cNvPicPr>
          <p:nvPr>
            <p:ph sz="half" idx="2"/>
          </p:nvPr>
        </p:nvPicPr>
        <p:blipFill>
          <a:blip r:embed="rId4"/>
          <a:stretch>
            <a:fillRect/>
          </a:stretch>
        </p:blipFill>
        <p:spPr>
          <a:xfrm>
            <a:off x="4031518" y="837663"/>
            <a:ext cx="4870166" cy="2739468"/>
          </a:xfrm>
          <a:prstGeom prst="rect">
            <a:avLst/>
          </a:prstGeom>
        </p:spPr>
      </p:pic>
      <p:sp>
        <p:nvSpPr>
          <p:cNvPr id="61"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7560" y="5594358"/>
            <a:ext cx="2468880" cy="18288"/>
          </a:xfrm>
          <a:custGeom>
            <a:avLst/>
            <a:gdLst>
              <a:gd name="csX0" fmla="*/ 0 w 2468880"/>
              <a:gd name="csY0" fmla="*/ 0 h 18288"/>
              <a:gd name="csX1" fmla="*/ 592531 w 2468880"/>
              <a:gd name="csY1" fmla="*/ 0 h 18288"/>
              <a:gd name="csX2" fmla="*/ 1160374 w 2468880"/>
              <a:gd name="csY2" fmla="*/ 0 h 18288"/>
              <a:gd name="csX3" fmla="*/ 1728216 w 2468880"/>
              <a:gd name="csY3" fmla="*/ 0 h 18288"/>
              <a:gd name="csX4" fmla="*/ 2468880 w 2468880"/>
              <a:gd name="csY4" fmla="*/ 0 h 18288"/>
              <a:gd name="csX5" fmla="*/ 2468880 w 2468880"/>
              <a:gd name="csY5" fmla="*/ 18288 h 18288"/>
              <a:gd name="csX6" fmla="*/ 1802282 w 2468880"/>
              <a:gd name="csY6" fmla="*/ 18288 h 18288"/>
              <a:gd name="csX7" fmla="*/ 1209751 w 2468880"/>
              <a:gd name="csY7" fmla="*/ 18288 h 18288"/>
              <a:gd name="csX8" fmla="*/ 641909 w 2468880"/>
              <a:gd name="csY8" fmla="*/ 18288 h 18288"/>
              <a:gd name="csX9" fmla="*/ 0 w 2468880"/>
              <a:gd name="csY9" fmla="*/ 18288 h 18288"/>
              <a:gd name="csX10" fmla="*/ 0 w 2468880"/>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68880" h="18288" fill="none" extrusionOk="0">
                <a:moveTo>
                  <a:pt x="0" y="0"/>
                </a:moveTo>
                <a:cubicBezTo>
                  <a:pt x="171523" y="-1510"/>
                  <a:pt x="416079" y="20036"/>
                  <a:pt x="592531" y="0"/>
                </a:cubicBezTo>
                <a:cubicBezTo>
                  <a:pt x="768983" y="-20036"/>
                  <a:pt x="878305" y="13110"/>
                  <a:pt x="1160374" y="0"/>
                </a:cubicBezTo>
                <a:cubicBezTo>
                  <a:pt x="1442443" y="-13110"/>
                  <a:pt x="1612108" y="24695"/>
                  <a:pt x="1728216" y="0"/>
                </a:cubicBezTo>
                <a:cubicBezTo>
                  <a:pt x="1844324" y="-24695"/>
                  <a:pt x="2271040" y="20667"/>
                  <a:pt x="2468880" y="0"/>
                </a:cubicBezTo>
                <a:cubicBezTo>
                  <a:pt x="2468302" y="4771"/>
                  <a:pt x="2469633" y="12323"/>
                  <a:pt x="2468880" y="18288"/>
                </a:cubicBezTo>
                <a:cubicBezTo>
                  <a:pt x="2229297" y="-14659"/>
                  <a:pt x="2066775" y="30253"/>
                  <a:pt x="1802282" y="18288"/>
                </a:cubicBezTo>
                <a:cubicBezTo>
                  <a:pt x="1537789" y="6323"/>
                  <a:pt x="1379930" y="22266"/>
                  <a:pt x="1209751" y="18288"/>
                </a:cubicBezTo>
                <a:cubicBezTo>
                  <a:pt x="1039572" y="14310"/>
                  <a:pt x="837025" y="12850"/>
                  <a:pt x="641909" y="18288"/>
                </a:cubicBezTo>
                <a:cubicBezTo>
                  <a:pt x="446793" y="23726"/>
                  <a:pt x="170561" y="18472"/>
                  <a:pt x="0" y="18288"/>
                </a:cubicBezTo>
                <a:cubicBezTo>
                  <a:pt x="841" y="12879"/>
                  <a:pt x="-726" y="3977"/>
                  <a:pt x="0" y="0"/>
                </a:cubicBezTo>
                <a:close/>
              </a:path>
              <a:path w="2468880" h="18288" stroke="0" extrusionOk="0">
                <a:moveTo>
                  <a:pt x="0" y="0"/>
                </a:moveTo>
                <a:cubicBezTo>
                  <a:pt x="190931" y="24910"/>
                  <a:pt x="333688" y="11559"/>
                  <a:pt x="567842" y="0"/>
                </a:cubicBezTo>
                <a:cubicBezTo>
                  <a:pt x="801996" y="-11559"/>
                  <a:pt x="939971" y="-5677"/>
                  <a:pt x="1234440" y="0"/>
                </a:cubicBezTo>
                <a:cubicBezTo>
                  <a:pt x="1528909" y="5677"/>
                  <a:pt x="1658539" y="5184"/>
                  <a:pt x="1777594" y="0"/>
                </a:cubicBezTo>
                <a:cubicBezTo>
                  <a:pt x="1896649" y="-5184"/>
                  <a:pt x="2186164" y="23915"/>
                  <a:pt x="2468880" y="0"/>
                </a:cubicBezTo>
                <a:cubicBezTo>
                  <a:pt x="2468266" y="8857"/>
                  <a:pt x="2469384" y="13619"/>
                  <a:pt x="2468880" y="18288"/>
                </a:cubicBezTo>
                <a:cubicBezTo>
                  <a:pt x="2271330" y="36599"/>
                  <a:pt x="2001027" y="31554"/>
                  <a:pt x="1876349" y="18288"/>
                </a:cubicBezTo>
                <a:cubicBezTo>
                  <a:pt x="1751671" y="5022"/>
                  <a:pt x="1364652" y="15063"/>
                  <a:pt x="1209751" y="18288"/>
                </a:cubicBezTo>
                <a:cubicBezTo>
                  <a:pt x="1054850" y="21513"/>
                  <a:pt x="748438" y="20074"/>
                  <a:pt x="617220" y="18288"/>
                </a:cubicBezTo>
                <a:cubicBezTo>
                  <a:pt x="486002" y="16502"/>
                  <a:pt x="237432" y="27200"/>
                  <a:pt x="0" y="18288"/>
                </a:cubicBezTo>
                <a:cubicBezTo>
                  <a:pt x="-487" y="10816"/>
                  <a:pt x="-839" y="605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8F5460FD-1C5A-2EAC-DC79-0145086854FB}"/>
              </a:ext>
            </a:extLst>
          </p:cNvPr>
          <p:cNvSpPr txBox="1"/>
          <p:nvPr/>
        </p:nvSpPr>
        <p:spPr>
          <a:xfrm>
            <a:off x="2348564" y="209203"/>
            <a:ext cx="1771048" cy="338554"/>
          </a:xfrm>
          <a:prstGeom prst="rect">
            <a:avLst/>
          </a:prstGeom>
          <a:noFill/>
        </p:spPr>
        <p:txBody>
          <a:bodyPr wrap="square" rtlCol="0">
            <a:spAutoFit/>
          </a:bodyPr>
          <a:lstStyle/>
          <a:p>
            <a:r>
              <a:rPr lang="en-US" sz="1600" dirty="0">
                <a:latin typeface="Times New Roman" panose="02020603050405020304" pitchFamily="18" charset="0"/>
                <a:cs typeface="Times New Roman" panose="02020603050405020304" pitchFamily="18" charset="0"/>
              </a:rPr>
              <a:t>(</a:t>
            </a:r>
            <a:r>
              <a:rPr lang="en-US" sz="1600" dirty="0" err="1">
                <a:latin typeface="Times New Roman" panose="02020603050405020304" pitchFamily="18" charset="0"/>
                <a:cs typeface="Times New Roman" panose="02020603050405020304" pitchFamily="18" charset="0"/>
              </a:rPr>
              <a:t>PennState</a:t>
            </a:r>
            <a:r>
              <a:rPr lang="en-US" sz="1600" dirty="0">
                <a:latin typeface="Times New Roman" panose="02020603050405020304" pitchFamily="18" charset="0"/>
                <a:cs typeface="Times New Roman" panose="02020603050405020304" pitchFamily="18" charset="0"/>
              </a:rPr>
              <a:t>, 2025)</a:t>
            </a:r>
          </a:p>
        </p:txBody>
      </p:sp>
    </p:spTree>
    <p:extLst>
      <p:ext uri="{BB962C8B-B14F-4D97-AF65-F5344CB8AC3E}">
        <p14:creationId xmlns:p14="http://schemas.microsoft.com/office/powerpoint/2010/main" val="1627428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pPr>
              <a:lnSpc>
                <a:spcPct val="90000"/>
              </a:lnSpc>
            </a:pPr>
            <a:r>
              <a:rPr lang="en-GB" sz="3300" b="1" dirty="0">
                <a:latin typeface="Times New Roman" panose="02020603050405020304" pitchFamily="18" charset="0"/>
                <a:cs typeface="Times New Roman" panose="02020603050405020304" pitchFamily="18" charset="0"/>
              </a:rPr>
              <a:t>Goleman’s Emotional Intelligence (EI) Model</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sX0" fmla="*/ 0 w 2606040"/>
              <a:gd name="csY0" fmla="*/ 0 h 18288"/>
              <a:gd name="csX1" fmla="*/ 625450 w 2606040"/>
              <a:gd name="csY1" fmla="*/ 0 h 18288"/>
              <a:gd name="csX2" fmla="*/ 1224839 w 2606040"/>
              <a:gd name="csY2" fmla="*/ 0 h 18288"/>
              <a:gd name="csX3" fmla="*/ 1824228 w 2606040"/>
              <a:gd name="csY3" fmla="*/ 0 h 18288"/>
              <a:gd name="csX4" fmla="*/ 2606040 w 2606040"/>
              <a:gd name="csY4" fmla="*/ 0 h 18288"/>
              <a:gd name="csX5" fmla="*/ 2606040 w 2606040"/>
              <a:gd name="csY5" fmla="*/ 18288 h 18288"/>
              <a:gd name="csX6" fmla="*/ 1902409 w 2606040"/>
              <a:gd name="csY6" fmla="*/ 18288 h 18288"/>
              <a:gd name="csX7" fmla="*/ 1276960 w 2606040"/>
              <a:gd name="csY7" fmla="*/ 18288 h 18288"/>
              <a:gd name="csX8" fmla="*/ 677570 w 2606040"/>
              <a:gd name="csY8" fmla="*/ 18288 h 18288"/>
              <a:gd name="csX9" fmla="*/ 0 w 2606040"/>
              <a:gd name="csY9" fmla="*/ 18288 h 18288"/>
              <a:gd name="csX10" fmla="*/ 0 w 2606040"/>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a:normAutofit/>
          </a:bodyPr>
          <a:lstStyle/>
          <a:p>
            <a:pPr marL="0" indent="0">
              <a:buNone/>
            </a:pPr>
            <a:r>
              <a:rPr lang="en-GB" sz="1900" dirty="0">
                <a:latin typeface="Times New Roman" panose="02020603050405020304" pitchFamily="18" charset="0"/>
                <a:cs typeface="Times New Roman" panose="02020603050405020304" pitchFamily="18" charset="0"/>
              </a:rPr>
              <a:t>According to Goleman, emotional intelligence is formed of 4 domains:</a:t>
            </a:r>
          </a:p>
          <a:p>
            <a:pPr marL="0" indent="0">
              <a:buNone/>
            </a:pPr>
            <a:endParaRPr lang="en-GB" sz="1900" dirty="0">
              <a:latin typeface="Times New Roman" panose="02020603050405020304" pitchFamily="18" charset="0"/>
              <a:cs typeface="Times New Roman" panose="02020603050405020304" pitchFamily="18" charset="0"/>
            </a:endParaRPr>
          </a:p>
          <a:p>
            <a:pPr marL="514350" indent="-514350">
              <a:buFont typeface="+mj-lt"/>
              <a:buAutoNum type="arabicPeriod"/>
            </a:pPr>
            <a:r>
              <a:rPr lang="en-GB" sz="1900" dirty="0">
                <a:latin typeface="Times New Roman" panose="02020603050405020304" pitchFamily="18" charset="0"/>
                <a:cs typeface="Times New Roman" panose="02020603050405020304" pitchFamily="18" charset="0"/>
              </a:rPr>
              <a:t>Self-awareness.</a:t>
            </a:r>
          </a:p>
          <a:p>
            <a:pPr marL="514350" indent="-514350">
              <a:buFont typeface="+mj-lt"/>
              <a:buAutoNum type="arabicPeriod"/>
            </a:pPr>
            <a:r>
              <a:rPr lang="en-GB" sz="1900" dirty="0">
                <a:latin typeface="Times New Roman" panose="02020603050405020304" pitchFamily="18" charset="0"/>
                <a:cs typeface="Times New Roman" panose="02020603050405020304" pitchFamily="18" charset="0"/>
              </a:rPr>
              <a:t>Self-management.</a:t>
            </a:r>
          </a:p>
          <a:p>
            <a:pPr marL="514350" indent="-514350">
              <a:buFont typeface="+mj-lt"/>
              <a:buAutoNum type="arabicPeriod"/>
            </a:pPr>
            <a:r>
              <a:rPr lang="en-GB" sz="1900" dirty="0">
                <a:latin typeface="Times New Roman" panose="02020603050405020304" pitchFamily="18" charset="0"/>
                <a:cs typeface="Times New Roman" panose="02020603050405020304" pitchFamily="18" charset="0"/>
              </a:rPr>
              <a:t>Social awareness.</a:t>
            </a:r>
          </a:p>
          <a:p>
            <a:pPr marL="514350" indent="-514350">
              <a:buFont typeface="+mj-lt"/>
              <a:buAutoNum type="arabicPeriod"/>
            </a:pPr>
            <a:r>
              <a:rPr lang="en-GB" sz="1900" dirty="0">
                <a:latin typeface="Times New Roman" panose="02020603050405020304" pitchFamily="18" charset="0"/>
                <a:cs typeface="Times New Roman" panose="02020603050405020304" pitchFamily="18" charset="0"/>
              </a:rPr>
              <a:t>Relationship management. </a:t>
            </a:r>
            <a:r>
              <a:rPr lang="en-GB" sz="1600" dirty="0">
                <a:latin typeface="Times New Roman" panose="02020603050405020304" pitchFamily="18" charset="0"/>
                <a:cs typeface="Times New Roman" panose="02020603050405020304" pitchFamily="18" charset="0"/>
              </a:rPr>
              <a:t>(</a:t>
            </a:r>
            <a:r>
              <a:rPr lang="en-GB" sz="1600" dirty="0" err="1">
                <a:latin typeface="Times New Roman" panose="02020603050405020304" pitchFamily="18" charset="0"/>
                <a:cs typeface="Times New Roman" panose="02020603050405020304" pitchFamily="18" charset="0"/>
              </a:rPr>
              <a:t>Drigas</a:t>
            </a:r>
            <a:r>
              <a:rPr lang="en-GB" sz="1600" dirty="0">
                <a:latin typeface="Times New Roman" panose="02020603050405020304" pitchFamily="18" charset="0"/>
                <a:cs typeface="Times New Roman" panose="02020603050405020304" pitchFamily="18" charset="0"/>
              </a:rPr>
              <a:t> et. al, 2018).</a:t>
            </a:r>
          </a:p>
          <a:p>
            <a:endParaRPr lang="en-GB" sz="1900" dirty="0"/>
          </a:p>
        </p:txBody>
      </p:sp>
      <p:pic>
        <p:nvPicPr>
          <p:cNvPr id="5" name="Picture 4" descr="Team smiling and embracing">
            <a:extLst>
              <a:ext uri="{FF2B5EF4-FFF2-40B4-BE49-F238E27FC236}">
                <a16:creationId xmlns:a16="http://schemas.microsoft.com/office/drawing/2014/main" id="{A82A06C5-570E-C460-AD4A-1DD5AC22D9E5}"/>
              </a:ext>
            </a:extLst>
          </p:cNvPr>
          <p:cNvPicPr>
            <a:picLocks noChangeAspect="1"/>
          </p:cNvPicPr>
          <p:nvPr/>
        </p:nvPicPr>
        <p:blipFill>
          <a:blip r:embed="rId3"/>
          <a:srcRect l="26088" r="23697" b="-1"/>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Picture 5" descr="Text&#10;&#10;Description automatically generated with medium confidence">
            <a:extLst>
              <a:ext uri="{FF2B5EF4-FFF2-40B4-BE49-F238E27FC236}">
                <a16:creationId xmlns:a16="http://schemas.microsoft.com/office/drawing/2014/main" id="{D0113B1C-2D54-6E41-D181-EF3C227A8EC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7170" y="6223126"/>
            <a:ext cx="1411109" cy="51245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AD6CAFF6-860D-3A9C-0566-5705980B8036}"/>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4B322EBB-BDA9-A501-1BDC-AA68B4D9BCCF}"/>
              </a:ext>
            </a:extLst>
          </p:cNvPr>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Goleman’s Emotional Intelligence (EI) Model</a:t>
            </a:r>
            <a:endParaRPr lang="en-US" dirty="0"/>
          </a:p>
        </p:txBody>
      </p:sp>
      <p:sp>
        <p:nvSpPr>
          <p:cNvPr id="3" name="Content Placeholder 2">
            <a:extLst>
              <a:ext uri="{FF2B5EF4-FFF2-40B4-BE49-F238E27FC236}">
                <a16:creationId xmlns:a16="http://schemas.microsoft.com/office/drawing/2014/main" id="{D2F92F5D-866B-26A4-D370-C3E77A4F52C2}"/>
              </a:ext>
            </a:extLst>
          </p:cNvPr>
          <p:cNvSpPr>
            <a:spLocks noGrp="1"/>
          </p:cNvSpPr>
          <p:nvPr>
            <p:ph idx="1"/>
          </p:nvPr>
        </p:nvSpPr>
        <p:spPr>
          <a:xfrm>
            <a:off x="1712015" y="1550504"/>
            <a:ext cx="2979114" cy="5032858"/>
          </a:xfrm>
        </p:spPr>
        <p:txBody>
          <a:bodyPr>
            <a:normAutofit/>
          </a:bodyPr>
          <a:lstStyle/>
          <a:p>
            <a:pPr marL="0" indent="0">
              <a:lnSpc>
                <a:spcPct val="150000"/>
              </a:lnSpc>
              <a:buNone/>
            </a:pPr>
            <a:r>
              <a:rPr lang="en-US" sz="1800" b="1" dirty="0">
                <a:latin typeface="Times New Roman" panose="02020603050405020304" pitchFamily="18" charset="0"/>
                <a:cs typeface="Times New Roman" panose="02020603050405020304" pitchFamily="18" charset="0"/>
              </a:rPr>
              <a:t>STRENGHTS</a:t>
            </a:r>
          </a:p>
          <a:p>
            <a:pPr>
              <a:lnSpc>
                <a:spcPct val="150000"/>
              </a:lnSpc>
              <a:buFont typeface="Wingdings" pitchFamily="2" charset="2"/>
              <a:buChar char="Ø"/>
            </a:pPr>
            <a:r>
              <a:rPr lang="en-US" sz="1800" dirty="0">
                <a:latin typeface="Times New Roman" panose="02020603050405020304" pitchFamily="18" charset="0"/>
                <a:cs typeface="Times New Roman" panose="02020603050405020304" pitchFamily="18" charset="0"/>
              </a:rPr>
              <a:t>Highly practical.</a:t>
            </a:r>
          </a:p>
          <a:p>
            <a:pPr>
              <a:lnSpc>
                <a:spcPct val="150000"/>
              </a:lnSpc>
              <a:buFont typeface="Wingdings" pitchFamily="2" charset="2"/>
              <a:buChar char="Ø"/>
            </a:pPr>
            <a:r>
              <a:rPr lang="en-US" sz="1800" dirty="0">
                <a:latin typeface="Times New Roman" panose="02020603050405020304" pitchFamily="18" charset="0"/>
                <a:cs typeface="Times New Roman" panose="02020603050405020304" pitchFamily="18" charset="0"/>
              </a:rPr>
              <a:t>Easy to apply in leadership contexts.</a:t>
            </a:r>
          </a:p>
          <a:p>
            <a:pPr>
              <a:lnSpc>
                <a:spcPct val="150000"/>
              </a:lnSpc>
              <a:buFont typeface="Wingdings" pitchFamily="2" charset="2"/>
              <a:buChar char="Ø"/>
            </a:pPr>
            <a:r>
              <a:rPr lang="en-US" sz="1800" dirty="0">
                <a:latin typeface="Times New Roman" panose="02020603050405020304" pitchFamily="18" charset="0"/>
                <a:cs typeface="Times New Roman" panose="02020603050405020304" pitchFamily="18" charset="0"/>
              </a:rPr>
              <a:t>Improves leadership performance.</a:t>
            </a:r>
          </a:p>
          <a:p>
            <a:pPr>
              <a:lnSpc>
                <a:spcPct val="150000"/>
              </a:lnSpc>
              <a:buFont typeface="Wingdings" pitchFamily="2" charset="2"/>
              <a:buChar char="Ø"/>
            </a:pPr>
            <a:r>
              <a:rPr lang="en-US" sz="1800" dirty="0">
                <a:latin typeface="Times New Roman" panose="02020603050405020304" pitchFamily="18" charset="0"/>
                <a:cs typeface="Times New Roman" panose="02020603050405020304" pitchFamily="18" charset="0"/>
              </a:rPr>
              <a:t>Improves communication.</a:t>
            </a:r>
          </a:p>
          <a:p>
            <a:pPr>
              <a:lnSpc>
                <a:spcPct val="150000"/>
              </a:lnSpc>
              <a:buFont typeface="Wingdings" pitchFamily="2" charset="2"/>
              <a:buChar char="Ø"/>
            </a:pPr>
            <a:r>
              <a:rPr lang="en-US" sz="1800" dirty="0">
                <a:latin typeface="Times New Roman" panose="02020603050405020304" pitchFamily="18" charset="0"/>
                <a:cs typeface="Times New Roman" panose="02020603050405020304" pitchFamily="18" charset="0"/>
              </a:rPr>
              <a:t>EI competencies can be built through training. (Fernandez et. al, 2023).</a:t>
            </a:r>
          </a:p>
        </p:txBody>
      </p:sp>
      <p:sp>
        <p:nvSpPr>
          <p:cNvPr id="5" name="TextBox 4">
            <a:extLst>
              <a:ext uri="{FF2B5EF4-FFF2-40B4-BE49-F238E27FC236}">
                <a16:creationId xmlns:a16="http://schemas.microsoft.com/office/drawing/2014/main" id="{4FC358D9-45FE-DE4E-DE30-21A7009E1B0C}"/>
              </a:ext>
            </a:extLst>
          </p:cNvPr>
          <p:cNvSpPr txBox="1"/>
          <p:nvPr/>
        </p:nvSpPr>
        <p:spPr>
          <a:xfrm>
            <a:off x="4691129" y="2175934"/>
            <a:ext cx="2912165" cy="3781997"/>
          </a:xfrm>
          <a:prstGeom prst="rect">
            <a:avLst/>
          </a:prstGeom>
          <a:noFill/>
        </p:spPr>
        <p:txBody>
          <a:bodyPr wrap="square" rtlCol="0">
            <a:spAutoFit/>
          </a:bodyPr>
          <a:lstStyle/>
          <a:p>
            <a:pPr>
              <a:lnSpc>
                <a:spcPct val="150000"/>
              </a:lnSpc>
            </a:pPr>
            <a:r>
              <a:rPr lang="en-US" b="1" dirty="0">
                <a:latin typeface="Times New Roman" panose="02020603050405020304" pitchFamily="18" charset="0"/>
                <a:cs typeface="Times New Roman" panose="02020603050405020304" pitchFamily="18" charset="0"/>
              </a:rPr>
              <a:t>WEAKNESSES</a:t>
            </a:r>
          </a:p>
          <a:p>
            <a:pPr marL="285750" indent="-285750">
              <a:lnSpc>
                <a:spcPct val="150000"/>
              </a:lnSpc>
              <a:buFont typeface="Wingdings" pitchFamily="2" charset="2"/>
              <a:buChar char="Ø"/>
            </a:pPr>
            <a:r>
              <a:rPr lang="en-US" dirty="0">
                <a:latin typeface="Times New Roman" panose="02020603050405020304" pitchFamily="18" charset="0"/>
                <a:cs typeface="Times New Roman" panose="02020603050405020304" pitchFamily="18" charset="0"/>
              </a:rPr>
              <a:t>Ambiguity </a:t>
            </a:r>
          </a:p>
          <a:p>
            <a:pPr marL="285750" indent="-285750">
              <a:lnSpc>
                <a:spcPct val="150000"/>
              </a:lnSpc>
              <a:buFont typeface="Wingdings" pitchFamily="2" charset="2"/>
              <a:buChar char="Ø"/>
            </a:pPr>
            <a:r>
              <a:rPr lang="en-US" dirty="0">
                <a:latin typeface="Times New Roman" panose="02020603050405020304" pitchFamily="18" charset="0"/>
                <a:cs typeface="Times New Roman" panose="02020603050405020304" pitchFamily="18" charset="0"/>
              </a:rPr>
              <a:t>Scientifically lacks validation.</a:t>
            </a:r>
          </a:p>
          <a:p>
            <a:pPr marL="285750" indent="-285750">
              <a:lnSpc>
                <a:spcPct val="150000"/>
              </a:lnSpc>
              <a:buFont typeface="Wingdings" pitchFamily="2" charset="2"/>
              <a:buChar char="Ø"/>
            </a:pPr>
            <a:r>
              <a:rPr lang="en-US" dirty="0">
                <a:latin typeface="Times New Roman" panose="02020603050405020304" pitchFamily="18" charset="0"/>
                <a:cs typeface="Times New Roman" panose="02020603050405020304" pitchFamily="18" charset="0"/>
              </a:rPr>
              <a:t>Exaggerated claims.</a:t>
            </a:r>
          </a:p>
          <a:p>
            <a:pPr marL="285750" indent="-285750">
              <a:lnSpc>
                <a:spcPct val="150000"/>
              </a:lnSpc>
              <a:buFont typeface="Wingdings" pitchFamily="2" charset="2"/>
              <a:buChar char="Ø"/>
            </a:pPr>
            <a:r>
              <a:rPr lang="en-US" dirty="0">
                <a:latin typeface="Times New Roman" panose="02020603050405020304" pitchFamily="18" charset="0"/>
                <a:cs typeface="Times New Roman" panose="02020603050405020304" pitchFamily="18" charset="0"/>
              </a:rPr>
              <a:t>EI can be misused resulting in manipulation.</a:t>
            </a:r>
          </a:p>
          <a:p>
            <a:pPr marL="285750" indent="-285750">
              <a:lnSpc>
                <a:spcPct val="150000"/>
              </a:lnSpc>
              <a:buFont typeface="Wingdings" pitchFamily="2" charset="2"/>
              <a:buChar char="Ø"/>
            </a:pPr>
            <a:r>
              <a:rPr lang="en-US" dirty="0">
                <a:latin typeface="Times New Roman" panose="02020603050405020304" pitchFamily="18" charset="0"/>
                <a:cs typeface="Times New Roman" panose="02020603050405020304" pitchFamily="18" charset="0"/>
              </a:rPr>
              <a:t>Inaccurate feedback or biased. </a:t>
            </a:r>
            <a:r>
              <a:rPr lang="en-US" sz="1600" dirty="0">
                <a:latin typeface="Times New Roman" panose="02020603050405020304" pitchFamily="18" charset="0"/>
                <a:cs typeface="Times New Roman" panose="02020603050405020304" pitchFamily="18" charset="0"/>
              </a:rPr>
              <a:t>(Conte, 2005).</a:t>
            </a:r>
            <a:endParaRPr lang="en-US" dirty="0">
              <a:latin typeface="Times New Roman" panose="02020603050405020304" pitchFamily="18" charset="0"/>
              <a:cs typeface="Times New Roman" panose="02020603050405020304" pitchFamily="18" charset="0"/>
            </a:endParaRPr>
          </a:p>
        </p:txBody>
      </p:sp>
      <p:pic>
        <p:nvPicPr>
          <p:cNvPr id="24" name="Picture 23">
            <a:extLst>
              <a:ext uri="{FF2B5EF4-FFF2-40B4-BE49-F238E27FC236}">
                <a16:creationId xmlns:a16="http://schemas.microsoft.com/office/drawing/2014/main" id="{C3DAE21F-A709-1036-C150-22C8705D30FF}"/>
              </a:ext>
            </a:extLst>
          </p:cNvPr>
          <p:cNvPicPr>
            <a:picLocks noChangeAspect="1"/>
          </p:cNvPicPr>
          <p:nvPr/>
        </p:nvPicPr>
        <p:blipFill>
          <a:blip r:embed="rId4"/>
          <a:stretch>
            <a:fillRect/>
          </a:stretch>
        </p:blipFill>
        <p:spPr>
          <a:xfrm>
            <a:off x="1171374" y="1568185"/>
            <a:ext cx="540641" cy="516929"/>
          </a:xfrm>
          <a:prstGeom prst="rect">
            <a:avLst/>
          </a:prstGeom>
        </p:spPr>
      </p:pic>
      <p:pic>
        <p:nvPicPr>
          <p:cNvPr id="26" name="Picture 25">
            <a:extLst>
              <a:ext uri="{FF2B5EF4-FFF2-40B4-BE49-F238E27FC236}">
                <a16:creationId xmlns:a16="http://schemas.microsoft.com/office/drawing/2014/main" id="{79E420CA-62D3-68C9-474C-AB36AC905256}"/>
              </a:ext>
            </a:extLst>
          </p:cNvPr>
          <p:cNvPicPr>
            <a:picLocks noChangeAspect="1"/>
          </p:cNvPicPr>
          <p:nvPr/>
        </p:nvPicPr>
        <p:blipFill>
          <a:blip r:embed="rId5"/>
          <a:stretch>
            <a:fillRect/>
          </a:stretch>
        </p:blipFill>
        <p:spPr>
          <a:xfrm>
            <a:off x="6484655" y="2175934"/>
            <a:ext cx="516838" cy="494169"/>
          </a:xfrm>
          <a:prstGeom prst="rect">
            <a:avLst/>
          </a:prstGeom>
        </p:spPr>
      </p:pic>
      <p:pic>
        <p:nvPicPr>
          <p:cNvPr id="27" name="Picture 26" descr="Text&#10;&#10;Description automatically generated with medium confidence">
            <a:extLst>
              <a:ext uri="{FF2B5EF4-FFF2-40B4-BE49-F238E27FC236}">
                <a16:creationId xmlns:a16="http://schemas.microsoft.com/office/drawing/2014/main" id="{E41A347D-C0CC-A979-38DB-7C6709EF6793}"/>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603294" y="6203772"/>
            <a:ext cx="1411109" cy="51245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571095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2533F-A765-1062-6E25-BF345F66B563}"/>
              </a:ext>
            </a:extLst>
          </p:cNvPr>
          <p:cNvSpPr>
            <a:spLocks noGrp="1"/>
          </p:cNvSpPr>
          <p:nvPr>
            <p:ph type="title"/>
          </p:nvPr>
        </p:nvSpPr>
        <p:spPr/>
        <p:txBody>
          <a:bodyPr/>
          <a:lstStyle/>
          <a:p>
            <a:r>
              <a:rPr lang="en-US" sz="5400" b="1" dirty="0">
                <a:latin typeface="Times New Roman" panose="02020603050405020304" pitchFamily="18" charset="0"/>
                <a:cs typeface="Times New Roman" panose="02020603050405020304" pitchFamily="18" charset="0"/>
              </a:rPr>
              <a:t>C</a:t>
            </a:r>
            <a:r>
              <a:rPr lang="en-US" dirty="0">
                <a:latin typeface="Times New Roman" panose="02020603050405020304" pitchFamily="18" charset="0"/>
                <a:cs typeface="Times New Roman" panose="02020603050405020304" pitchFamily="18" charset="0"/>
              </a:rPr>
              <a:t>ultural Intelligence (CQ)</a:t>
            </a:r>
          </a:p>
        </p:txBody>
      </p:sp>
      <p:sp>
        <p:nvSpPr>
          <p:cNvPr id="3" name="Content Placeholder 2">
            <a:extLst>
              <a:ext uri="{FF2B5EF4-FFF2-40B4-BE49-F238E27FC236}">
                <a16:creationId xmlns:a16="http://schemas.microsoft.com/office/drawing/2014/main" id="{94A78C2D-AA18-42B5-406F-94EB35EFA34A}"/>
              </a:ext>
            </a:extLst>
          </p:cNvPr>
          <p:cNvSpPr>
            <a:spLocks noGrp="1"/>
          </p:cNvSpPr>
          <p:nvPr>
            <p:ph idx="1"/>
          </p:nvPr>
        </p:nvSpPr>
        <p:spPr/>
        <p:txBody>
          <a:bodyPr/>
          <a:lstStyle/>
          <a:p>
            <a:endParaRPr lang="en-US" dirty="0"/>
          </a:p>
        </p:txBody>
      </p:sp>
      <p:sp useBgFill="1">
        <p:nvSpPr>
          <p:cNvPr id="4" name="Rectangle 3">
            <a:extLst>
              <a:ext uri="{FF2B5EF4-FFF2-40B4-BE49-F238E27FC236}">
                <a16:creationId xmlns:a16="http://schemas.microsoft.com/office/drawing/2014/main" id="{58F3CA65-68A8-7059-9699-85FB58B76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2BDA1CC6-DE29-4E9B-EED9-4B468C9D463D}"/>
              </a:ext>
            </a:extLst>
          </p:cNvPr>
          <p:cNvSpPr txBox="1">
            <a:spLocks/>
          </p:cNvSpPr>
          <p:nvPr/>
        </p:nvSpPr>
        <p:spPr>
          <a:xfrm>
            <a:off x="476250" y="640823"/>
            <a:ext cx="2563994" cy="5583148"/>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3600" b="1" dirty="0">
                <a:latin typeface="Times New Roman" panose="02020603050405020304" pitchFamily="18" charset="0"/>
                <a:cs typeface="Times New Roman" panose="02020603050405020304" pitchFamily="18" charset="0"/>
              </a:rPr>
              <a:t>What is Cultural Intelligence (CQ)?</a:t>
            </a:r>
          </a:p>
        </p:txBody>
      </p:sp>
      <p:sp>
        <p:nvSpPr>
          <p:cNvPr id="6" name="sketch line">
            <a:extLst>
              <a:ext uri="{FF2B5EF4-FFF2-40B4-BE49-F238E27FC236}">
                <a16:creationId xmlns:a16="http://schemas.microsoft.com/office/drawing/2014/main" id="{41344B0E-AA62-E64D-AC8B-687E232F7B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935C9418-2E81-E0BF-1748-221BF2C0223A}"/>
              </a:ext>
            </a:extLst>
          </p:cNvPr>
          <p:cNvGraphicFramePr>
            <a:graphicFrameLocks/>
          </p:cNvGraphicFramePr>
          <p:nvPr>
            <p:extLst>
              <p:ext uri="{D42A27DB-BD31-4B8C-83A1-F6EECF244321}">
                <p14:modId xmlns:p14="http://schemas.microsoft.com/office/powerpoint/2010/main" val="451974641"/>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descr="Text&#10;&#10;Description automatically generated with medium confidence">
            <a:extLst>
              <a:ext uri="{FF2B5EF4-FFF2-40B4-BE49-F238E27FC236}">
                <a16:creationId xmlns:a16="http://schemas.microsoft.com/office/drawing/2014/main" id="{5ABD91ED-A45A-E5F4-6741-A6A5B71ABB5C}"/>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47138" y="345344"/>
            <a:ext cx="1411109" cy="51245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10556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4479EA-A8AF-0BBD-F7DB-C672AE8E34A6}"/>
              </a:ext>
            </a:extLst>
          </p:cNvPr>
          <p:cNvSpPr>
            <a:spLocks noGrp="1"/>
          </p:cNvSpPr>
          <p:nvPr>
            <p:ph type="title"/>
          </p:nvPr>
        </p:nvSpPr>
        <p:spPr>
          <a:xfrm>
            <a:off x="473202" y="640823"/>
            <a:ext cx="2564892" cy="5583148"/>
          </a:xfrm>
        </p:spPr>
        <p:txBody>
          <a:bodyPr vert="horz" lIns="91440" tIns="45720" rIns="91440" bIns="45720" rtlCol="0" anchor="ctr">
            <a:normAutofit/>
          </a:bodyPr>
          <a:lstStyle/>
          <a:p>
            <a:pPr algn="l" defTabSz="914400">
              <a:lnSpc>
                <a:spcPct val="90000"/>
              </a:lnSpc>
            </a:pPr>
            <a:r>
              <a:rPr lang="en-US" sz="5400" b="1" kern="1200" dirty="0" err="1">
                <a:solidFill>
                  <a:schemeClr val="tx1"/>
                </a:solidFill>
                <a:latin typeface="Times New Roman" panose="02020603050405020304" pitchFamily="18" charset="0"/>
                <a:cs typeface="Times New Roman" panose="02020603050405020304" pitchFamily="18" charset="0"/>
              </a:rPr>
              <a:t>A</a:t>
            </a:r>
            <a:r>
              <a:rPr lang="en-US" sz="2900" kern="1200" dirty="0" err="1">
                <a:solidFill>
                  <a:schemeClr val="tx1"/>
                </a:solidFill>
                <a:latin typeface="Times New Roman" panose="02020603050405020304" pitchFamily="18" charset="0"/>
                <a:cs typeface="Times New Roman" panose="02020603050405020304" pitchFamily="18" charset="0"/>
              </a:rPr>
              <a:t>irB&amp;B</a:t>
            </a:r>
            <a:r>
              <a:rPr lang="en-US" sz="2900" kern="1200" dirty="0">
                <a:solidFill>
                  <a:schemeClr val="tx1"/>
                </a:solidFill>
                <a:latin typeface="Times New Roman" panose="02020603050405020304" pitchFamily="18" charset="0"/>
                <a:cs typeface="Times New Roman" panose="02020603050405020304" pitchFamily="18" charset="0"/>
              </a:rPr>
              <a:t> on organizational cultural intelligence</a:t>
            </a:r>
          </a:p>
        </p:txBody>
      </p:sp>
      <p:sp>
        <p:nvSpPr>
          <p:cNvPr id="13"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00400" y="630936"/>
            <a:ext cx="13716" cy="5590381"/>
          </a:xfrm>
          <a:custGeom>
            <a:avLst/>
            <a:gdLst>
              <a:gd name="csX0" fmla="*/ 0 w 13716"/>
              <a:gd name="csY0" fmla="*/ 0 h 5590381"/>
              <a:gd name="csX1" fmla="*/ 13716 w 13716"/>
              <a:gd name="csY1" fmla="*/ 0 h 5590381"/>
              <a:gd name="csX2" fmla="*/ 13716 w 13716"/>
              <a:gd name="csY2" fmla="*/ 754701 h 5590381"/>
              <a:gd name="csX3" fmla="*/ 13716 w 13716"/>
              <a:gd name="csY3" fmla="*/ 1565307 h 5590381"/>
              <a:gd name="csX4" fmla="*/ 13716 w 13716"/>
              <a:gd name="csY4" fmla="*/ 2152297 h 5590381"/>
              <a:gd name="csX5" fmla="*/ 13716 w 13716"/>
              <a:gd name="csY5" fmla="*/ 2906998 h 5590381"/>
              <a:gd name="csX6" fmla="*/ 13716 w 13716"/>
              <a:gd name="csY6" fmla="*/ 3549892 h 5590381"/>
              <a:gd name="csX7" fmla="*/ 13716 w 13716"/>
              <a:gd name="csY7" fmla="*/ 4080978 h 5590381"/>
              <a:gd name="csX8" fmla="*/ 13716 w 13716"/>
              <a:gd name="csY8" fmla="*/ 4835680 h 5590381"/>
              <a:gd name="csX9" fmla="*/ 13716 w 13716"/>
              <a:gd name="csY9" fmla="*/ 5590381 h 5590381"/>
              <a:gd name="csX10" fmla="*/ 0 w 13716"/>
              <a:gd name="csY10" fmla="*/ 5590381 h 5590381"/>
              <a:gd name="csX11" fmla="*/ 0 w 13716"/>
              <a:gd name="csY11" fmla="*/ 4835680 h 5590381"/>
              <a:gd name="csX12" fmla="*/ 0 w 13716"/>
              <a:gd name="csY12" fmla="*/ 4304593 h 5590381"/>
              <a:gd name="csX13" fmla="*/ 0 w 13716"/>
              <a:gd name="csY13" fmla="*/ 3773507 h 5590381"/>
              <a:gd name="csX14" fmla="*/ 0 w 13716"/>
              <a:gd name="csY14" fmla="*/ 3186517 h 5590381"/>
              <a:gd name="csX15" fmla="*/ 0 w 13716"/>
              <a:gd name="csY15" fmla="*/ 2487720 h 5590381"/>
              <a:gd name="csX16" fmla="*/ 0 w 13716"/>
              <a:gd name="csY16" fmla="*/ 1956633 h 5590381"/>
              <a:gd name="csX17" fmla="*/ 0 w 13716"/>
              <a:gd name="csY17" fmla="*/ 1425547 h 5590381"/>
              <a:gd name="csX18" fmla="*/ 0 w 13716"/>
              <a:gd name="csY18" fmla="*/ 614942 h 5590381"/>
              <a:gd name="csX19" fmla="*/ 0 w 13716"/>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3716" h="5590381" fill="none" extrusionOk="0">
                <a:moveTo>
                  <a:pt x="0" y="0"/>
                </a:moveTo>
                <a:cubicBezTo>
                  <a:pt x="6519" y="-664"/>
                  <a:pt x="8288" y="665"/>
                  <a:pt x="13716" y="0"/>
                </a:cubicBezTo>
                <a:cubicBezTo>
                  <a:pt x="-9798" y="225076"/>
                  <a:pt x="41703" y="562283"/>
                  <a:pt x="13716" y="754701"/>
                </a:cubicBezTo>
                <a:cubicBezTo>
                  <a:pt x="-14271" y="947119"/>
                  <a:pt x="25509" y="1239251"/>
                  <a:pt x="13716" y="1565307"/>
                </a:cubicBezTo>
                <a:cubicBezTo>
                  <a:pt x="1923" y="1891363"/>
                  <a:pt x="2588" y="1999140"/>
                  <a:pt x="13716" y="2152297"/>
                </a:cubicBezTo>
                <a:cubicBezTo>
                  <a:pt x="24845" y="2305454"/>
                  <a:pt x="24133" y="2598333"/>
                  <a:pt x="13716" y="2906998"/>
                </a:cubicBezTo>
                <a:cubicBezTo>
                  <a:pt x="3299" y="3215663"/>
                  <a:pt x="30691" y="3327412"/>
                  <a:pt x="13716" y="3549892"/>
                </a:cubicBezTo>
                <a:cubicBezTo>
                  <a:pt x="-3259" y="3772372"/>
                  <a:pt x="33989" y="3843836"/>
                  <a:pt x="13716" y="4080978"/>
                </a:cubicBezTo>
                <a:cubicBezTo>
                  <a:pt x="-6557" y="4318120"/>
                  <a:pt x="-8378" y="4511166"/>
                  <a:pt x="13716" y="4835680"/>
                </a:cubicBezTo>
                <a:cubicBezTo>
                  <a:pt x="35810" y="5160194"/>
                  <a:pt x="-17642" y="5401748"/>
                  <a:pt x="13716" y="5590381"/>
                </a:cubicBezTo>
                <a:cubicBezTo>
                  <a:pt x="8599" y="5590092"/>
                  <a:pt x="6708" y="5590668"/>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3716" h="5590381" stroke="0" extrusionOk="0">
                <a:moveTo>
                  <a:pt x="0" y="0"/>
                </a:moveTo>
                <a:cubicBezTo>
                  <a:pt x="4626" y="620"/>
                  <a:pt x="7856" y="-428"/>
                  <a:pt x="13716" y="0"/>
                </a:cubicBezTo>
                <a:cubicBezTo>
                  <a:pt x="36569" y="165299"/>
                  <a:pt x="-959" y="427555"/>
                  <a:pt x="13716" y="698798"/>
                </a:cubicBezTo>
                <a:cubicBezTo>
                  <a:pt x="28391" y="970041"/>
                  <a:pt x="15108" y="1226199"/>
                  <a:pt x="13716" y="1397595"/>
                </a:cubicBezTo>
                <a:cubicBezTo>
                  <a:pt x="12324" y="1568991"/>
                  <a:pt x="34226" y="1794517"/>
                  <a:pt x="13716" y="2152297"/>
                </a:cubicBezTo>
                <a:cubicBezTo>
                  <a:pt x="-6794" y="2510077"/>
                  <a:pt x="36274" y="2594424"/>
                  <a:pt x="13716" y="2739287"/>
                </a:cubicBezTo>
                <a:cubicBezTo>
                  <a:pt x="-8842" y="2884150"/>
                  <a:pt x="22545" y="3129706"/>
                  <a:pt x="13716" y="3493988"/>
                </a:cubicBezTo>
                <a:cubicBezTo>
                  <a:pt x="4887" y="3858270"/>
                  <a:pt x="49629" y="4041447"/>
                  <a:pt x="13716" y="4304593"/>
                </a:cubicBezTo>
                <a:cubicBezTo>
                  <a:pt x="-22197" y="4567740"/>
                  <a:pt x="45055" y="5149125"/>
                  <a:pt x="13716" y="5590381"/>
                </a:cubicBezTo>
                <a:cubicBezTo>
                  <a:pt x="9649" y="5590058"/>
                  <a:pt x="6483" y="5589928"/>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lose-up of a white board with many sticky notes&#10;&#10;AI-generated content may be incorrect.">
            <a:extLst>
              <a:ext uri="{FF2B5EF4-FFF2-40B4-BE49-F238E27FC236}">
                <a16:creationId xmlns:a16="http://schemas.microsoft.com/office/drawing/2014/main" id="{B41DE0A1-7074-BEBF-8942-D4B1DC7D8F6C}"/>
              </a:ext>
            </a:extLst>
          </p:cNvPr>
          <p:cNvPicPr>
            <a:picLocks noGrp="1" noChangeAspect="1"/>
          </p:cNvPicPr>
          <p:nvPr>
            <p:ph sz="half" idx="2"/>
          </p:nvPr>
        </p:nvPicPr>
        <p:blipFill>
          <a:blip r:embed="rId3"/>
          <a:stretch>
            <a:fillRect/>
          </a:stretch>
        </p:blipFill>
        <p:spPr>
          <a:xfrm>
            <a:off x="3420640" y="140938"/>
            <a:ext cx="5536692" cy="3827159"/>
          </a:xfrm>
          <a:prstGeom prst="rect">
            <a:avLst/>
          </a:prstGeom>
        </p:spPr>
      </p:pic>
      <p:sp>
        <p:nvSpPr>
          <p:cNvPr id="3" name="Content Placeholder 2">
            <a:extLst>
              <a:ext uri="{FF2B5EF4-FFF2-40B4-BE49-F238E27FC236}">
                <a16:creationId xmlns:a16="http://schemas.microsoft.com/office/drawing/2014/main" id="{2ABE2389-6A1C-7599-8601-E5173EBC071D}"/>
              </a:ext>
            </a:extLst>
          </p:cNvPr>
          <p:cNvSpPr>
            <a:spLocks noGrp="1"/>
          </p:cNvSpPr>
          <p:nvPr>
            <p:ph sz="half" idx="1"/>
          </p:nvPr>
        </p:nvSpPr>
        <p:spPr>
          <a:xfrm>
            <a:off x="3239623" y="4062629"/>
            <a:ext cx="5702848" cy="2700838"/>
          </a:xfrm>
        </p:spPr>
        <p:txBody>
          <a:bodyPr vert="horz" lIns="91440" tIns="45720" rIns="91440" bIns="45720" rtlCol="0" anchor="t">
            <a:normAutofit fontScale="92500" lnSpcReduction="20000"/>
          </a:bodyPr>
          <a:lstStyle/>
          <a:p>
            <a:pPr indent="-228600" algn="just" defTabSz="914400">
              <a:lnSpc>
                <a:spcPct val="150000"/>
              </a:lnSpc>
              <a:buFont typeface="Arial" panose="020B0604020202020204" pitchFamily="34" charset="0"/>
              <a:buChar char="•"/>
            </a:pPr>
            <a:r>
              <a:rPr lang="en-US" sz="1900" dirty="0"/>
              <a:t>‘</a:t>
            </a:r>
            <a:r>
              <a:rPr lang="en-US" sz="1900" i="1" dirty="0">
                <a:latin typeface="Times New Roman" panose="02020603050405020304" pitchFamily="18" charset="0"/>
                <a:cs typeface="Times New Roman" panose="02020603050405020304" pitchFamily="18" charset="0"/>
              </a:rPr>
              <a:t>Create a world where anyone can belong anywhere</a:t>
            </a:r>
            <a:r>
              <a:rPr lang="en-US" sz="1900" dirty="0"/>
              <a:t>.’ – </a:t>
            </a:r>
            <a:r>
              <a:rPr lang="en-US" sz="1900" dirty="0" err="1">
                <a:latin typeface="Times New Roman" panose="02020603050405020304" pitchFamily="18" charset="0"/>
                <a:cs typeface="Times New Roman" panose="02020603050405020304" pitchFamily="18" charset="0"/>
              </a:rPr>
              <a:t>AirB&amp;B</a:t>
            </a:r>
            <a:r>
              <a:rPr lang="en-US" sz="1900" dirty="0">
                <a:latin typeface="Times New Roman" panose="02020603050405020304" pitchFamily="18" charset="0"/>
                <a:cs typeface="Times New Roman" panose="02020603050405020304" pitchFamily="18" charset="0"/>
              </a:rPr>
              <a:t> company purpose</a:t>
            </a:r>
            <a:r>
              <a:rPr lang="en-US" sz="1900" dirty="0"/>
              <a:t>.</a:t>
            </a:r>
          </a:p>
          <a:p>
            <a:pPr indent="-228600" algn="just" defTabSz="914400">
              <a:lnSpc>
                <a:spcPct val="150000"/>
              </a:lnSpc>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Foster relationships with hosts around the world that would make anyone feel like they belong.</a:t>
            </a:r>
          </a:p>
          <a:p>
            <a:pPr indent="-228600" algn="just" defTabSz="914400">
              <a:lnSpc>
                <a:spcPct val="150000"/>
              </a:lnSpc>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Training hosts and employees to secure effective communication across all cultures and create systems that foster cultural respect. </a:t>
            </a:r>
            <a:r>
              <a:rPr lang="en-US" sz="1700" dirty="0">
                <a:latin typeface="Times New Roman" panose="02020603050405020304" pitchFamily="18" charset="0"/>
                <a:cs typeface="Times New Roman" panose="02020603050405020304" pitchFamily="18" charset="0"/>
              </a:rPr>
              <a:t>(</a:t>
            </a:r>
            <a:r>
              <a:rPr lang="en-US" sz="1700" dirty="0" err="1">
                <a:latin typeface="Times New Roman" panose="02020603050405020304" pitchFamily="18" charset="0"/>
                <a:cs typeface="Times New Roman" panose="02020603050405020304" pitchFamily="18" charset="0"/>
              </a:rPr>
              <a:t>FearCulture</a:t>
            </a:r>
            <a:r>
              <a:rPr lang="en-US" sz="1700" dirty="0">
                <a:latin typeface="Times New Roman" panose="02020603050405020304" pitchFamily="18" charset="0"/>
                <a:cs typeface="Times New Roman" panose="02020603050405020304" pitchFamily="18" charset="0"/>
              </a:rPr>
              <a:t>, 2025).</a:t>
            </a:r>
            <a:endParaRPr lang="en-US" sz="1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560265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ECCA74-42C7-B183-CB70-4D308DFF812B}"/>
              </a:ext>
            </a:extLst>
          </p:cNvPr>
          <p:cNvSpPr>
            <a:spLocks noGrp="1"/>
          </p:cNvSpPr>
          <p:nvPr>
            <p:ph type="title"/>
          </p:nvPr>
        </p:nvSpPr>
        <p:spPr>
          <a:xfrm>
            <a:off x="4572000" y="182880"/>
            <a:ext cx="4728019" cy="1887421"/>
          </a:xfrm>
        </p:spPr>
        <p:txBody>
          <a:bodyPr vert="horz" lIns="91440" tIns="45720" rIns="91440" bIns="45720" rtlCol="0" anchor="ctr">
            <a:normAutofit/>
          </a:bodyPr>
          <a:lstStyle/>
          <a:p>
            <a:pPr algn="l" defTabSz="914400">
              <a:lnSpc>
                <a:spcPct val="90000"/>
              </a:lnSpc>
            </a:pPr>
            <a:r>
              <a:rPr lang="en-US" sz="5400" b="1" dirty="0">
                <a:latin typeface="Times New Roman" panose="02020603050405020304" pitchFamily="18" charset="0"/>
                <a:cs typeface="Times New Roman" panose="02020603050405020304" pitchFamily="18" charset="0"/>
              </a:rPr>
              <a:t>M</a:t>
            </a:r>
            <a:r>
              <a:rPr lang="en-US" sz="3600" dirty="0">
                <a:latin typeface="Times New Roman" panose="02020603050405020304" pitchFamily="18" charset="0"/>
                <a:cs typeface="Times New Roman" panose="02020603050405020304" pitchFamily="18" charset="0"/>
              </a:rPr>
              <a:t>cDonald’s – Cultural Intelligence through Localization</a:t>
            </a:r>
          </a:p>
        </p:txBody>
      </p:sp>
      <p:pic>
        <p:nvPicPr>
          <p:cNvPr id="6" name="Content Placeholder 5" descr="A building with a mcdonald's sign&#10;&#10;AI-generated content may be incorrect.">
            <a:extLst>
              <a:ext uri="{FF2B5EF4-FFF2-40B4-BE49-F238E27FC236}">
                <a16:creationId xmlns:a16="http://schemas.microsoft.com/office/drawing/2014/main" id="{C16ABBC3-86D8-D959-195D-395480A3E6F4}"/>
              </a:ext>
            </a:extLst>
          </p:cNvPr>
          <p:cNvPicPr>
            <a:picLocks noGrp="1" noChangeAspect="1"/>
          </p:cNvPicPr>
          <p:nvPr>
            <p:ph sz="half" idx="1"/>
          </p:nvPr>
        </p:nvPicPr>
        <p:blipFill>
          <a:blip r:embed="rId3"/>
          <a:srcRect l="16386"/>
          <a:stretch>
            <a:fillRect/>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Content Placeholder 3">
            <a:extLst>
              <a:ext uri="{FF2B5EF4-FFF2-40B4-BE49-F238E27FC236}">
                <a16:creationId xmlns:a16="http://schemas.microsoft.com/office/drawing/2014/main" id="{4D7838D5-DE99-AB72-0FC3-28C2C9439021}"/>
              </a:ext>
            </a:extLst>
          </p:cNvPr>
          <p:cNvSpPr>
            <a:spLocks noGrp="1"/>
          </p:cNvSpPr>
          <p:nvPr>
            <p:ph sz="half" idx="2"/>
          </p:nvPr>
        </p:nvSpPr>
        <p:spPr>
          <a:xfrm>
            <a:off x="4345091" y="2333297"/>
            <a:ext cx="4587406" cy="4341823"/>
          </a:xfrm>
        </p:spPr>
        <p:txBody>
          <a:bodyPr vert="horz" lIns="91440" tIns="45720" rIns="91440" bIns="45720" rtlCol="0">
            <a:normAutofit fontScale="92500"/>
          </a:bodyPr>
          <a:lstStyle/>
          <a:p>
            <a:pPr indent="-228600" algn="just" defTabSz="914400">
              <a:lnSpc>
                <a:spcPct val="150000"/>
              </a:lnSpc>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44,000 restaurants around the world.</a:t>
            </a:r>
          </a:p>
          <a:p>
            <a:pPr indent="-228600" algn="just" defTabSz="914400">
              <a:lnSpc>
                <a:spcPct val="150000"/>
              </a:lnSpc>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Adapts menus to met the local cultural norms (e.g., India, Japan).</a:t>
            </a:r>
          </a:p>
          <a:p>
            <a:pPr indent="-228600" algn="just" defTabSz="914400">
              <a:lnSpc>
                <a:spcPct val="150000"/>
              </a:lnSpc>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Provides cross-cultural training destined for managers and franchises.</a:t>
            </a:r>
          </a:p>
          <a:p>
            <a:pPr indent="-228600" algn="just" defTabSz="914400">
              <a:lnSpc>
                <a:spcPct val="150000"/>
              </a:lnSpc>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Encourages local cultural adaptation.</a:t>
            </a:r>
          </a:p>
          <a:p>
            <a:pPr indent="-228600" algn="just" defTabSz="914400">
              <a:lnSpc>
                <a:spcPct val="150000"/>
              </a:lnSpc>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Has demonstrated high level of cultural intelligence which reflects in the way the company adapts to cultural norms, behaviors and maintains motivation to operate effectively in culturally divers markets. </a:t>
            </a:r>
            <a:r>
              <a:rPr lang="en-US" sz="1500" dirty="0">
                <a:latin typeface="Times New Roman" panose="02020603050405020304" pitchFamily="18" charset="0"/>
                <a:cs typeface="Times New Roman" panose="02020603050405020304" pitchFamily="18" charset="0"/>
              </a:rPr>
              <a:t>(Ritzer, 2008).</a:t>
            </a:r>
            <a:endParaRPr lang="en-US" sz="1700" dirty="0">
              <a:latin typeface="Times New Roman" panose="02020603050405020304" pitchFamily="18" charset="0"/>
              <a:cs typeface="Times New Roman" panose="02020603050405020304" pitchFamily="18" charset="0"/>
            </a:endParaRPr>
          </a:p>
          <a:p>
            <a:pPr indent="-228600" algn="just" defTabSz="914400">
              <a:lnSpc>
                <a:spcPct val="150000"/>
              </a:lnSpc>
              <a:buFont typeface="Arial" panose="020B0604020202020204" pitchFamily="34" charset="0"/>
              <a:buChar char="•"/>
            </a:pPr>
            <a:endParaRPr lang="en-US" sz="1700" dirty="0">
              <a:latin typeface="Times New Roman" panose="02020603050405020304" pitchFamily="18" charset="0"/>
              <a:cs typeface="Times New Roman" panose="02020603050405020304" pitchFamily="18" charset="0"/>
            </a:endParaRPr>
          </a:p>
          <a:p>
            <a:pPr indent="-228600" algn="just" defTabSz="914400">
              <a:lnSpc>
                <a:spcPct val="150000"/>
              </a:lnSpc>
              <a:buFont typeface="Arial" panose="020B0604020202020204" pitchFamily="34" charset="0"/>
              <a:buChar char="•"/>
            </a:pP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45797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latin typeface="Times New Roman" panose="02020603050405020304" pitchFamily="18" charset="0"/>
                <a:cs typeface="Times New Roman" panose="02020603050405020304" pitchFamily="18" charset="0"/>
              </a:rPr>
              <a:t>Hofstede’s Cultural Dimensions (for Cultural Intelligence)</a:t>
            </a:r>
            <a:endParaRPr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93644" y="2332038"/>
            <a:ext cx="8229600" cy="3184180"/>
          </a:xfrm>
        </p:spPr>
        <p:txBody>
          <a:bodyPr/>
          <a:lstStyle/>
          <a:p>
            <a:pPr marL="0" indent="0">
              <a:buNone/>
            </a:pPr>
            <a:endParaRPr lang="en-GB" dirty="0"/>
          </a:p>
          <a:p>
            <a:pPr marL="0" indent="0">
              <a:buNone/>
            </a:pPr>
            <a:endParaRPr dirty="0"/>
          </a:p>
        </p:txBody>
      </p:sp>
      <p:sp>
        <p:nvSpPr>
          <p:cNvPr id="9" name="TextBox 8">
            <a:extLst>
              <a:ext uri="{FF2B5EF4-FFF2-40B4-BE49-F238E27FC236}">
                <a16:creationId xmlns:a16="http://schemas.microsoft.com/office/drawing/2014/main" id="{8E7213AA-6AF3-CF77-C0F2-8F5CAF46F170}"/>
              </a:ext>
            </a:extLst>
          </p:cNvPr>
          <p:cNvSpPr txBox="1"/>
          <p:nvPr/>
        </p:nvSpPr>
        <p:spPr>
          <a:xfrm>
            <a:off x="1046922" y="1642231"/>
            <a:ext cx="7507358" cy="923330"/>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Culture is the collective programming of the mind that distinguishes the members of one group or category of people from others</a:t>
            </a:r>
            <a:r>
              <a:rPr lang="en-US" dirty="0">
                <a:latin typeface="Times New Roman" panose="02020603050405020304" pitchFamily="18" charset="0"/>
                <a:cs typeface="Times New Roman" panose="02020603050405020304" pitchFamily="18" charset="0"/>
              </a:rPr>
              <a:t>.’ (Hofstede, p.3, 2011)</a:t>
            </a:r>
          </a:p>
          <a:p>
            <a:endParaRPr lang="en-US" dirty="0"/>
          </a:p>
        </p:txBody>
      </p:sp>
      <p:pic>
        <p:nvPicPr>
          <p:cNvPr id="11" name="Picture 10">
            <a:extLst>
              <a:ext uri="{FF2B5EF4-FFF2-40B4-BE49-F238E27FC236}">
                <a16:creationId xmlns:a16="http://schemas.microsoft.com/office/drawing/2014/main" id="{1B8B6AD3-F2EC-A654-683C-DC8531F46391}"/>
              </a:ext>
            </a:extLst>
          </p:cNvPr>
          <p:cNvPicPr>
            <a:picLocks noChangeAspect="1"/>
          </p:cNvPicPr>
          <p:nvPr/>
        </p:nvPicPr>
        <p:blipFill>
          <a:blip r:embed="rId3"/>
          <a:stretch>
            <a:fillRect/>
          </a:stretch>
        </p:blipFill>
        <p:spPr>
          <a:xfrm>
            <a:off x="1126435" y="2610350"/>
            <a:ext cx="6077224" cy="4207965"/>
          </a:xfrm>
          <a:prstGeom prst="rect">
            <a:avLst/>
          </a:prstGeom>
        </p:spPr>
      </p:pic>
      <p:graphicFrame>
        <p:nvGraphicFramePr>
          <p:cNvPr id="14" name="Diagram 13">
            <a:extLst>
              <a:ext uri="{FF2B5EF4-FFF2-40B4-BE49-F238E27FC236}">
                <a16:creationId xmlns:a16="http://schemas.microsoft.com/office/drawing/2014/main" id="{2563B0B1-9C0A-C321-4746-75A67497E36B}"/>
              </a:ext>
            </a:extLst>
          </p:cNvPr>
          <p:cNvGraphicFramePr/>
          <p:nvPr>
            <p:extLst>
              <p:ext uri="{D42A27DB-BD31-4B8C-83A1-F6EECF244321}">
                <p14:modId xmlns:p14="http://schemas.microsoft.com/office/powerpoint/2010/main" val="841124890"/>
              </p:ext>
            </p:extLst>
          </p:nvPr>
        </p:nvGraphicFramePr>
        <p:xfrm>
          <a:off x="4967362" y="2297561"/>
          <a:ext cx="3633302" cy="1915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5" name="Picture 14" descr="Text&#10;&#10;Description automatically generated with medium confidence">
            <a:extLst>
              <a:ext uri="{FF2B5EF4-FFF2-40B4-BE49-F238E27FC236}">
                <a16:creationId xmlns:a16="http://schemas.microsoft.com/office/drawing/2014/main" id="{DC68FBCF-1E9B-7D4B-F2D7-B8734649D069}"/>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7621274" y="6206025"/>
            <a:ext cx="1411109" cy="51245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AB8A3E-2385-523F-974B-6ACF677E8229}"/>
              </a:ext>
            </a:extLst>
          </p:cNvPr>
          <p:cNvPicPr>
            <a:picLocks noChangeAspect="1"/>
          </p:cNvPicPr>
          <p:nvPr/>
        </p:nvPicPr>
        <p:blipFill>
          <a:blip r:embed="rId3"/>
          <a:stretch>
            <a:fillRect/>
          </a:stretch>
        </p:blipFill>
        <p:spPr>
          <a:xfrm>
            <a:off x="0" y="0"/>
            <a:ext cx="9143999" cy="6858000"/>
          </a:xfrm>
          <a:prstGeom prst="rect">
            <a:avLst/>
          </a:prstGeom>
        </p:spPr>
      </p:pic>
      <p:sp>
        <p:nvSpPr>
          <p:cNvPr id="2" name="Title 1">
            <a:extLst>
              <a:ext uri="{FF2B5EF4-FFF2-40B4-BE49-F238E27FC236}">
                <a16:creationId xmlns:a16="http://schemas.microsoft.com/office/drawing/2014/main" id="{256BCE40-5491-20D5-5811-6C2322F3C153}"/>
              </a:ext>
            </a:extLst>
          </p:cNvPr>
          <p:cNvSpPr>
            <a:spLocks noGrp="1"/>
          </p:cNvSpPr>
          <p:nvPr>
            <p:ph type="title"/>
          </p:nvPr>
        </p:nvSpPr>
        <p:spPr/>
        <p:txBody>
          <a:bodyPr>
            <a:noAutofit/>
          </a:bodyPr>
          <a:lstStyle/>
          <a:p>
            <a:r>
              <a:rPr lang="en-GB" sz="3600" b="1" dirty="0">
                <a:latin typeface="Times New Roman" panose="02020603050405020304" pitchFamily="18" charset="0"/>
                <a:cs typeface="Times New Roman" panose="02020603050405020304" pitchFamily="18" charset="0"/>
              </a:rPr>
              <a:t>Hofstede’s Cultural Dimensions (for Cultural Intelligence)</a:t>
            </a:r>
            <a:endParaRPr lang="en-US" sz="3600" dirty="0"/>
          </a:p>
        </p:txBody>
      </p:sp>
      <p:sp>
        <p:nvSpPr>
          <p:cNvPr id="3" name="Content Placeholder 2">
            <a:extLst>
              <a:ext uri="{FF2B5EF4-FFF2-40B4-BE49-F238E27FC236}">
                <a16:creationId xmlns:a16="http://schemas.microsoft.com/office/drawing/2014/main" id="{5DE28ED9-3D30-930E-9025-08D61031418E}"/>
              </a:ext>
            </a:extLst>
          </p:cNvPr>
          <p:cNvSpPr>
            <a:spLocks noGrp="1"/>
          </p:cNvSpPr>
          <p:nvPr>
            <p:ph idx="1"/>
          </p:nvPr>
        </p:nvSpPr>
        <p:spPr>
          <a:xfrm>
            <a:off x="646042" y="2035938"/>
            <a:ext cx="3667539" cy="4293483"/>
          </a:xfrm>
        </p:spPr>
        <p:txBody>
          <a:bodyPr>
            <a:normAutofit/>
          </a:bodyPr>
          <a:lstStyle/>
          <a:p>
            <a:pPr>
              <a:lnSpc>
                <a:spcPct val="150000"/>
              </a:lnSpc>
              <a:buFont typeface="Wingdings" pitchFamily="2" charset="2"/>
              <a:buChar char="Ø"/>
            </a:pPr>
            <a:r>
              <a:rPr lang="en-US" sz="1700" dirty="0">
                <a:latin typeface="Times New Roman" panose="02020603050405020304" pitchFamily="18" charset="0"/>
                <a:cs typeface="Times New Roman" panose="02020603050405020304" pitchFamily="18" charset="0"/>
              </a:rPr>
              <a:t>Provides a clear, structured framework for comparing national cultures.</a:t>
            </a:r>
          </a:p>
          <a:p>
            <a:pPr>
              <a:lnSpc>
                <a:spcPct val="150000"/>
              </a:lnSpc>
              <a:buFont typeface="Wingdings" pitchFamily="2" charset="2"/>
              <a:buChar char="Ø"/>
            </a:pPr>
            <a:r>
              <a:rPr lang="en-US" sz="1700" dirty="0">
                <a:latin typeface="Times New Roman" panose="02020603050405020304" pitchFamily="18" charset="0"/>
                <a:cs typeface="Times New Roman" panose="02020603050405020304" pitchFamily="18" charset="0"/>
              </a:rPr>
              <a:t>Highly dominant, widely used by organizations across the world.</a:t>
            </a:r>
          </a:p>
          <a:p>
            <a:pPr>
              <a:lnSpc>
                <a:spcPct val="150000"/>
              </a:lnSpc>
              <a:buFont typeface="Wingdings" pitchFamily="2" charset="2"/>
              <a:buChar char="Ø"/>
            </a:pPr>
            <a:r>
              <a:rPr lang="en-US" sz="1700" dirty="0">
                <a:latin typeface="Times New Roman" panose="02020603050405020304" pitchFamily="18" charset="0"/>
                <a:cs typeface="Times New Roman" panose="02020603050405020304" pitchFamily="18" charset="0"/>
              </a:rPr>
              <a:t>Helps anticipate cultural differences amongst values, communication styles and behaviors.</a:t>
            </a:r>
          </a:p>
          <a:p>
            <a:pPr>
              <a:lnSpc>
                <a:spcPct val="150000"/>
              </a:lnSpc>
              <a:buFont typeface="Wingdings" pitchFamily="2" charset="2"/>
              <a:buChar char="Ø"/>
            </a:pPr>
            <a:r>
              <a:rPr lang="en-US" sz="1700" dirty="0">
                <a:latin typeface="Times New Roman" panose="02020603050405020304" pitchFamily="18" charset="0"/>
                <a:cs typeface="Times New Roman" panose="02020603050405020304" pitchFamily="18" charset="0"/>
              </a:rPr>
              <a:t>Useful tool for cross-cultural leadership/management. </a:t>
            </a:r>
            <a:r>
              <a:rPr lang="en-US" sz="1400" dirty="0">
                <a:latin typeface="Times New Roman" panose="02020603050405020304" pitchFamily="18" charset="0"/>
                <a:cs typeface="Times New Roman" panose="02020603050405020304" pitchFamily="18" charset="0"/>
              </a:rPr>
              <a:t>(Wale, 2025)</a:t>
            </a:r>
            <a:endParaRPr lang="en-US" sz="17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AB62A6A-A827-F7ED-A949-F090099C1E3A}"/>
              </a:ext>
            </a:extLst>
          </p:cNvPr>
          <p:cNvSpPr txBox="1"/>
          <p:nvPr/>
        </p:nvSpPr>
        <p:spPr>
          <a:xfrm>
            <a:off x="1046094" y="1666606"/>
            <a:ext cx="2126974" cy="369332"/>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STRENGHTS</a:t>
            </a:r>
            <a:endParaRPr lang="en-US" dirty="0"/>
          </a:p>
        </p:txBody>
      </p:sp>
      <p:sp>
        <p:nvSpPr>
          <p:cNvPr id="5" name="TextBox 4">
            <a:extLst>
              <a:ext uri="{FF2B5EF4-FFF2-40B4-BE49-F238E27FC236}">
                <a16:creationId xmlns:a16="http://schemas.microsoft.com/office/drawing/2014/main" id="{0A93457A-AC36-E320-17F5-C9E1A1BB39B5}"/>
              </a:ext>
            </a:extLst>
          </p:cNvPr>
          <p:cNvSpPr txBox="1"/>
          <p:nvPr/>
        </p:nvSpPr>
        <p:spPr>
          <a:xfrm>
            <a:off x="5019261" y="1668190"/>
            <a:ext cx="2325756" cy="369332"/>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WEAKNESSES</a:t>
            </a:r>
            <a:endParaRPr lang="en-US" dirty="0"/>
          </a:p>
        </p:txBody>
      </p:sp>
      <p:sp>
        <p:nvSpPr>
          <p:cNvPr id="8" name="TextBox 7">
            <a:extLst>
              <a:ext uri="{FF2B5EF4-FFF2-40B4-BE49-F238E27FC236}">
                <a16:creationId xmlns:a16="http://schemas.microsoft.com/office/drawing/2014/main" id="{A42DDCD8-F7FE-B7F8-DACD-C778C009D7BA}"/>
              </a:ext>
            </a:extLst>
          </p:cNvPr>
          <p:cNvSpPr txBox="1"/>
          <p:nvPr/>
        </p:nvSpPr>
        <p:spPr>
          <a:xfrm>
            <a:off x="4830419" y="2035938"/>
            <a:ext cx="3667539" cy="4293483"/>
          </a:xfrm>
          <a:prstGeom prst="rect">
            <a:avLst/>
          </a:prstGeom>
          <a:noFill/>
        </p:spPr>
        <p:txBody>
          <a:bodyPr wrap="square" rtlCol="0">
            <a:spAutoFit/>
          </a:bodyPr>
          <a:lstStyle/>
          <a:p>
            <a:pPr marL="285750" indent="-285750">
              <a:lnSpc>
                <a:spcPct val="150000"/>
              </a:lnSpc>
              <a:buFont typeface="Wingdings" pitchFamily="2" charset="2"/>
              <a:buChar char="Ø"/>
            </a:pPr>
            <a:r>
              <a:rPr lang="en-US" sz="1700" dirty="0">
                <a:latin typeface="Times New Roman" panose="02020603050405020304" pitchFamily="18" charset="0"/>
                <a:cs typeface="Times New Roman" panose="02020603050405020304" pitchFamily="18" charset="0"/>
              </a:rPr>
              <a:t>Overly simplifies the view of what culture is.</a:t>
            </a:r>
          </a:p>
          <a:p>
            <a:pPr marL="285750" indent="-285750">
              <a:lnSpc>
                <a:spcPct val="150000"/>
              </a:lnSpc>
              <a:buFont typeface="Wingdings" pitchFamily="2" charset="2"/>
              <a:buChar char="Ø"/>
            </a:pPr>
            <a:r>
              <a:rPr lang="en-US" sz="1700" dirty="0">
                <a:latin typeface="Times New Roman" panose="02020603050405020304" pitchFamily="18" charset="0"/>
                <a:cs typeface="Times New Roman" panose="02020603050405020304" pitchFamily="18" charset="0"/>
              </a:rPr>
              <a:t>Aggregates values at a national level despite the variances in individuals belonging to a same country.</a:t>
            </a:r>
          </a:p>
          <a:p>
            <a:pPr marL="285750" indent="-285750">
              <a:lnSpc>
                <a:spcPct val="150000"/>
              </a:lnSpc>
              <a:buFont typeface="Wingdings" pitchFamily="2" charset="2"/>
              <a:buChar char="Ø"/>
            </a:pPr>
            <a:r>
              <a:rPr lang="en-US" sz="1700" dirty="0">
                <a:latin typeface="Times New Roman" panose="02020603050405020304" pitchFamily="18" charset="0"/>
                <a:cs typeface="Times New Roman" panose="02020603050405020304" pitchFamily="18" charset="0"/>
              </a:rPr>
              <a:t>Stereotyping cultures.</a:t>
            </a:r>
          </a:p>
          <a:p>
            <a:pPr marL="285750" indent="-285750">
              <a:lnSpc>
                <a:spcPct val="150000"/>
              </a:lnSpc>
              <a:buFont typeface="Wingdings" pitchFamily="2" charset="2"/>
              <a:buChar char="Ø"/>
            </a:pPr>
            <a:r>
              <a:rPr lang="en-US" sz="1700" dirty="0">
                <a:latin typeface="Times New Roman" panose="02020603050405020304" pitchFamily="18" charset="0"/>
                <a:cs typeface="Times New Roman" panose="02020603050405020304" pitchFamily="18" charset="0"/>
              </a:rPr>
              <a:t>Outdated data in spite of fast globalization.</a:t>
            </a:r>
          </a:p>
          <a:p>
            <a:pPr marL="285750" indent="-285750">
              <a:lnSpc>
                <a:spcPct val="150000"/>
              </a:lnSpc>
              <a:buFont typeface="Wingdings" pitchFamily="2" charset="2"/>
              <a:buChar char="Ø"/>
            </a:pPr>
            <a:r>
              <a:rPr lang="en-US" sz="1700" dirty="0">
                <a:latin typeface="Times New Roman" panose="02020603050405020304" pitchFamily="18" charset="0"/>
                <a:cs typeface="Times New Roman" panose="02020603050405020304" pitchFamily="18" charset="0"/>
              </a:rPr>
              <a:t>Overlooks those belonging to subcultures. </a:t>
            </a:r>
            <a:r>
              <a:rPr lang="en-US" sz="1400" dirty="0">
                <a:latin typeface="Times New Roman" panose="02020603050405020304" pitchFamily="18" charset="0"/>
                <a:cs typeface="Times New Roman" panose="02020603050405020304" pitchFamily="18" charset="0"/>
              </a:rPr>
              <a:t>(Signorini et. al, 2009)</a:t>
            </a:r>
          </a:p>
          <a:p>
            <a:pPr marL="285750" indent="-285750">
              <a:buFont typeface="Wingdings" pitchFamily="2" charset="2"/>
              <a:buChar char="Ø"/>
            </a:pPr>
            <a:endParaRPr lang="en-US" dirty="0">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5F72BF68-16E1-B4CC-FA9D-5D0A00A5B2ED}"/>
              </a:ext>
            </a:extLst>
          </p:cNvPr>
          <p:cNvPicPr>
            <a:picLocks noChangeAspect="1"/>
          </p:cNvPicPr>
          <p:nvPr/>
        </p:nvPicPr>
        <p:blipFill>
          <a:blip r:embed="rId4"/>
          <a:stretch>
            <a:fillRect/>
          </a:stretch>
        </p:blipFill>
        <p:spPr>
          <a:xfrm>
            <a:off x="2651064" y="1592808"/>
            <a:ext cx="540641" cy="516929"/>
          </a:xfrm>
          <a:prstGeom prst="rect">
            <a:avLst/>
          </a:prstGeom>
        </p:spPr>
      </p:pic>
      <p:pic>
        <p:nvPicPr>
          <p:cNvPr id="14" name="Picture 13">
            <a:extLst>
              <a:ext uri="{FF2B5EF4-FFF2-40B4-BE49-F238E27FC236}">
                <a16:creationId xmlns:a16="http://schemas.microsoft.com/office/drawing/2014/main" id="{59DDBCA6-2995-1151-794A-301CD04544E3}"/>
              </a:ext>
            </a:extLst>
          </p:cNvPr>
          <p:cNvPicPr>
            <a:picLocks noChangeAspect="1"/>
          </p:cNvPicPr>
          <p:nvPr/>
        </p:nvPicPr>
        <p:blipFill>
          <a:blip r:embed="rId5"/>
          <a:stretch>
            <a:fillRect/>
          </a:stretch>
        </p:blipFill>
        <p:spPr>
          <a:xfrm>
            <a:off x="6772890" y="1604980"/>
            <a:ext cx="516838" cy="494169"/>
          </a:xfrm>
          <a:prstGeom prst="rect">
            <a:avLst/>
          </a:prstGeom>
        </p:spPr>
      </p:pic>
      <p:pic>
        <p:nvPicPr>
          <p:cNvPr id="15" name="Picture 14" descr="Text&#10;&#10;Description automatically generated with medium confidence">
            <a:extLst>
              <a:ext uri="{FF2B5EF4-FFF2-40B4-BE49-F238E27FC236}">
                <a16:creationId xmlns:a16="http://schemas.microsoft.com/office/drawing/2014/main" id="{B8B11B8E-817C-BBA3-E156-D4138ECE2425}"/>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7170" y="6223126"/>
            <a:ext cx="1411109" cy="51245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592969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0" y="139697"/>
            <a:ext cx="4797516" cy="1937581"/>
          </a:xfrm>
        </p:spPr>
        <p:txBody>
          <a:bodyPr>
            <a:normAutofit/>
          </a:bodyPr>
          <a:lstStyle/>
          <a:p>
            <a:pPr>
              <a:lnSpc>
                <a:spcPct val="150000"/>
              </a:lnSpc>
            </a:pPr>
            <a:r>
              <a:rPr lang="en-GB" sz="2400" b="1" dirty="0">
                <a:latin typeface="Times New Roman" panose="02020603050405020304" pitchFamily="18" charset="0"/>
                <a:cs typeface="Times New Roman" panose="02020603050405020304" pitchFamily="18" charset="0"/>
              </a:rPr>
              <a:t>The importance of Emotional intelligence and Cultural intelligence to leaders.</a:t>
            </a:r>
          </a:p>
        </p:txBody>
      </p:sp>
      <p:sp>
        <p:nvSpPr>
          <p:cNvPr id="22" name="Freeform: Shape 21">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A4E3DEE5-C3F6-2B93-9A68-40FCEC412027}"/>
              </a:ext>
            </a:extLst>
          </p:cNvPr>
          <p:cNvSpPr>
            <a:spLocks noGrp="1"/>
          </p:cNvSpPr>
          <p:nvPr>
            <p:ph idx="1"/>
          </p:nvPr>
        </p:nvSpPr>
        <p:spPr>
          <a:xfrm>
            <a:off x="628650" y="2147427"/>
            <a:ext cx="4168866" cy="4351338"/>
          </a:xfrm>
        </p:spPr>
        <p:txBody>
          <a:bodyPr>
            <a:normAutofit/>
          </a:bodyPr>
          <a:lstStyle/>
          <a:p>
            <a:pPr>
              <a:lnSpc>
                <a:spcPct val="200000"/>
              </a:lnSpc>
            </a:pPr>
            <a:r>
              <a:rPr lang="en-US" sz="2000" dirty="0">
                <a:latin typeface="Times New Roman" panose="02020603050405020304" pitchFamily="18" charset="0"/>
                <a:cs typeface="Times New Roman" panose="02020603050405020304" pitchFamily="18" charset="0"/>
              </a:rPr>
              <a:t>Helps motivate diverse teams. </a:t>
            </a:r>
          </a:p>
          <a:p>
            <a:pPr>
              <a:lnSpc>
                <a:spcPct val="200000"/>
              </a:lnSpc>
            </a:pPr>
            <a:r>
              <a:rPr lang="en-US" sz="2000" dirty="0">
                <a:latin typeface="Times New Roman" panose="02020603050405020304" pitchFamily="18" charset="0"/>
                <a:cs typeface="Times New Roman" panose="02020603050405020304" pitchFamily="18" charset="0"/>
              </a:rPr>
              <a:t>Lessens misunderstandings.</a:t>
            </a:r>
          </a:p>
          <a:p>
            <a:pPr>
              <a:lnSpc>
                <a:spcPct val="200000"/>
              </a:lnSpc>
            </a:pPr>
            <a:r>
              <a:rPr lang="en-US" sz="2000" dirty="0">
                <a:latin typeface="Times New Roman" panose="02020603050405020304" pitchFamily="18" charset="0"/>
                <a:cs typeface="Times New Roman" panose="02020603050405020304" pitchFamily="18" charset="0"/>
              </a:rPr>
              <a:t>Build trust across cultures.</a:t>
            </a:r>
          </a:p>
          <a:p>
            <a:pPr>
              <a:lnSpc>
                <a:spcPct val="200000"/>
              </a:lnSpc>
            </a:pPr>
            <a:r>
              <a:rPr lang="en-US" sz="2000" dirty="0">
                <a:latin typeface="Times New Roman" panose="02020603050405020304" pitchFamily="18" charset="0"/>
                <a:cs typeface="Times New Roman" panose="02020603050405020304" pitchFamily="18" charset="0"/>
              </a:rPr>
              <a:t>Tailor communication styles.</a:t>
            </a:r>
          </a:p>
          <a:p>
            <a:pPr>
              <a:lnSpc>
                <a:spcPct val="200000"/>
              </a:lnSpc>
            </a:pPr>
            <a:r>
              <a:rPr lang="en-US" sz="2000" dirty="0">
                <a:latin typeface="Times New Roman" panose="02020603050405020304" pitchFamily="18" charset="0"/>
                <a:cs typeface="Times New Roman" panose="02020603050405020304" pitchFamily="18" charset="0"/>
              </a:rPr>
              <a:t>Enhance collaboration.</a:t>
            </a:r>
          </a:p>
          <a:p>
            <a:pPr>
              <a:lnSpc>
                <a:spcPct val="200000"/>
              </a:lnSpc>
            </a:pPr>
            <a:r>
              <a:rPr lang="en-US" sz="2000" dirty="0">
                <a:latin typeface="Times New Roman" panose="02020603050405020304" pitchFamily="18" charset="0"/>
                <a:cs typeface="Times New Roman" panose="02020603050405020304" pitchFamily="18" charset="0"/>
              </a:rPr>
              <a:t>Better performance.</a:t>
            </a:r>
          </a:p>
        </p:txBody>
      </p:sp>
      <p:sp>
        <p:nvSpPr>
          <p:cNvPr id="24" name="Oval 23">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Block Arc 25">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16981"/>
            <a:ext cx="2387600" cy="17907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Freeform: Shape 27">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30" name="Straight Connector 29">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2" name="Freeform: Shape 31">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4" name="Arc 33">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4565205"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Text&#10;&#10;Description automatically generated with medium confidence">
            <a:extLst>
              <a:ext uri="{FF2B5EF4-FFF2-40B4-BE49-F238E27FC236}">
                <a16:creationId xmlns:a16="http://schemas.microsoft.com/office/drawing/2014/main" id="{21A3B575-4128-FE6F-EE4C-472F631DF80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79663" y="6185455"/>
            <a:ext cx="1411109" cy="51245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DE2AE-5FC8-BEED-6EE8-71E98DFF4F93}"/>
              </a:ext>
            </a:extLst>
          </p:cNvPr>
          <p:cNvSpPr>
            <a:spLocks noGrp="1"/>
          </p:cNvSpPr>
          <p:nvPr>
            <p:ph type="title"/>
          </p:nvPr>
        </p:nvSpPr>
        <p:spPr>
          <a:xfrm>
            <a:off x="618412" y="-496247"/>
            <a:ext cx="2862072" cy="1938076"/>
          </a:xfrm>
        </p:spPr>
        <p:txBody>
          <a:bodyPr vert="horz" lIns="91440" tIns="45720" rIns="91440" bIns="45720" rtlCol="0" anchor="ctr">
            <a:normAutofit/>
          </a:bodyPr>
          <a:lstStyle/>
          <a:p>
            <a:pPr algn="l" defTabSz="914400">
              <a:lnSpc>
                <a:spcPct val="90000"/>
              </a:lnSpc>
            </a:pPr>
            <a:r>
              <a:rPr lang="en-US" sz="5400" b="1" kern="1200" dirty="0">
                <a:solidFill>
                  <a:schemeClr val="tx1"/>
                </a:solidFill>
                <a:latin typeface="Times New Roman" panose="02020603050405020304" pitchFamily="18" charset="0"/>
                <a:cs typeface="Times New Roman" panose="02020603050405020304" pitchFamily="18" charset="0"/>
              </a:rPr>
              <a:t>C</a:t>
            </a:r>
            <a:r>
              <a:rPr lang="en-US" kern="1200" dirty="0">
                <a:solidFill>
                  <a:schemeClr val="tx1"/>
                </a:solidFill>
                <a:latin typeface="Times New Roman" panose="02020603050405020304" pitchFamily="18" charset="0"/>
                <a:cs typeface="Times New Roman" panose="02020603050405020304" pitchFamily="18" charset="0"/>
              </a:rPr>
              <a:t>onclusion</a:t>
            </a:r>
          </a:p>
        </p:txBody>
      </p:sp>
      <p:sp>
        <p:nvSpPr>
          <p:cNvPr id="12" name="Content Placeholder 11">
            <a:extLst>
              <a:ext uri="{FF2B5EF4-FFF2-40B4-BE49-F238E27FC236}">
                <a16:creationId xmlns:a16="http://schemas.microsoft.com/office/drawing/2014/main" id="{C7557EB7-8A64-478C-247D-4F6CD81739CE}"/>
              </a:ext>
            </a:extLst>
          </p:cNvPr>
          <p:cNvSpPr>
            <a:spLocks noGrp="1"/>
          </p:cNvSpPr>
          <p:nvPr>
            <p:ph sz="half" idx="1"/>
          </p:nvPr>
        </p:nvSpPr>
        <p:spPr>
          <a:xfrm>
            <a:off x="24063" y="945581"/>
            <a:ext cx="4050770" cy="5830604"/>
          </a:xfrm>
        </p:spPr>
        <p:txBody>
          <a:bodyPr vert="horz" lIns="91440" tIns="45720" rIns="91440" bIns="45720" rtlCol="0">
            <a:normAutofit fontScale="92500" lnSpcReduction="10000"/>
          </a:bodyPr>
          <a:lstStyle/>
          <a:p>
            <a:pPr marL="114300" indent="0" algn="just" defTabSz="914400">
              <a:lnSpc>
                <a:spcPct val="170000"/>
              </a:lnSpc>
              <a:buNone/>
            </a:pPr>
            <a:r>
              <a:rPr lang="en-US" sz="1600" dirty="0">
                <a:latin typeface="Times New Roman" panose="02020603050405020304" pitchFamily="18" charset="0"/>
                <a:cs typeface="Times New Roman" panose="02020603050405020304" pitchFamily="18" charset="0"/>
              </a:rPr>
              <a:t>In conclusion, today’s presentation has shown that effective leadership is no longer a stand-on-its-own job but one that requires the power combined emotional and cultural intelligence.</a:t>
            </a:r>
          </a:p>
          <a:p>
            <a:pPr marL="114300" indent="0" algn="just" defTabSz="914400">
              <a:lnSpc>
                <a:spcPct val="170000"/>
              </a:lnSpc>
              <a:buNone/>
            </a:pPr>
            <a:r>
              <a:rPr lang="en-US" sz="1600" dirty="0">
                <a:latin typeface="Times New Roman" panose="02020603050405020304" pitchFamily="18" charset="0"/>
                <a:cs typeface="Times New Roman" panose="02020603050405020304" pitchFamily="18" charset="0"/>
              </a:rPr>
              <a:t>Through the examples mentioned such as Nadela’s and Google’s, we’ve observed the way empathy, psychological safety, and emotionally aware leadership encourage effective communication, improved teamwork and innovation. In contrast, the cultural intelligence examples by Airbnb and McDonald’s demonstrated how understanding cultural norms, adapting behaviors and embracing global diversity enables organizations to thrive international market. </a:t>
            </a:r>
          </a:p>
        </p:txBody>
      </p:sp>
      <p:pic>
        <p:nvPicPr>
          <p:cNvPr id="8" name="Content Placeholder 7" descr="Father and son bonding">
            <a:extLst>
              <a:ext uri="{FF2B5EF4-FFF2-40B4-BE49-F238E27FC236}">
                <a16:creationId xmlns:a16="http://schemas.microsoft.com/office/drawing/2014/main" id="{0F326585-0506-8582-3312-46C669B36761}"/>
              </a:ext>
            </a:extLst>
          </p:cNvPr>
          <p:cNvPicPr>
            <a:picLocks noChangeAspect="1"/>
          </p:cNvPicPr>
          <p:nvPr/>
        </p:nvPicPr>
        <p:blipFill>
          <a:blip r:embed="rId2"/>
          <a:srcRect r="1247" b="3"/>
          <a:stretch>
            <a:fillRect/>
          </a:stretch>
        </p:blipFill>
        <p:spPr>
          <a:xfrm>
            <a:off x="4032985" y="-4"/>
            <a:ext cx="5111015"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6" name="Content Placeholder 5" descr="People laughing">
            <a:extLst>
              <a:ext uri="{FF2B5EF4-FFF2-40B4-BE49-F238E27FC236}">
                <a16:creationId xmlns:a16="http://schemas.microsoft.com/office/drawing/2014/main" id="{3CD7F221-B635-85D7-EFB3-C60F485686EF}"/>
              </a:ext>
            </a:extLst>
          </p:cNvPr>
          <p:cNvPicPr>
            <a:picLocks noGrp="1" noChangeAspect="1"/>
          </p:cNvPicPr>
          <p:nvPr>
            <p:ph sz="half" idx="2"/>
          </p:nvPr>
        </p:nvPicPr>
        <p:blipFill>
          <a:blip r:embed="rId3"/>
          <a:srcRect t="8230" r="2" b="10105"/>
          <a:stretch>
            <a:fillRect/>
          </a:stretch>
        </p:blipFill>
        <p:spPr>
          <a:xfrm>
            <a:off x="3967074" y="3802961"/>
            <a:ext cx="5182257"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8859585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6FEE5-F8A1-9E81-E109-FF70F63C36C4}"/>
              </a:ext>
            </a:extLst>
          </p:cNvPr>
          <p:cNvSpPr>
            <a:spLocks noGrp="1"/>
          </p:cNvSpPr>
          <p:nvPr>
            <p:ph type="title"/>
          </p:nvPr>
        </p:nvSpPr>
        <p:spPr>
          <a:xfrm>
            <a:off x="77002" y="-331754"/>
            <a:ext cx="8229600" cy="1143000"/>
          </a:xfrm>
        </p:spPr>
        <p:txBody>
          <a:bodyPr/>
          <a:lstStyle/>
          <a:p>
            <a:r>
              <a:rPr lang="en-US" sz="5400" b="1" dirty="0">
                <a:latin typeface="Times New Roman" panose="02020603050405020304" pitchFamily="18" charset="0"/>
                <a:cs typeface="Times New Roman" panose="02020603050405020304" pitchFamily="18" charset="0"/>
              </a:rPr>
              <a:t>B</a:t>
            </a:r>
            <a:r>
              <a:rPr lang="en-US" dirty="0">
                <a:latin typeface="Times New Roman" panose="02020603050405020304" pitchFamily="18" charset="0"/>
                <a:cs typeface="Times New Roman" panose="02020603050405020304" pitchFamily="18" charset="0"/>
              </a:rPr>
              <a:t>ibliography</a:t>
            </a:r>
          </a:p>
        </p:txBody>
      </p:sp>
      <p:sp>
        <p:nvSpPr>
          <p:cNvPr id="5" name="Rectangle 1">
            <a:extLst>
              <a:ext uri="{FF2B5EF4-FFF2-40B4-BE49-F238E27FC236}">
                <a16:creationId xmlns:a16="http://schemas.microsoft.com/office/drawing/2014/main" id="{4820B2A6-BFF8-A932-328F-DF75239A2007}"/>
              </a:ext>
            </a:extLst>
          </p:cNvPr>
          <p:cNvSpPr>
            <a:spLocks noGrp="1" noChangeArrowheads="1"/>
          </p:cNvSpPr>
          <p:nvPr>
            <p:ph sz="half" idx="1"/>
          </p:nvPr>
        </p:nvSpPr>
        <p:spPr bwMode="auto">
          <a:xfrm>
            <a:off x="105878" y="504840"/>
            <a:ext cx="8961120" cy="68274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just" defTabSz="914400" rtl="0" eaLnBrk="0" fontAlgn="base" latinLnBrk="0" hangingPunct="0">
              <a:lnSpc>
                <a:spcPct val="150000"/>
              </a:lnSpc>
              <a:spcBef>
                <a:spcPct val="0"/>
              </a:spcBef>
              <a:spcAft>
                <a:spcPct val="0"/>
              </a:spcAft>
              <a:buClrTx/>
              <a:buSzTx/>
              <a:buFont typeface="+mj-lt"/>
              <a:buAutoNum type="romanL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Conte, J. M. (2005). A Review and Critique of Emotional Intelligence Measures. </a:t>
            </a:r>
            <a:r>
              <a:rPr kumimoji="0" lang="en-US" altLang="en-US" sz="12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Journal of Organizational Behavior, 26</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(4), 433-440.</a:t>
            </a:r>
            <a:endParaRPr kumimoji="0" lang="en-US" altLang="en-US" sz="5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L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Culture, F. (2025). </a:t>
            </a:r>
            <a:r>
              <a:rPr kumimoji="0" lang="en-US" altLang="en-US" sz="12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Airbnb Culture Design Canvas: How Build a Strong Culture of Belonging</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Retrieved from Fearless Culture: https://</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www.fearlessculture.design</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/blog-posts/</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airbnb</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-culture-design-canvas</a:t>
            </a:r>
            <a:endParaRPr kumimoji="0" lang="en-US" altLang="en-US" sz="5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LcPeriod"/>
              <a:tabLst/>
            </a:pP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Drigas</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AS, P. C. (2018). A New Layered Model on Emotional Intelligence. </a:t>
            </a:r>
            <a:r>
              <a:rPr kumimoji="0" lang="en-US" altLang="en-US" sz="1200" b="0" i="1"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Behav</a:t>
            </a:r>
            <a:r>
              <a:rPr kumimoji="0" lang="en-US" altLang="en-US" sz="12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Sci (Basel)., 2</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(8), 45.</a:t>
            </a:r>
            <a:endParaRPr kumimoji="0" lang="en-US" altLang="en-US" sz="5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L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Factor, T. C. (2025). </a:t>
            </a:r>
            <a:r>
              <a:rPr kumimoji="0" lang="en-US" altLang="en-US" sz="12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COUNTRY COMPARISON TOOL</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Retrieved from The Culture Factor: https://</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www.theculturefactor.com</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country-comparison-tool?countries</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=romania%2Cunited+kingdom</a:t>
            </a:r>
            <a:endParaRPr kumimoji="0" lang="en-US" altLang="en-US" sz="5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L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Hofstede, G. (2011). </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Dimensionalizing</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Cultures: The Hofstede Model in Context. Online Readings in Psychology and Culture. </a:t>
            </a:r>
            <a:r>
              <a:rPr kumimoji="0" lang="en-US" altLang="en-US" sz="12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Theoretical and Methodological Issues, 2</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(1).</a:t>
            </a:r>
            <a:endParaRPr kumimoji="0" lang="en-US" altLang="en-US" sz="5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LcPeriod"/>
              <a:tabLst/>
            </a:pP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Indeed.com</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(2025, November 27th). </a:t>
            </a:r>
            <a:r>
              <a:rPr kumimoji="0" lang="en-US" altLang="en-US" sz="12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What is cultural intelligence and why is it important? </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Retrieved from Indeed Editorial Team: https://</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uk.indeed.com</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/career-advice/career-development/cultural-intelligence</a:t>
            </a:r>
            <a:endParaRPr kumimoji="0" lang="en-US" altLang="en-US" sz="5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L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Isabel Coronado-Maldonado a, M.-D. B.-M. (n.d.). Emotional intelligence, leadership, and work teams: A hybrid literature review. </a:t>
            </a:r>
            <a:r>
              <a:rPr kumimoji="0" lang="en-US" altLang="en-US" sz="12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National Center for Biotechnology Information, 20</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(9), 10.</a:t>
            </a:r>
            <a:endParaRPr kumimoji="0" lang="en-US" altLang="en-US" sz="5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L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Marr, B. (2018). </a:t>
            </a:r>
            <a:r>
              <a:rPr kumimoji="0" lang="en-US" altLang="en-US" sz="12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How Satya Nadella turned Microsoft around.</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Retrieved from Forbes: https://</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www.forbes.com</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/sites/</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bernardmarr</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/2018/03/29/how-</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satya</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nadella</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-turned-</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microsoft</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-around/</a:t>
            </a:r>
            <a:endParaRPr kumimoji="0" lang="en-US" altLang="en-US" sz="5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L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Mayer, J. S. (1997). Emotional intelligence: What it is and what it is not</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a:t>
            </a:r>
            <a:r>
              <a:rPr kumimoji="0" lang="en-US" altLang="en-US" sz="12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Imagination, Cognition and Personality, 17</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(3), 185-211.</a:t>
            </a:r>
            <a:endParaRPr kumimoji="0" lang="en-US" altLang="en-US" sz="5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L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Mosakowski, P. .. (2004). Cultural Intelligence.</a:t>
            </a:r>
            <a:endParaRPr kumimoji="0" lang="en-US" altLang="en-US" sz="5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LcPeriod"/>
              <a:tabLst/>
            </a:pP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PennState</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(2025). </a:t>
            </a:r>
            <a:r>
              <a:rPr kumimoji="0" lang="en-US" altLang="en-US" sz="12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Project Aristotle </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Retrieved from https://</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sites.psu.edu</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/leadership/2023/10/20/project-</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aristotle</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a:t>
            </a:r>
            <a:endParaRPr kumimoji="0" lang="en-US" altLang="en-US" sz="5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L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Ritzer, G. (2008). </a:t>
            </a:r>
            <a:r>
              <a:rPr kumimoji="0" lang="en-US" altLang="en-US" sz="12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The McDonaldization of society 5.</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Los Angeles: Pine Forge Press.</a:t>
            </a:r>
            <a:endParaRPr kumimoji="0" lang="en-US" altLang="en-US" sz="5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L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Signorini, P., </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Wiesemes</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R., &amp; Murphy, R. (n.d.). Developing alternative frameworks for exploring intercultural learning: a critique of Hofstede's cultural difference model. </a:t>
            </a:r>
            <a:r>
              <a:rPr kumimoji="0" lang="en-US" altLang="en-US" sz="12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Teaching in Higher Education, 14</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(3), 253-264.</a:t>
            </a:r>
            <a:endParaRPr kumimoji="0" lang="en-US" altLang="en-US" sz="5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L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Wale, H. (2025). </a:t>
            </a:r>
            <a:r>
              <a:rPr kumimoji="0" lang="en-US" altLang="en-US" sz="12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Hofstede</a:t>
            </a:r>
            <a:r>
              <a:rPr kumimoji="0" lang="en-US"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r>
              <a:rPr kumimoji="0" lang="en-US" altLang="en-US" sz="12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s Cultural Dimensions Theory</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Retrieved from CFI: https://</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corporatefinanceinstitute.com</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/resources/management/</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hofstedes</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-cultural-dimensions-theory/?</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utm_source</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a:t>
            </a:r>
            <a:r>
              <a:rPr kumimoji="0" lang="en-US" altLang="en-US" sz="1200" b="0" i="0" u="none" strike="noStrike" cap="none" normalizeH="0" baseline="0" dirty="0" err="1">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chatgpt.com</a:t>
            </a:r>
            <a:endParaRPr kumimoji="0" lang="en-US" altLang="en-US" sz="5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mj-lt"/>
              <a:buAutoNum type="romanL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Yadav, S. B. (2019). </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Role of Emotional Intelligence in Effective Leadership.</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 </a:t>
            </a:r>
            <a:r>
              <a:rPr kumimoji="0" lang="en-US" altLang="en-US" sz="1200" b="0"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International Journal on Leadership, 7</a:t>
            </a:r>
            <a:r>
              <a:rPr kumimoji="0" lang="en-US" altLang="en-US" sz="1200" b="0" i="0"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(2), 27-32.</a:t>
            </a:r>
            <a:endParaRPr kumimoji="0" lang="en-US" altLang="en-US" sz="500" b="0" i="0" u="none" strike="noStrike" cap="none" normalizeH="0" baseline="0" dirty="0">
              <a:ln>
                <a:noFill/>
              </a:ln>
              <a:solidFill>
                <a:schemeClr val="tx1"/>
              </a:solidFill>
              <a:effectLst/>
            </a:endParaRPr>
          </a:p>
          <a:p>
            <a:pPr marL="400050" marR="0" lvl="0" indent="-400050" algn="just" defTabSz="914400" rtl="0" eaLnBrk="0" fontAlgn="base" latinLnBrk="0" hangingPunct="0">
              <a:lnSpc>
                <a:spcPct val="150000"/>
              </a:lnSpc>
              <a:spcBef>
                <a:spcPct val="0"/>
              </a:spcBef>
              <a:spcAft>
                <a:spcPct val="0"/>
              </a:spcAft>
              <a:buClrTx/>
              <a:buSzTx/>
              <a:buFont typeface="+mj-lt"/>
              <a:buAutoNum type="romanLcPeriod"/>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83394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Content Placeholder 5" descr="A group of yellow minions&#10;&#10;AI-generated content may be incorrect.">
            <a:extLst>
              <a:ext uri="{FF2B5EF4-FFF2-40B4-BE49-F238E27FC236}">
                <a16:creationId xmlns:a16="http://schemas.microsoft.com/office/drawing/2014/main" id="{0B71B985-F93E-220F-E0B1-B9AC9A60563A}"/>
              </a:ext>
            </a:extLst>
          </p:cNvPr>
          <p:cNvPicPr>
            <a:picLocks noGrp="1" noChangeAspect="1"/>
          </p:cNvPicPr>
          <p:nvPr>
            <p:ph sz="half" idx="1"/>
          </p:nvPr>
        </p:nvPicPr>
        <p:blipFill>
          <a:blip r:embed="rId2"/>
          <a:srcRect r="7648" b="-2"/>
          <a:stretch>
            <a:fillRect/>
          </a:stretch>
        </p:blipFill>
        <p:spPr>
          <a:xfrm>
            <a:off x="20" y="1282"/>
            <a:ext cx="9143980" cy="6856718"/>
          </a:xfrm>
          <a:prstGeom prst="rect">
            <a:avLst/>
          </a:prstGeom>
        </p:spPr>
      </p:pic>
    </p:spTree>
    <p:extLst>
      <p:ext uri="{BB962C8B-B14F-4D97-AF65-F5344CB8AC3E}">
        <p14:creationId xmlns:p14="http://schemas.microsoft.com/office/powerpoint/2010/main" val="4275277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567</TotalTime>
  <Words>1476</Words>
  <Application>Microsoft Macintosh PowerPoint</Application>
  <PresentationFormat>On-screen Show (4:3)</PresentationFormat>
  <Paragraphs>129</Paragraphs>
  <Slides>18</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Calibri</vt:lpstr>
      <vt:lpstr>Times New Roman</vt:lpstr>
      <vt:lpstr>Wingdings</vt:lpstr>
      <vt:lpstr>Office Theme</vt:lpstr>
      <vt:lpstr>The Importance of Emotional &amp; Cultural Intelligence in Leadership </vt:lpstr>
      <vt:lpstr>Today’s agenda</vt:lpstr>
      <vt:lpstr>Introduction</vt:lpstr>
      <vt:lpstr>What is Emotional Intelligence (EQ)?</vt:lpstr>
      <vt:lpstr>The impact and importance of Emotional Intelligence (EQ)</vt:lpstr>
      <vt:lpstr>Satya Nadella (MICROSOFT CEO) on Emotional Intelligence in Transformational Leadership</vt:lpstr>
      <vt:lpstr>Google’s Project Aristotle - EI</vt:lpstr>
      <vt:lpstr>Goleman’s Emotional Intelligence (EI) Model</vt:lpstr>
      <vt:lpstr>Goleman’s Emotional Intelligence (EI) Model</vt:lpstr>
      <vt:lpstr>Cultural Intelligence (CQ)</vt:lpstr>
      <vt:lpstr>AirB&amp;B on organizational cultural intelligence</vt:lpstr>
      <vt:lpstr>McDonald’s – Cultural Intelligence through Localization</vt:lpstr>
      <vt:lpstr>Hofstede’s Cultural Dimensions (for Cultural Intelligence)</vt:lpstr>
      <vt:lpstr>Hofstede’s Cultural Dimensions (for Cultural Intelligence)</vt:lpstr>
      <vt:lpstr>The importance of Emotional intelligence and Cultural intelligence to leaders.</vt:lpstr>
      <vt:lpstr>Conclusion</vt:lpstr>
      <vt:lpstr>Bibliography</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Roxana Banea (2124856)</cp:lastModifiedBy>
  <cp:revision>33</cp:revision>
  <dcterms:created xsi:type="dcterms:W3CDTF">2013-01-27T09:14:16Z</dcterms:created>
  <dcterms:modified xsi:type="dcterms:W3CDTF">2025-12-10T20:44:05Z</dcterms:modified>
  <cp:category/>
</cp:coreProperties>
</file>