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26"/>
  </p:notesMasterIdLst>
  <p:sldIdLst>
    <p:sldId id="256" r:id="rId2"/>
    <p:sldId id="257" r:id="rId3"/>
    <p:sldId id="293" r:id="rId4"/>
    <p:sldId id="294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4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2" r:id="rId21"/>
    <p:sldId id="273" r:id="rId22"/>
    <p:sldId id="276" r:id="rId23"/>
    <p:sldId id="291" r:id="rId24"/>
    <p:sldId id="29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78520" autoAdjust="0"/>
  </p:normalViewPr>
  <p:slideViewPr>
    <p:cSldViewPr snapToGrid="0">
      <p:cViewPr varScale="1">
        <p:scale>
          <a:sx n="69" d="100"/>
          <a:sy n="69" d="100"/>
        </p:scale>
        <p:origin x="133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561E27-7EB7-4AF9-ACB8-4BC13E12F735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2A5171-AF1E-42F1-AAEE-599ACE140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05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213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 is a process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4774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Accurate</a:t>
            </a:r>
            <a:r>
              <a:rPr lang="en-GB" baseline="0" dirty="0" smtClean="0"/>
              <a:t> data,</a:t>
            </a:r>
          </a:p>
          <a:p>
            <a:r>
              <a:rPr lang="en-GB" baseline="0" dirty="0" smtClean="0"/>
              <a:t>In a format for mathematics/analysis</a:t>
            </a:r>
          </a:p>
          <a:p>
            <a:r>
              <a:rPr lang="en-GB" baseline="0" dirty="0" smtClean="0"/>
              <a:t>Consistent in format</a:t>
            </a:r>
          </a:p>
          <a:p>
            <a:r>
              <a:rPr lang="en-GB" baseline="0" dirty="0" smtClean="0"/>
              <a:t>Not duplicated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29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Automation can also be performed using VB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579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Lets classify the tools as above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2399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 Commander can be viewed at http://www.rcommander.com/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2432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Scipy</a:t>
            </a:r>
            <a:r>
              <a:rPr lang="en-GB" dirty="0" smtClean="0"/>
              <a:t> can be downloaded</a:t>
            </a:r>
            <a:r>
              <a:rPr lang="en-GB" baseline="0" dirty="0" smtClean="0"/>
              <a:t> at</a:t>
            </a:r>
            <a:r>
              <a:rPr lang="en-GB" baseline="0" smtClean="0"/>
              <a:t>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6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This is a visualisation</a:t>
            </a:r>
            <a:r>
              <a:rPr lang="en-GB" baseline="0" dirty="0" smtClean="0"/>
              <a:t> of locations where car crashes have occurred. Note how the shapes of Scotland (left) and Wales (right) form with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Source: http://data.gov.uk/dataset/road-accidents-safety-data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657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Source:</a:t>
            </a:r>
            <a:r>
              <a:rPr lang="en-GB" baseline="0" dirty="0" smtClean="0"/>
              <a:t> Budget 2013 and 2014 Speeches</a:t>
            </a:r>
          </a:p>
          <a:p>
            <a:r>
              <a:rPr lang="en-GB" dirty="0" smtClean="0"/>
              <a:t>https://www.gov.uk/government/speeches/chancellor-george-osbornes-budget-2014-speech</a:t>
            </a:r>
          </a:p>
          <a:p>
            <a:r>
              <a:rPr lang="en-GB" dirty="0" smtClean="0"/>
              <a:t>https://www.gov.uk/government/speeches/budget-2013-chancellors-statement</a:t>
            </a:r>
          </a:p>
          <a:p>
            <a:endParaRPr lang="en-GB" dirty="0" smtClean="0"/>
          </a:p>
          <a:p>
            <a:r>
              <a:rPr lang="en-GB" dirty="0" smtClean="0"/>
              <a:t>These speeches were processed through </a:t>
            </a:r>
            <a:r>
              <a:rPr lang="en-GB" dirty="0" err="1" smtClean="0"/>
              <a:t>Wordle</a:t>
            </a:r>
            <a:r>
              <a:rPr lang="en-GB" baseline="0" dirty="0" smtClean="0"/>
              <a:t> (http://www.wordle.net/) to generate a word cloud of popular words used in the speeches, where larger words indicate </a:t>
            </a:r>
            <a:r>
              <a:rPr lang="en-GB" baseline="0" smtClean="0"/>
              <a:t>higher usage.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2A5171-AF1E-42F1-AAEE-599ACE140F5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76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765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16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0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967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57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17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780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318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53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5136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73111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402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894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999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262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979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20508-21A8-44AF-9B92-D4148D80AE2C}" type="datetimeFigureOut">
              <a:rPr lang="en-GB" smtClean="0"/>
              <a:t>24/01/2016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DD6220-FC99-4959-B244-4E20C601A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56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Handling and Business Intelligence</a:t>
            </a:r>
            <a:br>
              <a:rPr lang="en-GB" dirty="0" smtClean="0"/>
            </a:br>
            <a:r>
              <a:rPr lang="en-GB" dirty="0" smtClean="0"/>
              <a:t>SBUS5105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40674"/>
            <a:ext cx="9144000" cy="1655762"/>
          </a:xfrm>
        </p:spPr>
        <p:txBody>
          <a:bodyPr/>
          <a:lstStyle/>
          <a:p>
            <a:r>
              <a:rPr lang="en-GB" dirty="0" smtClean="0"/>
              <a:t>Introduction</a:t>
            </a:r>
          </a:p>
          <a:p>
            <a:endParaRPr lang="en-GB" dirty="0"/>
          </a:p>
          <a:p>
            <a:r>
              <a:rPr lang="en-GB" dirty="0" smtClean="0"/>
              <a:t>Dr Roisin Mullins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019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Module Overview</a:t>
            </a:r>
          </a:p>
          <a:p>
            <a:r>
              <a:rPr lang="en-GB" dirty="0" smtClean="0"/>
              <a:t>Assignment Discussion</a:t>
            </a:r>
          </a:p>
          <a:p>
            <a:r>
              <a:rPr lang="en-GB" dirty="0" smtClean="0"/>
              <a:t>Tool Installation</a:t>
            </a:r>
          </a:p>
          <a:p>
            <a:r>
              <a:rPr lang="en-GB" dirty="0" smtClean="0"/>
              <a:t>What </a:t>
            </a:r>
            <a:r>
              <a:rPr lang="en-GB" dirty="0"/>
              <a:t>is Data Analysis?</a:t>
            </a:r>
          </a:p>
          <a:p>
            <a:r>
              <a:rPr lang="en-GB" dirty="0"/>
              <a:t>How/Why do we perform it?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574063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Module is worth 20 Credits</a:t>
            </a:r>
          </a:p>
          <a:p>
            <a:r>
              <a:rPr lang="en-GB" dirty="0"/>
              <a:t>It is 100% Coursework Assessed</a:t>
            </a:r>
          </a:p>
          <a:p>
            <a:pPr lvl="1"/>
            <a:r>
              <a:rPr lang="en-GB" dirty="0"/>
              <a:t>75% - </a:t>
            </a:r>
            <a:r>
              <a:rPr lang="en-GB" dirty="0" smtClean="0"/>
              <a:t>3000 </a:t>
            </a:r>
            <a:r>
              <a:rPr lang="en-GB" dirty="0"/>
              <a:t>Word Data Analysis </a:t>
            </a:r>
            <a:r>
              <a:rPr lang="en-GB" dirty="0" smtClean="0"/>
              <a:t>Report</a:t>
            </a:r>
          </a:p>
          <a:p>
            <a:pPr lvl="2"/>
            <a:r>
              <a:rPr lang="en-GB" dirty="0" smtClean="0"/>
              <a:t>Analyse and interpret data from a business</a:t>
            </a:r>
          </a:p>
          <a:p>
            <a:pPr lvl="2"/>
            <a:r>
              <a:rPr lang="en-GB" dirty="0" smtClean="0"/>
              <a:t>Present and discuss concepts/theories</a:t>
            </a:r>
            <a:endParaRPr lang="en-GB" dirty="0"/>
          </a:p>
          <a:p>
            <a:pPr lvl="1"/>
            <a:r>
              <a:rPr lang="en-GB" dirty="0"/>
              <a:t>25% - 1,000 Word </a:t>
            </a:r>
            <a:r>
              <a:rPr lang="en-GB" dirty="0" smtClean="0"/>
              <a:t>Review Paper</a:t>
            </a:r>
          </a:p>
          <a:p>
            <a:pPr lvl="2"/>
            <a:r>
              <a:rPr lang="en-GB" dirty="0" smtClean="0"/>
              <a:t>Present an overview of a topic in BI </a:t>
            </a:r>
          </a:p>
          <a:p>
            <a:pPr lvl="2"/>
            <a:r>
              <a:rPr lang="en-GB" dirty="0" smtClean="0"/>
              <a:t>To be reviewed by lecturer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091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will be advised of what tools to Download and install</a:t>
            </a:r>
          </a:p>
          <a:p>
            <a:pPr lvl="1"/>
            <a:r>
              <a:rPr lang="en-GB" dirty="0" smtClean="0"/>
              <a:t>Any issues can be resolved each week</a:t>
            </a:r>
          </a:p>
          <a:p>
            <a:r>
              <a:rPr lang="en-GB" dirty="0" smtClean="0"/>
              <a:t>Each week homework to </a:t>
            </a:r>
            <a:r>
              <a:rPr lang="en-GB" dirty="0" smtClean="0"/>
              <a:t>research </a:t>
            </a:r>
            <a:endParaRPr lang="en-GB" dirty="0" smtClean="0"/>
          </a:p>
          <a:p>
            <a:r>
              <a:rPr lang="en-GB" dirty="0" smtClean="0"/>
              <a:t>Commit time to the practical's using tools!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36777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Data Analysis?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process of data analysis is to detect patterns within data to discover findings or to test theories</a:t>
            </a:r>
          </a:p>
          <a:p>
            <a:pPr lvl="1"/>
            <a:r>
              <a:rPr lang="en-GB" dirty="0" smtClean="0"/>
              <a:t>Is Friday 13</a:t>
            </a:r>
            <a:r>
              <a:rPr lang="en-GB" baseline="30000" dirty="0" smtClean="0"/>
              <a:t>th</a:t>
            </a:r>
            <a:r>
              <a:rPr lang="en-GB" dirty="0" smtClean="0"/>
              <a:t> unlucky?</a:t>
            </a:r>
          </a:p>
          <a:p>
            <a:pPr lvl="1"/>
            <a:r>
              <a:rPr lang="en-GB" dirty="0" smtClean="0"/>
              <a:t>How well are our products selling?</a:t>
            </a:r>
          </a:p>
          <a:p>
            <a:pPr lvl="1"/>
            <a:r>
              <a:rPr lang="en-GB" dirty="0" smtClean="0"/>
              <a:t>When is bad weather likely to hit?</a:t>
            </a:r>
          </a:p>
          <a:p>
            <a:pPr lvl="1"/>
            <a:r>
              <a:rPr lang="en-GB" dirty="0" smtClean="0"/>
              <a:t>Where are the worst areas for car accidents?</a:t>
            </a:r>
          </a:p>
          <a:p>
            <a:r>
              <a:rPr lang="en-GB" dirty="0" smtClean="0"/>
              <a:t>The data may vary, but the process remains the same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24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perform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Imagine a scenario where your manager hands you 50GB of data and tells you to improve the business using that data</a:t>
            </a:r>
          </a:p>
          <a:p>
            <a:pPr lvl="1"/>
            <a:r>
              <a:rPr lang="en-GB" dirty="0" smtClean="0"/>
              <a:t>What would you do?</a:t>
            </a:r>
          </a:p>
          <a:p>
            <a:r>
              <a:rPr lang="en-GB" dirty="0" smtClean="0"/>
              <a:t>Analysing the data right now in it’s current format is likely to be:</a:t>
            </a:r>
          </a:p>
          <a:p>
            <a:pPr lvl="1"/>
            <a:r>
              <a:rPr lang="en-GB" dirty="0" smtClean="0"/>
              <a:t>Impractical</a:t>
            </a:r>
          </a:p>
          <a:p>
            <a:pPr lvl="1"/>
            <a:r>
              <a:rPr lang="en-GB" dirty="0" smtClean="0"/>
              <a:t>Confusing</a:t>
            </a:r>
          </a:p>
          <a:p>
            <a:pPr lvl="1"/>
            <a:r>
              <a:rPr lang="en-GB" dirty="0" smtClean="0"/>
              <a:t>Prone to erroneous findings</a:t>
            </a:r>
          </a:p>
          <a:p>
            <a:r>
              <a:rPr lang="en-GB" dirty="0" smtClean="0"/>
              <a:t>So first we need to find out what exactly we need to analyse</a:t>
            </a:r>
          </a:p>
          <a:p>
            <a:pPr lvl="1"/>
            <a:r>
              <a:rPr lang="en-GB" dirty="0" smtClean="0"/>
              <a:t>The only way to find out is by taking a look…</a:t>
            </a:r>
          </a:p>
          <a:p>
            <a:pPr lvl="1"/>
            <a:r>
              <a:rPr lang="en-GB" dirty="0" smtClean="0"/>
              <a:t>…And through observing the data, we begin to uncover some findings </a:t>
            </a:r>
            <a:r>
              <a:rPr lang="en-GB" dirty="0" smtClean="0"/>
              <a:t>and propose theories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221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example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2445" y="2276734"/>
            <a:ext cx="5602462" cy="3878628"/>
          </a:xfrm>
        </p:spPr>
      </p:pic>
    </p:spTree>
    <p:extLst>
      <p:ext uri="{BB962C8B-B14F-4D97-AF65-F5344CB8AC3E}">
        <p14:creationId xmlns:p14="http://schemas.microsoft.com/office/powerpoint/2010/main" val="1502079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 simple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Product Sales</a:t>
            </a:r>
          </a:p>
          <a:p>
            <a:pPr lvl="1"/>
            <a:r>
              <a:rPr lang="en-GB" dirty="0" smtClean="0"/>
              <a:t>Porridge sales are higher in winter than other periods</a:t>
            </a:r>
          </a:p>
          <a:p>
            <a:pPr lvl="1"/>
            <a:r>
              <a:rPr lang="en-GB" dirty="0" smtClean="0"/>
              <a:t>Stationary sales are higher at the end of school holidays</a:t>
            </a:r>
          </a:p>
          <a:p>
            <a:r>
              <a:rPr lang="en-GB" dirty="0" smtClean="0"/>
              <a:t>Opticians</a:t>
            </a:r>
          </a:p>
          <a:p>
            <a:pPr lvl="1"/>
            <a:r>
              <a:rPr lang="en-GB" dirty="0" smtClean="0"/>
              <a:t>Majority of customers require a specific type of contact lens</a:t>
            </a:r>
          </a:p>
          <a:p>
            <a:pPr lvl="1"/>
            <a:r>
              <a:rPr lang="en-GB" dirty="0" smtClean="0"/>
              <a:t>Glasses frames of a certain style are more popular than others</a:t>
            </a:r>
          </a:p>
          <a:p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Student performance was good with features x and y implemented</a:t>
            </a:r>
          </a:p>
          <a:p>
            <a:pPr lvl="1"/>
            <a:r>
              <a:rPr lang="en-GB" dirty="0" smtClean="0"/>
              <a:t>But not so good with feature z implemented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491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 what do we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generate accurate data analysis, we need to ensure that data is</a:t>
            </a:r>
          </a:p>
          <a:p>
            <a:pPr lvl="1"/>
            <a:r>
              <a:rPr lang="en-GB" dirty="0" smtClean="0"/>
              <a:t>Correct</a:t>
            </a:r>
          </a:p>
          <a:p>
            <a:pPr lvl="1"/>
            <a:r>
              <a:rPr lang="en-GB" dirty="0" smtClean="0"/>
              <a:t>Countable</a:t>
            </a:r>
          </a:p>
          <a:p>
            <a:pPr lvl="1"/>
            <a:r>
              <a:rPr lang="en-GB" dirty="0" smtClean="0"/>
              <a:t>Standardized</a:t>
            </a:r>
          </a:p>
          <a:p>
            <a:pPr lvl="1"/>
            <a:r>
              <a:rPr lang="en-GB" dirty="0" smtClean="0"/>
              <a:t>Non-redundant</a:t>
            </a:r>
          </a:p>
          <a:p>
            <a:r>
              <a:rPr lang="en-GB" dirty="0" smtClean="0"/>
              <a:t>This is known as preparing (or pre-processing) the data</a:t>
            </a:r>
          </a:p>
          <a:p>
            <a:r>
              <a:rPr lang="en-GB" dirty="0" smtClean="0"/>
              <a:t>Once the data is formatted, we can then process and explore the data</a:t>
            </a:r>
          </a:p>
          <a:p>
            <a:r>
              <a:rPr lang="en-GB" dirty="0" smtClean="0"/>
              <a:t>From there, we can generate our predictions/theories</a:t>
            </a:r>
          </a:p>
          <a:p>
            <a:r>
              <a:rPr lang="en-GB" dirty="0" smtClean="0"/>
              <a:t>And visualise our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138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pre-process?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Real Life data can be big, and it can also be messy</a:t>
            </a:r>
          </a:p>
          <a:p>
            <a:r>
              <a:rPr lang="en-GB" dirty="0" smtClean="0"/>
              <a:t>Real life data can contain:</a:t>
            </a:r>
          </a:p>
          <a:p>
            <a:pPr lvl="1"/>
            <a:r>
              <a:rPr lang="en-GB" dirty="0" smtClean="0"/>
              <a:t>Missing Values</a:t>
            </a:r>
          </a:p>
          <a:p>
            <a:pPr lvl="1"/>
            <a:r>
              <a:rPr lang="en-GB" dirty="0" smtClean="0"/>
              <a:t>Different Formats</a:t>
            </a:r>
          </a:p>
          <a:p>
            <a:pPr lvl="1"/>
            <a:r>
              <a:rPr lang="en-GB" dirty="0" smtClean="0"/>
              <a:t>Extreme Values</a:t>
            </a:r>
          </a:p>
          <a:p>
            <a:pPr lvl="1"/>
            <a:r>
              <a:rPr lang="en-GB" dirty="0" smtClean="0"/>
              <a:t>Redundant Data</a:t>
            </a:r>
          </a:p>
          <a:p>
            <a:r>
              <a:rPr lang="en-GB" dirty="0" smtClean="0"/>
              <a:t>Pre-processing will either remove these issues…</a:t>
            </a:r>
          </a:p>
          <a:p>
            <a:r>
              <a:rPr lang="en-GB" dirty="0" smtClean="0"/>
              <a:t>…Or take them into consideration during analysis by placing it into a consistent format</a:t>
            </a:r>
          </a:p>
        </p:txBody>
      </p:sp>
    </p:spTree>
    <p:extLst>
      <p:ext uri="{BB962C8B-B14F-4D97-AF65-F5344CB8AC3E}">
        <p14:creationId xmlns:p14="http://schemas.microsoft.com/office/powerpoint/2010/main" val="673068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pre-process?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different methods</a:t>
            </a:r>
          </a:p>
          <a:p>
            <a:r>
              <a:rPr lang="en-GB" dirty="0" smtClean="0"/>
              <a:t>Manually</a:t>
            </a:r>
          </a:p>
          <a:p>
            <a:pPr lvl="1"/>
            <a:r>
              <a:rPr lang="en-GB" dirty="0" smtClean="0"/>
              <a:t>Time-consuming (Especially with large data)</a:t>
            </a:r>
          </a:p>
          <a:p>
            <a:pPr lvl="1"/>
            <a:r>
              <a:rPr lang="en-GB" dirty="0" smtClean="0"/>
              <a:t>Prone to introducing additional errors</a:t>
            </a:r>
          </a:p>
          <a:p>
            <a:r>
              <a:rPr lang="en-GB" dirty="0" smtClean="0"/>
              <a:t>Automation</a:t>
            </a:r>
          </a:p>
          <a:p>
            <a:pPr lvl="1"/>
            <a:r>
              <a:rPr lang="en-GB" dirty="0" smtClean="0"/>
              <a:t>Using a programming language (Python, C/C++, Java etc.) or a tool (</a:t>
            </a:r>
            <a:r>
              <a:rPr lang="en-GB" dirty="0" err="1" smtClean="0"/>
              <a:t>OpenRefine</a:t>
            </a:r>
            <a:r>
              <a:rPr lang="en-GB" dirty="0" smtClean="0"/>
              <a:t>) to automate the cleaning</a:t>
            </a:r>
          </a:p>
          <a:p>
            <a:pPr lvl="1"/>
            <a:r>
              <a:rPr lang="en-GB" dirty="0" smtClean="0"/>
              <a:t>Requires programming knowledge</a:t>
            </a:r>
          </a:p>
          <a:p>
            <a:pPr lvl="1"/>
            <a:r>
              <a:rPr lang="en-GB" dirty="0" smtClean="0"/>
              <a:t>Is faster and more efficient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7670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exploration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data is in a complete and consistent format, we can then start the process of exploring the data</a:t>
            </a:r>
          </a:p>
          <a:p>
            <a:r>
              <a:rPr lang="en-GB" dirty="0" smtClean="0"/>
              <a:t>There are a number of tools we could use to analyse (or help analyse) the data</a:t>
            </a:r>
          </a:p>
          <a:p>
            <a:r>
              <a:rPr lang="en-GB" dirty="0" smtClean="0"/>
              <a:t>Some are open-source and free</a:t>
            </a:r>
          </a:p>
          <a:p>
            <a:r>
              <a:rPr lang="en-GB" dirty="0" smtClean="0"/>
              <a:t>Some are commercial but available within the University</a:t>
            </a:r>
          </a:p>
          <a:p>
            <a:r>
              <a:rPr lang="en-GB" dirty="0" smtClean="0"/>
              <a:t>Which one we use depends on the data we wish to analyse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844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List of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Statistical Analysis</a:t>
            </a:r>
          </a:p>
          <a:p>
            <a:pPr lvl="1"/>
            <a:r>
              <a:rPr lang="en-GB" dirty="0" smtClean="0"/>
              <a:t>R</a:t>
            </a:r>
          </a:p>
          <a:p>
            <a:pPr lvl="1"/>
            <a:r>
              <a:rPr lang="en-GB" dirty="0" smtClean="0"/>
              <a:t>Excel</a:t>
            </a:r>
          </a:p>
          <a:p>
            <a:pPr lvl="1"/>
            <a:r>
              <a:rPr lang="en-GB" dirty="0" err="1" smtClean="0"/>
              <a:t>SciPy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Data Classification/Clustering</a:t>
            </a:r>
          </a:p>
          <a:p>
            <a:pPr lvl="1"/>
            <a:r>
              <a:rPr lang="en-GB" dirty="0" err="1" smtClean="0"/>
              <a:t>Weka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Topic/Document Modelling</a:t>
            </a:r>
          </a:p>
          <a:p>
            <a:pPr lvl="1"/>
            <a:r>
              <a:rPr lang="en-GB" dirty="0" smtClean="0"/>
              <a:t>Mallet</a:t>
            </a:r>
          </a:p>
          <a:p>
            <a:pPr lvl="1"/>
            <a:r>
              <a:rPr lang="en-GB" dirty="0" err="1" smtClean="0"/>
              <a:t>Wordle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Data Organizers</a:t>
            </a:r>
          </a:p>
          <a:p>
            <a:pPr lvl="1"/>
            <a:r>
              <a:rPr lang="en-GB" dirty="0" smtClean="0"/>
              <a:t>Hadoop</a:t>
            </a:r>
          </a:p>
          <a:p>
            <a:pPr lvl="1"/>
            <a:r>
              <a:rPr lang="en-GB" dirty="0" err="1" smtClean="0"/>
              <a:t>MapReduce</a:t>
            </a:r>
            <a:endParaRPr lang="en-GB" dirty="0" smtClean="0"/>
          </a:p>
          <a:p>
            <a:pPr lvl="1"/>
            <a:r>
              <a:rPr lang="en-GB" dirty="0" err="1" smtClean="0"/>
              <a:t>OpenRefine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dirty="0" smtClean="0"/>
              <a:t>This is just a small sample of a larger area. Explore!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2113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110470" cy="4024125"/>
          </a:xfrm>
        </p:spPr>
        <p:txBody>
          <a:bodyPr/>
          <a:lstStyle/>
          <a:p>
            <a:r>
              <a:rPr lang="en-GB" dirty="0" smtClean="0"/>
              <a:t>R is a language and environment used for statistical computing and graphics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Provides a wide variety of graphs and statistical techniques</a:t>
            </a:r>
          </a:p>
          <a:p>
            <a:pPr lvl="1"/>
            <a:r>
              <a:rPr lang="en-GB" dirty="0" smtClean="0"/>
              <a:t>Free to download and use</a:t>
            </a:r>
          </a:p>
          <a:p>
            <a:pPr lvl="1"/>
            <a:r>
              <a:rPr lang="en-GB" dirty="0" smtClean="0"/>
              <a:t>Various extensions exist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High Learning Curve</a:t>
            </a:r>
          </a:p>
          <a:p>
            <a:pPr lvl="1"/>
            <a:r>
              <a:rPr lang="en-GB" dirty="0" smtClean="0"/>
              <a:t>Command Line Based</a:t>
            </a:r>
          </a:p>
        </p:txBody>
      </p:sp>
      <p:pic>
        <p:nvPicPr>
          <p:cNvPr id="2050" name="Picture 2" descr="R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0938" y="2194560"/>
            <a:ext cx="2245261" cy="1706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4465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 commander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7350617" cy="4024125"/>
          </a:xfrm>
        </p:spPr>
        <p:txBody>
          <a:bodyPr/>
          <a:lstStyle/>
          <a:p>
            <a:r>
              <a:rPr lang="en-GB" dirty="0" smtClean="0"/>
              <a:t>R Commander is an extension to R which attempts to make the usage of the application easier</a:t>
            </a:r>
          </a:p>
          <a:p>
            <a:r>
              <a:rPr lang="en-GB" dirty="0" smtClean="0"/>
              <a:t>Presents a graphical user interface to use</a:t>
            </a:r>
          </a:p>
          <a:p>
            <a:r>
              <a:rPr lang="en-GB" dirty="0" smtClean="0"/>
              <a:t>Generates code automatically for the user</a:t>
            </a:r>
          </a:p>
          <a:p>
            <a:r>
              <a:rPr lang="en-GB" dirty="0" smtClean="0"/>
              <a:t>Decreases the learning curve (Slightly!)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0420" y="2057401"/>
            <a:ext cx="3425780" cy="377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341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excel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368048" cy="4024125"/>
          </a:xfrm>
        </p:spPr>
        <p:txBody>
          <a:bodyPr/>
          <a:lstStyle/>
          <a:p>
            <a:r>
              <a:rPr lang="en-GB" dirty="0" smtClean="0"/>
              <a:t>Excel is a spreadsheet application developed by Microsoft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Easy to visualise complex data</a:t>
            </a:r>
          </a:p>
          <a:p>
            <a:pPr lvl="1"/>
            <a:r>
              <a:rPr lang="en-GB" dirty="0" smtClean="0"/>
              <a:t>Easy to perform mathematical computations on segments of data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Commercial Software</a:t>
            </a:r>
          </a:p>
          <a:p>
            <a:pPr lvl="1"/>
            <a:r>
              <a:rPr lang="en-GB" dirty="0" smtClean="0"/>
              <a:t>Performance Impact on large datasets</a:t>
            </a:r>
          </a:p>
          <a:p>
            <a:pPr lvl="1"/>
            <a:r>
              <a:rPr lang="en-GB" dirty="0" smtClean="0"/>
              <a:t>Cannot reproduce all types of graphs</a:t>
            </a:r>
            <a:endParaRPr lang="en-GB" dirty="0"/>
          </a:p>
        </p:txBody>
      </p:sp>
      <p:pic>
        <p:nvPicPr>
          <p:cNvPr id="3074" name="Picture 2" descr="http://upload.wikimedia.org/wikipedia/commons/thumb/8/86/Microsoft_Excel_2013_logo.svg/110px-Microsoft_Excel_2013_logo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0400" y="2194560"/>
            <a:ext cx="1505800" cy="1478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8130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</a:t>
            </a:r>
            <a:r>
              <a:rPr lang="en-GB" dirty="0" err="1" smtClean="0"/>
              <a:t>scipy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020318" cy="4024125"/>
          </a:xfrm>
        </p:spPr>
        <p:txBody>
          <a:bodyPr/>
          <a:lstStyle/>
          <a:p>
            <a:r>
              <a:rPr lang="en-GB" dirty="0" err="1" smtClean="0"/>
              <a:t>Scipy</a:t>
            </a:r>
            <a:r>
              <a:rPr lang="en-GB" dirty="0" smtClean="0"/>
              <a:t> is a collection of scientific and statistical tools for the Python programming language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Open-source and free to use</a:t>
            </a:r>
          </a:p>
          <a:p>
            <a:pPr lvl="1"/>
            <a:r>
              <a:rPr lang="en-GB" dirty="0" smtClean="0"/>
              <a:t>Knowledge of Python provides ability to create solutions to other problems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Programming Knowledge </a:t>
            </a:r>
            <a:r>
              <a:rPr lang="en-GB" dirty="0"/>
              <a:t>Required</a:t>
            </a:r>
          </a:p>
          <a:p>
            <a:pPr lvl="1"/>
            <a:r>
              <a:rPr lang="en-GB" dirty="0" smtClean="0"/>
              <a:t>Library Conflicts / </a:t>
            </a:r>
            <a:r>
              <a:rPr lang="en-GB" dirty="0" err="1" smtClean="0"/>
              <a:t>Incompatabilities</a:t>
            </a:r>
            <a:endParaRPr lang="en-GB" dirty="0" smtClean="0"/>
          </a:p>
        </p:txBody>
      </p:sp>
      <p:pic>
        <p:nvPicPr>
          <p:cNvPr id="4102" name="Picture 6" descr="scip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5854" y="2194561"/>
            <a:ext cx="1553192" cy="155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83265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</a:t>
            </a:r>
            <a:r>
              <a:rPr lang="en-GB" dirty="0" err="1" smtClean="0"/>
              <a:t>Weka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702899" cy="4024125"/>
          </a:xfrm>
        </p:spPr>
        <p:txBody>
          <a:bodyPr/>
          <a:lstStyle/>
          <a:p>
            <a:r>
              <a:rPr lang="en-GB" dirty="0" err="1" smtClean="0"/>
              <a:t>Weka</a:t>
            </a:r>
            <a:r>
              <a:rPr lang="en-GB" dirty="0" smtClean="0"/>
              <a:t> is a collection of machine learning tools that run in Java and developed by the University of Waikato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Easy to run classification problems</a:t>
            </a:r>
          </a:p>
          <a:p>
            <a:pPr lvl="1"/>
            <a:r>
              <a:rPr lang="en-GB" dirty="0" smtClean="0"/>
              <a:t>Can perform simple visualisations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Difficult file format</a:t>
            </a:r>
          </a:p>
          <a:p>
            <a:pPr lvl="1"/>
            <a:r>
              <a:rPr lang="en-GB" dirty="0" smtClean="0"/>
              <a:t>Lack of visualisation tools</a:t>
            </a:r>
          </a:p>
          <a:p>
            <a:pPr lvl="1"/>
            <a:r>
              <a:rPr lang="en-GB" dirty="0" smtClean="0"/>
              <a:t>Difficult for document classification</a:t>
            </a:r>
          </a:p>
        </p:txBody>
      </p:sp>
      <p:pic>
        <p:nvPicPr>
          <p:cNvPr id="5122" name="Picture 2" descr="http://upload.wikimedia.org/wikipedia/commons/0/07/Weka_%28software%29_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1996" y="2194560"/>
            <a:ext cx="2466649" cy="1295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1210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 analysis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Numbers are not the only things which can be analysed</a:t>
            </a:r>
          </a:p>
          <a:p>
            <a:r>
              <a:rPr lang="en-GB" dirty="0" smtClean="0"/>
              <a:t>Segments of texts hold information which could be valued for knowledge or profit</a:t>
            </a:r>
          </a:p>
          <a:p>
            <a:pPr lvl="1"/>
            <a:r>
              <a:rPr lang="en-GB" dirty="0" smtClean="0"/>
              <a:t>Detecting trends on social networking sites (Twitter, Facebook)</a:t>
            </a:r>
          </a:p>
          <a:p>
            <a:pPr lvl="1"/>
            <a:r>
              <a:rPr lang="en-GB" dirty="0" smtClean="0"/>
              <a:t>Analysing unknown texts to investigate potential authors/genres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6929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mallet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303654" cy="4024125"/>
          </a:xfrm>
        </p:spPr>
        <p:txBody>
          <a:bodyPr/>
          <a:lstStyle/>
          <a:p>
            <a:r>
              <a:rPr lang="en-GB" dirty="0" smtClean="0"/>
              <a:t>Mallet is a Java based package for language processing, topic modelling and document classification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Easier handling for documents in comparison to WEKA</a:t>
            </a:r>
          </a:p>
          <a:p>
            <a:pPr lvl="1"/>
            <a:r>
              <a:rPr lang="en-GB" dirty="0" smtClean="0"/>
              <a:t>Can easily create topics for unclassified data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Manual Installation</a:t>
            </a:r>
          </a:p>
          <a:p>
            <a:pPr lvl="1"/>
            <a:r>
              <a:rPr lang="en-GB" dirty="0" smtClean="0"/>
              <a:t>Command-Line based</a:t>
            </a:r>
          </a:p>
          <a:p>
            <a:pPr lvl="1"/>
            <a:endParaRPr lang="en-GB" dirty="0"/>
          </a:p>
        </p:txBody>
      </p:sp>
      <p:pic>
        <p:nvPicPr>
          <p:cNvPr id="6146" name="Picture 2" descr="http://mallet.cs.umass.edu/logo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9454" y="2194560"/>
            <a:ext cx="2640709" cy="11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7849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Tool description - </a:t>
            </a:r>
            <a:r>
              <a:rPr lang="en-GB" dirty="0" err="1" smtClean="0"/>
              <a:t>wordle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8393806" cy="4024125"/>
          </a:xfrm>
        </p:spPr>
        <p:txBody>
          <a:bodyPr/>
          <a:lstStyle/>
          <a:p>
            <a:r>
              <a:rPr lang="en-GB" dirty="0" err="1" smtClean="0"/>
              <a:t>Wordle</a:t>
            </a:r>
            <a:r>
              <a:rPr lang="en-GB" dirty="0" smtClean="0"/>
              <a:t> is a tool used to generate word clouds from segments of text.</a:t>
            </a:r>
          </a:p>
          <a:p>
            <a:r>
              <a:rPr lang="en-GB" dirty="0" smtClean="0"/>
              <a:t>Advantages</a:t>
            </a:r>
            <a:endParaRPr lang="en-GB" dirty="0" smtClean="0"/>
          </a:p>
          <a:p>
            <a:pPr lvl="1"/>
            <a:r>
              <a:rPr lang="en-GB" dirty="0" smtClean="0"/>
              <a:t>Easily visualise frequent word usage in areas of text</a:t>
            </a:r>
          </a:p>
          <a:p>
            <a:pPr lvl="1"/>
            <a:r>
              <a:rPr lang="en-GB" dirty="0" smtClean="0"/>
              <a:t>Easy to import</a:t>
            </a:r>
          </a:p>
          <a:p>
            <a:r>
              <a:rPr lang="en-GB" dirty="0" smtClean="0"/>
              <a:t>Disadvantages</a:t>
            </a:r>
            <a:endParaRPr lang="en-GB" dirty="0" smtClean="0"/>
          </a:p>
          <a:p>
            <a:pPr lvl="1"/>
            <a:r>
              <a:rPr lang="en-GB" dirty="0" smtClean="0"/>
              <a:t>Limited usage</a:t>
            </a:r>
          </a:p>
          <a:p>
            <a:pPr lvl="1"/>
            <a:r>
              <a:rPr lang="en-GB" dirty="0" smtClean="0"/>
              <a:t>Difficult to visualise numerical word usage</a:t>
            </a:r>
            <a:endParaRPr lang="en-GB" dirty="0"/>
          </a:p>
        </p:txBody>
      </p:sp>
      <p:pic>
        <p:nvPicPr>
          <p:cNvPr id="7170" name="Picture 2" descr="Wordle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7744" y="2194560"/>
            <a:ext cx="2278456" cy="741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6443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reveal our findings to a wider audience easily and effectively, we must be able to visualise them</a:t>
            </a:r>
          </a:p>
          <a:p>
            <a:r>
              <a:rPr lang="en-GB" dirty="0" smtClean="0"/>
              <a:t>Several of the tools listed previously have the ability to display a multitude of graphs and tables</a:t>
            </a:r>
          </a:p>
          <a:p>
            <a:pPr lvl="1"/>
            <a:r>
              <a:rPr lang="en-GB" dirty="0" smtClean="0"/>
              <a:t>WEKA</a:t>
            </a:r>
          </a:p>
          <a:p>
            <a:pPr lvl="1"/>
            <a:r>
              <a:rPr lang="en-GB" dirty="0" smtClean="0"/>
              <a:t>Excel</a:t>
            </a:r>
          </a:p>
          <a:p>
            <a:pPr lvl="1"/>
            <a:r>
              <a:rPr lang="en-GB" dirty="0" smtClean="0"/>
              <a:t>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1978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6012" y="603321"/>
            <a:ext cx="9905998" cy="1478570"/>
          </a:xfrm>
        </p:spPr>
        <p:txBody>
          <a:bodyPr/>
          <a:lstStyle/>
          <a:p>
            <a:r>
              <a:rPr lang="en-GB" dirty="0" smtClean="0"/>
              <a:t>Visualisation Example – Collisions 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3"/>
          <a:srcRect l="-144" t="15263" r="26722" b="12455"/>
          <a:stretch/>
        </p:blipFill>
        <p:spPr bwMode="auto">
          <a:xfrm rot="5400000" flipH="1">
            <a:off x="2033883" y="2523738"/>
            <a:ext cx="4090306" cy="320661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4"/>
          <a:srcRect t="17800" r="26455" b="8460"/>
          <a:stretch/>
        </p:blipFill>
        <p:spPr bwMode="auto">
          <a:xfrm rot="5400000" flipH="1">
            <a:off x="5876858" y="2660129"/>
            <a:ext cx="4090306" cy="29338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017993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5671" y="767443"/>
            <a:ext cx="9047615" cy="109830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Visualisation Example – </a:t>
            </a:r>
            <a:r>
              <a:rPr lang="en-GB" dirty="0" err="1" smtClean="0"/>
              <a:t>uk</a:t>
            </a:r>
            <a:r>
              <a:rPr lang="en-GB" dirty="0" smtClean="0"/>
              <a:t> budget</a:t>
            </a:r>
            <a:endParaRPr lang="en-GB" dirty="0"/>
          </a:p>
        </p:txBody>
      </p:sp>
      <p:pic>
        <p:nvPicPr>
          <p:cNvPr id="1026" name="Picture 2" descr="C:\Users\James\Downloads\Budget2013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187" y="2452532"/>
            <a:ext cx="4264477" cy="329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mes\Downloads\Budget2014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08" y="2397858"/>
            <a:ext cx="4335235" cy="334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61556" y="1865745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2013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426917" y="1865745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3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1127</TotalTime>
  <Words>1119</Words>
  <Application>Microsoft Office PowerPoint</Application>
  <PresentationFormat>Widescreen</PresentationFormat>
  <Paragraphs>202</Paragraphs>
  <Slides>24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Century Gothic</vt:lpstr>
      <vt:lpstr>Vapor Trail</vt:lpstr>
      <vt:lpstr>Data Handling and Business Intelligence SBUS5105</vt:lpstr>
      <vt:lpstr>Lesson Plan</vt:lpstr>
      <vt:lpstr>Module overview</vt:lpstr>
      <vt:lpstr>homework</vt:lpstr>
      <vt:lpstr>What is Data Analysis?</vt:lpstr>
      <vt:lpstr>How do we perform it?</vt:lpstr>
      <vt:lpstr>An example</vt:lpstr>
      <vt:lpstr>More simple examples</vt:lpstr>
      <vt:lpstr>So what do we do?</vt:lpstr>
      <vt:lpstr>Why pre-process?</vt:lpstr>
      <vt:lpstr>How to pre-process?</vt:lpstr>
      <vt:lpstr>Data exploration</vt:lpstr>
      <vt:lpstr>List of tools</vt:lpstr>
      <vt:lpstr>Tool Description - r</vt:lpstr>
      <vt:lpstr>R commander</vt:lpstr>
      <vt:lpstr>Tool description - excel</vt:lpstr>
      <vt:lpstr>Tool description - scipy</vt:lpstr>
      <vt:lpstr>Tool Description - Weka</vt:lpstr>
      <vt:lpstr>Document analysis tools</vt:lpstr>
      <vt:lpstr>Tool description - mallet</vt:lpstr>
      <vt:lpstr>Tool description - wordle</vt:lpstr>
      <vt:lpstr>visualisation</vt:lpstr>
      <vt:lpstr>Visualisation Example – Collisions </vt:lpstr>
      <vt:lpstr>Visualisation Example – uk budget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Analytics for Business</dc:title>
  <dc:creator>RMullins</dc:creator>
  <cp:lastModifiedBy>SAW-1</cp:lastModifiedBy>
  <cp:revision>54</cp:revision>
  <dcterms:created xsi:type="dcterms:W3CDTF">2014-10-27T11:32:28Z</dcterms:created>
  <dcterms:modified xsi:type="dcterms:W3CDTF">2016-01-24T19:30:20Z</dcterms:modified>
</cp:coreProperties>
</file>