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revisionInfo.xml" ContentType="application/vnd.ms-powerpoint.revisioninfo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286EA0F-A53B-4771-A5FA-254702A7EAC3}" v="2396" dt="2021-03-26T16:30:03.5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horzBarState="maximized">
    <p:restoredLeft sz="19950" autoAdjust="0"/>
    <p:restoredTop sz="94660" autoAdjust="0"/>
  </p:normalViewPr>
  <p:slideViewPr>
    <p:cSldViewPr snapToGrid="0">
      <p:cViewPr varScale="1">
        <p:scale>
          <a:sx n="70" d="100"/>
          <a:sy n="70" d="100"/>
        </p:scale>
        <p:origin x="-326" y="-67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387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1" descr="Tag=AccentColor&#10;Flavor=Light&#10;Target=Fill">
            <a:extLst>
              <a:ext uri="{FF2B5EF4-FFF2-40B4-BE49-F238E27FC236}">
                <a16:creationId xmlns:a16="http://schemas.microsoft.com/office/drawing/2014/main" xmlns="" id="{0D57E7FA-E8FC-45AC-868F-CDC8144939D6}"/>
              </a:ext>
            </a:extLst>
          </p:cNvPr>
          <p:cNvSpPr/>
          <p:nvPr/>
        </p:nvSpPr>
        <p:spPr>
          <a:xfrm rot="10800000" flipV="1">
            <a:off x="2599854" y="527562"/>
            <a:ext cx="6992292" cy="5102484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760" y="1591056"/>
            <a:ext cx="5705856" cy="3264408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8616"/>
            <a:ext cx="5705856" cy="996696"/>
          </a:xfrm>
        </p:spPr>
        <p:txBody>
          <a:bodyPr/>
          <a:lstStyle>
            <a:lvl1pPr marL="0" indent="0" algn="l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5CE951E3-0794-422C-AF76-0AD4A7FB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pPr/>
              <a:t>3/26/2021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114EBFA8-0291-4D77-A9D9-B17FC238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357AC4D4-C4EE-4624-A329-C608A1D5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7791046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xmlns="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pPr/>
              <a:t>3/26/2021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3450041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xmlns="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pPr/>
              <a:t>3/26/2021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3011210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xmlns="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pPr/>
              <a:t>3/26/2021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1022889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xmlns="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pPr/>
              <a:t>3/26/2021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1100909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xmlns="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784" y="1572768"/>
            <a:ext cx="6501384" cy="4096512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pPr/>
              <a:t>3/26/2021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7845039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pPr/>
              <a:t>3/26/2021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0027000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 descr="Mask ID=&#10;Mask position=bottom, center&#10;Mask family= brushstroke, landscape, wide">
            <a:extLst>
              <a:ext uri="{FF2B5EF4-FFF2-40B4-BE49-F238E27FC236}">
                <a16:creationId xmlns:a16="http://schemas.microsoft.com/office/drawing/2014/main" xmlns="" id="{736BF44D-E8DD-45FA-931D-CBCC67D57944}"/>
              </a:ext>
            </a:extLst>
          </p:cNvPr>
          <p:cNvSpPr/>
          <p:nvPr/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pPr/>
              <a:t>3/26/2021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61733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xmlns="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pPr/>
              <a:t>3/26/2021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596756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xmlns="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pPr/>
              <a:t>3/26/2021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3742002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01C888B-58B8-4428-8B1D-4E26FC5DD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3314F67B-D516-42FA-A2CA-2DCD37CFE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F82BA5FF-4919-4FF8-9C04-06CE156B7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pPr/>
              <a:t>3/26/2021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CBEDA970-128E-4150-8E5A-A1B056E8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EAEC6CD1-EE5E-42EF-B76D-BB803BA6A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9688085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550C2A1B-34CA-4877-9435-D77DF3257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4F255E5E-4A81-44CC-8D99-F56E625D46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819CEECF-A221-4ECC-AD9C-E197D516D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pPr/>
              <a:t>3/26/2021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018F41AE-0DDE-49ED-9F0C-E0E16F599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B7B47FB7-77F0-4C43-B81E-D04B31C95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7564326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pPr/>
              <a:t>3/26/2021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828561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4" r:id="rId6"/>
    <p:sldLayoutId id="2147483679" r:id="rId7"/>
    <p:sldLayoutId id="2147483675" r:id="rId8"/>
    <p:sldLayoutId id="2147483676" r:id="rId9"/>
    <p:sldLayoutId id="2147483677" r:id="rId10"/>
    <p:sldLayoutId id="2147483678" r:id="rId11"/>
    <p:sldLayoutId id="214748368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2.wav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3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4.wav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5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6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7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8.wav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crmedical.com/faqs/product_info/exam_gloves.html" TargetMode="External"/><Relationship Id="rId3" Type="http://schemas.openxmlformats.org/officeDocument/2006/relationships/hyperlink" Target="https://www.gov.uk/government/news/new-personal-protective-equipment-ppe-guidance-for-nhs-teams" TargetMode="External"/><Relationship Id="rId7" Type="http://schemas.openxmlformats.org/officeDocument/2006/relationships/hyperlink" Target="https://www.niinfectioncontrolmanual.net/personal-protective-equipment" TargetMode="External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9.wav"/><Relationship Id="rId6" Type="http://schemas.openxmlformats.org/officeDocument/2006/relationships/hyperlink" Target="https://www.rcn.org.uk/get-help/rcn-advice/personal-protective-equipment-ppe-and-covid-19" TargetMode="External"/><Relationship Id="rId11" Type="http://schemas.openxmlformats.org/officeDocument/2006/relationships/image" Target="../media/image10.png"/><Relationship Id="rId5" Type="http://schemas.openxmlformats.org/officeDocument/2006/relationships/hyperlink" Target="https://www.ncbi.nlm.nih.gov/search/all/?term=unmasking%20the%20surgens:%20the%20evidence%20base%20behind%20the%20use%20of%20facemasks%20in%20surgery" TargetMode="External"/><Relationship Id="rId10" Type="http://schemas.openxmlformats.org/officeDocument/2006/relationships/hyperlink" Target="https://www.historyanswers.co.uk/medieval-renaissance/why-did-doctors-during-the-black-death-wear-beak-masks/" TargetMode="External"/><Relationship Id="rId4" Type="http://schemas.openxmlformats.org/officeDocument/2006/relationships/hyperlink" Target="https://safetyworkwearguide.com/" TargetMode="External"/><Relationship Id="rId9" Type="http://schemas.openxmlformats.org/officeDocument/2006/relationships/hyperlink" Target="https://www.healthaffairs.org/do/10.1377/hblog20200508.769108/full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FEC7823C-FDD6-429C-986C-063FDEBF9EA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xmlns="" id="{9CF7FE1C-8BC5-4B0C-A2BC-93AB72C90FD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xmlns="" id="{B0651F5E-0457-4065-ACB2-8B81590C204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21050098" flipH="1" flipV="1">
            <a:off x="-160709" y="3977842"/>
            <a:ext cx="7507400" cy="3166385"/>
          </a:xfrm>
          <a:custGeom>
            <a:avLst/>
            <a:gdLst>
              <a:gd name="connsiteX0" fmla="*/ 5497485 w 7507400"/>
              <a:gd name="connsiteY0" fmla="*/ 2912009 h 3166385"/>
              <a:gd name="connsiteX1" fmla="*/ 7034681 w 7507400"/>
              <a:gd name="connsiteY1" fmla="*/ 3151263 h 3166385"/>
              <a:gd name="connsiteX2" fmla="*/ 7137723 w 7507400"/>
              <a:gd name="connsiteY2" fmla="*/ 3166385 h 3166385"/>
              <a:gd name="connsiteX3" fmla="*/ 7507400 w 7507400"/>
              <a:gd name="connsiteY3" fmla="*/ 875071 h 3166385"/>
              <a:gd name="connsiteX4" fmla="*/ 2083578 w 7507400"/>
              <a:gd name="connsiteY4" fmla="*/ 0 h 3166385"/>
              <a:gd name="connsiteX5" fmla="*/ 2023081 w 7507400"/>
              <a:gd name="connsiteY5" fmla="*/ 5468 h 3166385"/>
              <a:gd name="connsiteX6" fmla="*/ 1865374 w 7507400"/>
              <a:gd name="connsiteY6" fmla="*/ 76313 h 3166385"/>
              <a:gd name="connsiteX7" fmla="*/ 1634010 w 7507400"/>
              <a:gd name="connsiteY7" fmla="*/ 119359 h 3166385"/>
              <a:gd name="connsiteX8" fmla="*/ 1388186 w 7507400"/>
              <a:gd name="connsiteY8" fmla="*/ 130121 h 3166385"/>
              <a:gd name="connsiteX9" fmla="*/ 1330344 w 7507400"/>
              <a:gd name="connsiteY9" fmla="*/ 198275 h 3166385"/>
              <a:gd name="connsiteX10" fmla="*/ 1406262 w 7507400"/>
              <a:gd name="connsiteY10" fmla="*/ 270018 h 3166385"/>
              <a:gd name="connsiteX11" fmla="*/ 1521942 w 7507400"/>
              <a:gd name="connsiteY11" fmla="*/ 277191 h 3166385"/>
              <a:gd name="connsiteX12" fmla="*/ 2212420 w 7507400"/>
              <a:gd name="connsiteY12" fmla="*/ 295128 h 3166385"/>
              <a:gd name="connsiteX13" fmla="*/ 0 w 7507400"/>
              <a:gd name="connsiteY13" fmla="*/ 452960 h 3166385"/>
              <a:gd name="connsiteX14" fmla="*/ 300051 w 7507400"/>
              <a:gd name="connsiteY14" fmla="*/ 549813 h 3166385"/>
              <a:gd name="connsiteX15" fmla="*/ 401272 w 7507400"/>
              <a:gd name="connsiteY15" fmla="*/ 815258 h 3166385"/>
              <a:gd name="connsiteX16" fmla="*/ 770008 w 7507400"/>
              <a:gd name="connsiteY16" fmla="*/ 965917 h 3166385"/>
              <a:gd name="connsiteX17" fmla="*/ 1008605 w 7507400"/>
              <a:gd name="connsiteY17" fmla="*/ 1019724 h 3166385"/>
              <a:gd name="connsiteX18" fmla="*/ 1554478 w 7507400"/>
              <a:gd name="connsiteY18" fmla="*/ 1098641 h 3166385"/>
              <a:gd name="connsiteX19" fmla="*/ 1634010 w 7507400"/>
              <a:gd name="connsiteY19" fmla="*/ 1227777 h 3166385"/>
              <a:gd name="connsiteX20" fmla="*/ 1702696 w 7507400"/>
              <a:gd name="connsiteY20" fmla="*/ 1371261 h 3166385"/>
              <a:gd name="connsiteX21" fmla="*/ 1847299 w 7507400"/>
              <a:gd name="connsiteY21" fmla="*/ 1464526 h 3166385"/>
              <a:gd name="connsiteX22" fmla="*/ 723015 w 7507400"/>
              <a:gd name="connsiteY22" fmla="*/ 1450177 h 3166385"/>
              <a:gd name="connsiteX23" fmla="*/ 1991901 w 7507400"/>
              <a:gd name="connsiteY23" fmla="*/ 1751495 h 3166385"/>
              <a:gd name="connsiteX24" fmla="*/ 1879835 w 7507400"/>
              <a:gd name="connsiteY24" fmla="*/ 1869870 h 3166385"/>
              <a:gd name="connsiteX25" fmla="*/ 2573927 w 7507400"/>
              <a:gd name="connsiteY25" fmla="*/ 2031290 h 3166385"/>
              <a:gd name="connsiteX26" fmla="*/ 2201575 w 7507400"/>
              <a:gd name="connsiteY26" fmla="*/ 2049225 h 3166385"/>
              <a:gd name="connsiteX27" fmla="*/ 4367000 w 7507400"/>
              <a:gd name="connsiteY27" fmla="*/ 2723602 h 3166385"/>
              <a:gd name="connsiteX28" fmla="*/ 5497485 w 7507400"/>
              <a:gd name="connsiteY28" fmla="*/ 2912009 h 31663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507400" h="3166385">
                <a:moveTo>
                  <a:pt x="5497485" y="2912009"/>
                </a:moveTo>
                <a:cubicBezTo>
                  <a:pt x="6033497" y="2998226"/>
                  <a:pt x="6619155" y="3089592"/>
                  <a:pt x="7034681" y="3151263"/>
                </a:cubicBezTo>
                <a:lnTo>
                  <a:pt x="7137723" y="3166385"/>
                </a:lnTo>
                <a:lnTo>
                  <a:pt x="7507400" y="875071"/>
                </a:lnTo>
                <a:lnTo>
                  <a:pt x="2083578" y="0"/>
                </a:lnTo>
                <a:lnTo>
                  <a:pt x="2023081" y="5468"/>
                </a:lnTo>
                <a:cubicBezTo>
                  <a:pt x="1965692" y="12642"/>
                  <a:pt x="1910562" y="27887"/>
                  <a:pt x="1865374" y="76313"/>
                </a:cubicBezTo>
                <a:cubicBezTo>
                  <a:pt x="1796688" y="151642"/>
                  <a:pt x="1724387" y="162404"/>
                  <a:pt x="1634010" y="119359"/>
                </a:cubicBezTo>
                <a:cubicBezTo>
                  <a:pt x="1554478" y="79900"/>
                  <a:pt x="1467718" y="90662"/>
                  <a:pt x="1388186" y="130121"/>
                </a:cubicBezTo>
                <a:cubicBezTo>
                  <a:pt x="1359266" y="144469"/>
                  <a:pt x="1330344" y="162404"/>
                  <a:pt x="1330344" y="198275"/>
                </a:cubicBezTo>
                <a:cubicBezTo>
                  <a:pt x="1330344" y="248495"/>
                  <a:pt x="1366496" y="262843"/>
                  <a:pt x="1406262" y="270018"/>
                </a:cubicBezTo>
                <a:cubicBezTo>
                  <a:pt x="1442412" y="277191"/>
                  <a:pt x="1485792" y="284366"/>
                  <a:pt x="1521942" y="277191"/>
                </a:cubicBezTo>
                <a:cubicBezTo>
                  <a:pt x="1753307" y="237734"/>
                  <a:pt x="1981057" y="302301"/>
                  <a:pt x="2212420" y="295128"/>
                </a:cubicBezTo>
                <a:cubicBezTo>
                  <a:pt x="1485792" y="449373"/>
                  <a:pt x="751934" y="399154"/>
                  <a:pt x="0" y="452960"/>
                </a:cubicBezTo>
                <a:cubicBezTo>
                  <a:pt x="97608" y="560573"/>
                  <a:pt x="224135" y="470896"/>
                  <a:pt x="300051" y="549813"/>
                </a:cubicBezTo>
                <a:cubicBezTo>
                  <a:pt x="227750" y="714820"/>
                  <a:pt x="256671" y="804497"/>
                  <a:pt x="401272" y="815258"/>
                </a:cubicBezTo>
                <a:cubicBezTo>
                  <a:pt x="542261" y="826019"/>
                  <a:pt x="694093" y="768625"/>
                  <a:pt x="770008" y="965917"/>
                </a:cubicBezTo>
                <a:cubicBezTo>
                  <a:pt x="791699" y="1026898"/>
                  <a:pt x="925458" y="1008963"/>
                  <a:pt x="1008605" y="1019724"/>
                </a:cubicBezTo>
                <a:cubicBezTo>
                  <a:pt x="1189357" y="1044833"/>
                  <a:pt x="1380957" y="1019724"/>
                  <a:pt x="1554478" y="1098641"/>
                </a:cubicBezTo>
                <a:cubicBezTo>
                  <a:pt x="1623165" y="1127337"/>
                  <a:pt x="1670160" y="1148860"/>
                  <a:pt x="1634010" y="1227777"/>
                </a:cubicBezTo>
                <a:cubicBezTo>
                  <a:pt x="1597859" y="1310280"/>
                  <a:pt x="1644855" y="1338976"/>
                  <a:pt x="1702696" y="1371261"/>
                </a:cubicBezTo>
                <a:cubicBezTo>
                  <a:pt x="1746077" y="1396370"/>
                  <a:pt x="1811148" y="1389197"/>
                  <a:pt x="1847299" y="1464526"/>
                </a:cubicBezTo>
                <a:cubicBezTo>
                  <a:pt x="1467717" y="1453764"/>
                  <a:pt x="1098981" y="1392783"/>
                  <a:pt x="723015" y="1450177"/>
                </a:cubicBezTo>
                <a:cubicBezTo>
                  <a:pt x="1135131" y="1593662"/>
                  <a:pt x="1587014" y="1586487"/>
                  <a:pt x="1991901" y="1751495"/>
                </a:cubicBezTo>
                <a:cubicBezTo>
                  <a:pt x="1977441" y="1808889"/>
                  <a:pt x="1883449" y="1783778"/>
                  <a:pt x="1879835" y="1869870"/>
                </a:cubicBezTo>
                <a:cubicBezTo>
                  <a:pt x="2093123" y="1959548"/>
                  <a:pt x="2349794" y="1898566"/>
                  <a:pt x="2573927" y="2031290"/>
                </a:cubicBezTo>
                <a:cubicBezTo>
                  <a:pt x="2443785" y="2092271"/>
                  <a:pt x="2324488" y="1991831"/>
                  <a:pt x="2201575" y="2049225"/>
                </a:cubicBezTo>
                <a:cubicBezTo>
                  <a:pt x="2241342" y="2135316"/>
                  <a:pt x="4041644" y="2666208"/>
                  <a:pt x="4367000" y="2723602"/>
                </a:cubicBezTo>
                <a:cubicBezTo>
                  <a:pt x="4615085" y="2767993"/>
                  <a:pt x="5038048" y="2838109"/>
                  <a:pt x="5497485" y="291200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1094" y="1058780"/>
            <a:ext cx="5602705" cy="3092116"/>
          </a:xfrm>
        </p:spPr>
        <p:txBody>
          <a:bodyPr anchor="ctr">
            <a:normAutofit/>
          </a:bodyPr>
          <a:lstStyle/>
          <a:p>
            <a:r>
              <a:rPr lang="en-GB" sz="6000" dirty="0"/>
              <a:t>Personal Protective Equipment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5041616"/>
            <a:ext cx="3781926" cy="1246472"/>
          </a:xfrm>
        </p:spPr>
        <p:txBody>
          <a:bodyPr anchor="ctr">
            <a:normAutofit/>
          </a:bodyPr>
          <a:lstStyle/>
          <a:p>
            <a:r>
              <a:rPr lang="en-GB" sz="4400" b="1" i="1" dirty="0"/>
              <a:t>PPE</a:t>
            </a:r>
          </a:p>
        </p:txBody>
      </p:sp>
    </p:spTree>
    <p:extLst>
      <p:ext uri="{BB962C8B-B14F-4D97-AF65-F5344CB8AC3E}">
        <p14:creationId xmlns:p14="http://schemas.microsoft.com/office/powerpoint/2010/main" xmlns="" val="109857222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BB0FB02-6EF1-4115-A798-34D60EE817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09F156C-8E62-4DF3-A0AA-EBDDE737BF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/>
              <a:t>What is PPE</a:t>
            </a:r>
          </a:p>
          <a:p>
            <a:r>
              <a:rPr lang="en-GB" dirty="0"/>
              <a:t>Why we use PPE</a:t>
            </a:r>
          </a:p>
          <a:p>
            <a:r>
              <a:rPr lang="en-GB" dirty="0"/>
              <a:t>About the history of PPE</a:t>
            </a:r>
          </a:p>
          <a:p>
            <a:r>
              <a:rPr lang="en-GB" dirty="0"/>
              <a:t>Health and safety legislations</a:t>
            </a:r>
          </a:p>
          <a:p>
            <a:r>
              <a:rPr lang="en-GB" dirty="0"/>
              <a:t>Proper use of PPE</a:t>
            </a:r>
          </a:p>
          <a:p>
            <a:r>
              <a:rPr lang="en-GB" dirty="0"/>
              <a:t>New reviews on PPE since the pandemic</a:t>
            </a:r>
          </a:p>
          <a:p>
            <a:r>
              <a:rPr lang="en-GB" dirty="0"/>
              <a:t>Conclusion</a:t>
            </a:r>
          </a:p>
          <a:p>
            <a:r>
              <a:rPr lang="en-GB" dirty="0"/>
              <a:t>Reference list </a:t>
            </a:r>
          </a:p>
        </p:txBody>
      </p:sp>
      <p:pic>
        <p:nvPicPr>
          <p:cNvPr id="5" name="~PP2245.WAV">
            <a:hlinkClick r:id="" action="ppaction://media"/>
          </p:cNvPr>
          <p:cNvPicPr>
            <a:picLocks noRot="1" noChangeAspect="1"/>
          </p:cNvPicPr>
          <p:nvPr>
            <a:wavAudioFile r:embed="rId1" name="~PP2245.WAV"/>
          </p:nvPr>
        </p:nvPicPr>
        <p:blipFill>
          <a:blip r:embed="rId3" cstate="print"/>
          <a:stretch>
            <a:fillRect/>
          </a:stretch>
        </p:blipFill>
        <p:spPr>
          <a:xfrm>
            <a:off x="11795125" y="6461125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33829795"/>
      </p:ext>
    </p:extLst>
  </p:cSld>
  <p:clrMapOvr>
    <a:masterClrMapping/>
  </p:clrMapOvr>
  <p:transition advTm="13001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8E91080-6E60-46BE-89EC-509140AB4F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PPE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BDB0D79-B5A7-48AC-860C-B78264ED18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PPE is protective wear that is worn by </a:t>
            </a:r>
            <a:r>
              <a:rPr lang="en-GB" dirty="0" err="1" smtClean="0"/>
              <a:t>nusre’s</a:t>
            </a:r>
            <a:r>
              <a:rPr lang="en-GB" dirty="0" smtClean="0"/>
              <a:t> </a:t>
            </a:r>
            <a:r>
              <a:rPr lang="en-GB" dirty="0"/>
              <a:t>to protect themselves and their patients  from cross contamination of infections such as covid-19.</a:t>
            </a:r>
          </a:p>
          <a:p>
            <a:r>
              <a:rPr lang="en-GB" dirty="0" smtClean="0"/>
              <a:t>Disposable </a:t>
            </a:r>
            <a:r>
              <a:rPr lang="en-GB" dirty="0"/>
              <a:t>items are latex gloves plastic aprons and surgical face masks.</a:t>
            </a:r>
          </a:p>
          <a:p>
            <a:r>
              <a:rPr lang="en-GB" dirty="0"/>
              <a:t>Plastic protective facial visors that can be reused after they are sanitised.</a:t>
            </a:r>
          </a:p>
        </p:txBody>
      </p:sp>
      <p:pic>
        <p:nvPicPr>
          <p:cNvPr id="8194" name="Picture 2" descr="Nearly a third of Spain's 255,000 nurses may be infected with coronavirus,  study indicates - MarketWatch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24399" y="4917085"/>
            <a:ext cx="3178629" cy="1786775"/>
          </a:xfrm>
          <a:prstGeom prst="rect">
            <a:avLst/>
          </a:prstGeom>
          <a:noFill/>
        </p:spPr>
      </p:pic>
      <p:pic>
        <p:nvPicPr>
          <p:cNvPr id="6" name="~PP3830.WAV">
            <a:hlinkClick r:id="" action="ppaction://media"/>
          </p:cNvPr>
          <p:cNvPicPr>
            <a:picLocks noRot="1" noChangeAspect="1"/>
          </p:cNvPicPr>
          <p:nvPr>
            <a:wavAudioFile r:embed="rId1" name="~PP3830.WAV"/>
          </p:nvPr>
        </p:nvPicPr>
        <p:blipFill>
          <a:blip r:embed="rId4" cstate="print"/>
          <a:stretch>
            <a:fillRect/>
          </a:stretch>
        </p:blipFill>
        <p:spPr>
          <a:xfrm>
            <a:off x="11795125" y="6461125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85805274"/>
      </p:ext>
    </p:extLst>
  </p:cSld>
  <p:clrMapOvr>
    <a:masterClrMapping/>
  </p:clrMapOvr>
  <p:transition advTm="4646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558F326-8BFF-4A10-8463-F325217F68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we use PPE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7E40E7A-D212-4181-978C-2EA317A016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Nurse's use PPE for personal care such as taking patients to the toilet and giving them bed baths.</a:t>
            </a:r>
          </a:p>
          <a:p>
            <a:r>
              <a:rPr lang="en-GB" dirty="0"/>
              <a:t>Patients family also wear it if in close contact during visits. </a:t>
            </a:r>
          </a:p>
          <a:p>
            <a:r>
              <a:rPr lang="en-GB" dirty="0"/>
              <a:t>PPE is used by every individual all over the world since the covid-19 pandemic.</a:t>
            </a:r>
          </a:p>
          <a:p>
            <a:r>
              <a:rPr lang="en-GB" dirty="0"/>
              <a:t>Training is provided on how to use and dispose of PPE correctly for the prevention of cross contamination,</a:t>
            </a:r>
          </a:p>
        </p:txBody>
      </p:sp>
      <p:pic>
        <p:nvPicPr>
          <p:cNvPr id="5" name="~PP2435.WAV">
            <a:hlinkClick r:id="" action="ppaction://media"/>
          </p:cNvPr>
          <p:cNvPicPr>
            <a:picLocks noRot="1" noChangeAspect="1"/>
          </p:cNvPicPr>
          <p:nvPr>
            <a:wavAudioFile r:embed="rId1" name="~PP2435.WAV"/>
          </p:nvPr>
        </p:nvPicPr>
        <p:blipFill>
          <a:blip r:embed="rId3" cstate="print"/>
          <a:stretch>
            <a:fillRect/>
          </a:stretch>
        </p:blipFill>
        <p:spPr>
          <a:xfrm>
            <a:off x="11795125" y="6461125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283036"/>
      </p:ext>
    </p:extLst>
  </p:cSld>
  <p:clrMapOvr>
    <a:masterClrMapping/>
  </p:clrMapOvr>
  <p:transition advTm="63916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7DEB684-FE09-4432-B35C-F75BB1CB6B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About the history of PPE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30A0BBA-F13F-4BF3-A6C7-2E1CFC1A7A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PPE has been used since the medieval times when the mesh glove was made and is still used as protective wear for the safety of butchers</a:t>
            </a:r>
          </a:p>
          <a:p>
            <a:r>
              <a:rPr lang="en-GB" dirty="0"/>
              <a:t>Face masks were used during past pandemics such as the influenza and bubonic plague but not effective back then like they are now as they were used and made incorrectly.</a:t>
            </a:r>
          </a:p>
        </p:txBody>
      </p:sp>
      <p:pic>
        <p:nvPicPr>
          <p:cNvPr id="4" name="Picture 3" descr="HABlog_Mask_Flu pic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048001" y="4854222"/>
            <a:ext cx="2862942" cy="1775177"/>
          </a:xfrm>
          <a:prstGeom prst="rect">
            <a:avLst/>
          </a:prstGeom>
        </p:spPr>
      </p:pic>
      <p:pic>
        <p:nvPicPr>
          <p:cNvPr id="6146" name="Picture 2" descr="https://www.historyanswers.co.uk/wp-content/uploads/2014/06/800px-Paul_F%C3%BCrst_Der_Doctor_Schnabel_von_Rom_Holl%C3%A4nder_version-743x1024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10805" y="4759985"/>
            <a:ext cx="2587624" cy="1945615"/>
          </a:xfrm>
          <a:prstGeom prst="rect">
            <a:avLst/>
          </a:prstGeom>
          <a:noFill/>
        </p:spPr>
      </p:pic>
      <p:pic>
        <p:nvPicPr>
          <p:cNvPr id="7" name="~PP2218.WAV">
            <a:hlinkClick r:id="" action="ppaction://media"/>
          </p:cNvPr>
          <p:cNvPicPr>
            <a:picLocks noRot="1" noChangeAspect="1"/>
          </p:cNvPicPr>
          <p:nvPr>
            <a:wavAudioFile r:embed="rId1" name="~PP2218.WAV"/>
          </p:nvPr>
        </p:nvPicPr>
        <p:blipFill>
          <a:blip r:embed="rId5" cstate="print"/>
          <a:stretch>
            <a:fillRect/>
          </a:stretch>
        </p:blipFill>
        <p:spPr>
          <a:xfrm>
            <a:off x="11795125" y="6461125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91082981"/>
      </p:ext>
    </p:extLst>
  </p:cSld>
  <p:clrMapOvr>
    <a:masterClrMapping/>
  </p:clrMapOvr>
  <p:transition advTm="814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A3E7D0D-4AE2-4782-BCB4-33E406D0B7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Health and Safety Legislations of PPE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953D870-8B95-4BB6-849F-EF03DBF140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All employers have the duty to protect their employees by putting risk assessments in place to reduce the risk of potential harm.</a:t>
            </a:r>
          </a:p>
          <a:p>
            <a:r>
              <a:rPr lang="en-GB" dirty="0"/>
              <a:t>Risk assessments on protective wear such as fit tested masks are to be worn for staff that are in direct contact with covid-19 patients.</a:t>
            </a:r>
          </a:p>
          <a:p>
            <a:r>
              <a:rPr lang="en-GB" dirty="0"/>
              <a:t>It's a nurse's duty to prioritise safe practice in the work place by following policies and procedures.</a:t>
            </a:r>
          </a:p>
        </p:txBody>
      </p:sp>
      <p:pic>
        <p:nvPicPr>
          <p:cNvPr id="5" name="~PP3738.WAV">
            <a:hlinkClick r:id="" action="ppaction://media"/>
          </p:cNvPr>
          <p:cNvPicPr>
            <a:picLocks noRot="1" noChangeAspect="1"/>
          </p:cNvPicPr>
          <p:nvPr>
            <a:wavAudioFile r:embed="rId1" name="~PP3738.WAV"/>
          </p:nvPr>
        </p:nvPicPr>
        <p:blipFill>
          <a:blip r:embed="rId3" cstate="print"/>
          <a:stretch>
            <a:fillRect/>
          </a:stretch>
        </p:blipFill>
        <p:spPr>
          <a:xfrm>
            <a:off x="11795125" y="6461125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82175706"/>
      </p:ext>
    </p:extLst>
  </p:cSld>
  <p:clrMapOvr>
    <a:masterClrMapping/>
  </p:clrMapOvr>
  <p:transition advTm="50243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810E706-7D45-4A54-969B-831880872C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Proper use of PPE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22A12DC-7134-4037-8BA2-6F59E89D6D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Checking expiry dates on PPE before use.</a:t>
            </a:r>
          </a:p>
          <a:p>
            <a:r>
              <a:rPr lang="en-GB" dirty="0"/>
              <a:t>What to do if its passed expiry date.</a:t>
            </a:r>
          </a:p>
          <a:p>
            <a:r>
              <a:rPr lang="en-GB" dirty="0"/>
              <a:t>Should be stored according to guidelines on packaging</a:t>
            </a:r>
          </a:p>
          <a:p>
            <a:r>
              <a:rPr lang="en-GB" dirty="0"/>
              <a:t>Shelf life on latex gloves should be around 4 years if stored in correct </a:t>
            </a:r>
            <a:r>
              <a:rPr lang="en-GB" dirty="0" smtClean="0"/>
              <a:t>environment.</a:t>
            </a:r>
            <a:endParaRPr lang="en-GB" dirty="0"/>
          </a:p>
        </p:txBody>
      </p:sp>
      <p:pic>
        <p:nvPicPr>
          <p:cNvPr id="5" name="~PP1740.WAV">
            <a:hlinkClick r:id="" action="ppaction://media"/>
          </p:cNvPr>
          <p:cNvPicPr>
            <a:picLocks noRot="1" noChangeAspect="1"/>
          </p:cNvPicPr>
          <p:nvPr>
            <a:wavAudioFile r:embed="rId1" name="~PP1740.WAV"/>
          </p:nvPr>
        </p:nvPicPr>
        <p:blipFill>
          <a:blip r:embed="rId3" cstate="print"/>
          <a:stretch>
            <a:fillRect/>
          </a:stretch>
        </p:blipFill>
        <p:spPr>
          <a:xfrm>
            <a:off x="11795125" y="6461125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10567152"/>
      </p:ext>
    </p:extLst>
  </p:cSld>
  <p:clrMapOvr>
    <a:masterClrMapping/>
  </p:clrMapOvr>
  <p:transition advTm="5095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7BBE140-F9B2-4E92-82EA-8CE2553333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New reviews on PPE since pandemic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F78A120-DCDE-446B-89C8-39411AA8A6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Royal college of nursing argued extensively for a review on the guidance relating the use of PPE including greater  alignment with the world health organisation for those care workers providing direct contact with covid-19 patients during the pandemic.</a:t>
            </a:r>
          </a:p>
        </p:txBody>
      </p:sp>
      <p:pic>
        <p:nvPicPr>
          <p:cNvPr id="5" name="~PP1507.WAV">
            <a:hlinkClick r:id="" action="ppaction://media"/>
          </p:cNvPr>
          <p:cNvPicPr>
            <a:picLocks noRot="1" noChangeAspect="1"/>
          </p:cNvPicPr>
          <p:nvPr>
            <a:wavAudioFile r:embed="rId1" name="~PP1507.WAV"/>
          </p:nvPr>
        </p:nvPicPr>
        <p:blipFill>
          <a:blip r:embed="rId3" cstate="print"/>
          <a:stretch>
            <a:fillRect/>
          </a:stretch>
        </p:blipFill>
        <p:spPr>
          <a:xfrm>
            <a:off x="11795125" y="6461125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73746388"/>
      </p:ext>
    </p:extLst>
  </p:cSld>
  <p:clrMapOvr>
    <a:masterClrMapping/>
  </p:clrMapOvr>
  <p:transition advTm="24043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158B4A6-D979-4748-8C03-D47E4F367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63ABA6D-AF35-4B02-8068-70B4206F78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The importance of PPE and how it's been effective over the years.</a:t>
            </a:r>
          </a:p>
          <a:p>
            <a:r>
              <a:rPr lang="en-GB" dirty="0"/>
              <a:t>How bad practice of use of PPE can have an effect.</a:t>
            </a:r>
          </a:p>
          <a:p>
            <a:r>
              <a:rPr lang="en-GB" dirty="0"/>
              <a:t>How PPE has evolved through reflective practice.</a:t>
            </a:r>
          </a:p>
        </p:txBody>
      </p:sp>
      <p:pic>
        <p:nvPicPr>
          <p:cNvPr id="5" name="~PP295.WAV">
            <a:hlinkClick r:id="" action="ppaction://media"/>
          </p:cNvPr>
          <p:cNvPicPr>
            <a:picLocks noRot="1" noChangeAspect="1"/>
          </p:cNvPicPr>
          <p:nvPr>
            <a:wavAudioFile r:embed="rId1" name="~PP295.WAV"/>
          </p:nvPr>
        </p:nvPicPr>
        <p:blipFill>
          <a:blip r:embed="rId3" cstate="print"/>
          <a:stretch>
            <a:fillRect/>
          </a:stretch>
        </p:blipFill>
        <p:spPr>
          <a:xfrm>
            <a:off x="11795125" y="6461125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90810977"/>
      </p:ext>
    </p:extLst>
  </p:cSld>
  <p:clrMapOvr>
    <a:masterClrMapping/>
  </p:clrMapOvr>
  <p:transition advTm="7229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7E32D20-CA16-4FC9-B3E8-6D68989E2B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7AAC832-96FA-4700-9077-53F66422B2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25000" lnSpcReduction="20000"/>
          </a:bodyPr>
          <a:lstStyle/>
          <a:p>
            <a:r>
              <a:rPr lang="en-GB" dirty="0">
                <a:ea typeface="+mn-lt"/>
                <a:cs typeface="+mn-lt"/>
              </a:rPr>
              <a:t>PPE Presentation Reference list</a:t>
            </a:r>
            <a:endParaRPr lang="en-GB" dirty="0"/>
          </a:p>
          <a:p>
            <a:r>
              <a:rPr lang="en-GB" dirty="0">
                <a:ea typeface="+mn-lt"/>
                <a:cs typeface="+mn-lt"/>
                <a:hlinkClick r:id="rId3"/>
              </a:rPr>
              <a:t>https://www.gov.uk/government/news/new-personal-protective-equipment-ppe-guidance-for-nhs-teams</a:t>
            </a:r>
            <a:endParaRPr lang="en-GB"/>
          </a:p>
          <a:p>
            <a:r>
              <a:rPr lang="en-GB" i="1" dirty="0">
                <a:ea typeface="+mn-lt"/>
                <a:cs typeface="+mn-lt"/>
              </a:rPr>
              <a:t>New personal protective equipment (PPE) guidance for NHS teams</a:t>
            </a:r>
            <a:r>
              <a:rPr lang="en-GB" dirty="0">
                <a:ea typeface="+mn-lt"/>
                <a:cs typeface="+mn-lt"/>
              </a:rPr>
              <a:t> </a:t>
            </a:r>
            <a:endParaRPr lang="en-GB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Accessed on: 2021-03-23</a:t>
            </a:r>
            <a:endParaRPr lang="en-GB" dirty="0"/>
          </a:p>
          <a:p>
            <a:r>
              <a:rPr lang="en-GB" dirty="0">
                <a:ea typeface="+mn-lt"/>
                <a:cs typeface="+mn-lt"/>
                <a:hlinkClick r:id="rId4"/>
              </a:rPr>
              <a:t>https://safetyworkwearguide.com/</a:t>
            </a:r>
            <a:endParaRPr lang="en-GB"/>
          </a:p>
          <a:p>
            <a:r>
              <a:rPr lang="en-GB" i="1" dirty="0">
                <a:ea typeface="+mn-lt"/>
                <a:cs typeface="+mn-lt"/>
              </a:rPr>
              <a:t>History of PPE</a:t>
            </a:r>
            <a:r>
              <a:rPr lang="en-GB" dirty="0">
                <a:ea typeface="+mn-lt"/>
                <a:cs typeface="+mn-lt"/>
              </a:rPr>
              <a:t> 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Accessed on 2021-03-23</a:t>
            </a:r>
            <a:endParaRPr lang="en-GB" dirty="0"/>
          </a:p>
          <a:p>
            <a:r>
              <a:rPr lang="en-GB" dirty="0">
                <a:ea typeface="+mn-lt"/>
                <a:cs typeface="+mn-lt"/>
                <a:hlinkClick r:id="rId5"/>
              </a:rPr>
              <a:t>https://www.ncbi.nlm.nih.gov/search/all/?term=unmasking%20the%20surgens:%20the%20evidence%20base%20behind%20the%20use%20of%20facemasks%20in%20surgery</a:t>
            </a:r>
            <a:endParaRPr lang="en-GB"/>
          </a:p>
          <a:p>
            <a:r>
              <a:rPr lang="en-GB" i="1" dirty="0">
                <a:ea typeface="+mn-lt"/>
                <a:cs typeface="+mn-lt"/>
              </a:rPr>
              <a:t>Unmasking the surgeons: the evidence base behind the use of facemasks in surgery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Accessed on:2021-03-23</a:t>
            </a:r>
            <a:endParaRPr lang="en-GB" dirty="0"/>
          </a:p>
          <a:p>
            <a:r>
              <a:rPr lang="en-GB" dirty="0">
                <a:ea typeface="+mn-lt"/>
                <a:cs typeface="+mn-lt"/>
                <a:hlinkClick r:id="rId6"/>
              </a:rPr>
              <a:t>https://www.rcn.org.uk/get-help/rcn-advice/personal-protective-equipment-ppe-and-covid-19</a:t>
            </a:r>
            <a:endParaRPr lang="en-GB"/>
          </a:p>
          <a:p>
            <a:r>
              <a:rPr lang="en-GB" i="1" dirty="0">
                <a:ea typeface="+mn-lt"/>
                <a:cs typeface="+mn-lt"/>
              </a:rPr>
              <a:t>Personal protective equipment (PPE) and covid-19</a:t>
            </a:r>
            <a:r>
              <a:rPr lang="en-GB" dirty="0">
                <a:ea typeface="+mn-lt"/>
                <a:cs typeface="+mn-lt"/>
              </a:rPr>
              <a:t> 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Accessed on:2021-03-23</a:t>
            </a:r>
            <a:endParaRPr lang="en-GB" dirty="0"/>
          </a:p>
          <a:p>
            <a:r>
              <a:rPr lang="en-GB" dirty="0">
                <a:ea typeface="+mn-lt"/>
                <a:cs typeface="+mn-lt"/>
                <a:hlinkClick r:id="rId7"/>
              </a:rPr>
              <a:t>https://www.niinfectioncontrolmanual.net/personal-protective-equipment</a:t>
            </a:r>
            <a:endParaRPr lang="en-GB"/>
          </a:p>
          <a:p>
            <a:r>
              <a:rPr lang="en-GB" i="1" dirty="0">
                <a:ea typeface="+mn-lt"/>
                <a:cs typeface="+mn-lt"/>
              </a:rPr>
              <a:t>Personal protective equipment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Accessed on: 2021-03-25</a:t>
            </a:r>
            <a:endParaRPr lang="en-GB" dirty="0"/>
          </a:p>
          <a:p>
            <a:r>
              <a:rPr lang="en-GB" dirty="0">
                <a:ea typeface="+mn-lt"/>
                <a:cs typeface="+mn-lt"/>
                <a:hlinkClick r:id="rId8"/>
              </a:rPr>
              <a:t>https://www.mcrmedical.com/faqs/product_info/exam_gloves.html</a:t>
            </a:r>
            <a:endParaRPr lang="en-GB"/>
          </a:p>
          <a:p>
            <a:r>
              <a:rPr lang="en-GB" i="1" dirty="0">
                <a:ea typeface="+mn-lt"/>
                <a:cs typeface="+mn-lt"/>
              </a:rPr>
              <a:t>Is there a shelf life for exam gloves?</a:t>
            </a:r>
            <a:r>
              <a:rPr lang="en-GB" dirty="0">
                <a:ea typeface="+mn-lt"/>
                <a:cs typeface="+mn-lt"/>
              </a:rPr>
              <a:t> 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Accessed on: 2021-03-26</a:t>
            </a:r>
            <a:endParaRPr lang="en-GB" dirty="0"/>
          </a:p>
          <a:p>
            <a:r>
              <a:rPr lang="en-GB" dirty="0">
                <a:ea typeface="+mn-lt"/>
                <a:cs typeface="+mn-lt"/>
                <a:hlinkClick r:id="rId6"/>
              </a:rPr>
              <a:t>https://www.rcn.org.uk/get-help/rcn-advice/personal-protective-equipment-ppe-and-covid-19</a:t>
            </a:r>
            <a:endParaRPr lang="en-GB"/>
          </a:p>
          <a:p>
            <a:r>
              <a:rPr lang="en-GB" i="1" dirty="0">
                <a:ea typeface="+mn-lt"/>
                <a:cs typeface="+mn-lt"/>
              </a:rPr>
              <a:t>About PPE</a:t>
            </a:r>
            <a:r>
              <a:rPr lang="en-GB" dirty="0">
                <a:ea typeface="+mn-lt"/>
                <a:cs typeface="+mn-lt"/>
              </a:rPr>
              <a:t> 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Accessed on: 2021-03-26</a:t>
            </a:r>
            <a:endParaRPr lang="en-GB" dirty="0"/>
          </a:p>
          <a:p>
            <a:r>
              <a:rPr lang="en-GB" dirty="0">
                <a:ea typeface="+mn-lt"/>
                <a:cs typeface="+mn-lt"/>
                <a:hlinkClick r:id="rId6"/>
              </a:rPr>
              <a:t>https://www.rcn.org.uk/get-help/rcn-advice/personal-protective-equipment-ppe-and-covid-19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FFP3 and FFP2 masks: fit testing and fit checking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Accessed on:2021-03-26</a:t>
            </a:r>
            <a:endParaRPr lang="en-GB" dirty="0"/>
          </a:p>
          <a:p>
            <a:endParaRPr lang="en-GB"/>
          </a:p>
          <a:p>
            <a:r>
              <a:rPr lang="en-GB" dirty="0">
                <a:ea typeface="+mn-lt"/>
                <a:cs typeface="+mn-lt"/>
                <a:hlinkClick r:id="rId9"/>
              </a:rPr>
              <a:t>https://www.healthaffairs.org/do/10.1377/hblog20200508.769108/full/</a:t>
            </a:r>
            <a:endParaRPr lang="en-GB"/>
          </a:p>
          <a:p>
            <a:r>
              <a:rPr lang="en-GB" i="1" dirty="0">
                <a:ea typeface="+mn-lt"/>
                <a:cs typeface="+mn-lt"/>
              </a:rPr>
              <a:t>Flu masks failed in 1918, but we need them now</a:t>
            </a:r>
            <a:r>
              <a:rPr lang="en-GB" dirty="0">
                <a:ea typeface="+mn-lt"/>
                <a:cs typeface="+mn-lt"/>
              </a:rPr>
              <a:t>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Accessed on: 2021-03-26</a:t>
            </a:r>
            <a:endParaRPr lang="en-GB" dirty="0"/>
          </a:p>
          <a:p>
            <a:r>
              <a:rPr lang="en-GB" dirty="0">
                <a:ea typeface="+mn-lt"/>
                <a:cs typeface="+mn-lt"/>
                <a:hlinkClick r:id="rId10"/>
              </a:rPr>
              <a:t>https://www.historyanswers.co.uk/medieval-renaissance/why-did-doctors-during-the-black-death-wear-beak-masks/</a:t>
            </a:r>
            <a:endParaRPr lang="en-GB"/>
          </a:p>
          <a:p>
            <a:r>
              <a:rPr lang="en-GB" i="1" dirty="0">
                <a:ea typeface="+mn-lt"/>
                <a:cs typeface="+mn-lt"/>
              </a:rPr>
              <a:t>Why did doctors during the black death wear ‘beak masks’</a:t>
            </a:r>
            <a:r>
              <a:rPr lang="en-GB" dirty="0">
                <a:ea typeface="+mn-lt"/>
                <a:cs typeface="+mn-lt"/>
              </a:rPr>
              <a:t> 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Accessed on: 2021-03-26</a:t>
            </a:r>
            <a:endParaRPr lang="en-GB" dirty="0"/>
          </a:p>
          <a:p>
            <a:endParaRPr lang="en-GB" dirty="0"/>
          </a:p>
        </p:txBody>
      </p:sp>
      <p:pic>
        <p:nvPicPr>
          <p:cNvPr id="5" name="~PP996.WAV">
            <a:hlinkClick r:id="" action="ppaction://media"/>
          </p:cNvPr>
          <p:cNvPicPr>
            <a:picLocks noRot="1" noChangeAspect="1"/>
          </p:cNvPicPr>
          <p:nvPr>
            <a:wavAudioFile r:embed="rId1" name="~PP996.WAV"/>
          </p:nvPr>
        </p:nvPicPr>
        <p:blipFill>
          <a:blip r:embed="rId11" cstate="print"/>
          <a:stretch>
            <a:fillRect/>
          </a:stretch>
        </p:blipFill>
        <p:spPr>
          <a:xfrm>
            <a:off x="11795125" y="6461125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59127533"/>
      </p:ext>
    </p:extLst>
  </p:cSld>
  <p:clrMapOvr>
    <a:masterClrMapping/>
  </p:clrMapOvr>
  <p:transition advTm="461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BrushVTI">
  <a:themeElements>
    <a:clrScheme name="Custom 17">
      <a:dk1>
        <a:sysClr val="windowText" lastClr="000000"/>
      </a:dk1>
      <a:lt1>
        <a:sysClr val="window" lastClr="FFFFFF"/>
      </a:lt1>
      <a:dk2>
        <a:srgbClr val="57495C"/>
      </a:dk2>
      <a:lt2>
        <a:srgbClr val="E7E6E6"/>
      </a:lt2>
      <a:accent1>
        <a:srgbClr val="F07C98"/>
      </a:accent1>
      <a:accent2>
        <a:srgbClr val="A6778D"/>
      </a:accent2>
      <a:accent3>
        <a:srgbClr val="768BA6"/>
      </a:accent3>
      <a:accent4>
        <a:srgbClr val="E8908B"/>
      </a:accent4>
      <a:accent5>
        <a:srgbClr val="C47A93"/>
      </a:accent5>
      <a:accent6>
        <a:srgbClr val="70A8DB"/>
      </a:accent6>
      <a:hlink>
        <a:srgbClr val="EB8067"/>
      </a:hlink>
      <a:folHlink>
        <a:srgbClr val="7BC7C0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BrushVTI" id="{7102FA3A-9D7B-4497-8C4B-FB535AAFDE06}" vid="{C6D41F62-6FAB-440A-BEC7-CB7BF190811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308</TotalTime>
  <Words>263</Words>
  <Application>Microsoft Office PowerPoint</Application>
  <PresentationFormat>Custom</PresentationFormat>
  <Paragraphs>71</Paragraphs>
  <Slides>10</Slides>
  <Notes>0</Notes>
  <HiddenSlides>1</HiddenSlides>
  <MMClips>9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BrushVTI</vt:lpstr>
      <vt:lpstr>Personal Protective Equipment</vt:lpstr>
      <vt:lpstr>Introduction</vt:lpstr>
      <vt:lpstr>What is PPE</vt:lpstr>
      <vt:lpstr>Why we use PPE</vt:lpstr>
      <vt:lpstr>About the history of PPE</vt:lpstr>
      <vt:lpstr>Health and Safety Legislations of PPE</vt:lpstr>
      <vt:lpstr>Proper use of PPE</vt:lpstr>
      <vt:lpstr>New reviews on PPE since pandemic</vt:lpstr>
      <vt:lpstr>Conclusion</vt:lpstr>
      <vt:lpstr>Reference list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suzanne</cp:lastModifiedBy>
  <cp:revision>270</cp:revision>
  <dcterms:created xsi:type="dcterms:W3CDTF">2021-03-26T15:03:00Z</dcterms:created>
  <dcterms:modified xsi:type="dcterms:W3CDTF">2021-03-26T21:44:25Z</dcterms:modified>
</cp:coreProperties>
</file>