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8"/>
  </p:notesMasterIdLst>
  <p:handoutMasterIdLst>
    <p:handoutMasterId r:id="rId19"/>
  </p:handoutMasterIdLst>
  <p:sldIdLst>
    <p:sldId id="256" r:id="rId2"/>
    <p:sldId id="295" r:id="rId3"/>
    <p:sldId id="293" r:id="rId4"/>
    <p:sldId id="294" r:id="rId5"/>
    <p:sldId id="288" r:id="rId6"/>
    <p:sldId id="296" r:id="rId7"/>
    <p:sldId id="257" r:id="rId8"/>
    <p:sldId id="258" r:id="rId9"/>
    <p:sldId id="270" r:id="rId10"/>
    <p:sldId id="298" r:id="rId11"/>
    <p:sldId id="297" r:id="rId12"/>
    <p:sldId id="299" r:id="rId13"/>
    <p:sldId id="300" r:id="rId14"/>
    <p:sldId id="301" r:id="rId15"/>
    <p:sldId id="302" r:id="rId16"/>
    <p:sldId id="289" r:id="rId17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3891" autoAdjust="0"/>
  </p:normalViewPr>
  <p:slideViewPr>
    <p:cSldViewPr>
      <p:cViewPr varScale="1">
        <p:scale>
          <a:sx n="102" d="100"/>
          <a:sy n="102" d="100"/>
        </p:scale>
        <p:origin x="1002" y="3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57849575-C3E1-4D36-9F19-BAB8967C154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DBD3AF9E-09B7-415A-A6BA-F403DC856CE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EE358AB2-913B-4E0C-935D-CCC165674DEC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91FFE2DA-8C45-4A17-AA76-15F31BE3805C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1413198B-AE3F-4CE5-AA09-C0ED433A17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04023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0C6D7649-C5EB-49A5-8503-9533F6C9043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091DC24B-AEBD-429B-9A1C-5224F39DBA51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7C1E2C95-5807-4ED6-975C-94941B88256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A4CE1A9B-7059-44DE-BB20-E833401071B5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C3506BA-1F86-483F-97DA-E5506A7263B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BCF98F51-16AB-43C9-8D3F-D5E95F5BFEB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5028087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2790A5A-6DB2-4E6E-A1C4-CF861C2FEC94}" type="slidenum">
              <a:rPr lang="en-US" altLang="en-US"/>
              <a:pPr/>
              <a:t>1</a:t>
            </a:fld>
            <a:endParaRPr lang="en-US" altLang="en-US"/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6FCDF3E-596F-4251-B9E8-8DFAE76071FC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81267B2-40E5-45E8-A730-D9E0E053E15B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8A8D139-6D59-4DEE-92F4-87A272EEED81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2B3F34A-5AD2-4F42-BF55-95EFB23B3A96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F0279-4E4C-4BB2-980F-9FEE1B04FEB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569721-F93D-4A9C-AA09-71B5E4ADA540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CEAB11-0193-4D2A-A531-B541DE2CB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32C359-EEDB-4ED6-BE0D-3BF9EDDEA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845AAF-652A-4E03-B5B1-D2F221B8A996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319124-0FC0-42DE-957E-ABDD95CA3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12291-102A-4261-ADE6-922B31463F4A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6405A2-C959-4EB6-865C-5444F347B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CD29CD-D5B9-43D4-BD36-843DFB5BF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92429D-719E-47A1-9CC6-A3CE1911F2E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0D0A0-5BDB-48A5-BF4A-16E08CE52C45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3D60A97-3E01-4BCE-8632-9773CC0E49A6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06BC9-43F6-488E-B148-75EF5D5E7428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7A79D7D-D7CC-4D70-A138-69A712D5AFD5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D3506-1F11-470E-B7AF-1F7DF66DBFE5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524EAB6-A63B-49B0-B7DF-1829A129DF4E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022434-4AEB-4C6F-9139-AF398C534246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1CB18E9-1F16-4192-ADE4-418121386F97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82984-227D-452D-A86B-3DE0CCA4E039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0A96E16-A388-4192-90D3-592A6F8A486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B2EC82-1FDA-49FE-A6AC-8F232CC4667E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E086CC4-60A0-4D93-A9B9-F3E2646584D6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FDFEA8-865B-42CB-9A91-93F8BFA87807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AF4A50-D2F0-4218-8AB5-A51560FCDD15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2D489-DA9E-457F-BC7E-4F50532945B8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1A0C02-CC89-4103-8D03-BCE6687F93D9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91817-FF5C-4FA6-A634-E7C56B7287E5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901E461-1DD0-4DF4-A636-3D9338756DF0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BB7D34-0DEC-4D58-BF3E-29A1943B1BD0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6698BF39-75B2-4F43-9B25-178AFB07CAC9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4" r:id="rId1"/>
    <p:sldLayoutId id="2147483905" r:id="rId2"/>
    <p:sldLayoutId id="2147483895" r:id="rId3"/>
    <p:sldLayoutId id="2147483896" r:id="rId4"/>
    <p:sldLayoutId id="2147483897" r:id="rId5"/>
    <p:sldLayoutId id="2147483898" r:id="rId6"/>
    <p:sldLayoutId id="2147483899" r:id="rId7"/>
    <p:sldLayoutId id="2147483900" r:id="rId8"/>
    <p:sldLayoutId id="2147483901" r:id="rId9"/>
    <p:sldLayoutId id="2147483902" r:id="rId10"/>
    <p:sldLayoutId id="2147483903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untodeencuentroeconomia.blogspot.com/2020/12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sheninger.blogspot.com/2016/03/substance-over-assumptions-and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worldeconomicforum/49013531902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thebluediamondgallery.com/wooden-tile/v/value.html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D1GTnaFA5gw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starbeamrainbowlabs.co.uk/blog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5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wrap="square" anchor="ctr">
            <a:normAutofit fontScale="90000"/>
          </a:bodyPr>
          <a:lstStyle/>
          <a:p>
            <a:pPr eaLnBrk="1" hangingPunct="1">
              <a:lnSpc>
                <a:spcPct val="90000"/>
              </a:lnSpc>
              <a:buFont typeface="Arial" pitchFamily="34" charset="0"/>
              <a:buNone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  <a:buFont typeface="Arial" pitchFamily="34" charset="0"/>
              <a:buNone/>
            </a:pPr>
            <a:r>
              <a:rPr lang="en-GB" altLang="en-US" sz="4000" dirty="0">
                <a:solidFill>
                  <a:schemeClr val="bg1"/>
                </a:solidFill>
              </a:rPr>
              <a:t>How to Communicate a</a:t>
            </a:r>
          </a:p>
          <a:p>
            <a:pPr eaLnBrk="1" hangingPunct="1">
              <a:lnSpc>
                <a:spcPct val="90000"/>
              </a:lnSpc>
              <a:buFont typeface="Arial" pitchFamily="34" charset="0"/>
              <a:buNone/>
            </a:pPr>
            <a:r>
              <a:rPr lang="en-GB" altLang="en-US" sz="4000" dirty="0">
                <a:solidFill>
                  <a:schemeClr val="bg1"/>
                </a:solidFill>
              </a:rPr>
              <a:t>Business Concept/Idea</a:t>
            </a:r>
          </a:p>
          <a:p>
            <a:pPr eaLnBrk="1" hangingPunct="1">
              <a:lnSpc>
                <a:spcPct val="90000"/>
              </a:lnSpc>
              <a:buFont typeface="Arial" pitchFamily="34" charset="0"/>
              <a:buNone/>
            </a:pPr>
            <a:r>
              <a:rPr lang="en-GB" altLang="en-US" sz="4000" dirty="0">
                <a:solidFill>
                  <a:schemeClr val="bg1"/>
                </a:solidFill>
              </a:rPr>
              <a:t>during a Presentation.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</p:txBody>
      </p:sp>
      <p:sp>
        <p:nvSpPr>
          <p:cNvPr id="6152" name="Subtitle 2">
            <a:extLst>
              <a:ext uri="{FF2B5EF4-FFF2-40B4-BE49-F238E27FC236}">
                <a16:creationId xmlns:a16="http://schemas.microsoft.com/office/drawing/2014/main" id="{391E9D96-CB87-C2E3-3534-EAEE0EA9B0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/>
          <a:p>
            <a:r>
              <a:rPr lang="en-US" dirty="0"/>
              <a:t>Enterprise and Entrepreneurship</a:t>
            </a:r>
          </a:p>
          <a:p>
            <a:r>
              <a:rPr lang="en-US" dirty="0"/>
              <a:t>LCLM4006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049BC4-10BD-4119-80FC-B6B9E1EB120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D8232023-C5C0-4556-857B-8A4E22B574DA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21/03/2026</a:t>
            </a:fld>
            <a:endParaRPr lang="en-GB" altLang="en-US" sz="900"/>
          </a:p>
        </p:txBody>
      </p:sp>
      <p:sp>
        <p:nvSpPr>
          <p:cNvPr id="6154" name="Footer Placeholder 4">
            <a:extLst>
              <a:ext uri="{FF2B5EF4-FFF2-40B4-BE49-F238E27FC236}">
                <a16:creationId xmlns:a16="http://schemas.microsoft.com/office/drawing/2014/main" id="{7B95C4F9-A787-278A-FAF5-6E613DFA5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r>
              <a:rPr lang="en-GB" altLang="en-US"/>
              <a:t>Mary March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Operational Business Plan Vs Presentation Business Plan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78E500-D41D-88E1-0199-295A6660B7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527" r="4893" b="-2"/>
          <a:stretch>
            <a:fillRect/>
          </a:stretch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8195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b="1"/>
              <a:t>Operational Business Plan </a:t>
            </a:r>
            <a:r>
              <a:rPr lang="en-GB" sz="1800"/>
              <a:t>– It is a detailed description of the business that outlines the products, market and marketing strategy, Management team, financial requirements, income and growth forecast, risks to be managed, etc. </a:t>
            </a:r>
          </a:p>
          <a:p>
            <a:pPr>
              <a:lnSpc>
                <a:spcPct val="90000"/>
              </a:lnSpc>
            </a:pPr>
            <a:r>
              <a:rPr lang="en-GB" sz="1800" b="1"/>
              <a:t>Presentation Business Plan </a:t>
            </a:r>
            <a:r>
              <a:rPr lang="en-GB" sz="1800"/>
              <a:t>– a PowerPoint document that outlines certain aspects of your business plan with the objective of soliciting investments.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98A648-2A3C-4B28-8539-9D520590F9C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DD6211AC-D28A-4257-8064-2D702847C63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21/03/2026</a:t>
            </a:fld>
            <a:endParaRPr lang="en-GB" altLang="en-US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5EEACE-4C35-3B97-113D-386E93260F98}"/>
              </a:ext>
            </a:extLst>
          </p:cNvPr>
          <p:cNvSpPr txBox="1"/>
          <p:nvPr/>
        </p:nvSpPr>
        <p:spPr>
          <a:xfrm>
            <a:off x="1964338" y="5389186"/>
            <a:ext cx="253146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latin typeface="+mn-lt"/>
                <a:hlinkClick r:id="rId3" tooltip="https://puntodeencuentroeconomia.blogspot.com/2020/1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  <a:latin typeface="+mn-lt"/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latin typeface="+mn-lt"/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Who can you communicate your business plan to?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b="1"/>
              <a:t>To Investors </a:t>
            </a:r>
            <a:r>
              <a:rPr lang="en-GB" sz="2000"/>
              <a:t>– You communicate a business plan to solicit investments. </a:t>
            </a:r>
          </a:p>
          <a:p>
            <a:pPr>
              <a:lnSpc>
                <a:spcPct val="90000"/>
              </a:lnSpc>
            </a:pPr>
            <a:r>
              <a:rPr lang="en-GB" sz="2000"/>
              <a:t>You should be able to demonstrate to the investors why your ideas are good. </a:t>
            </a:r>
          </a:p>
          <a:p>
            <a:pPr>
              <a:lnSpc>
                <a:spcPct val="90000"/>
              </a:lnSpc>
            </a:pPr>
            <a:r>
              <a:rPr lang="en-GB" sz="2000"/>
              <a:t>How you will execute your ideas. </a:t>
            </a:r>
          </a:p>
          <a:p>
            <a:pPr>
              <a:lnSpc>
                <a:spcPct val="90000"/>
              </a:lnSpc>
            </a:pPr>
            <a:r>
              <a:rPr lang="en-GB" sz="2000"/>
              <a:t>How much return on investments they should expect from the business and when will the business start breaking even.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0639C3-DECE-5F11-696D-DDBF13DBD9F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48200" y="2534588"/>
            <a:ext cx="4038600" cy="2120265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76CF3F-07DA-4CE6-922C-D78FF40996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DD6211AC-D28A-4257-8064-2D702847C63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21/03/2026</a:t>
            </a:fld>
            <a:endParaRPr lang="en-GB" altLang="en-US" sz="9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E83966-8C5A-C098-38D5-B002383B6110}"/>
              </a:ext>
            </a:extLst>
          </p:cNvPr>
          <p:cNvSpPr txBox="1"/>
          <p:nvPr/>
        </p:nvSpPr>
        <p:spPr>
          <a:xfrm>
            <a:off x="6314036" y="4454798"/>
            <a:ext cx="237276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latin typeface="+mn-lt"/>
                <a:hlinkClick r:id="rId3" tooltip="https://esheninger.blogspot.com/2016/03/substance-over-assumptions-and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  <a:latin typeface="+mn-lt"/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latin typeface="+mn-lt"/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Communication to other Potential Stakeholders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b="1"/>
              <a:t>To Customers </a:t>
            </a:r>
            <a:r>
              <a:rPr lang="en-GB" sz="2000"/>
              <a:t>– You can communicate and explain why your products are better than others in the market. </a:t>
            </a:r>
          </a:p>
          <a:p>
            <a:pPr>
              <a:lnSpc>
                <a:spcPct val="90000"/>
              </a:lnSpc>
            </a:pPr>
            <a:r>
              <a:rPr lang="en-GB" sz="2000" b="1"/>
              <a:t>To Employees and Potential Recruits </a:t>
            </a:r>
            <a:r>
              <a:rPr lang="en-GB" sz="2000"/>
              <a:t>– You can communicate your vision and mission to them and what role they can play towards attaining the company’s objectives. </a:t>
            </a:r>
          </a:p>
          <a:p>
            <a:pPr>
              <a:lnSpc>
                <a:spcPct val="90000"/>
              </a:lnSpc>
            </a:pPr>
            <a:r>
              <a:rPr lang="en-GB" sz="2000" b="1"/>
              <a:t>To Partners </a:t>
            </a:r>
            <a:r>
              <a:rPr lang="en-GB" sz="2000"/>
              <a:t>– Why they should do business with your company.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354439-C99F-4829-43A6-2EFEB5D2FB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48200" y="2246838"/>
            <a:ext cx="4038600" cy="2695765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0E9411-2793-4B59-A55E-66ECDB059B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DD6211AC-D28A-4257-8064-2D702847C63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21/03/2026</a:t>
            </a:fld>
            <a:endParaRPr lang="en-GB" altLang="en-US" sz="9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C1FCCB-F572-0FE0-C74C-6948AE6EB68D}"/>
              </a:ext>
            </a:extLst>
          </p:cNvPr>
          <p:cNvSpPr txBox="1"/>
          <p:nvPr/>
        </p:nvSpPr>
        <p:spPr>
          <a:xfrm>
            <a:off x="6014274" y="4742548"/>
            <a:ext cx="267252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latin typeface="+mn-lt"/>
                <a:hlinkClick r:id="rId3" tooltip="https://www.flickr.com/photos/worldeconomicforum/4901353190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  <a:latin typeface="+mn-lt"/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latin typeface="+mn-lt"/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700" b="1"/>
              <a:t>Communication Vs Business Planning</a:t>
            </a:r>
          </a:p>
        </p:txBody>
      </p:sp>
      <p:sp>
        <p:nvSpPr>
          <p:cNvPr id="11267" name="Rectangle 5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200"/>
              <a:t>The primary purpose of your presentation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200"/>
              <a:t>business plan is to communicate the value of your business idea to potential investors.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200"/>
              <a:t>Be conscious of the fact that the process of communicating your business concept is different from building your business plan.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2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4B0B66-793C-2078-547A-5224DED8D3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2557" r="9862" b="-2"/>
          <a:stretch>
            <a:fillRect/>
          </a:stretch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F43B10-FB2C-4184-97A2-207E47D71F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2654BDE-A40B-4F75-BA8E-E932E01343CC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21/03/2026</a:t>
            </a:fld>
            <a:endParaRPr lang="en-GB" altLang="en-US" sz="9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2552B1-24DC-DDC4-BA8D-044A0713784C}"/>
              </a:ext>
            </a:extLst>
          </p:cNvPr>
          <p:cNvSpPr txBox="1"/>
          <p:nvPr/>
        </p:nvSpPr>
        <p:spPr>
          <a:xfrm>
            <a:off x="6172971" y="5389186"/>
            <a:ext cx="251382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latin typeface="+mn-lt"/>
                <a:hlinkClick r:id="rId4" tooltip="https://www.thebluediamondgallery.com/wooden-tile/v/valu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  <a:latin typeface="+mn-lt"/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latin typeface="+mn-lt"/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Communication Vs Business Planning</a:t>
            </a:r>
            <a:endParaRPr lang="en-GB" sz="3600" b="1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0" y="1417638"/>
            <a:ext cx="9144000" cy="4315618"/>
          </a:xfrm>
        </p:spPr>
        <p:txBody>
          <a:bodyPr/>
          <a:lstStyle/>
          <a:p>
            <a:pPr algn="just"/>
            <a:r>
              <a:rPr lang="en-GB" sz="2800" dirty="0"/>
              <a:t>An Operational Business plan is an internal planning document and is rarely shown to anyone outside the business. </a:t>
            </a:r>
          </a:p>
          <a:p>
            <a:pPr algn="just"/>
            <a:r>
              <a:rPr lang="en-GB" sz="2800" dirty="0"/>
              <a:t>A presentation business plan is an external communication document that is often used to sell the value of a business idea to outside partners/investors. </a:t>
            </a:r>
          </a:p>
          <a:p>
            <a:r>
              <a:rPr lang="en-GB" sz="2800" dirty="0"/>
              <a:t>The details in each document is often different.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9C6F8E-25E7-4E31-B947-92E3E4BDE03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D6211AC-D28A-4257-8064-2D702847C63E}" type="datetime1">
              <a:rPr lang="en-GB" altLang="en-US" smtClean="0"/>
              <a:pPr>
                <a:defRPr/>
              </a:pPr>
              <a:t>21/03/2026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When communicating your business plan, you must!</a:t>
            </a:r>
          </a:p>
        </p:txBody>
      </p:sp>
      <p:sp>
        <p:nvSpPr>
          <p:cNvPr id="14339" name="Rectangle 3"/>
          <p:cNvSpPr>
            <a:spLocks noGrp="1"/>
          </p:cNvSpPr>
          <p:nvPr>
            <p:ph idx="1"/>
          </p:nvPr>
        </p:nvSpPr>
        <p:spPr>
          <a:xfrm>
            <a:off x="179388" y="1341438"/>
            <a:ext cx="8507412" cy="4391818"/>
          </a:xfrm>
        </p:spPr>
        <p:txBody>
          <a:bodyPr/>
          <a:lstStyle/>
          <a:p>
            <a:pPr algn="just" eaLnBrk="1" hangingPunct="1"/>
            <a:r>
              <a:rPr lang="en-GB" altLang="en-US" sz="3000" dirty="0"/>
              <a:t>Know your audience – Are the members of</a:t>
            </a:r>
          </a:p>
          <a:p>
            <a:pPr algn="just" eaLnBrk="1" hangingPunct="1">
              <a:buFontTx/>
              <a:buNone/>
            </a:pPr>
            <a:r>
              <a:rPr lang="en-GB" altLang="en-US" sz="3000" dirty="0"/>
              <a:t>your audience:</a:t>
            </a:r>
          </a:p>
          <a:p>
            <a:pPr eaLnBrk="1" hangingPunct="1"/>
            <a:r>
              <a:rPr lang="en-GB" altLang="en-US" sz="3000" dirty="0"/>
              <a:t>Institutional investors?</a:t>
            </a:r>
          </a:p>
          <a:p>
            <a:pPr eaLnBrk="1" hangingPunct="1"/>
            <a:r>
              <a:rPr lang="en-GB" altLang="en-US" sz="3000" dirty="0"/>
              <a:t>Are they angel investors?</a:t>
            </a:r>
          </a:p>
          <a:p>
            <a:pPr eaLnBrk="1" hangingPunct="1"/>
            <a:r>
              <a:rPr lang="en-GB" altLang="en-US" sz="3000" dirty="0"/>
              <a:t>Are they strategic partners?</a:t>
            </a:r>
          </a:p>
          <a:p>
            <a:pPr algn="just" eaLnBrk="1" hangingPunct="1"/>
            <a:r>
              <a:rPr lang="en-GB" altLang="en-US" sz="3000" dirty="0"/>
              <a:t>Knowledge of the fundamental component of your audience will determine how to convince them to invest in your business. 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9C8781-68C3-43D2-8D0E-D950CA6B9CF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793750"/>
          </a:xfrm>
        </p:spPr>
        <p:txBody>
          <a:bodyPr/>
          <a:lstStyle/>
          <a:p>
            <a:pPr eaLnBrk="1" hangingPunct="1"/>
            <a:r>
              <a:rPr lang="en-GB" altLang="en-US" b="1" dirty="0"/>
              <a:t>How to speak to them</a:t>
            </a:r>
            <a:r>
              <a:rPr lang="en-GB" altLang="en-US" dirty="0"/>
              <a:t>. 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852335EC-2186-4FF0-9D28-1AB1A4F09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4752975"/>
          </a:xfrm>
        </p:spPr>
        <p:txBody>
          <a:bodyPr/>
          <a:lstStyle/>
          <a:p>
            <a:pPr algn="just" eaLnBrk="1" hangingPunct="1">
              <a:defRPr/>
            </a:pPr>
            <a:r>
              <a:rPr lang="en-GB" altLang="en-US" sz="2400" dirty="0"/>
              <a:t>You must speak to your audience in a language and</a:t>
            </a:r>
          </a:p>
          <a:p>
            <a:pPr marL="0" indent="0" algn="just" eaLnBrk="1" hangingPunct="1">
              <a:buFont typeface="Arial" pitchFamily="34" charset="0"/>
              <a:buNone/>
              <a:defRPr/>
            </a:pPr>
            <a:r>
              <a:rPr lang="en-GB" altLang="en-US" sz="2400" dirty="0"/>
              <a:t>manner in which they can easily understand what you are trying to communicate. </a:t>
            </a:r>
          </a:p>
          <a:p>
            <a:pPr eaLnBrk="1" hangingPunct="1">
              <a:defRPr/>
            </a:pPr>
            <a:r>
              <a:rPr lang="en-GB" altLang="en-US" sz="2400" b="1" dirty="0"/>
              <a:t>Institutional Investors </a:t>
            </a:r>
            <a:r>
              <a:rPr lang="en-GB" altLang="en-US" sz="2400" dirty="0"/>
              <a:t>– they may not understand more technical languages about the business.</a:t>
            </a:r>
          </a:p>
          <a:p>
            <a:pPr eaLnBrk="1" hangingPunct="1">
              <a:defRPr/>
            </a:pPr>
            <a:r>
              <a:rPr lang="en-GB" altLang="en-US" sz="2400" b="1" dirty="0"/>
              <a:t>Strategic Partners </a:t>
            </a:r>
            <a:r>
              <a:rPr lang="en-GB" altLang="en-US" sz="2400" dirty="0"/>
              <a:t>– they may just need to know how a relationship may be beneficial to both parties – Mixture of both technical and business ideas will be helpful.  </a:t>
            </a:r>
          </a:p>
          <a:p>
            <a:pPr eaLnBrk="1" hangingPunct="1">
              <a:defRPr/>
            </a:pPr>
            <a:r>
              <a:rPr lang="en-GB" altLang="en-US" sz="2400" b="1" dirty="0"/>
              <a:t>Angel Investors </a:t>
            </a:r>
            <a:r>
              <a:rPr lang="en-GB" altLang="en-US" sz="2400" dirty="0"/>
              <a:t>– You must understand their specific interest. </a:t>
            </a:r>
          </a:p>
          <a:p>
            <a:pPr eaLnBrk="1" hangingPunct="1">
              <a:buFontTx/>
              <a:buNone/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4852E5-AC6E-405E-A3E6-CDF345C08AE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/>
          </p:cNvSpPr>
          <p:nvPr>
            <p:ph type="title"/>
          </p:nvPr>
        </p:nvSpPr>
        <p:spPr>
          <a:xfrm>
            <a:off x="179388" y="18891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You must!</a:t>
            </a:r>
          </a:p>
        </p:txBody>
      </p:sp>
      <p:sp>
        <p:nvSpPr>
          <p:cNvPr id="18435" name="Rectangle 3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4464050"/>
          </a:xfrm>
        </p:spPr>
        <p:txBody>
          <a:bodyPr/>
          <a:lstStyle/>
          <a:p>
            <a:pPr marL="0" indent="0" algn="just" eaLnBrk="1" hangingPunct="1">
              <a:buFont typeface="Wingdings" pitchFamily="2" charset="2"/>
              <a:buChar char="§"/>
            </a:pPr>
            <a:r>
              <a:rPr lang="en-GB" altLang="en-US" sz="2800" dirty="0"/>
              <a:t>Give members of your audience the specific information they are looking for. </a:t>
            </a:r>
          </a:p>
          <a:p>
            <a:pPr marL="0" indent="0" algn="just" eaLnBrk="1" hangingPunct="1">
              <a:buFont typeface="Wingdings" pitchFamily="2" charset="2"/>
              <a:buChar char="§"/>
            </a:pPr>
            <a:r>
              <a:rPr lang="en-GB" altLang="en-US" sz="2800" dirty="0"/>
              <a:t>Do not assume that they need to know or want to see the dept of your technical knowhow, scientific knowledge, and details of your business plan. </a:t>
            </a:r>
          </a:p>
          <a:p>
            <a:pPr marL="0" indent="0" algn="just" eaLnBrk="1" hangingPunct="1">
              <a:buFont typeface="Wingdings" pitchFamily="2" charset="2"/>
              <a:buChar char="§"/>
            </a:pPr>
            <a:r>
              <a:rPr lang="en-GB" altLang="en-US" sz="2800" dirty="0"/>
              <a:t>If possible, try to find out their specific interest and don’t focus on your own interest.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E8B07F-FC7A-4AC6-9C2E-5A1D21CF99B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You Must!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/>
            <a:endParaRPr lang="en-GB" dirty="0"/>
          </a:p>
          <a:p>
            <a:pPr algn="just"/>
            <a:r>
              <a:rPr lang="en-GB" dirty="0"/>
              <a:t>Figure out the key messages you are trying to get across.</a:t>
            </a:r>
          </a:p>
          <a:p>
            <a:pPr algn="just"/>
            <a:r>
              <a:rPr lang="en-GB" dirty="0"/>
              <a:t>Distribute if possible this message to them before the presentation especially to those who have expressed an interest. </a:t>
            </a:r>
          </a:p>
          <a:p>
            <a:pPr algn="just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2B9C8F-5FF8-4DB5-85EF-E36ACF5DD56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D6211AC-D28A-4257-8064-2D702847C63E}" type="datetime1">
              <a:rPr lang="en-GB" altLang="en-US" smtClean="0"/>
              <a:pPr>
                <a:defRPr/>
              </a:pPr>
              <a:t>21/03/2026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539750" y="-171450"/>
            <a:ext cx="8229600" cy="1143000"/>
          </a:xfrm>
        </p:spPr>
        <p:txBody>
          <a:bodyPr/>
          <a:lstStyle/>
          <a:p>
            <a:r>
              <a:rPr lang="en-GB" b="1" dirty="0"/>
              <a:t>Some truths!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4751388"/>
          </a:xfrm>
        </p:spPr>
        <p:txBody>
          <a:bodyPr/>
          <a:lstStyle/>
          <a:p>
            <a:pPr algn="just"/>
            <a:endParaRPr lang="en-GB" sz="2800" dirty="0"/>
          </a:p>
          <a:p>
            <a:pPr algn="just"/>
            <a:r>
              <a:rPr lang="en-GB" sz="2800" dirty="0"/>
              <a:t>The vision you communicate must be grounded on reality. </a:t>
            </a:r>
          </a:p>
          <a:p>
            <a:pPr algn="just"/>
            <a:r>
              <a:rPr lang="en-GB" sz="2800" dirty="0"/>
              <a:t>You should be strategic about what information you provide, when you should provide it during the presentation and how you should provide it.</a:t>
            </a:r>
          </a:p>
          <a:p>
            <a:pPr algn="just"/>
            <a:r>
              <a:rPr lang="en-GB" sz="2800" dirty="0"/>
              <a:t> </a:t>
            </a:r>
          </a:p>
          <a:p>
            <a:pPr algn="just"/>
            <a:r>
              <a:rPr lang="en-GB" sz="2800" dirty="0"/>
              <a:t>Your presentation should be professional e.g. good layout, correct grammar, spelling, diction, etc.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9AC5F-39DD-4D55-8101-F53FA40436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D6211AC-D28A-4257-8064-2D702847C63E}" type="datetime1">
              <a:rPr lang="en-GB" altLang="en-US" smtClean="0"/>
              <a:pPr>
                <a:defRPr/>
              </a:pPr>
              <a:t>21/03/2026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PowerPoint Slides Content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dirty="0"/>
              <a:t>Company overview, History, Management and Vision - 2-3 slides.</a:t>
            </a:r>
          </a:p>
          <a:p>
            <a:r>
              <a:rPr lang="en-GB" dirty="0"/>
              <a:t>Existing Solutions and Unique market needs - 1-2 Slides.</a:t>
            </a:r>
          </a:p>
          <a:p>
            <a:r>
              <a:rPr lang="en-GB" dirty="0"/>
              <a:t>Products – 1- 2 Slides.</a:t>
            </a:r>
          </a:p>
          <a:p>
            <a:r>
              <a:rPr lang="en-GB" dirty="0"/>
              <a:t>Market Opportunity – 1 Slides (mainly graphs)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AF920A-4229-4746-8607-DB3F645F54B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D6211AC-D28A-4257-8064-2D702847C63E}" type="datetime1">
              <a:rPr lang="en-GB" altLang="en-US" smtClean="0"/>
              <a:pPr>
                <a:defRPr/>
              </a:pPr>
              <a:t>21/03/2026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PowerPoint Slides Content Cont…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dirty="0"/>
              <a:t>Competitive Overview – 1 slides (More likely graphs and data).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Sales and Marketing strategy – 2-3 slides.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Financial and liquidity requirements – 2-3 slides.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4A9BDA-A9DF-4350-B59C-50D6B1D6C79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D6211AC-D28A-4257-8064-2D702847C63E}" type="datetime1">
              <a:rPr lang="en-GB" altLang="en-US" smtClean="0"/>
              <a:pPr>
                <a:defRPr/>
              </a:pPr>
              <a:t>21/03/2026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1B84A-E84B-4806-A779-AD25138D6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Sample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FEF24-2003-42C5-AAFC-A800365E9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In groups of four, you are required to watch this video and answer the following question: “If you were an investor, would you have liked this pitch?” Specifically explain what you liked or disliked about this pitch.</a:t>
            </a:r>
            <a:endParaRPr lang="en-US" altLang="en-US" dirty="0">
              <a:hlinkClick r:id="rId2"/>
            </a:endParaRPr>
          </a:p>
          <a:p>
            <a:r>
              <a:rPr lang="en-US" altLang="en-US" dirty="0">
                <a:hlinkClick r:id="rId2"/>
              </a:rPr>
              <a:t>https://youtu.be/D1GTnaFA5gw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83EF50-E448-4359-B357-A9ECBFF16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8B12291-102A-4261-ADE6-922B31463F4A}" type="datetime1">
              <a:rPr lang="en-GB" altLang="en-US" smtClean="0"/>
              <a:pPr>
                <a:defRPr/>
              </a:pPr>
              <a:t>21/03/2026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81486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111BF-42B2-E6F2-FC9E-905BAD650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E9BAC-9682-7C6F-5ADD-C0AC70C3F2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6923112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Presentations are very important aspect of the business planning process.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Preparation and planning for the presentation is a very important step.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A good presentation determines whether the entrepreneur will get investment from funders.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8FDA77-9EE6-7D9C-E691-CC4560D6DDC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83768" y="65246"/>
            <a:ext cx="4038600" cy="156178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B7FB31-42D0-EFD5-4DC0-C8E977C1205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8B12291-102A-4261-ADE6-922B31463F4A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21/03/2026</a:t>
            </a:fld>
            <a:endParaRPr lang="en-GB" altLang="en-US" sz="9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4EF206-3608-1C5D-3CD3-28161D7F14BE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spcAft>
                <a:spcPts val="600"/>
              </a:spcAft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12852780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944687"/>
          </a:xfrm>
        </p:spPr>
        <p:txBody>
          <a:bodyPr/>
          <a:lstStyle/>
          <a:p>
            <a:r>
              <a:rPr lang="en-GB" altLang="en-US" dirty="0">
                <a:solidFill>
                  <a:srgbClr val="92D050"/>
                </a:solidFill>
              </a:rPr>
              <a:t>Thank you! 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323850" y="1484313"/>
            <a:ext cx="8229600" cy="4032250"/>
          </a:xfrm>
        </p:spPr>
        <p:txBody>
          <a:bodyPr/>
          <a:lstStyle/>
          <a:p>
            <a:pPr marL="0" indent="0" algn="ctr">
              <a:buFont typeface="Arial" pitchFamily="34" charset="0"/>
              <a:buNone/>
            </a:pPr>
            <a:endParaRPr lang="en-US" altLang="en-US" dirty="0"/>
          </a:p>
          <a:p>
            <a:pPr marL="0" indent="0" algn="ctr">
              <a:buNone/>
            </a:pPr>
            <a:endParaRPr lang="en-US" altLang="en-US" dirty="0"/>
          </a:p>
          <a:p>
            <a:pPr marL="0" indent="0" algn="ctr">
              <a:buFont typeface="Arial" pitchFamily="34" charset="0"/>
              <a:buNone/>
            </a:pPr>
            <a:endParaRPr lang="en-US" altLang="en-US" dirty="0"/>
          </a:p>
          <a:p>
            <a:pPr marL="0" indent="0" algn="ctr">
              <a:buFont typeface="Arial" pitchFamily="34" charset="0"/>
              <a:buNone/>
            </a:pPr>
            <a:r>
              <a:rPr lang="en-US" altLang="en-US" sz="4000" dirty="0">
                <a:solidFill>
                  <a:srgbClr val="FF0000"/>
                </a:solidFill>
              </a:rPr>
              <a:t>Any Question?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BE143-3E7F-4D04-924B-CDD50CB376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9BD9932-A557-429D-8E76-A17DC0EA07FA}" type="datetime1">
              <a:rPr lang="en-GB" altLang="en-US" smtClean="0"/>
              <a:pPr>
                <a:defRPr/>
              </a:pPr>
              <a:t>21/03/2026</a:t>
            </a:fld>
            <a:endParaRPr lang="en-GB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1294</TotalTime>
  <Words>843</Words>
  <Application>Microsoft Office PowerPoint</Application>
  <PresentationFormat>On-screen Show (4:3)</PresentationFormat>
  <Paragraphs>107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Myriad Pro</vt:lpstr>
      <vt:lpstr>Wingdings</vt:lpstr>
      <vt:lpstr>20140311PresentationUWTSDTemplate</vt:lpstr>
      <vt:lpstr> How to Communicate a Business Concept/Idea during a Presentation.   </vt:lpstr>
      <vt:lpstr>Operational Business Plan Vs Presentation Business Plan</vt:lpstr>
      <vt:lpstr>Who can you communicate your business plan to?</vt:lpstr>
      <vt:lpstr>Communication to other Potential Stakeholders</vt:lpstr>
      <vt:lpstr>Communication Vs Business Planning</vt:lpstr>
      <vt:lpstr>Communication Vs Business Planning</vt:lpstr>
      <vt:lpstr>When communicating your business plan, you must!</vt:lpstr>
      <vt:lpstr>How to speak to them. </vt:lpstr>
      <vt:lpstr>You must!</vt:lpstr>
      <vt:lpstr>You Must!</vt:lpstr>
      <vt:lpstr>Some truths!</vt:lpstr>
      <vt:lpstr>PowerPoint Slides Content</vt:lpstr>
      <vt:lpstr>PowerPoint Slides Content Cont…</vt:lpstr>
      <vt:lpstr>Sample Video</vt:lpstr>
      <vt:lpstr> </vt:lpstr>
      <vt:lpstr>Thank you!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Chi Oham</cp:lastModifiedBy>
  <cp:revision>102</cp:revision>
  <cp:lastPrinted>2018-10-22T14:21:17Z</cp:lastPrinted>
  <dcterms:created xsi:type="dcterms:W3CDTF">2004-11-12T17:24:38Z</dcterms:created>
  <dcterms:modified xsi:type="dcterms:W3CDTF">2026-03-21T17:19:01Z</dcterms:modified>
</cp:coreProperties>
</file>