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540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2125"/>
    <p:restoredTop sz="59652"/>
  </p:normalViewPr>
  <p:slideViewPr>
    <p:cSldViewPr snapToGrid="0" snapToObjects="1">
      <p:cViewPr>
        <p:scale>
          <a:sx n="51" d="100"/>
          <a:sy n="51" d="100"/>
        </p:scale>
        <p:origin x="3120" y="424"/>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82" d="100"/>
          <a:sy n="82" d="100"/>
        </p:scale>
        <p:origin x="3992"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file:////Users/beccaparry/Desktop/Gantt-Chart-Template-Planio.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Proposed</a:t>
            </a:r>
            <a:r>
              <a:rPr lang="en-GB" baseline="0"/>
              <a:t> Timeline</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v>Start date</c:v>
          </c:tx>
          <c:spPr>
            <a:noFill/>
            <a:ln>
              <a:noFill/>
            </a:ln>
            <a:effectLst/>
          </c:spPr>
          <c:invertIfNegative val="0"/>
          <c:cat>
            <c:strRef>
              <c:f>Sheet1!$A$6:$A$15</c:f>
              <c:strCache>
                <c:ptCount val="10"/>
                <c:pt idx="0">
                  <c:v>Literature review</c:v>
                </c:pt>
                <c:pt idx="1">
                  <c:v>Develop Method</c:v>
                </c:pt>
                <c:pt idx="2">
                  <c:v>Proposal presentation</c:v>
                </c:pt>
                <c:pt idx="3">
                  <c:v>Ethical form submission</c:v>
                </c:pt>
                <c:pt idx="4">
                  <c:v>Data collection</c:v>
                </c:pt>
                <c:pt idx="5">
                  <c:v>Data analysis</c:v>
                </c:pt>
                <c:pt idx="6">
                  <c:v>Report/poster write up</c:v>
                </c:pt>
                <c:pt idx="7">
                  <c:v>Poster draft submission</c:v>
                </c:pt>
                <c:pt idx="8">
                  <c:v>Poster adjustments</c:v>
                </c:pt>
                <c:pt idx="9">
                  <c:v>Poster final submission</c:v>
                </c:pt>
              </c:strCache>
            </c:strRef>
          </c:cat>
          <c:val>
            <c:numRef>
              <c:f>Sheet1!$C$6:$C$15</c:f>
              <c:numCache>
                <c:formatCode>m/d/yy</c:formatCode>
                <c:ptCount val="10"/>
                <c:pt idx="0" formatCode="dd/mm/yyyy;@">
                  <c:v>43800</c:v>
                </c:pt>
                <c:pt idx="1">
                  <c:v>43824</c:v>
                </c:pt>
                <c:pt idx="2">
                  <c:v>43831</c:v>
                </c:pt>
                <c:pt idx="3">
                  <c:v>43831</c:v>
                </c:pt>
                <c:pt idx="4">
                  <c:v>43875</c:v>
                </c:pt>
                <c:pt idx="5">
                  <c:v>43903</c:v>
                </c:pt>
                <c:pt idx="6">
                  <c:v>43917</c:v>
                </c:pt>
                <c:pt idx="7">
                  <c:v>43931</c:v>
                </c:pt>
                <c:pt idx="8">
                  <c:v>43933</c:v>
                </c:pt>
                <c:pt idx="9">
                  <c:v>43941</c:v>
                </c:pt>
              </c:numCache>
            </c:numRef>
          </c:val>
          <c:extLst>
            <c:ext xmlns:c16="http://schemas.microsoft.com/office/drawing/2014/chart" uri="{C3380CC4-5D6E-409C-BE32-E72D297353CC}">
              <c16:uniqueId val="{00000000-5A09-8D45-8029-DD712BECD980}"/>
            </c:ext>
          </c:extLst>
        </c:ser>
        <c:ser>
          <c:idx val="1"/>
          <c:order val="1"/>
          <c:tx>
            <c:v>Duration</c:v>
          </c:tx>
          <c:spPr>
            <a:solidFill>
              <a:srgbClr val="254059"/>
            </a:solidFill>
            <a:ln cmpd="dbl">
              <a:solidFill>
                <a:srgbClr val="254059"/>
              </a:solidFill>
            </a:ln>
            <a:effectLst/>
          </c:spPr>
          <c:invertIfNegative val="0"/>
          <c:cat>
            <c:strRef>
              <c:f>Sheet1!$A$6:$A$15</c:f>
              <c:strCache>
                <c:ptCount val="10"/>
                <c:pt idx="0">
                  <c:v>Literature review</c:v>
                </c:pt>
                <c:pt idx="1">
                  <c:v>Develop Method</c:v>
                </c:pt>
                <c:pt idx="2">
                  <c:v>Proposal presentation</c:v>
                </c:pt>
                <c:pt idx="3">
                  <c:v>Ethical form submission</c:v>
                </c:pt>
                <c:pt idx="4">
                  <c:v>Data collection</c:v>
                </c:pt>
                <c:pt idx="5">
                  <c:v>Data analysis</c:v>
                </c:pt>
                <c:pt idx="6">
                  <c:v>Report/poster write up</c:v>
                </c:pt>
                <c:pt idx="7">
                  <c:v>Poster draft submission</c:v>
                </c:pt>
                <c:pt idx="8">
                  <c:v>Poster adjustments</c:v>
                </c:pt>
                <c:pt idx="9">
                  <c:v>Poster final submission</c:v>
                </c:pt>
              </c:strCache>
            </c:strRef>
          </c:cat>
          <c:val>
            <c:numRef>
              <c:f>Sheet1!$E$6:$E$15</c:f>
              <c:numCache>
                <c:formatCode>0</c:formatCode>
                <c:ptCount val="10"/>
                <c:pt idx="0">
                  <c:v>24</c:v>
                </c:pt>
                <c:pt idx="1">
                  <c:v>7</c:v>
                </c:pt>
                <c:pt idx="2">
                  <c:v>44</c:v>
                </c:pt>
                <c:pt idx="3">
                  <c:v>44</c:v>
                </c:pt>
                <c:pt idx="4">
                  <c:v>28</c:v>
                </c:pt>
                <c:pt idx="5">
                  <c:v>14</c:v>
                </c:pt>
                <c:pt idx="6">
                  <c:v>14</c:v>
                </c:pt>
                <c:pt idx="7">
                  <c:v>2</c:v>
                </c:pt>
                <c:pt idx="8">
                  <c:v>7</c:v>
                </c:pt>
                <c:pt idx="9">
                  <c:v>7</c:v>
                </c:pt>
              </c:numCache>
            </c:numRef>
          </c:val>
          <c:extLst>
            <c:ext xmlns:c16="http://schemas.microsoft.com/office/drawing/2014/chart" uri="{C3380CC4-5D6E-409C-BE32-E72D297353CC}">
              <c16:uniqueId val="{00000001-5A09-8D45-8029-DD712BECD980}"/>
            </c:ext>
          </c:extLst>
        </c:ser>
        <c:dLbls>
          <c:showLegendKey val="0"/>
          <c:showVal val="0"/>
          <c:showCatName val="0"/>
          <c:showSerName val="0"/>
          <c:showPercent val="0"/>
          <c:showBubbleSize val="0"/>
        </c:dLbls>
        <c:gapWidth val="27"/>
        <c:overlap val="100"/>
        <c:axId val="1039240560"/>
        <c:axId val="980438848"/>
      </c:barChart>
      <c:catAx>
        <c:axId val="103924056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80438848"/>
        <c:crosses val="autoZero"/>
        <c:auto val="1"/>
        <c:lblAlgn val="ctr"/>
        <c:lblOffset val="100"/>
        <c:noMultiLvlLbl val="0"/>
      </c:catAx>
      <c:valAx>
        <c:axId val="980438848"/>
        <c:scaling>
          <c:orientation val="minMax"/>
          <c:min val="43800"/>
        </c:scaling>
        <c:delete val="0"/>
        <c:axPos val="t"/>
        <c:majorGridlines>
          <c:spPr>
            <a:ln w="9525" cap="flat" cmpd="sng" algn="ctr">
              <a:solidFill>
                <a:schemeClr val="tx1">
                  <a:lumMod val="15000"/>
                  <a:lumOff val="85000"/>
                </a:schemeClr>
              </a:solidFill>
              <a:round/>
            </a:ln>
            <a:effectLst/>
          </c:spPr>
        </c:majorGridlines>
        <c:numFmt formatCode="dd/mm/yyyy;@"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3924056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BE46DF-641B-48EE-B962-D2FD0D0F5D79}"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US"/>
        </a:p>
      </dgm:t>
    </dgm:pt>
    <dgm:pt modelId="{A1D86966-FFF8-4F9F-9FAC-68AE40FCBC91}">
      <dgm:prSet/>
      <dgm:spPr/>
      <dgm:t>
        <a:bodyPr/>
        <a:lstStyle/>
        <a:p>
          <a:r>
            <a:rPr lang="en-US"/>
            <a:t>Minimum 15 participants</a:t>
          </a:r>
        </a:p>
      </dgm:t>
    </dgm:pt>
    <dgm:pt modelId="{386E0E25-70CB-409F-AB3B-8EA586F6FE99}" type="parTrans" cxnId="{807CA007-91FA-4142-B080-C5F7DF5A4E8E}">
      <dgm:prSet/>
      <dgm:spPr/>
      <dgm:t>
        <a:bodyPr/>
        <a:lstStyle/>
        <a:p>
          <a:endParaRPr lang="en-US"/>
        </a:p>
      </dgm:t>
    </dgm:pt>
    <dgm:pt modelId="{43C5CADD-5DA1-48E7-838D-332E811CB34C}" type="sibTrans" cxnId="{807CA007-91FA-4142-B080-C5F7DF5A4E8E}">
      <dgm:prSet/>
      <dgm:spPr/>
      <dgm:t>
        <a:bodyPr/>
        <a:lstStyle/>
        <a:p>
          <a:endParaRPr lang="en-US"/>
        </a:p>
      </dgm:t>
    </dgm:pt>
    <dgm:pt modelId="{4F4AABBA-EC7B-4927-B2DB-EBE9DC9DFA32}">
      <dgm:prSet/>
      <dgm:spPr/>
      <dgm:t>
        <a:bodyPr/>
        <a:lstStyle/>
        <a:p>
          <a:r>
            <a:rPr lang="en-US"/>
            <a:t>Male</a:t>
          </a:r>
        </a:p>
      </dgm:t>
    </dgm:pt>
    <dgm:pt modelId="{127109D9-4FC8-4523-9940-BD16041F0295}" type="parTrans" cxnId="{309CF7B5-51D3-4C31-ACC4-286827002498}">
      <dgm:prSet/>
      <dgm:spPr/>
      <dgm:t>
        <a:bodyPr/>
        <a:lstStyle/>
        <a:p>
          <a:endParaRPr lang="en-US"/>
        </a:p>
      </dgm:t>
    </dgm:pt>
    <dgm:pt modelId="{05F49C80-7488-4659-A162-4FEA4BBF0EB7}" type="sibTrans" cxnId="{309CF7B5-51D3-4C31-ACC4-286827002498}">
      <dgm:prSet/>
      <dgm:spPr/>
      <dgm:t>
        <a:bodyPr/>
        <a:lstStyle/>
        <a:p>
          <a:endParaRPr lang="en-US"/>
        </a:p>
      </dgm:t>
    </dgm:pt>
    <dgm:pt modelId="{7AF6B9D8-4A8C-43BE-A589-84F78CE54F05}">
      <dgm:prSet/>
      <dgm:spPr/>
      <dgm:t>
        <a:bodyPr/>
        <a:lstStyle/>
        <a:p>
          <a:r>
            <a:rPr lang="en-US"/>
            <a:t>Non-elite </a:t>
          </a:r>
        </a:p>
      </dgm:t>
    </dgm:pt>
    <dgm:pt modelId="{510AA097-B516-42E1-B6D8-8A8C84185FB2}" type="parTrans" cxnId="{1B85E9C9-6443-4653-8B52-D36ED38E13E5}">
      <dgm:prSet/>
      <dgm:spPr/>
      <dgm:t>
        <a:bodyPr/>
        <a:lstStyle/>
        <a:p>
          <a:endParaRPr lang="en-US"/>
        </a:p>
      </dgm:t>
    </dgm:pt>
    <dgm:pt modelId="{A861AFC4-48AE-4CDC-ADF4-0E195D71F2DE}" type="sibTrans" cxnId="{1B85E9C9-6443-4653-8B52-D36ED38E13E5}">
      <dgm:prSet/>
      <dgm:spPr/>
      <dgm:t>
        <a:bodyPr/>
        <a:lstStyle/>
        <a:p>
          <a:endParaRPr lang="en-US"/>
        </a:p>
      </dgm:t>
    </dgm:pt>
    <dgm:pt modelId="{7B689430-29D2-4C76-9879-CE06352C04D4}">
      <dgm:prSet/>
      <dgm:spPr/>
      <dgm:t>
        <a:bodyPr/>
        <a:lstStyle/>
        <a:p>
          <a:r>
            <a:rPr lang="en-US" dirty="0"/>
            <a:t>18-40</a:t>
          </a:r>
        </a:p>
      </dgm:t>
    </dgm:pt>
    <dgm:pt modelId="{0ABE7B52-75DF-483A-BBDD-049439D00932}" type="parTrans" cxnId="{9FFE036A-7252-4C81-85E2-13147C6F8BC2}">
      <dgm:prSet/>
      <dgm:spPr/>
      <dgm:t>
        <a:bodyPr/>
        <a:lstStyle/>
        <a:p>
          <a:endParaRPr lang="en-US"/>
        </a:p>
      </dgm:t>
    </dgm:pt>
    <dgm:pt modelId="{FB131C9A-EE5B-4828-9185-257F092FC20E}" type="sibTrans" cxnId="{9FFE036A-7252-4C81-85E2-13147C6F8BC2}">
      <dgm:prSet/>
      <dgm:spPr/>
      <dgm:t>
        <a:bodyPr/>
        <a:lstStyle/>
        <a:p>
          <a:endParaRPr lang="en-US"/>
        </a:p>
      </dgm:t>
    </dgm:pt>
    <dgm:pt modelId="{5DE740D6-76AC-4425-A6C6-1FD4F6D04318}">
      <dgm:prSet/>
      <dgm:spPr/>
      <dgm:t>
        <a:bodyPr/>
        <a:lstStyle/>
        <a:p>
          <a:r>
            <a:rPr lang="en-US"/>
            <a:t>Convenience sampling</a:t>
          </a:r>
        </a:p>
      </dgm:t>
    </dgm:pt>
    <dgm:pt modelId="{C1D3F39D-764D-4CE3-9311-A7A28AB195C4}" type="parTrans" cxnId="{8969065A-11F1-4B9B-833B-BC422FB30AEC}">
      <dgm:prSet/>
      <dgm:spPr/>
      <dgm:t>
        <a:bodyPr/>
        <a:lstStyle/>
        <a:p>
          <a:endParaRPr lang="en-US"/>
        </a:p>
      </dgm:t>
    </dgm:pt>
    <dgm:pt modelId="{484C68DA-E58B-401E-B69A-9FB346459417}" type="sibTrans" cxnId="{8969065A-11F1-4B9B-833B-BC422FB30AEC}">
      <dgm:prSet/>
      <dgm:spPr/>
      <dgm:t>
        <a:bodyPr/>
        <a:lstStyle/>
        <a:p>
          <a:endParaRPr lang="en-US"/>
        </a:p>
      </dgm:t>
    </dgm:pt>
    <dgm:pt modelId="{839C207A-FA40-4131-B18D-D82B9EB975D0}">
      <dgm:prSet/>
      <dgm:spPr/>
      <dgm:t>
        <a:bodyPr/>
        <a:lstStyle/>
        <a:p>
          <a:r>
            <a:rPr lang="en-US"/>
            <a:t>Past medical history</a:t>
          </a:r>
        </a:p>
      </dgm:t>
    </dgm:pt>
    <dgm:pt modelId="{34495349-3289-4963-8D02-2D162AAB553C}" type="parTrans" cxnId="{D7BBACCD-D0D7-403E-B0B2-893853D0DA4D}">
      <dgm:prSet/>
      <dgm:spPr/>
      <dgm:t>
        <a:bodyPr/>
        <a:lstStyle/>
        <a:p>
          <a:endParaRPr lang="en-US"/>
        </a:p>
      </dgm:t>
    </dgm:pt>
    <dgm:pt modelId="{BC06E122-179F-4032-B041-87B2B9F717A5}" type="sibTrans" cxnId="{D7BBACCD-D0D7-403E-B0B2-893853D0DA4D}">
      <dgm:prSet/>
      <dgm:spPr/>
      <dgm:t>
        <a:bodyPr/>
        <a:lstStyle/>
        <a:p>
          <a:endParaRPr lang="en-US"/>
        </a:p>
      </dgm:t>
    </dgm:pt>
    <dgm:pt modelId="{3D57C63E-03EB-4649-BA3C-76E547B42C7D}" type="pres">
      <dgm:prSet presAssocID="{0ABE46DF-641B-48EE-B962-D2FD0D0F5D79}" presName="diagram" presStyleCnt="0">
        <dgm:presLayoutVars>
          <dgm:dir/>
          <dgm:resizeHandles val="exact"/>
        </dgm:presLayoutVars>
      </dgm:prSet>
      <dgm:spPr/>
    </dgm:pt>
    <dgm:pt modelId="{1424F5B5-7670-C140-8726-DB94D01EEF2F}" type="pres">
      <dgm:prSet presAssocID="{A1D86966-FFF8-4F9F-9FAC-68AE40FCBC91}" presName="node" presStyleLbl="node1" presStyleIdx="0" presStyleCnt="6">
        <dgm:presLayoutVars>
          <dgm:bulletEnabled val="1"/>
        </dgm:presLayoutVars>
      </dgm:prSet>
      <dgm:spPr/>
    </dgm:pt>
    <dgm:pt modelId="{61D48240-4668-194A-A475-88E3A1CF3706}" type="pres">
      <dgm:prSet presAssocID="{43C5CADD-5DA1-48E7-838D-332E811CB34C}" presName="sibTrans" presStyleCnt="0"/>
      <dgm:spPr/>
    </dgm:pt>
    <dgm:pt modelId="{102B394F-D713-5946-A165-0F684F73E9D5}" type="pres">
      <dgm:prSet presAssocID="{4F4AABBA-EC7B-4927-B2DB-EBE9DC9DFA32}" presName="node" presStyleLbl="node1" presStyleIdx="1" presStyleCnt="6">
        <dgm:presLayoutVars>
          <dgm:bulletEnabled val="1"/>
        </dgm:presLayoutVars>
      </dgm:prSet>
      <dgm:spPr/>
    </dgm:pt>
    <dgm:pt modelId="{735F01A8-3CB7-114E-8E2F-3F55F4D9D5A3}" type="pres">
      <dgm:prSet presAssocID="{05F49C80-7488-4659-A162-4FEA4BBF0EB7}" presName="sibTrans" presStyleCnt="0"/>
      <dgm:spPr/>
    </dgm:pt>
    <dgm:pt modelId="{3A502682-E31D-364E-95E6-009A1BF5B54A}" type="pres">
      <dgm:prSet presAssocID="{7AF6B9D8-4A8C-43BE-A589-84F78CE54F05}" presName="node" presStyleLbl="node1" presStyleIdx="2" presStyleCnt="6">
        <dgm:presLayoutVars>
          <dgm:bulletEnabled val="1"/>
        </dgm:presLayoutVars>
      </dgm:prSet>
      <dgm:spPr/>
    </dgm:pt>
    <dgm:pt modelId="{9B9DE0E8-F2BA-6045-B9BB-62D727BDEB6E}" type="pres">
      <dgm:prSet presAssocID="{A861AFC4-48AE-4CDC-ADF4-0E195D71F2DE}" presName="sibTrans" presStyleCnt="0"/>
      <dgm:spPr/>
    </dgm:pt>
    <dgm:pt modelId="{ADD58918-F754-B644-A9E6-851EAD088EF0}" type="pres">
      <dgm:prSet presAssocID="{7B689430-29D2-4C76-9879-CE06352C04D4}" presName="node" presStyleLbl="node1" presStyleIdx="3" presStyleCnt="6">
        <dgm:presLayoutVars>
          <dgm:bulletEnabled val="1"/>
        </dgm:presLayoutVars>
      </dgm:prSet>
      <dgm:spPr/>
    </dgm:pt>
    <dgm:pt modelId="{4C6B9404-44EF-3E43-87F8-90252C88A0BC}" type="pres">
      <dgm:prSet presAssocID="{FB131C9A-EE5B-4828-9185-257F092FC20E}" presName="sibTrans" presStyleCnt="0"/>
      <dgm:spPr/>
    </dgm:pt>
    <dgm:pt modelId="{AA0149D2-6D86-994E-8111-B799AF37402F}" type="pres">
      <dgm:prSet presAssocID="{5DE740D6-76AC-4425-A6C6-1FD4F6D04318}" presName="node" presStyleLbl="node1" presStyleIdx="4" presStyleCnt="6">
        <dgm:presLayoutVars>
          <dgm:bulletEnabled val="1"/>
        </dgm:presLayoutVars>
      </dgm:prSet>
      <dgm:spPr/>
    </dgm:pt>
    <dgm:pt modelId="{1EF2F510-92EF-7E46-A427-70E64CA97B12}" type="pres">
      <dgm:prSet presAssocID="{484C68DA-E58B-401E-B69A-9FB346459417}" presName="sibTrans" presStyleCnt="0"/>
      <dgm:spPr/>
    </dgm:pt>
    <dgm:pt modelId="{489AEFB9-34AC-D748-B104-BFD65A74D866}" type="pres">
      <dgm:prSet presAssocID="{839C207A-FA40-4131-B18D-D82B9EB975D0}" presName="node" presStyleLbl="node1" presStyleIdx="5" presStyleCnt="6">
        <dgm:presLayoutVars>
          <dgm:bulletEnabled val="1"/>
        </dgm:presLayoutVars>
      </dgm:prSet>
      <dgm:spPr/>
    </dgm:pt>
  </dgm:ptLst>
  <dgm:cxnLst>
    <dgm:cxn modelId="{807CA007-91FA-4142-B080-C5F7DF5A4E8E}" srcId="{0ABE46DF-641B-48EE-B962-D2FD0D0F5D79}" destId="{A1D86966-FFF8-4F9F-9FAC-68AE40FCBC91}" srcOrd="0" destOrd="0" parTransId="{386E0E25-70CB-409F-AB3B-8EA586F6FE99}" sibTransId="{43C5CADD-5DA1-48E7-838D-332E811CB34C}"/>
    <dgm:cxn modelId="{A800C346-D4C5-3745-9B41-E7CF23193328}" type="presOf" srcId="{839C207A-FA40-4131-B18D-D82B9EB975D0}" destId="{489AEFB9-34AC-D748-B104-BFD65A74D866}" srcOrd="0" destOrd="0" presId="urn:microsoft.com/office/officeart/2005/8/layout/default"/>
    <dgm:cxn modelId="{0ECCF146-F9EB-854A-B1A7-8F59799BAE89}" type="presOf" srcId="{7B689430-29D2-4C76-9879-CE06352C04D4}" destId="{ADD58918-F754-B644-A9E6-851EAD088EF0}" srcOrd="0" destOrd="0" presId="urn:microsoft.com/office/officeart/2005/8/layout/default"/>
    <dgm:cxn modelId="{8969065A-11F1-4B9B-833B-BC422FB30AEC}" srcId="{0ABE46DF-641B-48EE-B962-D2FD0D0F5D79}" destId="{5DE740D6-76AC-4425-A6C6-1FD4F6D04318}" srcOrd="4" destOrd="0" parTransId="{C1D3F39D-764D-4CE3-9311-A7A28AB195C4}" sibTransId="{484C68DA-E58B-401E-B69A-9FB346459417}"/>
    <dgm:cxn modelId="{9FFE036A-7252-4C81-85E2-13147C6F8BC2}" srcId="{0ABE46DF-641B-48EE-B962-D2FD0D0F5D79}" destId="{7B689430-29D2-4C76-9879-CE06352C04D4}" srcOrd="3" destOrd="0" parTransId="{0ABE7B52-75DF-483A-BBDD-049439D00932}" sibTransId="{FB131C9A-EE5B-4828-9185-257F092FC20E}"/>
    <dgm:cxn modelId="{100E2486-140E-064A-9127-1D716BB36379}" type="presOf" srcId="{7AF6B9D8-4A8C-43BE-A589-84F78CE54F05}" destId="{3A502682-E31D-364E-95E6-009A1BF5B54A}" srcOrd="0" destOrd="0" presId="urn:microsoft.com/office/officeart/2005/8/layout/default"/>
    <dgm:cxn modelId="{BFC8BCB4-901D-0743-83AC-75484B1900BD}" type="presOf" srcId="{5DE740D6-76AC-4425-A6C6-1FD4F6D04318}" destId="{AA0149D2-6D86-994E-8111-B799AF37402F}" srcOrd="0" destOrd="0" presId="urn:microsoft.com/office/officeart/2005/8/layout/default"/>
    <dgm:cxn modelId="{309CF7B5-51D3-4C31-ACC4-286827002498}" srcId="{0ABE46DF-641B-48EE-B962-D2FD0D0F5D79}" destId="{4F4AABBA-EC7B-4927-B2DB-EBE9DC9DFA32}" srcOrd="1" destOrd="0" parTransId="{127109D9-4FC8-4523-9940-BD16041F0295}" sibTransId="{05F49C80-7488-4659-A162-4FEA4BBF0EB7}"/>
    <dgm:cxn modelId="{D045D5B6-31D5-B149-A808-2739ECC2E77B}" type="presOf" srcId="{4F4AABBA-EC7B-4927-B2DB-EBE9DC9DFA32}" destId="{102B394F-D713-5946-A165-0F684F73E9D5}" srcOrd="0" destOrd="0" presId="urn:microsoft.com/office/officeart/2005/8/layout/default"/>
    <dgm:cxn modelId="{1B85E9C9-6443-4653-8B52-D36ED38E13E5}" srcId="{0ABE46DF-641B-48EE-B962-D2FD0D0F5D79}" destId="{7AF6B9D8-4A8C-43BE-A589-84F78CE54F05}" srcOrd="2" destOrd="0" parTransId="{510AA097-B516-42E1-B6D8-8A8C84185FB2}" sibTransId="{A861AFC4-48AE-4CDC-ADF4-0E195D71F2DE}"/>
    <dgm:cxn modelId="{D7BBACCD-D0D7-403E-B0B2-893853D0DA4D}" srcId="{0ABE46DF-641B-48EE-B962-D2FD0D0F5D79}" destId="{839C207A-FA40-4131-B18D-D82B9EB975D0}" srcOrd="5" destOrd="0" parTransId="{34495349-3289-4963-8D02-2D162AAB553C}" sibTransId="{BC06E122-179F-4032-B041-87B2B9F717A5}"/>
    <dgm:cxn modelId="{CE8DFBD0-E044-BB44-9630-565C1670722F}" type="presOf" srcId="{A1D86966-FFF8-4F9F-9FAC-68AE40FCBC91}" destId="{1424F5B5-7670-C140-8726-DB94D01EEF2F}" srcOrd="0" destOrd="0" presId="urn:microsoft.com/office/officeart/2005/8/layout/default"/>
    <dgm:cxn modelId="{52E88DE6-1859-274C-A728-89A4302DDE2D}" type="presOf" srcId="{0ABE46DF-641B-48EE-B962-D2FD0D0F5D79}" destId="{3D57C63E-03EB-4649-BA3C-76E547B42C7D}" srcOrd="0" destOrd="0" presId="urn:microsoft.com/office/officeart/2005/8/layout/default"/>
    <dgm:cxn modelId="{BF4C070A-C81C-F64C-B03B-B52D5CB064D3}" type="presParOf" srcId="{3D57C63E-03EB-4649-BA3C-76E547B42C7D}" destId="{1424F5B5-7670-C140-8726-DB94D01EEF2F}" srcOrd="0" destOrd="0" presId="urn:microsoft.com/office/officeart/2005/8/layout/default"/>
    <dgm:cxn modelId="{7A4EC59F-71BA-BB4C-9FE2-34BF9E56805A}" type="presParOf" srcId="{3D57C63E-03EB-4649-BA3C-76E547B42C7D}" destId="{61D48240-4668-194A-A475-88E3A1CF3706}" srcOrd="1" destOrd="0" presId="urn:microsoft.com/office/officeart/2005/8/layout/default"/>
    <dgm:cxn modelId="{8E14713B-9F47-6944-AB99-223D4F34EED1}" type="presParOf" srcId="{3D57C63E-03EB-4649-BA3C-76E547B42C7D}" destId="{102B394F-D713-5946-A165-0F684F73E9D5}" srcOrd="2" destOrd="0" presId="urn:microsoft.com/office/officeart/2005/8/layout/default"/>
    <dgm:cxn modelId="{8519A1BB-CF4A-1D48-BC8C-30F864F0FC6A}" type="presParOf" srcId="{3D57C63E-03EB-4649-BA3C-76E547B42C7D}" destId="{735F01A8-3CB7-114E-8E2F-3F55F4D9D5A3}" srcOrd="3" destOrd="0" presId="urn:microsoft.com/office/officeart/2005/8/layout/default"/>
    <dgm:cxn modelId="{CA1F247E-0CCB-5640-8131-9CD8D2EED4FC}" type="presParOf" srcId="{3D57C63E-03EB-4649-BA3C-76E547B42C7D}" destId="{3A502682-E31D-364E-95E6-009A1BF5B54A}" srcOrd="4" destOrd="0" presId="urn:microsoft.com/office/officeart/2005/8/layout/default"/>
    <dgm:cxn modelId="{F8DDA6C0-2217-C345-948D-4394D4D3E915}" type="presParOf" srcId="{3D57C63E-03EB-4649-BA3C-76E547B42C7D}" destId="{9B9DE0E8-F2BA-6045-B9BB-62D727BDEB6E}" srcOrd="5" destOrd="0" presId="urn:microsoft.com/office/officeart/2005/8/layout/default"/>
    <dgm:cxn modelId="{F7779AA0-856C-0744-94D3-3423D51AC90C}" type="presParOf" srcId="{3D57C63E-03EB-4649-BA3C-76E547B42C7D}" destId="{ADD58918-F754-B644-A9E6-851EAD088EF0}" srcOrd="6" destOrd="0" presId="urn:microsoft.com/office/officeart/2005/8/layout/default"/>
    <dgm:cxn modelId="{8C4DF5E5-8923-8F4A-BE9C-3A9BA1682511}" type="presParOf" srcId="{3D57C63E-03EB-4649-BA3C-76E547B42C7D}" destId="{4C6B9404-44EF-3E43-87F8-90252C88A0BC}" srcOrd="7" destOrd="0" presId="urn:microsoft.com/office/officeart/2005/8/layout/default"/>
    <dgm:cxn modelId="{F0C13700-23E8-6441-BB59-73924DE19368}" type="presParOf" srcId="{3D57C63E-03EB-4649-BA3C-76E547B42C7D}" destId="{AA0149D2-6D86-994E-8111-B799AF37402F}" srcOrd="8" destOrd="0" presId="urn:microsoft.com/office/officeart/2005/8/layout/default"/>
    <dgm:cxn modelId="{42C31FCF-A473-CC49-99B5-150A07649D3D}" type="presParOf" srcId="{3D57C63E-03EB-4649-BA3C-76E547B42C7D}" destId="{1EF2F510-92EF-7E46-A427-70E64CA97B12}" srcOrd="9" destOrd="0" presId="urn:microsoft.com/office/officeart/2005/8/layout/default"/>
    <dgm:cxn modelId="{BD4AF951-5D94-BA47-BE41-89C790891AAB}" type="presParOf" srcId="{3D57C63E-03EB-4649-BA3C-76E547B42C7D}" destId="{489AEFB9-34AC-D748-B104-BFD65A74D86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3DCA4F-D71A-4F1B-8BFB-798F150A39A4}" type="doc">
      <dgm:prSet loTypeId="urn:microsoft.com/office/officeart/2018/5/layout/IconCircle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1AF14834-6186-4998-8F74-C6A2A8427C02}">
      <dgm:prSet/>
      <dgm:spPr/>
      <dgm:t>
        <a:bodyPr/>
        <a:lstStyle/>
        <a:p>
          <a:pPr>
            <a:defRPr cap="all"/>
          </a:pPr>
          <a:r>
            <a:rPr lang="en-US"/>
            <a:t>DOMS</a:t>
          </a:r>
        </a:p>
      </dgm:t>
    </dgm:pt>
    <dgm:pt modelId="{658B4244-CFBE-4BB5-BAE4-221725D72063}" type="parTrans" cxnId="{AC8F2A4C-517B-4178-895E-C8E6F9E4C36A}">
      <dgm:prSet/>
      <dgm:spPr/>
      <dgm:t>
        <a:bodyPr/>
        <a:lstStyle/>
        <a:p>
          <a:endParaRPr lang="en-US"/>
        </a:p>
      </dgm:t>
    </dgm:pt>
    <dgm:pt modelId="{52096E4D-1A1E-48EC-B620-9EA3E571CF97}" type="sibTrans" cxnId="{AC8F2A4C-517B-4178-895E-C8E6F9E4C36A}">
      <dgm:prSet/>
      <dgm:spPr/>
      <dgm:t>
        <a:bodyPr/>
        <a:lstStyle/>
        <a:p>
          <a:endParaRPr lang="en-US"/>
        </a:p>
      </dgm:t>
    </dgm:pt>
    <dgm:pt modelId="{18421253-ED70-443F-BECD-070C5B416432}">
      <dgm:prSet/>
      <dgm:spPr/>
      <dgm:t>
        <a:bodyPr/>
        <a:lstStyle/>
        <a:p>
          <a:pPr>
            <a:defRPr cap="all"/>
          </a:pPr>
          <a:r>
            <a:rPr lang="en-US"/>
            <a:t>Injury</a:t>
          </a:r>
        </a:p>
      </dgm:t>
    </dgm:pt>
    <dgm:pt modelId="{D7F7E3C4-307E-42BD-BB62-483066FFAFA4}" type="parTrans" cxnId="{A2EA8185-6C1D-4A3F-BBC4-9ADF51F0D07F}">
      <dgm:prSet/>
      <dgm:spPr/>
      <dgm:t>
        <a:bodyPr/>
        <a:lstStyle/>
        <a:p>
          <a:endParaRPr lang="en-US"/>
        </a:p>
      </dgm:t>
    </dgm:pt>
    <dgm:pt modelId="{202409BA-D3B4-48D7-81C3-30E2B5612405}" type="sibTrans" cxnId="{A2EA8185-6C1D-4A3F-BBC4-9ADF51F0D07F}">
      <dgm:prSet/>
      <dgm:spPr/>
      <dgm:t>
        <a:bodyPr/>
        <a:lstStyle/>
        <a:p>
          <a:endParaRPr lang="en-US"/>
        </a:p>
      </dgm:t>
    </dgm:pt>
    <dgm:pt modelId="{0B474764-08DC-4131-B783-DDEB459E5568}">
      <dgm:prSet/>
      <dgm:spPr/>
      <dgm:t>
        <a:bodyPr/>
        <a:lstStyle/>
        <a:p>
          <a:pPr>
            <a:defRPr cap="all"/>
          </a:pPr>
          <a:r>
            <a:rPr lang="en-US"/>
            <a:t>Disclosure of information</a:t>
          </a:r>
        </a:p>
      </dgm:t>
    </dgm:pt>
    <dgm:pt modelId="{55E0B345-9354-4F68-86C2-1FF2C5609FC5}" type="parTrans" cxnId="{D84B6F8D-21BA-4352-AA96-FA165F3E24F7}">
      <dgm:prSet/>
      <dgm:spPr/>
      <dgm:t>
        <a:bodyPr/>
        <a:lstStyle/>
        <a:p>
          <a:endParaRPr lang="en-US"/>
        </a:p>
      </dgm:t>
    </dgm:pt>
    <dgm:pt modelId="{F0D3A480-619A-4D70-AB4F-0FCD8244BDC9}" type="sibTrans" cxnId="{D84B6F8D-21BA-4352-AA96-FA165F3E24F7}">
      <dgm:prSet/>
      <dgm:spPr/>
      <dgm:t>
        <a:bodyPr/>
        <a:lstStyle/>
        <a:p>
          <a:endParaRPr lang="en-US"/>
        </a:p>
      </dgm:t>
    </dgm:pt>
    <dgm:pt modelId="{007826EE-A558-4885-B3EC-55612DA2160F}">
      <dgm:prSet/>
      <dgm:spPr/>
      <dgm:t>
        <a:bodyPr/>
        <a:lstStyle/>
        <a:p>
          <a:pPr>
            <a:defRPr cap="all"/>
          </a:pPr>
          <a:r>
            <a:rPr lang="en-US"/>
            <a:t>Participant well-being</a:t>
          </a:r>
        </a:p>
      </dgm:t>
    </dgm:pt>
    <dgm:pt modelId="{EEA56A05-19B4-4CBC-A2A1-067C6CD4A8DF}" type="parTrans" cxnId="{844FAC92-7296-4C08-BAA9-29EB38E6EB39}">
      <dgm:prSet/>
      <dgm:spPr/>
      <dgm:t>
        <a:bodyPr/>
        <a:lstStyle/>
        <a:p>
          <a:endParaRPr lang="en-US"/>
        </a:p>
      </dgm:t>
    </dgm:pt>
    <dgm:pt modelId="{D08FFDF5-43FB-4D34-8271-4AFD30A288BD}" type="sibTrans" cxnId="{844FAC92-7296-4C08-BAA9-29EB38E6EB39}">
      <dgm:prSet/>
      <dgm:spPr/>
      <dgm:t>
        <a:bodyPr/>
        <a:lstStyle/>
        <a:p>
          <a:endParaRPr lang="en-US"/>
        </a:p>
      </dgm:t>
    </dgm:pt>
    <dgm:pt modelId="{03B5800D-3E81-4C00-9889-A688613566BE}">
      <dgm:prSet/>
      <dgm:spPr/>
      <dgm:t>
        <a:bodyPr/>
        <a:lstStyle/>
        <a:p>
          <a:pPr>
            <a:defRPr cap="all"/>
          </a:pPr>
          <a:r>
            <a:rPr lang="en-US"/>
            <a:t>Limitations</a:t>
          </a:r>
        </a:p>
      </dgm:t>
    </dgm:pt>
    <dgm:pt modelId="{BCDC824C-2BE6-4395-A0A9-A1B592EB83B9}" type="parTrans" cxnId="{C5840929-EA9B-4269-B717-FD5CDBCBDADF}">
      <dgm:prSet/>
      <dgm:spPr/>
      <dgm:t>
        <a:bodyPr/>
        <a:lstStyle/>
        <a:p>
          <a:endParaRPr lang="en-US"/>
        </a:p>
      </dgm:t>
    </dgm:pt>
    <dgm:pt modelId="{FD9283C8-7B55-4729-AD63-BDDF7E753FE5}" type="sibTrans" cxnId="{C5840929-EA9B-4269-B717-FD5CDBCBDADF}">
      <dgm:prSet/>
      <dgm:spPr/>
      <dgm:t>
        <a:bodyPr/>
        <a:lstStyle/>
        <a:p>
          <a:endParaRPr lang="en-US"/>
        </a:p>
      </dgm:t>
    </dgm:pt>
    <dgm:pt modelId="{7FC9826F-5D92-41CA-BFD9-74561DE6BCDA}" type="pres">
      <dgm:prSet presAssocID="{163DCA4F-D71A-4F1B-8BFB-798F150A39A4}" presName="root" presStyleCnt="0">
        <dgm:presLayoutVars>
          <dgm:dir/>
          <dgm:resizeHandles val="exact"/>
        </dgm:presLayoutVars>
      </dgm:prSet>
      <dgm:spPr/>
    </dgm:pt>
    <dgm:pt modelId="{030C6C5F-EA60-455F-86FE-D1FC66816B6B}" type="pres">
      <dgm:prSet presAssocID="{1AF14834-6186-4998-8F74-C6A2A8427C02}" presName="compNode" presStyleCnt="0"/>
      <dgm:spPr/>
    </dgm:pt>
    <dgm:pt modelId="{E348864D-5C9A-4623-BF14-4514A1430517}" type="pres">
      <dgm:prSet presAssocID="{1AF14834-6186-4998-8F74-C6A2A8427C02}" presName="iconBgRect" presStyleLbl="bgShp" presStyleIdx="0" presStyleCnt="5"/>
      <dgm:spPr/>
    </dgm:pt>
    <dgm:pt modelId="{C162D94F-AC19-4431-81D2-4D50C1C3E891}" type="pres">
      <dgm:prSet presAssocID="{1AF14834-6186-4998-8F74-C6A2A8427C0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Hourglass"/>
        </a:ext>
      </dgm:extLst>
    </dgm:pt>
    <dgm:pt modelId="{2D3FC0E5-943D-4F12-B3A0-D79D5564FC62}" type="pres">
      <dgm:prSet presAssocID="{1AF14834-6186-4998-8F74-C6A2A8427C02}" presName="spaceRect" presStyleCnt="0"/>
      <dgm:spPr/>
    </dgm:pt>
    <dgm:pt modelId="{6F07018F-1390-44F2-B5E9-07DBF58ABB71}" type="pres">
      <dgm:prSet presAssocID="{1AF14834-6186-4998-8F74-C6A2A8427C02}" presName="textRect" presStyleLbl="revTx" presStyleIdx="0" presStyleCnt="5">
        <dgm:presLayoutVars>
          <dgm:chMax val="1"/>
          <dgm:chPref val="1"/>
        </dgm:presLayoutVars>
      </dgm:prSet>
      <dgm:spPr/>
    </dgm:pt>
    <dgm:pt modelId="{33E64A00-3506-4FAD-889D-E4C298D6937C}" type="pres">
      <dgm:prSet presAssocID="{52096E4D-1A1E-48EC-B620-9EA3E571CF97}" presName="sibTrans" presStyleCnt="0"/>
      <dgm:spPr/>
    </dgm:pt>
    <dgm:pt modelId="{CAB739AE-55CE-4E67-839A-1C3FC6701F4A}" type="pres">
      <dgm:prSet presAssocID="{18421253-ED70-443F-BECD-070C5B416432}" presName="compNode" presStyleCnt="0"/>
      <dgm:spPr/>
    </dgm:pt>
    <dgm:pt modelId="{07029F66-E12D-4079-8345-B46AFCBA944D}" type="pres">
      <dgm:prSet presAssocID="{18421253-ED70-443F-BECD-070C5B416432}" presName="iconBgRect" presStyleLbl="bgShp" presStyleIdx="1" presStyleCnt="5"/>
      <dgm:spPr/>
    </dgm:pt>
    <dgm:pt modelId="{D1E6F277-6080-449E-92C2-4CF5DCA0BC12}" type="pres">
      <dgm:prSet presAssocID="{18421253-ED70-443F-BECD-070C5B41643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Skeleton"/>
        </a:ext>
      </dgm:extLst>
    </dgm:pt>
    <dgm:pt modelId="{D0FEEB30-8772-401F-9075-0E0F9A7A70DF}" type="pres">
      <dgm:prSet presAssocID="{18421253-ED70-443F-BECD-070C5B416432}" presName="spaceRect" presStyleCnt="0"/>
      <dgm:spPr/>
    </dgm:pt>
    <dgm:pt modelId="{B55D6D90-E42B-414E-A006-F74752934105}" type="pres">
      <dgm:prSet presAssocID="{18421253-ED70-443F-BECD-070C5B416432}" presName="textRect" presStyleLbl="revTx" presStyleIdx="1" presStyleCnt="5">
        <dgm:presLayoutVars>
          <dgm:chMax val="1"/>
          <dgm:chPref val="1"/>
        </dgm:presLayoutVars>
      </dgm:prSet>
      <dgm:spPr/>
    </dgm:pt>
    <dgm:pt modelId="{BFC3B902-EF00-493D-B8CF-F5C67974C8DF}" type="pres">
      <dgm:prSet presAssocID="{202409BA-D3B4-48D7-81C3-30E2B5612405}" presName="sibTrans" presStyleCnt="0"/>
      <dgm:spPr/>
    </dgm:pt>
    <dgm:pt modelId="{C131FC9B-6A88-4842-9216-B7EA33C13CAB}" type="pres">
      <dgm:prSet presAssocID="{0B474764-08DC-4131-B783-DDEB459E5568}" presName="compNode" presStyleCnt="0"/>
      <dgm:spPr/>
    </dgm:pt>
    <dgm:pt modelId="{08AB7B58-3F19-4819-AAED-1F14B9289CDD}" type="pres">
      <dgm:prSet presAssocID="{0B474764-08DC-4131-B783-DDEB459E5568}" presName="iconBgRect" presStyleLbl="bgShp" presStyleIdx="2" presStyleCnt="5"/>
      <dgm:spPr/>
    </dgm:pt>
    <dgm:pt modelId="{4DC2B27F-0BB2-413C-9EDC-0F6D3BF3ADC1}" type="pres">
      <dgm:prSet presAssocID="{0B474764-08DC-4131-B783-DDEB459E556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redder"/>
        </a:ext>
      </dgm:extLst>
    </dgm:pt>
    <dgm:pt modelId="{A91DA5D1-55DE-4413-9B1A-D910170D2C3E}" type="pres">
      <dgm:prSet presAssocID="{0B474764-08DC-4131-B783-DDEB459E5568}" presName="spaceRect" presStyleCnt="0"/>
      <dgm:spPr/>
    </dgm:pt>
    <dgm:pt modelId="{D899029E-9D1C-48A0-82A3-017EBE4C81BF}" type="pres">
      <dgm:prSet presAssocID="{0B474764-08DC-4131-B783-DDEB459E5568}" presName="textRect" presStyleLbl="revTx" presStyleIdx="2" presStyleCnt="5">
        <dgm:presLayoutVars>
          <dgm:chMax val="1"/>
          <dgm:chPref val="1"/>
        </dgm:presLayoutVars>
      </dgm:prSet>
      <dgm:spPr/>
    </dgm:pt>
    <dgm:pt modelId="{1B71B0ED-FDC4-47AE-B605-E107A1CA55B3}" type="pres">
      <dgm:prSet presAssocID="{F0D3A480-619A-4D70-AB4F-0FCD8244BDC9}" presName="sibTrans" presStyleCnt="0"/>
      <dgm:spPr/>
    </dgm:pt>
    <dgm:pt modelId="{F2B731D5-727A-4674-BC1B-A82B2F2E1914}" type="pres">
      <dgm:prSet presAssocID="{007826EE-A558-4885-B3EC-55612DA2160F}" presName="compNode" presStyleCnt="0"/>
      <dgm:spPr/>
    </dgm:pt>
    <dgm:pt modelId="{54CAE78A-8AD0-41D4-AE69-9BA3AA4B25EE}" type="pres">
      <dgm:prSet presAssocID="{007826EE-A558-4885-B3EC-55612DA2160F}" presName="iconBgRect" presStyleLbl="bgShp" presStyleIdx="3" presStyleCnt="5"/>
      <dgm:spPr/>
    </dgm:pt>
    <dgm:pt modelId="{346FFB6F-BA5F-410F-A45A-4147FB65A2BB}" type="pres">
      <dgm:prSet presAssocID="{007826EE-A558-4885-B3EC-55612DA2160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Target Audience"/>
        </a:ext>
      </dgm:extLst>
    </dgm:pt>
    <dgm:pt modelId="{152E08B5-7CDC-410E-86E5-9EF340F555CD}" type="pres">
      <dgm:prSet presAssocID="{007826EE-A558-4885-B3EC-55612DA2160F}" presName="spaceRect" presStyleCnt="0"/>
      <dgm:spPr/>
    </dgm:pt>
    <dgm:pt modelId="{31389337-C127-48DF-A445-B3B17D294C56}" type="pres">
      <dgm:prSet presAssocID="{007826EE-A558-4885-B3EC-55612DA2160F}" presName="textRect" presStyleLbl="revTx" presStyleIdx="3" presStyleCnt="5">
        <dgm:presLayoutVars>
          <dgm:chMax val="1"/>
          <dgm:chPref val="1"/>
        </dgm:presLayoutVars>
      </dgm:prSet>
      <dgm:spPr/>
    </dgm:pt>
    <dgm:pt modelId="{FF45790B-DCDE-477C-9CFC-936BA56CEB2B}" type="pres">
      <dgm:prSet presAssocID="{D08FFDF5-43FB-4D34-8271-4AFD30A288BD}" presName="sibTrans" presStyleCnt="0"/>
      <dgm:spPr/>
    </dgm:pt>
    <dgm:pt modelId="{6E1685B7-11BF-453D-908A-243241BDDA56}" type="pres">
      <dgm:prSet presAssocID="{03B5800D-3E81-4C00-9889-A688613566BE}" presName="compNode" presStyleCnt="0"/>
      <dgm:spPr/>
    </dgm:pt>
    <dgm:pt modelId="{5BAAAAAA-AF4A-4634-A756-7010872D75EC}" type="pres">
      <dgm:prSet presAssocID="{03B5800D-3E81-4C00-9889-A688613566BE}" presName="iconBgRect" presStyleLbl="bgShp" presStyleIdx="4" presStyleCnt="5"/>
      <dgm:spPr/>
    </dgm:pt>
    <dgm:pt modelId="{A2004A45-F9D6-4853-9F31-295E0E1E99E7}" type="pres">
      <dgm:prSet presAssocID="{03B5800D-3E81-4C00-9889-A688613566B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33143B32-2E95-4253-8498-C4658057961E}" type="pres">
      <dgm:prSet presAssocID="{03B5800D-3E81-4C00-9889-A688613566BE}" presName="spaceRect" presStyleCnt="0"/>
      <dgm:spPr/>
    </dgm:pt>
    <dgm:pt modelId="{CE7DEA1E-3342-4303-9990-8F26334408A4}" type="pres">
      <dgm:prSet presAssocID="{03B5800D-3E81-4C00-9889-A688613566BE}" presName="textRect" presStyleLbl="revTx" presStyleIdx="4" presStyleCnt="5">
        <dgm:presLayoutVars>
          <dgm:chMax val="1"/>
          <dgm:chPref val="1"/>
        </dgm:presLayoutVars>
      </dgm:prSet>
      <dgm:spPr/>
    </dgm:pt>
  </dgm:ptLst>
  <dgm:cxnLst>
    <dgm:cxn modelId="{C5840929-EA9B-4269-B717-FD5CDBCBDADF}" srcId="{163DCA4F-D71A-4F1B-8BFB-798F150A39A4}" destId="{03B5800D-3E81-4C00-9889-A688613566BE}" srcOrd="4" destOrd="0" parTransId="{BCDC824C-2BE6-4395-A0A9-A1B592EB83B9}" sibTransId="{FD9283C8-7B55-4729-AD63-BDDF7E753FE5}"/>
    <dgm:cxn modelId="{AC8F2A4C-517B-4178-895E-C8E6F9E4C36A}" srcId="{163DCA4F-D71A-4F1B-8BFB-798F150A39A4}" destId="{1AF14834-6186-4998-8F74-C6A2A8427C02}" srcOrd="0" destOrd="0" parTransId="{658B4244-CFBE-4BB5-BAE4-221725D72063}" sibTransId="{52096E4D-1A1E-48EC-B620-9EA3E571CF97}"/>
    <dgm:cxn modelId="{2C5B5C55-918F-48D1-B2DA-E19A03D58EB3}" type="presOf" srcId="{1AF14834-6186-4998-8F74-C6A2A8427C02}" destId="{6F07018F-1390-44F2-B5E9-07DBF58ABB71}" srcOrd="0" destOrd="0" presId="urn:microsoft.com/office/officeart/2018/5/layout/IconCircleLabelList"/>
    <dgm:cxn modelId="{6CB48E72-1939-405E-BCC1-022E199D9FFC}" type="presOf" srcId="{007826EE-A558-4885-B3EC-55612DA2160F}" destId="{31389337-C127-48DF-A445-B3B17D294C56}" srcOrd="0" destOrd="0" presId="urn:microsoft.com/office/officeart/2018/5/layout/IconCircleLabelList"/>
    <dgm:cxn modelId="{7D69FC7C-5D3E-4D2D-8A73-2F754689D950}" type="presOf" srcId="{0B474764-08DC-4131-B783-DDEB459E5568}" destId="{D899029E-9D1C-48A0-82A3-017EBE4C81BF}" srcOrd="0" destOrd="0" presId="urn:microsoft.com/office/officeart/2018/5/layout/IconCircleLabelList"/>
    <dgm:cxn modelId="{C9F69784-DAE9-42BD-BEA7-A7E648F3E785}" type="presOf" srcId="{163DCA4F-D71A-4F1B-8BFB-798F150A39A4}" destId="{7FC9826F-5D92-41CA-BFD9-74561DE6BCDA}" srcOrd="0" destOrd="0" presId="urn:microsoft.com/office/officeart/2018/5/layout/IconCircleLabelList"/>
    <dgm:cxn modelId="{A2EA8185-6C1D-4A3F-BBC4-9ADF51F0D07F}" srcId="{163DCA4F-D71A-4F1B-8BFB-798F150A39A4}" destId="{18421253-ED70-443F-BECD-070C5B416432}" srcOrd="1" destOrd="0" parTransId="{D7F7E3C4-307E-42BD-BB62-483066FFAFA4}" sibTransId="{202409BA-D3B4-48D7-81C3-30E2B5612405}"/>
    <dgm:cxn modelId="{D84B6F8D-21BA-4352-AA96-FA165F3E24F7}" srcId="{163DCA4F-D71A-4F1B-8BFB-798F150A39A4}" destId="{0B474764-08DC-4131-B783-DDEB459E5568}" srcOrd="2" destOrd="0" parTransId="{55E0B345-9354-4F68-86C2-1FF2C5609FC5}" sibTransId="{F0D3A480-619A-4D70-AB4F-0FCD8244BDC9}"/>
    <dgm:cxn modelId="{844FAC92-7296-4C08-BAA9-29EB38E6EB39}" srcId="{163DCA4F-D71A-4F1B-8BFB-798F150A39A4}" destId="{007826EE-A558-4885-B3EC-55612DA2160F}" srcOrd="3" destOrd="0" parTransId="{EEA56A05-19B4-4CBC-A2A1-067C6CD4A8DF}" sibTransId="{D08FFDF5-43FB-4D34-8271-4AFD30A288BD}"/>
    <dgm:cxn modelId="{13D14798-44C7-455E-AC2E-1C130C299501}" type="presOf" srcId="{18421253-ED70-443F-BECD-070C5B416432}" destId="{B55D6D90-E42B-414E-A006-F74752934105}" srcOrd="0" destOrd="0" presId="urn:microsoft.com/office/officeart/2018/5/layout/IconCircleLabelList"/>
    <dgm:cxn modelId="{FC93DACF-AB3F-4A63-85D6-9F85C76B7C51}" type="presOf" srcId="{03B5800D-3E81-4C00-9889-A688613566BE}" destId="{CE7DEA1E-3342-4303-9990-8F26334408A4}" srcOrd="0" destOrd="0" presId="urn:microsoft.com/office/officeart/2018/5/layout/IconCircleLabelList"/>
    <dgm:cxn modelId="{3B3F1A55-BC00-4C52-8571-FE66CCDBD92E}" type="presParOf" srcId="{7FC9826F-5D92-41CA-BFD9-74561DE6BCDA}" destId="{030C6C5F-EA60-455F-86FE-D1FC66816B6B}" srcOrd="0" destOrd="0" presId="urn:microsoft.com/office/officeart/2018/5/layout/IconCircleLabelList"/>
    <dgm:cxn modelId="{0D73553A-F831-460C-9969-D1114A302052}" type="presParOf" srcId="{030C6C5F-EA60-455F-86FE-D1FC66816B6B}" destId="{E348864D-5C9A-4623-BF14-4514A1430517}" srcOrd="0" destOrd="0" presId="urn:microsoft.com/office/officeart/2018/5/layout/IconCircleLabelList"/>
    <dgm:cxn modelId="{9948135D-2305-4962-981A-FF55DB077788}" type="presParOf" srcId="{030C6C5F-EA60-455F-86FE-D1FC66816B6B}" destId="{C162D94F-AC19-4431-81D2-4D50C1C3E891}" srcOrd="1" destOrd="0" presId="urn:microsoft.com/office/officeart/2018/5/layout/IconCircleLabelList"/>
    <dgm:cxn modelId="{202ABD94-7DDF-4892-B3B9-BB3CA82EFB5A}" type="presParOf" srcId="{030C6C5F-EA60-455F-86FE-D1FC66816B6B}" destId="{2D3FC0E5-943D-4F12-B3A0-D79D5564FC62}" srcOrd="2" destOrd="0" presId="urn:microsoft.com/office/officeart/2018/5/layout/IconCircleLabelList"/>
    <dgm:cxn modelId="{9EB23193-40B8-498B-B721-C05F30B3B01A}" type="presParOf" srcId="{030C6C5F-EA60-455F-86FE-D1FC66816B6B}" destId="{6F07018F-1390-44F2-B5E9-07DBF58ABB71}" srcOrd="3" destOrd="0" presId="urn:microsoft.com/office/officeart/2018/5/layout/IconCircleLabelList"/>
    <dgm:cxn modelId="{E6CCF3E0-65BD-468C-842D-79C9A9C146C0}" type="presParOf" srcId="{7FC9826F-5D92-41CA-BFD9-74561DE6BCDA}" destId="{33E64A00-3506-4FAD-889D-E4C298D6937C}" srcOrd="1" destOrd="0" presId="urn:microsoft.com/office/officeart/2018/5/layout/IconCircleLabelList"/>
    <dgm:cxn modelId="{4B77B7F1-6DB2-4493-9878-C0B0A95E029D}" type="presParOf" srcId="{7FC9826F-5D92-41CA-BFD9-74561DE6BCDA}" destId="{CAB739AE-55CE-4E67-839A-1C3FC6701F4A}" srcOrd="2" destOrd="0" presId="urn:microsoft.com/office/officeart/2018/5/layout/IconCircleLabelList"/>
    <dgm:cxn modelId="{F639AF5F-EEB9-4634-B415-1E5CE437B862}" type="presParOf" srcId="{CAB739AE-55CE-4E67-839A-1C3FC6701F4A}" destId="{07029F66-E12D-4079-8345-B46AFCBA944D}" srcOrd="0" destOrd="0" presId="urn:microsoft.com/office/officeart/2018/5/layout/IconCircleLabelList"/>
    <dgm:cxn modelId="{E43A408D-9391-4C2B-A291-931F2D89A1B3}" type="presParOf" srcId="{CAB739AE-55CE-4E67-839A-1C3FC6701F4A}" destId="{D1E6F277-6080-449E-92C2-4CF5DCA0BC12}" srcOrd="1" destOrd="0" presId="urn:microsoft.com/office/officeart/2018/5/layout/IconCircleLabelList"/>
    <dgm:cxn modelId="{633FE213-6884-4A42-A1EB-A90E83622AA6}" type="presParOf" srcId="{CAB739AE-55CE-4E67-839A-1C3FC6701F4A}" destId="{D0FEEB30-8772-401F-9075-0E0F9A7A70DF}" srcOrd="2" destOrd="0" presId="urn:microsoft.com/office/officeart/2018/5/layout/IconCircleLabelList"/>
    <dgm:cxn modelId="{CF588617-6862-4408-95CA-B508F70D4E99}" type="presParOf" srcId="{CAB739AE-55CE-4E67-839A-1C3FC6701F4A}" destId="{B55D6D90-E42B-414E-A006-F74752934105}" srcOrd="3" destOrd="0" presId="urn:microsoft.com/office/officeart/2018/5/layout/IconCircleLabelList"/>
    <dgm:cxn modelId="{27AE3AEA-DA1F-476B-878E-CB9F880FBB27}" type="presParOf" srcId="{7FC9826F-5D92-41CA-BFD9-74561DE6BCDA}" destId="{BFC3B902-EF00-493D-B8CF-F5C67974C8DF}" srcOrd="3" destOrd="0" presId="urn:microsoft.com/office/officeart/2018/5/layout/IconCircleLabelList"/>
    <dgm:cxn modelId="{6BB85CA8-F31C-486D-9C61-B70DAAE09CC7}" type="presParOf" srcId="{7FC9826F-5D92-41CA-BFD9-74561DE6BCDA}" destId="{C131FC9B-6A88-4842-9216-B7EA33C13CAB}" srcOrd="4" destOrd="0" presId="urn:microsoft.com/office/officeart/2018/5/layout/IconCircleLabelList"/>
    <dgm:cxn modelId="{E351097B-74C3-412B-8F28-339C7B3CFA1E}" type="presParOf" srcId="{C131FC9B-6A88-4842-9216-B7EA33C13CAB}" destId="{08AB7B58-3F19-4819-AAED-1F14B9289CDD}" srcOrd="0" destOrd="0" presId="urn:microsoft.com/office/officeart/2018/5/layout/IconCircleLabelList"/>
    <dgm:cxn modelId="{3BEF8A53-E286-4D74-B2DC-BDA1713E6471}" type="presParOf" srcId="{C131FC9B-6A88-4842-9216-B7EA33C13CAB}" destId="{4DC2B27F-0BB2-413C-9EDC-0F6D3BF3ADC1}" srcOrd="1" destOrd="0" presId="urn:microsoft.com/office/officeart/2018/5/layout/IconCircleLabelList"/>
    <dgm:cxn modelId="{1E6C956C-4151-4AFE-98CF-8335AC5F6600}" type="presParOf" srcId="{C131FC9B-6A88-4842-9216-B7EA33C13CAB}" destId="{A91DA5D1-55DE-4413-9B1A-D910170D2C3E}" srcOrd="2" destOrd="0" presId="urn:microsoft.com/office/officeart/2018/5/layout/IconCircleLabelList"/>
    <dgm:cxn modelId="{4C8EF24D-D683-4CBA-B708-96C8B081027B}" type="presParOf" srcId="{C131FC9B-6A88-4842-9216-B7EA33C13CAB}" destId="{D899029E-9D1C-48A0-82A3-017EBE4C81BF}" srcOrd="3" destOrd="0" presId="urn:microsoft.com/office/officeart/2018/5/layout/IconCircleLabelList"/>
    <dgm:cxn modelId="{07588DDF-388D-4EF4-ABB0-4F9917D0BCE0}" type="presParOf" srcId="{7FC9826F-5D92-41CA-BFD9-74561DE6BCDA}" destId="{1B71B0ED-FDC4-47AE-B605-E107A1CA55B3}" srcOrd="5" destOrd="0" presId="urn:microsoft.com/office/officeart/2018/5/layout/IconCircleLabelList"/>
    <dgm:cxn modelId="{D4E2F365-40DC-4A74-A823-CF3510CFC173}" type="presParOf" srcId="{7FC9826F-5D92-41CA-BFD9-74561DE6BCDA}" destId="{F2B731D5-727A-4674-BC1B-A82B2F2E1914}" srcOrd="6" destOrd="0" presId="urn:microsoft.com/office/officeart/2018/5/layout/IconCircleLabelList"/>
    <dgm:cxn modelId="{E91566CF-4694-4E5B-BD19-9C98E9A86870}" type="presParOf" srcId="{F2B731D5-727A-4674-BC1B-A82B2F2E1914}" destId="{54CAE78A-8AD0-41D4-AE69-9BA3AA4B25EE}" srcOrd="0" destOrd="0" presId="urn:microsoft.com/office/officeart/2018/5/layout/IconCircleLabelList"/>
    <dgm:cxn modelId="{672F1503-9604-4D49-BF30-7EEE93C2722A}" type="presParOf" srcId="{F2B731D5-727A-4674-BC1B-A82B2F2E1914}" destId="{346FFB6F-BA5F-410F-A45A-4147FB65A2BB}" srcOrd="1" destOrd="0" presId="urn:microsoft.com/office/officeart/2018/5/layout/IconCircleLabelList"/>
    <dgm:cxn modelId="{21B28AF0-08EC-41AE-95BE-2DC47FAB55BE}" type="presParOf" srcId="{F2B731D5-727A-4674-BC1B-A82B2F2E1914}" destId="{152E08B5-7CDC-410E-86E5-9EF340F555CD}" srcOrd="2" destOrd="0" presId="urn:microsoft.com/office/officeart/2018/5/layout/IconCircleLabelList"/>
    <dgm:cxn modelId="{6620235F-C358-45E6-A0E9-9D36EBD615F9}" type="presParOf" srcId="{F2B731D5-727A-4674-BC1B-A82B2F2E1914}" destId="{31389337-C127-48DF-A445-B3B17D294C56}" srcOrd="3" destOrd="0" presId="urn:microsoft.com/office/officeart/2018/5/layout/IconCircleLabelList"/>
    <dgm:cxn modelId="{0C8B408C-9C44-4C32-AD2A-2BCF9AD0E8EA}" type="presParOf" srcId="{7FC9826F-5D92-41CA-BFD9-74561DE6BCDA}" destId="{FF45790B-DCDE-477C-9CFC-936BA56CEB2B}" srcOrd="7" destOrd="0" presId="urn:microsoft.com/office/officeart/2018/5/layout/IconCircleLabelList"/>
    <dgm:cxn modelId="{AD794899-70B4-4EDD-BF03-E3663129D215}" type="presParOf" srcId="{7FC9826F-5D92-41CA-BFD9-74561DE6BCDA}" destId="{6E1685B7-11BF-453D-908A-243241BDDA56}" srcOrd="8" destOrd="0" presId="urn:microsoft.com/office/officeart/2018/5/layout/IconCircleLabelList"/>
    <dgm:cxn modelId="{086B85B5-DD5C-420B-8F6E-ADDC449F2FAC}" type="presParOf" srcId="{6E1685B7-11BF-453D-908A-243241BDDA56}" destId="{5BAAAAAA-AF4A-4634-A756-7010872D75EC}" srcOrd="0" destOrd="0" presId="urn:microsoft.com/office/officeart/2018/5/layout/IconCircleLabelList"/>
    <dgm:cxn modelId="{9782D808-7A4C-45B2-B803-22781AEFC788}" type="presParOf" srcId="{6E1685B7-11BF-453D-908A-243241BDDA56}" destId="{A2004A45-F9D6-4853-9F31-295E0E1E99E7}" srcOrd="1" destOrd="0" presId="urn:microsoft.com/office/officeart/2018/5/layout/IconCircleLabelList"/>
    <dgm:cxn modelId="{97559140-C460-4662-B858-A14AB6F949F7}" type="presParOf" srcId="{6E1685B7-11BF-453D-908A-243241BDDA56}" destId="{33143B32-2E95-4253-8498-C4658057961E}" srcOrd="2" destOrd="0" presId="urn:microsoft.com/office/officeart/2018/5/layout/IconCircleLabelList"/>
    <dgm:cxn modelId="{C079FB54-D804-4E37-A2C6-AF26D78D984E}" type="presParOf" srcId="{6E1685B7-11BF-453D-908A-243241BDDA56}" destId="{CE7DEA1E-3342-4303-9990-8F26334408A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24F5B5-7670-C140-8726-DB94D01EEF2F}">
      <dsp:nvSpPr>
        <dsp:cNvPr id="0" name=""/>
        <dsp:cNvSpPr/>
      </dsp:nvSpPr>
      <dsp:spPr>
        <a:xfrm>
          <a:off x="3006" y="724"/>
          <a:ext cx="2385020" cy="143101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Minimum 15 participants</a:t>
          </a:r>
        </a:p>
      </dsp:txBody>
      <dsp:txXfrm>
        <a:off x="3006" y="724"/>
        <a:ext cx="2385020" cy="1431012"/>
      </dsp:txXfrm>
    </dsp:sp>
    <dsp:sp modelId="{102B394F-D713-5946-A165-0F684F73E9D5}">
      <dsp:nvSpPr>
        <dsp:cNvPr id="0" name=""/>
        <dsp:cNvSpPr/>
      </dsp:nvSpPr>
      <dsp:spPr>
        <a:xfrm>
          <a:off x="2626528" y="724"/>
          <a:ext cx="2385020" cy="143101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Male</a:t>
          </a:r>
        </a:p>
      </dsp:txBody>
      <dsp:txXfrm>
        <a:off x="2626528" y="724"/>
        <a:ext cx="2385020" cy="1431012"/>
      </dsp:txXfrm>
    </dsp:sp>
    <dsp:sp modelId="{3A502682-E31D-364E-95E6-009A1BF5B54A}">
      <dsp:nvSpPr>
        <dsp:cNvPr id="0" name=""/>
        <dsp:cNvSpPr/>
      </dsp:nvSpPr>
      <dsp:spPr>
        <a:xfrm>
          <a:off x="5250051" y="724"/>
          <a:ext cx="2385020" cy="143101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Non-elite </a:t>
          </a:r>
        </a:p>
      </dsp:txBody>
      <dsp:txXfrm>
        <a:off x="5250051" y="724"/>
        <a:ext cx="2385020" cy="1431012"/>
      </dsp:txXfrm>
    </dsp:sp>
    <dsp:sp modelId="{ADD58918-F754-B644-A9E6-851EAD088EF0}">
      <dsp:nvSpPr>
        <dsp:cNvPr id="0" name=""/>
        <dsp:cNvSpPr/>
      </dsp:nvSpPr>
      <dsp:spPr>
        <a:xfrm>
          <a:off x="7873573" y="724"/>
          <a:ext cx="2385020" cy="143101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18-40</a:t>
          </a:r>
        </a:p>
      </dsp:txBody>
      <dsp:txXfrm>
        <a:off x="7873573" y="724"/>
        <a:ext cx="2385020" cy="1431012"/>
      </dsp:txXfrm>
    </dsp:sp>
    <dsp:sp modelId="{AA0149D2-6D86-994E-8111-B799AF37402F}">
      <dsp:nvSpPr>
        <dsp:cNvPr id="0" name=""/>
        <dsp:cNvSpPr/>
      </dsp:nvSpPr>
      <dsp:spPr>
        <a:xfrm>
          <a:off x="2626528" y="1670238"/>
          <a:ext cx="2385020" cy="143101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Convenience sampling</a:t>
          </a:r>
        </a:p>
      </dsp:txBody>
      <dsp:txXfrm>
        <a:off x="2626528" y="1670238"/>
        <a:ext cx="2385020" cy="1431012"/>
      </dsp:txXfrm>
    </dsp:sp>
    <dsp:sp modelId="{489AEFB9-34AC-D748-B104-BFD65A74D866}">
      <dsp:nvSpPr>
        <dsp:cNvPr id="0" name=""/>
        <dsp:cNvSpPr/>
      </dsp:nvSpPr>
      <dsp:spPr>
        <a:xfrm>
          <a:off x="5250051" y="1670238"/>
          <a:ext cx="2385020" cy="143101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Past medical history</a:t>
          </a:r>
        </a:p>
      </dsp:txBody>
      <dsp:txXfrm>
        <a:off x="5250051" y="1670238"/>
        <a:ext cx="2385020" cy="14310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48864D-5C9A-4623-BF14-4514A1430517}">
      <dsp:nvSpPr>
        <dsp:cNvPr id="0" name=""/>
        <dsp:cNvSpPr/>
      </dsp:nvSpPr>
      <dsp:spPr>
        <a:xfrm>
          <a:off x="391328" y="314162"/>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2D94F-AC19-4431-81D2-4D50C1C3E891}">
      <dsp:nvSpPr>
        <dsp:cNvPr id="0" name=""/>
        <dsp:cNvSpPr/>
      </dsp:nvSpPr>
      <dsp:spPr>
        <a:xfrm>
          <a:off x="625328" y="54816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07018F-1390-44F2-B5E9-07DBF58ABB71}">
      <dsp:nvSpPr>
        <dsp:cNvPr id="0" name=""/>
        <dsp:cNvSpPr/>
      </dsp:nvSpPr>
      <dsp:spPr>
        <a:xfrm>
          <a:off x="40328" y="17541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DOMS</a:t>
          </a:r>
        </a:p>
      </dsp:txBody>
      <dsp:txXfrm>
        <a:off x="40328" y="1754162"/>
        <a:ext cx="1800000" cy="720000"/>
      </dsp:txXfrm>
    </dsp:sp>
    <dsp:sp modelId="{07029F66-E12D-4079-8345-B46AFCBA944D}">
      <dsp:nvSpPr>
        <dsp:cNvPr id="0" name=""/>
        <dsp:cNvSpPr/>
      </dsp:nvSpPr>
      <dsp:spPr>
        <a:xfrm>
          <a:off x="2506329" y="314162"/>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E6F277-6080-449E-92C2-4CF5DCA0BC12}">
      <dsp:nvSpPr>
        <dsp:cNvPr id="0" name=""/>
        <dsp:cNvSpPr/>
      </dsp:nvSpPr>
      <dsp:spPr>
        <a:xfrm>
          <a:off x="2740329" y="54816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5D6D90-E42B-414E-A006-F74752934105}">
      <dsp:nvSpPr>
        <dsp:cNvPr id="0" name=""/>
        <dsp:cNvSpPr/>
      </dsp:nvSpPr>
      <dsp:spPr>
        <a:xfrm>
          <a:off x="2155329" y="17541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Injury</a:t>
          </a:r>
        </a:p>
      </dsp:txBody>
      <dsp:txXfrm>
        <a:off x="2155329" y="1754162"/>
        <a:ext cx="1800000" cy="720000"/>
      </dsp:txXfrm>
    </dsp:sp>
    <dsp:sp modelId="{08AB7B58-3F19-4819-AAED-1F14B9289CDD}">
      <dsp:nvSpPr>
        <dsp:cNvPr id="0" name=""/>
        <dsp:cNvSpPr/>
      </dsp:nvSpPr>
      <dsp:spPr>
        <a:xfrm>
          <a:off x="4621329" y="314162"/>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C2B27F-0BB2-413C-9EDC-0F6D3BF3ADC1}">
      <dsp:nvSpPr>
        <dsp:cNvPr id="0" name=""/>
        <dsp:cNvSpPr/>
      </dsp:nvSpPr>
      <dsp:spPr>
        <a:xfrm>
          <a:off x="4855329" y="54816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99029E-9D1C-48A0-82A3-017EBE4C81BF}">
      <dsp:nvSpPr>
        <dsp:cNvPr id="0" name=""/>
        <dsp:cNvSpPr/>
      </dsp:nvSpPr>
      <dsp:spPr>
        <a:xfrm>
          <a:off x="4270329" y="17541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Disclosure of information</a:t>
          </a:r>
        </a:p>
      </dsp:txBody>
      <dsp:txXfrm>
        <a:off x="4270329" y="1754162"/>
        <a:ext cx="1800000" cy="720000"/>
      </dsp:txXfrm>
    </dsp:sp>
    <dsp:sp modelId="{54CAE78A-8AD0-41D4-AE69-9BA3AA4B25EE}">
      <dsp:nvSpPr>
        <dsp:cNvPr id="0" name=""/>
        <dsp:cNvSpPr/>
      </dsp:nvSpPr>
      <dsp:spPr>
        <a:xfrm>
          <a:off x="6736329" y="314162"/>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6FFB6F-BA5F-410F-A45A-4147FB65A2BB}">
      <dsp:nvSpPr>
        <dsp:cNvPr id="0" name=""/>
        <dsp:cNvSpPr/>
      </dsp:nvSpPr>
      <dsp:spPr>
        <a:xfrm>
          <a:off x="6970329" y="54816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389337-C127-48DF-A445-B3B17D294C56}">
      <dsp:nvSpPr>
        <dsp:cNvPr id="0" name=""/>
        <dsp:cNvSpPr/>
      </dsp:nvSpPr>
      <dsp:spPr>
        <a:xfrm>
          <a:off x="6385329" y="17541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Participant well-being</a:t>
          </a:r>
        </a:p>
      </dsp:txBody>
      <dsp:txXfrm>
        <a:off x="6385329" y="1754162"/>
        <a:ext cx="1800000" cy="720000"/>
      </dsp:txXfrm>
    </dsp:sp>
    <dsp:sp modelId="{5BAAAAAA-AF4A-4634-A756-7010872D75EC}">
      <dsp:nvSpPr>
        <dsp:cNvPr id="0" name=""/>
        <dsp:cNvSpPr/>
      </dsp:nvSpPr>
      <dsp:spPr>
        <a:xfrm>
          <a:off x="8851329" y="314162"/>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004A45-F9D6-4853-9F31-295E0E1E99E7}">
      <dsp:nvSpPr>
        <dsp:cNvPr id="0" name=""/>
        <dsp:cNvSpPr/>
      </dsp:nvSpPr>
      <dsp:spPr>
        <a:xfrm>
          <a:off x="9085329" y="548162"/>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7DEA1E-3342-4303-9990-8F26334408A4}">
      <dsp:nvSpPr>
        <dsp:cNvPr id="0" name=""/>
        <dsp:cNvSpPr/>
      </dsp:nvSpPr>
      <dsp:spPr>
        <a:xfrm>
          <a:off x="8500329" y="17541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Limitations</a:t>
          </a:r>
        </a:p>
      </dsp:txBody>
      <dsp:txXfrm>
        <a:off x="8500329" y="1754162"/>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3FBFAA-1C04-9343-B8A8-0491F47CB2DF}" type="datetimeFigureOut">
              <a:rPr lang="en-US" smtClean="0"/>
              <a:t>2/14/20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87F13F-4521-AD4A-8AB2-A03EC1A281C9}" type="slidenum">
              <a:rPr lang="en-US" smtClean="0"/>
              <a:t>‹#›</a:t>
            </a:fld>
            <a:endParaRPr lang="en-US"/>
          </a:p>
        </p:txBody>
      </p:sp>
    </p:spTree>
    <p:extLst>
      <p:ext uri="{BB962C8B-B14F-4D97-AF65-F5344CB8AC3E}">
        <p14:creationId xmlns:p14="http://schemas.microsoft.com/office/powerpoint/2010/main" val="976924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effectLst/>
                <a:latin typeface="+mn-lt"/>
                <a:ea typeface="+mn-ea"/>
                <a:cs typeface="+mn-cs"/>
              </a:rPr>
              <a:t>For my research I am going to be exploring whether there is a relationship between dynamic balance and agility in the male non-elite rugby union population?</a:t>
            </a:r>
            <a:endParaRPr lang="en-GB" sz="18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887F13F-4521-AD4A-8AB2-A03EC1A281C9}" type="slidenum">
              <a:rPr lang="en-US" smtClean="0"/>
              <a:t>1</a:t>
            </a:fld>
            <a:endParaRPr lang="en-US"/>
          </a:p>
        </p:txBody>
      </p:sp>
    </p:spTree>
    <p:extLst>
      <p:ext uri="{BB962C8B-B14F-4D97-AF65-F5344CB8AC3E}">
        <p14:creationId xmlns:p14="http://schemas.microsoft.com/office/powerpoint/2010/main" val="2158040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Rugby Union is a competitive contact sport that requires athletes to be able to change direction </a:t>
            </a:r>
            <a:r>
              <a:rPr lang="en-US" sz="1200" kern="1200" dirty="0">
                <a:solidFill>
                  <a:schemeClr val="tx1"/>
                </a:solidFill>
                <a:effectLst/>
                <a:latin typeface="+mn-lt"/>
                <a:ea typeface="+mn-ea"/>
                <a:cs typeface="+mn-cs"/>
              </a:rPr>
              <a:t>quickly and fluently whilst remaining balanced. It is seen that the most common injuries sustained during rugby game play occur from these fast cutting movements and changes in direction involve the lower limb (Whittaker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2015; Ball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2017; Trewartha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2015; Brooks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.,2005).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Current literature suggests that player position can affect the predominance of injury with backs suffering more frequently from non-contact injuries compared to that of forward playing positions. It’s possible that these injuries occur due to poor dynamic balance affecting agility skills. It is depicted that agility is a whole-body movement. The body needs to have the ability to change direction and move smoothly and efficiently in response to stimuli (Sheppard and Young, 2006) while also maintaining equilibrium and re-establishing equilibrium during these rapid movements (</a:t>
            </a:r>
            <a:r>
              <a:rPr lang="en-US" sz="1200" kern="1200" dirty="0" err="1">
                <a:solidFill>
                  <a:schemeClr val="tx1"/>
                </a:solidFill>
                <a:effectLst/>
                <a:latin typeface="+mn-lt"/>
                <a:ea typeface="+mn-ea"/>
                <a:cs typeface="+mn-cs"/>
              </a:rPr>
              <a:t>Davlin</a:t>
            </a:r>
            <a:r>
              <a:rPr lang="en-US" sz="1200" kern="1200" dirty="0">
                <a:solidFill>
                  <a:schemeClr val="tx1"/>
                </a:solidFill>
                <a:effectLst/>
                <a:latin typeface="+mn-lt"/>
                <a:ea typeface="+mn-ea"/>
                <a:cs typeface="+mn-cs"/>
              </a:rPr>
              <a:t>, 2004) through the utilization of dynamic balance. Therefore, in order to execute efficient agile movements dynamic balance is crucial.</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Previous studies have shown that the </a:t>
            </a:r>
            <a:r>
              <a:rPr lang="en-GB" sz="1200" kern="1200" dirty="0">
                <a:solidFill>
                  <a:schemeClr val="tx1"/>
                </a:solidFill>
                <a:effectLst/>
                <a:latin typeface="+mn-lt"/>
                <a:ea typeface="+mn-ea"/>
                <a:cs typeface="+mn-cs"/>
              </a:rPr>
              <a:t>inclusion of a 6-week agility training programme had shown an improvement in muscle activation of the medial hamstring which may reduce risk of non-contact ACL injuries (Taylor et al.,  2015). Additionally </a:t>
            </a:r>
            <a:r>
              <a:rPr lang="en-US" sz="1200" kern="1200" dirty="0">
                <a:solidFill>
                  <a:schemeClr val="tx1"/>
                </a:solidFill>
                <a:effectLst/>
                <a:latin typeface="+mn-lt"/>
                <a:ea typeface="+mn-ea"/>
                <a:cs typeface="+mn-cs"/>
              </a:rPr>
              <a:t>Attwood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2018 performed a cluster randomized control trial to establish whether the addition of movement control injury prevention exercise programs reduced injury in community level rugby union players. The program included proprioception and balance elements alongside numerous other agility and landing exercises. Results showed a beneficial reduction of 40% in lower limb injuries compared to that of the control group.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 the best of my knowledge there is little evidence looking at the relationship between dynamic balance and agility and whether the incorporation of specific dynamic balance drills in non-elite rugby training sessions could improve skills resulting in a reduction in injury occurrence. </a:t>
            </a:r>
            <a:r>
              <a:rPr lang="en-GB" sz="1200" kern="1200" dirty="0">
                <a:solidFill>
                  <a:schemeClr val="tx1"/>
                </a:solidFill>
                <a:effectLst/>
                <a:latin typeface="+mn-lt"/>
                <a:ea typeface="+mn-ea"/>
                <a:cs typeface="+mn-cs"/>
              </a:rPr>
              <a:t>(Attwood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2018; Ball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2017). Due to lack of research in this area there is currently little warrant for specific dynamic balance training corporation in training within non-elite rugby union therefore the aim of my research is to determine whether there is a relationship between dynamic balance and agility.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hypothesise that there is a relationship between dynamic balance and agility.</a:t>
            </a:r>
          </a:p>
          <a:p>
            <a:endParaRPr lang="en-US" dirty="0"/>
          </a:p>
        </p:txBody>
      </p:sp>
      <p:sp>
        <p:nvSpPr>
          <p:cNvPr id="4" name="Slide Number Placeholder 3"/>
          <p:cNvSpPr>
            <a:spLocks noGrp="1"/>
          </p:cNvSpPr>
          <p:nvPr>
            <p:ph type="sldNum" sz="quarter" idx="5"/>
          </p:nvPr>
        </p:nvSpPr>
        <p:spPr/>
        <p:txBody>
          <a:bodyPr/>
          <a:lstStyle/>
          <a:p>
            <a:fld id="{7887F13F-4521-AD4A-8AB2-A03EC1A281C9}" type="slidenum">
              <a:rPr lang="en-US" smtClean="0"/>
              <a:t>2</a:t>
            </a:fld>
            <a:endParaRPr lang="en-US"/>
          </a:p>
        </p:txBody>
      </p:sp>
    </p:spTree>
    <p:extLst>
      <p:ext uri="{BB962C8B-B14F-4D97-AF65-F5344CB8AC3E}">
        <p14:creationId xmlns:p14="http://schemas.microsoft.com/office/powerpoint/2010/main" val="11014644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Participants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am hoping to enlist a minimum of 15 male volunteers who will be recruited through convenience sampling.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participants must be between the age of 18-40 and currently be training and involved in game play at a non-elite level of rugby union.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ensure optimum safety of the participants there will be exclusion criteria put in place. If participants have experienced injury in the last 12 months they will be excluded from the study. Also if they are not fit enough to participate, they will also be removed.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information will be obtained through the completion of a Physical Activity Readiness Questionnaire.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Additionally anthropometric data will be collected including height, weight and age of each of the participants.</a:t>
            </a:r>
          </a:p>
          <a:p>
            <a:endParaRPr lang="en-US" dirty="0"/>
          </a:p>
        </p:txBody>
      </p:sp>
      <p:sp>
        <p:nvSpPr>
          <p:cNvPr id="4" name="Slide Number Placeholder 3"/>
          <p:cNvSpPr>
            <a:spLocks noGrp="1"/>
          </p:cNvSpPr>
          <p:nvPr>
            <p:ph type="sldNum" sz="quarter" idx="5"/>
          </p:nvPr>
        </p:nvSpPr>
        <p:spPr/>
        <p:txBody>
          <a:bodyPr/>
          <a:lstStyle/>
          <a:p>
            <a:fld id="{7887F13F-4521-AD4A-8AB2-A03EC1A281C9}" type="slidenum">
              <a:rPr lang="en-US" smtClean="0"/>
              <a:t>3</a:t>
            </a:fld>
            <a:endParaRPr lang="en-US"/>
          </a:p>
        </p:txBody>
      </p:sp>
    </p:spTree>
    <p:extLst>
      <p:ext uri="{BB962C8B-B14F-4D97-AF65-F5344CB8AC3E}">
        <p14:creationId xmlns:p14="http://schemas.microsoft.com/office/powerpoint/2010/main" val="4200378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am going to be using an Observational Cross-Sectional Design.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type of study I am doing is descriptive because there will be no intervention put in place.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Within this study there are two variables. Both variables are quantitative and continuous. The dynamic balance test is the independent variable and the Agility T-test is an independent variable.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is a bi-variate analysis as we are looking to determine the empirical relationship between the two variables.</a:t>
            </a:r>
          </a:p>
          <a:p>
            <a:endParaRPr lang="en-US" dirty="0"/>
          </a:p>
        </p:txBody>
      </p:sp>
      <p:sp>
        <p:nvSpPr>
          <p:cNvPr id="4" name="Slide Number Placeholder 3"/>
          <p:cNvSpPr>
            <a:spLocks noGrp="1"/>
          </p:cNvSpPr>
          <p:nvPr>
            <p:ph type="sldNum" sz="quarter" idx="5"/>
          </p:nvPr>
        </p:nvSpPr>
        <p:spPr/>
        <p:txBody>
          <a:bodyPr/>
          <a:lstStyle/>
          <a:p>
            <a:fld id="{7887F13F-4521-AD4A-8AB2-A03EC1A281C9}" type="slidenum">
              <a:rPr lang="en-US" smtClean="0"/>
              <a:t>4</a:t>
            </a:fld>
            <a:endParaRPr lang="en-US"/>
          </a:p>
        </p:txBody>
      </p:sp>
    </p:spTree>
    <p:extLst>
      <p:ext uri="{BB962C8B-B14F-4D97-AF65-F5344CB8AC3E}">
        <p14:creationId xmlns:p14="http://schemas.microsoft.com/office/powerpoint/2010/main" val="39014964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Agility T-Test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T-test is designed to measure the participants ability to maintain balance whilst changing direction without loss of speed throughout. </a:t>
            </a:r>
            <a:r>
              <a:rPr lang="en-GB" sz="1200" kern="1200" dirty="0" err="1">
                <a:solidFill>
                  <a:schemeClr val="tx1"/>
                </a:solidFill>
                <a:effectLst/>
                <a:latin typeface="+mn-lt"/>
                <a:ea typeface="+mn-ea"/>
                <a:cs typeface="+mn-cs"/>
              </a:rPr>
              <a:t>Semenik</a:t>
            </a:r>
            <a:r>
              <a:rPr lang="en-GB" sz="1200" kern="1200" dirty="0">
                <a:solidFill>
                  <a:schemeClr val="tx1"/>
                </a:solidFill>
                <a:effectLst/>
                <a:latin typeface="+mn-lt"/>
                <a:ea typeface="+mn-ea"/>
                <a:cs typeface="+mn-cs"/>
              </a:rPr>
              <a:t>, 1990 displays the protocol for The T-test that we are going to use to measure the participants agility as shown on the current slide. This protocol has successfully been used in numerous studies (Moreira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2014; Raya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2013; Munro and Herrington., 2011; </a:t>
            </a:r>
            <a:r>
              <a:rPr lang="en-GB" sz="1200" kern="1200" dirty="0" err="1">
                <a:solidFill>
                  <a:schemeClr val="tx1"/>
                </a:solidFill>
                <a:effectLst/>
                <a:latin typeface="+mn-lt"/>
                <a:ea typeface="+mn-ea"/>
                <a:cs typeface="+mn-cs"/>
              </a:rPr>
              <a:t>Pauloe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2000). For the purpose of this study the distance within the protocol has been converted from yards to metres for ease of measurement and accuracy. </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participant begins with both feet behind the starting point at cone A. The assessor will give the voice command of “Go” and at this point the participant should begin the test and the stop-watch will be started.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subject will sprint forward to cone B and touch it with their hand. Next they will sidestep to the left and touch cone C before side stepping to the far right and touch cone D. Then a further movement left back to cone B where they will touch the cone again before lastly running backwards and passing cone A. On movements incorporating side steps the participants must refrain from crossing over their legs. When the participant passes cone A for the final time the stop-watch will be stopped.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agility T-test has been shown to be h</a:t>
            </a:r>
            <a:r>
              <a:rPr lang="en-US" sz="1200" kern="1200" dirty="0" err="1">
                <a:solidFill>
                  <a:schemeClr val="tx1"/>
                </a:solidFill>
                <a:effectLst/>
                <a:latin typeface="+mn-lt"/>
                <a:ea typeface="+mn-ea"/>
                <a:cs typeface="+mn-cs"/>
              </a:rPr>
              <a:t>ighly</a:t>
            </a:r>
            <a:r>
              <a:rPr lang="en-US" sz="1200" kern="1200" dirty="0">
                <a:solidFill>
                  <a:schemeClr val="tx1"/>
                </a:solidFill>
                <a:effectLst/>
                <a:latin typeface="+mn-lt"/>
                <a:ea typeface="+mn-ea"/>
                <a:cs typeface="+mn-cs"/>
              </a:rPr>
              <a:t> reliable and measures agility as well as other components including leg speed and power (</a:t>
            </a:r>
            <a:r>
              <a:rPr lang="en-US" sz="1200" kern="1200" dirty="0" err="1">
                <a:solidFill>
                  <a:schemeClr val="tx1"/>
                </a:solidFill>
                <a:effectLst/>
                <a:latin typeface="+mn-lt"/>
                <a:ea typeface="+mn-ea"/>
                <a:cs typeface="+mn-cs"/>
              </a:rPr>
              <a:t>Pauole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.,2000)</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rPr>
              <a:t>Y-Balance test </a:t>
            </a:r>
            <a:endParaRPr lang="en-GB" sz="1200" kern="1200" dirty="0">
              <a:solidFill>
                <a:schemeClr val="tx1"/>
              </a:solidFill>
              <a:effectLst/>
              <a:latin typeface="+mn-lt"/>
              <a:ea typeface="+mn-ea"/>
              <a:cs typeface="+mn-cs"/>
            </a:endParaRPr>
          </a:p>
          <a:p>
            <a:r>
              <a:rPr lang="en-US"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 the purpose of this research question the Y balance test is going to be used. The Y balance test has components which are taken from the star excursion balance test however the Y balance test has been developed to improve the repeatability in the measuring of these components.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Y balance test is performed with the participant stood on one leg while reaching out in 3 different directions (anterior, postmedial and posterolateral) with the opposing lower extremity. The participant performs 3 attempts in each direction and a composite reach distance is calculated. The test will be performed with the client stood on their dominant leg.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Due to the nature of the sport the participants are required to hold a rugby ball during the test rather than placing their hands on their waist. They are also required to wear the footwear that they would usually wear to play a game. These alterations have been made to make the test more sports specific and relevant to rugby union players.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Y balance test has been shown to have good to excellent reliability (ICC= 0.88-0.99).</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Both tests will be carried out on the same day for each individual participant however the whole sample group will not all complete the tests on the same day.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Participants will partake in a practice session 7 days prior to tests being conducted so as they have full understanding and knowledge of the protocol requirements.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7887F13F-4521-AD4A-8AB2-A03EC1A281C9}" type="slidenum">
              <a:rPr lang="en-US" smtClean="0"/>
              <a:t>5</a:t>
            </a:fld>
            <a:endParaRPr lang="en-US"/>
          </a:p>
        </p:txBody>
      </p:sp>
    </p:spTree>
    <p:extLst>
      <p:ext uri="{BB962C8B-B14F-4D97-AF65-F5344CB8AC3E}">
        <p14:creationId xmlns:p14="http://schemas.microsoft.com/office/powerpoint/2010/main" val="3530612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have produced a timeline to establish a chronological order of events in order to complete my project.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Starting in December 2019 a literature search was completed, and a method was developed. Next a power point presentation was prepared, and an ethics form was completed for submission on 14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February 2020. After the presentation has been given and ethical approval confirmed this will give me approximately 4 weeks to collect my data. Next I will need to run my data through SPSS. </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To establish if a relationship between dynamic balance and agility exists, we will analyze the data gathered using a correlation. If a relationship is found, then this will describe the strength and direction of the linear relationship between the two variables.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Kolmogorov-Smirnov test for variance distribution of the data will be used. If the result is more than 0.05 this indicates normality or “normally distributed data”. Normally distributed data will have a mean and median that are equal and are both located at the center of the data distribution. This means that we can then use parametric statistics with the use of Person Product moment correlation-coefficient. The use of the Pearson’s correlation can measure the strength and direction of association if there is any between the two variables that are being measured. If the data is not evenly distributed and found to have a significance of less than 0.05 then a Spearman test will be used for non-parametric statistics.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Once the data has been analyzed a report/poster write up can be completed and a draft copy of the poster submitted on the 12</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April. This will give enough time for adjustments and for the final copy to be sent for printing before submission on April 27</a:t>
            </a:r>
            <a:r>
              <a:rPr lang="en-US" sz="1200" kern="1200" baseline="30000" dirty="0">
                <a:solidFill>
                  <a:schemeClr val="tx1"/>
                </a:solidFill>
                <a:effectLst/>
                <a:latin typeface="+mn-lt"/>
                <a:ea typeface="+mn-ea"/>
                <a:cs typeface="+mn-cs"/>
              </a:rPr>
              <a:t>th. </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7887F13F-4521-AD4A-8AB2-A03EC1A281C9}" type="slidenum">
              <a:rPr lang="en-US" smtClean="0"/>
              <a:t>6</a:t>
            </a:fld>
            <a:endParaRPr lang="en-US"/>
          </a:p>
        </p:txBody>
      </p:sp>
    </p:spTree>
    <p:extLst>
      <p:ext uri="{BB962C8B-B14F-4D97-AF65-F5344CB8AC3E}">
        <p14:creationId xmlns:p14="http://schemas.microsoft.com/office/powerpoint/2010/main" val="22330631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Ethical considerations. </a:t>
            </a:r>
          </a:p>
          <a:p>
            <a:r>
              <a:rPr lang="en-GB" sz="1200" kern="1200" dirty="0">
                <a:solidFill>
                  <a:schemeClr val="tx1"/>
                </a:solidFill>
                <a:effectLst/>
                <a:latin typeface="+mn-lt"/>
                <a:ea typeface="+mn-ea"/>
                <a:cs typeface="+mn-cs"/>
              </a:rPr>
              <a:t> </a:t>
            </a:r>
          </a:p>
          <a:p>
            <a:r>
              <a:rPr lang="en-US" sz="1200" u="sng" kern="1200" dirty="0">
                <a:solidFill>
                  <a:schemeClr val="tx1"/>
                </a:solidFill>
                <a:effectLst/>
                <a:latin typeface="+mn-lt"/>
                <a:ea typeface="+mn-ea"/>
                <a:cs typeface="+mn-cs"/>
              </a:rPr>
              <a:t>DOMS-</a:t>
            </a:r>
            <a:r>
              <a:rPr lang="en-US" sz="1200" kern="1200" dirty="0">
                <a:solidFill>
                  <a:schemeClr val="tx1"/>
                </a:solidFill>
                <a:effectLst/>
                <a:latin typeface="+mn-lt"/>
                <a:ea typeface="+mn-ea"/>
                <a:cs typeface="+mn-cs"/>
              </a:rPr>
              <a:t> With any bout of exercise there is a low risk of delayed onset muscle soreness. All participants will be informed of the DOMS risks and will be given appropriate management advice if needed.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u="sng" kern="1200" dirty="0">
                <a:solidFill>
                  <a:schemeClr val="tx1"/>
                </a:solidFill>
                <a:effectLst/>
                <a:latin typeface="+mn-lt"/>
                <a:ea typeface="+mn-ea"/>
                <a:cs typeface="+mn-cs"/>
              </a:rPr>
              <a:t>Injury –</a:t>
            </a:r>
            <a:r>
              <a:rPr lang="en-US" sz="1200" kern="1200" dirty="0">
                <a:solidFill>
                  <a:schemeClr val="tx1"/>
                </a:solidFill>
                <a:effectLst/>
                <a:latin typeface="+mn-lt"/>
                <a:ea typeface="+mn-ea"/>
                <a:cs typeface="+mn-cs"/>
              </a:rPr>
              <a:t>  Because there is an element of exercise included in the testing there is a low risk of injury. A risk assessment is in place for the use of the facilities where testing will be conducted. Additionally, the assessor holds a current and up to date first aid certificate and a AED is available on site if needed.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rPr>
              <a:t>Disclosure of information </a:t>
            </a:r>
            <a:r>
              <a:rPr lang="en-US" sz="1200" kern="1200" dirty="0">
                <a:solidFill>
                  <a:schemeClr val="tx1"/>
                </a:solidFill>
                <a:effectLst/>
                <a:latin typeface="+mn-lt"/>
                <a:ea typeface="+mn-ea"/>
                <a:cs typeface="+mn-cs"/>
              </a:rPr>
              <a:t>- Who are you going to share the info with.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Information of the individual participant will be available for them to access at all times. Also available for the coach on request. There is no rule that participants have to consent to their information being accessed by anyone other than themselves.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Participant well-being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assessor will need to consider the emotional feelings of the participant when asking about previous injury and medical history of themselves and family. These questions should be approached with consideration. If any participants are not fit to participate, they will be removed from the study and referred onto the relevant agency. </a:t>
            </a:r>
            <a:endParaRPr lang="en-GB" sz="1200" kern="1200" dirty="0">
              <a:solidFill>
                <a:schemeClr val="tx1"/>
              </a:solidFill>
              <a:effectLst/>
              <a:latin typeface="+mn-lt"/>
              <a:ea typeface="+mn-ea"/>
              <a:cs typeface="+mn-cs"/>
            </a:endParaRPr>
          </a:p>
          <a:p>
            <a:r>
              <a:rPr lang="en-US"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rPr>
              <a:t>Limitations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 are some limitations with the conduct of this study.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assessors lack of experience when conducting the specific tests being carried out may hinder the accuracy of the results. Also, the reaction time of the assessor may alter results. The use of timing gates would resolve this problem however the assessor was also inexperienced in the use of the time gates and software.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Variables include the weather and temperature may affect results. However, these variables cannot be controlled.  Although testing could have been carried out at an indoor facility to control weather and temperature this would not have been sport specific as rugby union is not played inside.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887F13F-4521-AD4A-8AB2-A03EC1A281C9}" type="slidenum">
              <a:rPr lang="en-US" smtClean="0"/>
              <a:t>7</a:t>
            </a:fld>
            <a:endParaRPr lang="en-US"/>
          </a:p>
        </p:txBody>
      </p:sp>
    </p:spTree>
    <p:extLst>
      <p:ext uri="{BB962C8B-B14F-4D97-AF65-F5344CB8AC3E}">
        <p14:creationId xmlns:p14="http://schemas.microsoft.com/office/powerpoint/2010/main" val="909361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D0FA0BE1-AC78-3E41-AB8C-47FD2F9621E2}" type="datetimeFigureOut">
              <a:rPr lang="en-US" smtClean="0"/>
              <a:t>2/14/20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251229043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0FA0BE1-AC78-3E41-AB8C-47FD2F9621E2}" type="datetimeFigureOut">
              <a:rPr lang="en-US" smtClean="0"/>
              <a:t>2/14/20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1744737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D0FA0BE1-AC78-3E41-AB8C-47FD2F9621E2}" type="datetimeFigureOut">
              <a:rPr lang="en-US" smtClean="0"/>
              <a:t>2/14/20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140638057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D0FA0BE1-AC78-3E41-AB8C-47FD2F9621E2}" type="datetimeFigureOut">
              <a:rPr lang="en-US" smtClean="0"/>
              <a:t>2/14/20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3168192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D0FA0BE1-AC78-3E41-AB8C-47FD2F9621E2}" type="datetimeFigureOut">
              <a:rPr lang="en-US" smtClean="0"/>
              <a:t>2/14/20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5294204-1A53-674C-9F38-B7A3A1C5E5AF}"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053991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0FA0BE1-AC78-3E41-AB8C-47FD2F9621E2}" type="datetimeFigureOut">
              <a:rPr lang="en-US" smtClean="0"/>
              <a:t>2/14/20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2812929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FA0BE1-AC78-3E41-AB8C-47FD2F9621E2}" type="datetimeFigureOut">
              <a:rPr lang="en-US" smtClean="0"/>
              <a:t>2/14/20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2330848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0FA0BE1-AC78-3E41-AB8C-47FD2F9621E2}" type="datetimeFigureOut">
              <a:rPr lang="en-US" smtClean="0"/>
              <a:t>2/14/20</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586218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D0FA0BE1-AC78-3E41-AB8C-47FD2F9621E2}" type="datetimeFigureOut">
              <a:rPr lang="en-US" smtClean="0"/>
              <a:t>2/14/20</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425371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0FA0BE1-AC78-3E41-AB8C-47FD2F9621E2}" type="datetimeFigureOut">
              <a:rPr lang="en-US" smtClean="0"/>
              <a:t>2/14/20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911562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0FA0BE1-AC78-3E41-AB8C-47FD2F9621E2}" type="datetimeFigureOut">
              <a:rPr lang="en-US" smtClean="0"/>
              <a:t>2/14/20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3995478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D0FA0BE1-AC78-3E41-AB8C-47FD2F9621E2}" type="datetimeFigureOut">
              <a:rPr lang="en-US" smtClean="0"/>
              <a:t>2/14/20</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05294204-1A53-674C-9F38-B7A3A1C5E5AF}" type="slidenum">
              <a:rPr lang="en-US" smtClean="0"/>
              <a:t>‹#›</a:t>
            </a:fld>
            <a:endParaRPr lang="en-US"/>
          </a:p>
        </p:txBody>
      </p:sp>
    </p:spTree>
    <p:extLst>
      <p:ext uri="{BB962C8B-B14F-4D97-AF65-F5344CB8AC3E}">
        <p14:creationId xmlns:p14="http://schemas.microsoft.com/office/powerpoint/2010/main" val="93893016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tiff"/></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CF2F85F-D96A-0641-907C-B3C309D20872}"/>
              </a:ext>
            </a:extLst>
          </p:cNvPr>
          <p:cNvSpPr>
            <a:spLocks noGrp="1"/>
          </p:cNvSpPr>
          <p:nvPr>
            <p:ph type="subTitle" idx="1"/>
          </p:nvPr>
        </p:nvSpPr>
        <p:spPr>
          <a:xfrm>
            <a:off x="1262729" y="5499895"/>
            <a:ext cx="9638443" cy="484633"/>
          </a:xfrm>
        </p:spPr>
        <p:txBody>
          <a:bodyPr>
            <a:normAutofit/>
          </a:bodyPr>
          <a:lstStyle/>
          <a:p>
            <a:r>
              <a:rPr lang="en-US"/>
              <a:t>Rebecca Parry</a:t>
            </a:r>
          </a:p>
        </p:txBody>
      </p:sp>
      <p:sp>
        <p:nvSpPr>
          <p:cNvPr id="5" name="Rectangle 7">
            <a:extLst>
              <a:ext uri="{FF2B5EF4-FFF2-40B4-BE49-F238E27FC236}">
                <a16:creationId xmlns:a16="http://schemas.microsoft.com/office/drawing/2014/main" id="{84167985-D6E9-40FF-97C0-4B6D373E8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68" y="640080"/>
            <a:ext cx="10911865"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9">
            <a:extLst>
              <a:ext uri="{FF2B5EF4-FFF2-40B4-BE49-F238E27FC236}">
                <a16:creationId xmlns:a16="http://schemas.microsoft.com/office/drawing/2014/main" id="{68801362-349C-44BE-BEF6-8E926E1D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EEE16E-4030-C246-A817-ADCD779D6B9E}"/>
              </a:ext>
            </a:extLst>
          </p:cNvPr>
          <p:cNvSpPr>
            <a:spLocks noGrp="1"/>
          </p:cNvSpPr>
          <p:nvPr>
            <p:ph type="ctrTitle"/>
          </p:nvPr>
        </p:nvSpPr>
        <p:spPr>
          <a:xfrm>
            <a:off x="1262729" y="1289303"/>
            <a:ext cx="9638443" cy="3339303"/>
          </a:xfrm>
          <a:ln>
            <a:noFill/>
          </a:ln>
        </p:spPr>
        <p:txBody>
          <a:bodyPr>
            <a:normAutofit/>
          </a:bodyPr>
          <a:lstStyle/>
          <a:p>
            <a:r>
              <a:rPr lang="en-US" sz="4300" dirty="0"/>
              <a:t>Is there a relationship between dynamic balance and agility in the male non-elite rugby union population?</a:t>
            </a:r>
          </a:p>
        </p:txBody>
      </p:sp>
    </p:spTree>
    <p:extLst>
      <p:ext uri="{BB962C8B-B14F-4D97-AF65-F5344CB8AC3E}">
        <p14:creationId xmlns:p14="http://schemas.microsoft.com/office/powerpoint/2010/main" val="541547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DE169E-5E8D-7D4F-A283-50F1E37379E4}"/>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2600" dirty="0">
                <a:solidFill>
                  <a:srgbClr val="FFFFFF"/>
                </a:solidFill>
              </a:rPr>
              <a:t>Rationale and hypothesis</a:t>
            </a:r>
          </a:p>
        </p:txBody>
      </p:sp>
      <p:sp>
        <p:nvSpPr>
          <p:cNvPr id="3" name="Content Placeholder 2">
            <a:extLst>
              <a:ext uri="{FF2B5EF4-FFF2-40B4-BE49-F238E27FC236}">
                <a16:creationId xmlns:a16="http://schemas.microsoft.com/office/drawing/2014/main" id="{2C8AAB91-1074-4748-A736-36F204E10EB1}"/>
              </a:ext>
            </a:extLst>
          </p:cNvPr>
          <p:cNvSpPr>
            <a:spLocks noGrp="1"/>
          </p:cNvSpPr>
          <p:nvPr>
            <p:ph idx="1"/>
          </p:nvPr>
        </p:nvSpPr>
        <p:spPr>
          <a:xfrm>
            <a:off x="5591695" y="1402080"/>
            <a:ext cx="5320696" cy="4053840"/>
          </a:xfrm>
        </p:spPr>
        <p:txBody>
          <a:bodyPr anchor="ctr">
            <a:normAutofit/>
          </a:bodyPr>
          <a:lstStyle/>
          <a:p>
            <a:pPr>
              <a:buFont typeface="Wingdings" pitchFamily="2" charset="2"/>
              <a:buChar char="Ø"/>
            </a:pPr>
            <a:r>
              <a:rPr lang="en-US" dirty="0"/>
              <a:t>Rugby Union</a:t>
            </a:r>
          </a:p>
          <a:p>
            <a:pPr>
              <a:buFont typeface="Wingdings" pitchFamily="2" charset="2"/>
              <a:buChar char="Ø"/>
            </a:pPr>
            <a:r>
              <a:rPr lang="en-US" dirty="0"/>
              <a:t>Injury</a:t>
            </a:r>
          </a:p>
          <a:p>
            <a:pPr>
              <a:buFont typeface="Wingdings" pitchFamily="2" charset="2"/>
              <a:buChar char="Ø"/>
            </a:pPr>
            <a:r>
              <a:rPr lang="en-US" dirty="0"/>
              <a:t>Agility</a:t>
            </a:r>
          </a:p>
          <a:p>
            <a:pPr>
              <a:buFont typeface="Wingdings" pitchFamily="2" charset="2"/>
              <a:buChar char="Ø"/>
            </a:pPr>
            <a:r>
              <a:rPr lang="en-US" dirty="0"/>
              <a:t>Dynamic balance</a:t>
            </a:r>
          </a:p>
        </p:txBody>
      </p:sp>
    </p:spTree>
    <p:extLst>
      <p:ext uri="{BB962C8B-B14F-4D97-AF65-F5344CB8AC3E}">
        <p14:creationId xmlns:p14="http://schemas.microsoft.com/office/powerpoint/2010/main" val="2371934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85108-F6BA-3343-9846-3E6801F9D649}"/>
              </a:ext>
            </a:extLst>
          </p:cNvPr>
          <p:cNvSpPr>
            <a:spLocks noGrp="1"/>
          </p:cNvSpPr>
          <p:nvPr>
            <p:ph type="title"/>
          </p:nvPr>
        </p:nvSpPr>
        <p:spPr>
          <a:xfrm>
            <a:off x="2231136" y="964692"/>
            <a:ext cx="7729728" cy="1188720"/>
          </a:xfrm>
        </p:spPr>
        <p:txBody>
          <a:bodyPr>
            <a:normAutofit/>
          </a:bodyPr>
          <a:lstStyle/>
          <a:p>
            <a:r>
              <a:rPr lang="en-US" dirty="0"/>
              <a:t>Method - Participants</a:t>
            </a:r>
          </a:p>
        </p:txBody>
      </p:sp>
      <p:graphicFrame>
        <p:nvGraphicFramePr>
          <p:cNvPr id="5" name="Content Placeholder 2">
            <a:extLst>
              <a:ext uri="{FF2B5EF4-FFF2-40B4-BE49-F238E27FC236}">
                <a16:creationId xmlns:a16="http://schemas.microsoft.com/office/drawing/2014/main" id="{4146238E-FBB5-491B-9521-24F7D56E5BE8}"/>
              </a:ext>
            </a:extLst>
          </p:cNvPr>
          <p:cNvGraphicFramePr>
            <a:graphicFrameLocks noGrp="1"/>
          </p:cNvGraphicFramePr>
          <p:nvPr>
            <p:ph idx="1"/>
            <p:extLst>
              <p:ext uri="{D42A27DB-BD31-4B8C-83A1-F6EECF244321}">
                <p14:modId xmlns:p14="http://schemas.microsoft.com/office/powerpoint/2010/main" val="3400320625"/>
              </p:ext>
            </p:extLst>
          </p:nvPr>
        </p:nvGraphicFramePr>
        <p:xfrm>
          <a:off x="965201" y="2638425"/>
          <a:ext cx="10261600" cy="3101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6286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D529-02C5-EC4A-891F-90AB309620CE}"/>
              </a:ext>
            </a:extLst>
          </p:cNvPr>
          <p:cNvSpPr>
            <a:spLocks noGrp="1"/>
          </p:cNvSpPr>
          <p:nvPr>
            <p:ph type="title"/>
          </p:nvPr>
        </p:nvSpPr>
        <p:spPr/>
        <p:txBody>
          <a:bodyPr/>
          <a:lstStyle/>
          <a:p>
            <a:r>
              <a:rPr lang="en-US" dirty="0"/>
              <a:t>Research design</a:t>
            </a:r>
          </a:p>
        </p:txBody>
      </p:sp>
      <p:sp>
        <p:nvSpPr>
          <p:cNvPr id="3" name="Content Placeholder 2">
            <a:extLst>
              <a:ext uri="{FF2B5EF4-FFF2-40B4-BE49-F238E27FC236}">
                <a16:creationId xmlns:a16="http://schemas.microsoft.com/office/drawing/2014/main" id="{17E0E7A0-EFDE-E345-A0FA-A81804231768}"/>
              </a:ext>
            </a:extLst>
          </p:cNvPr>
          <p:cNvSpPr>
            <a:spLocks noGrp="1"/>
          </p:cNvSpPr>
          <p:nvPr>
            <p:ph idx="1"/>
          </p:nvPr>
        </p:nvSpPr>
        <p:spPr>
          <a:xfrm>
            <a:off x="3914531" y="2653728"/>
            <a:ext cx="4787900" cy="3635756"/>
          </a:xfrm>
          <a:solidFill>
            <a:schemeClr val="bg1">
              <a:lumMod val="65000"/>
            </a:schemeClr>
          </a:solidFill>
        </p:spPr>
        <p:txBody>
          <a:bodyPr/>
          <a:lstStyle/>
          <a:p>
            <a:pPr marL="0" indent="0" algn="ctr">
              <a:buNone/>
            </a:pPr>
            <a:r>
              <a:rPr lang="en-US" dirty="0"/>
              <a:t>Observational cross-sectional design</a:t>
            </a:r>
          </a:p>
        </p:txBody>
      </p:sp>
      <p:cxnSp>
        <p:nvCxnSpPr>
          <p:cNvPr id="7" name="Straight Connector 6">
            <a:extLst>
              <a:ext uri="{FF2B5EF4-FFF2-40B4-BE49-F238E27FC236}">
                <a16:creationId xmlns:a16="http://schemas.microsoft.com/office/drawing/2014/main" id="{16D61401-858C-1741-969A-671070138BE2}"/>
              </a:ext>
            </a:extLst>
          </p:cNvPr>
          <p:cNvCxnSpPr/>
          <p:nvPr/>
        </p:nvCxnSpPr>
        <p:spPr>
          <a:xfrm>
            <a:off x="4532225" y="3275852"/>
            <a:ext cx="0" cy="2391508"/>
          </a:xfrm>
          <a:prstGeom prst="line">
            <a:avLst/>
          </a:prstGeom>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E058E070-AAC2-FC40-9BF8-0995977855F4}"/>
              </a:ext>
            </a:extLst>
          </p:cNvPr>
          <p:cNvCxnSpPr/>
          <p:nvPr/>
        </p:nvCxnSpPr>
        <p:spPr>
          <a:xfrm>
            <a:off x="4532225" y="3265714"/>
            <a:ext cx="3938954" cy="0"/>
          </a:xfrm>
          <a:prstGeom prst="line">
            <a:avLst/>
          </a:prstGeom>
        </p:spPr>
        <p:style>
          <a:lnRef idx="1">
            <a:schemeClr val="dk1"/>
          </a:lnRef>
          <a:fillRef idx="0">
            <a:schemeClr val="dk1"/>
          </a:fillRef>
          <a:effectRef idx="0">
            <a:schemeClr val="dk1"/>
          </a:effectRef>
          <a:fontRef idx="minor">
            <a:schemeClr val="tx1"/>
          </a:fontRef>
        </p:style>
      </p:cxnSp>
      <p:sp>
        <p:nvSpPr>
          <p:cNvPr id="10" name="TextBox 9">
            <a:extLst>
              <a:ext uri="{FF2B5EF4-FFF2-40B4-BE49-F238E27FC236}">
                <a16:creationId xmlns:a16="http://schemas.microsoft.com/office/drawing/2014/main" id="{068501CF-8DF1-D743-8EB7-E9B6DAE0D475}"/>
              </a:ext>
            </a:extLst>
          </p:cNvPr>
          <p:cNvSpPr txBox="1"/>
          <p:nvPr/>
        </p:nvSpPr>
        <p:spPr>
          <a:xfrm>
            <a:off x="4855796" y="3531647"/>
            <a:ext cx="1075174" cy="923330"/>
          </a:xfrm>
          <a:prstGeom prst="rect">
            <a:avLst/>
          </a:prstGeom>
          <a:solidFill>
            <a:srgbClr val="254059"/>
          </a:solidFill>
          <a:ln>
            <a:solidFill>
              <a:schemeClr val="tx1"/>
            </a:solidFill>
          </a:ln>
        </p:spPr>
        <p:txBody>
          <a:bodyPr wrap="square" rtlCol="0">
            <a:spAutoFit/>
          </a:bodyPr>
          <a:lstStyle/>
          <a:p>
            <a:pPr algn="ctr"/>
            <a:endParaRPr lang="en-US" dirty="0"/>
          </a:p>
          <a:p>
            <a:pPr algn="ctr"/>
            <a:r>
              <a:rPr lang="en-US" dirty="0"/>
              <a:t>Group 1</a:t>
            </a:r>
          </a:p>
          <a:p>
            <a:endParaRPr lang="en-US" dirty="0"/>
          </a:p>
        </p:txBody>
      </p:sp>
      <p:sp>
        <p:nvSpPr>
          <p:cNvPr id="11" name="TextBox 10">
            <a:extLst>
              <a:ext uri="{FF2B5EF4-FFF2-40B4-BE49-F238E27FC236}">
                <a16:creationId xmlns:a16="http://schemas.microsoft.com/office/drawing/2014/main" id="{D9939425-5D2B-D348-B75E-7C3551C13A34}"/>
              </a:ext>
            </a:extLst>
          </p:cNvPr>
          <p:cNvSpPr txBox="1"/>
          <p:nvPr/>
        </p:nvSpPr>
        <p:spPr>
          <a:xfrm>
            <a:off x="6620607" y="3531647"/>
            <a:ext cx="1049216" cy="923330"/>
          </a:xfrm>
          <a:prstGeom prst="rect">
            <a:avLst/>
          </a:prstGeom>
          <a:solidFill>
            <a:srgbClr val="254059"/>
          </a:solidFill>
          <a:ln>
            <a:solidFill>
              <a:schemeClr val="tx1"/>
            </a:solidFill>
          </a:ln>
        </p:spPr>
        <p:txBody>
          <a:bodyPr wrap="square" rtlCol="0">
            <a:spAutoFit/>
          </a:bodyPr>
          <a:lstStyle/>
          <a:p>
            <a:pPr algn="ctr"/>
            <a:endParaRPr lang="en-US" dirty="0"/>
          </a:p>
          <a:p>
            <a:pPr algn="ctr"/>
            <a:r>
              <a:rPr lang="en-US" dirty="0"/>
              <a:t>Test 1</a:t>
            </a:r>
          </a:p>
          <a:p>
            <a:endParaRPr lang="en-US" dirty="0"/>
          </a:p>
        </p:txBody>
      </p:sp>
      <p:sp>
        <p:nvSpPr>
          <p:cNvPr id="12" name="TextBox 11">
            <a:extLst>
              <a:ext uri="{FF2B5EF4-FFF2-40B4-BE49-F238E27FC236}">
                <a16:creationId xmlns:a16="http://schemas.microsoft.com/office/drawing/2014/main" id="{2940CF56-4EB0-5647-A961-BE5FAF6A30EC}"/>
              </a:ext>
            </a:extLst>
          </p:cNvPr>
          <p:cNvSpPr txBox="1"/>
          <p:nvPr/>
        </p:nvSpPr>
        <p:spPr>
          <a:xfrm>
            <a:off x="6620607" y="4692018"/>
            <a:ext cx="1075174" cy="923330"/>
          </a:xfrm>
          <a:prstGeom prst="rect">
            <a:avLst/>
          </a:prstGeom>
          <a:solidFill>
            <a:srgbClr val="254059"/>
          </a:solidFill>
          <a:ln>
            <a:solidFill>
              <a:schemeClr val="tx1"/>
            </a:solidFill>
          </a:ln>
        </p:spPr>
        <p:txBody>
          <a:bodyPr wrap="square" rtlCol="0">
            <a:spAutoFit/>
          </a:bodyPr>
          <a:lstStyle/>
          <a:p>
            <a:pPr algn="ctr"/>
            <a:endParaRPr lang="en-US" dirty="0"/>
          </a:p>
          <a:p>
            <a:pPr algn="ctr"/>
            <a:r>
              <a:rPr lang="en-US" dirty="0"/>
              <a:t>Test 2</a:t>
            </a:r>
          </a:p>
          <a:p>
            <a:endParaRPr lang="en-US" dirty="0"/>
          </a:p>
        </p:txBody>
      </p:sp>
    </p:spTree>
    <p:extLst>
      <p:ext uri="{BB962C8B-B14F-4D97-AF65-F5344CB8AC3E}">
        <p14:creationId xmlns:p14="http://schemas.microsoft.com/office/powerpoint/2010/main" val="2292531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B8289-AEF9-E141-BC5F-9B27BCA82365}"/>
              </a:ext>
            </a:extLst>
          </p:cNvPr>
          <p:cNvSpPr>
            <a:spLocks noGrp="1"/>
          </p:cNvSpPr>
          <p:nvPr>
            <p:ph type="title"/>
          </p:nvPr>
        </p:nvSpPr>
        <p:spPr>
          <a:xfrm>
            <a:off x="2231136" y="467418"/>
            <a:ext cx="7729728" cy="1188720"/>
          </a:xfrm>
          <a:solidFill>
            <a:srgbClr val="FFFFFF"/>
          </a:solidFill>
        </p:spPr>
        <p:txBody>
          <a:bodyPr>
            <a:normAutofit/>
          </a:bodyPr>
          <a:lstStyle/>
          <a:p>
            <a:r>
              <a:rPr lang="en-US" dirty="0"/>
              <a:t>Protocol</a:t>
            </a:r>
          </a:p>
        </p:txBody>
      </p:sp>
      <p:sp>
        <p:nvSpPr>
          <p:cNvPr id="3" name="Content Placeholder 2">
            <a:extLst>
              <a:ext uri="{FF2B5EF4-FFF2-40B4-BE49-F238E27FC236}">
                <a16:creationId xmlns:a16="http://schemas.microsoft.com/office/drawing/2014/main" id="{D204152F-2488-D747-A8C8-ECA1D9C76A25}"/>
              </a:ext>
            </a:extLst>
          </p:cNvPr>
          <p:cNvSpPr>
            <a:spLocks noGrp="1"/>
          </p:cNvSpPr>
          <p:nvPr>
            <p:ph idx="1"/>
          </p:nvPr>
        </p:nvSpPr>
        <p:spPr>
          <a:xfrm flipV="1">
            <a:off x="10439854" y="5170517"/>
            <a:ext cx="45719" cy="45719"/>
          </a:xfrm>
        </p:spPr>
        <p:txBody>
          <a:bodyPr>
            <a:normAutofit fontScale="25000" lnSpcReduction="20000"/>
          </a:bodyPr>
          <a:lstStyle/>
          <a:p>
            <a:pPr marL="0" indent="0">
              <a:buNone/>
            </a:pPr>
            <a:endParaRPr lang="en-US" dirty="0">
              <a:solidFill>
                <a:srgbClr val="404040"/>
              </a:solidFill>
            </a:endParaRPr>
          </a:p>
        </p:txBody>
      </p:sp>
      <p:pic>
        <p:nvPicPr>
          <p:cNvPr id="10" name="Content Placeholder 3">
            <a:extLst>
              <a:ext uri="{FF2B5EF4-FFF2-40B4-BE49-F238E27FC236}">
                <a16:creationId xmlns:a16="http://schemas.microsoft.com/office/drawing/2014/main" id="{5ABF26AE-8FDA-6B42-8CCF-303876A30321}"/>
              </a:ext>
            </a:extLst>
          </p:cNvPr>
          <p:cNvPicPr>
            <a:picLocks noChangeAspect="1"/>
          </p:cNvPicPr>
          <p:nvPr/>
        </p:nvPicPr>
        <p:blipFill>
          <a:blip r:embed="rId3"/>
          <a:stretch>
            <a:fillRect/>
          </a:stretch>
        </p:blipFill>
        <p:spPr>
          <a:xfrm>
            <a:off x="1778998" y="1984756"/>
            <a:ext cx="4580654" cy="3172103"/>
          </a:xfrm>
          <a:prstGeom prst="rect">
            <a:avLst/>
          </a:prstGeom>
        </p:spPr>
      </p:pic>
      <p:pic>
        <p:nvPicPr>
          <p:cNvPr id="12" name="Picture 11">
            <a:extLst>
              <a:ext uri="{FF2B5EF4-FFF2-40B4-BE49-F238E27FC236}">
                <a16:creationId xmlns:a16="http://schemas.microsoft.com/office/drawing/2014/main" id="{43B7D5B5-02B3-8040-96F4-BBDACA1D6989}"/>
              </a:ext>
            </a:extLst>
          </p:cNvPr>
          <p:cNvPicPr>
            <a:picLocks noChangeAspect="1"/>
          </p:cNvPicPr>
          <p:nvPr/>
        </p:nvPicPr>
        <p:blipFill rotWithShape="1">
          <a:blip r:embed="rId4"/>
          <a:srcRect t="9383" b="21282"/>
          <a:stretch/>
        </p:blipFill>
        <p:spPr>
          <a:xfrm>
            <a:off x="6659090" y="1912016"/>
            <a:ext cx="3687038" cy="3406862"/>
          </a:xfrm>
          <a:prstGeom prst="rect">
            <a:avLst/>
          </a:prstGeom>
        </p:spPr>
      </p:pic>
    </p:spTree>
    <p:extLst>
      <p:ext uri="{BB962C8B-B14F-4D97-AF65-F5344CB8AC3E}">
        <p14:creationId xmlns:p14="http://schemas.microsoft.com/office/powerpoint/2010/main" val="4287063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2D2ED89-5AE9-4E9E-B74C-07803A862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9948" y="0"/>
            <a:ext cx="673210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29CB51-ED3D-3848-9A77-C3472D6CA548}"/>
              </a:ext>
            </a:extLst>
          </p:cNvPr>
          <p:cNvSpPr>
            <a:spLocks noGrp="1"/>
          </p:cNvSpPr>
          <p:nvPr>
            <p:ph type="title"/>
          </p:nvPr>
        </p:nvSpPr>
        <p:spPr>
          <a:xfrm>
            <a:off x="1761066" y="964692"/>
            <a:ext cx="8669868" cy="1188720"/>
          </a:xfrm>
          <a:solidFill>
            <a:srgbClr val="FFFFFF"/>
          </a:solidFill>
          <a:ln>
            <a:solidFill>
              <a:srgbClr val="404040"/>
            </a:solidFill>
          </a:ln>
        </p:spPr>
        <p:txBody>
          <a:bodyPr>
            <a:normAutofit/>
          </a:bodyPr>
          <a:lstStyle/>
          <a:p>
            <a:r>
              <a:rPr lang="en-US" dirty="0">
                <a:solidFill>
                  <a:srgbClr val="404040"/>
                </a:solidFill>
              </a:rPr>
              <a:t>Proposed timeline – Data analysis</a:t>
            </a:r>
          </a:p>
        </p:txBody>
      </p:sp>
      <p:graphicFrame>
        <p:nvGraphicFramePr>
          <p:cNvPr id="5" name="Content Placeholder 4">
            <a:extLst>
              <a:ext uri="{FF2B5EF4-FFF2-40B4-BE49-F238E27FC236}">
                <a16:creationId xmlns:a16="http://schemas.microsoft.com/office/drawing/2014/main" id="{947CB882-5157-BE4B-9C33-E8D4DBE38B91}"/>
              </a:ext>
            </a:extLst>
          </p:cNvPr>
          <p:cNvGraphicFramePr>
            <a:graphicFrameLocks noGrp="1"/>
          </p:cNvGraphicFramePr>
          <p:nvPr>
            <p:ph idx="1"/>
            <p:extLst>
              <p:ext uri="{D42A27DB-BD31-4B8C-83A1-F6EECF244321}">
                <p14:modId xmlns:p14="http://schemas.microsoft.com/office/powerpoint/2010/main" val="1465244192"/>
              </p:ext>
            </p:extLst>
          </p:nvPr>
        </p:nvGraphicFramePr>
        <p:xfrm>
          <a:off x="1761066" y="2349501"/>
          <a:ext cx="8669868" cy="40386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71104600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A3CC36C-210F-452E-B0C6-CAE94609D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4900"/>
            <a:ext cx="12192000" cy="19431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FD77E017-7BFF-4018-BF75-AF8C6DDF0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9185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7DF17-375E-0546-A251-45FA8D5FA210}"/>
              </a:ext>
            </a:extLst>
          </p:cNvPr>
          <p:cNvSpPr>
            <a:spLocks noGrp="1"/>
          </p:cNvSpPr>
          <p:nvPr>
            <p:ph type="title"/>
          </p:nvPr>
        </p:nvSpPr>
        <p:spPr>
          <a:xfrm>
            <a:off x="2231136" y="4325791"/>
            <a:ext cx="7729728" cy="1188720"/>
          </a:xfrm>
        </p:spPr>
        <p:txBody>
          <a:bodyPr>
            <a:normAutofit/>
          </a:bodyPr>
          <a:lstStyle/>
          <a:p>
            <a:r>
              <a:rPr lang="en-US" dirty="0"/>
              <a:t>Ethical consideration and limitations</a:t>
            </a:r>
          </a:p>
        </p:txBody>
      </p:sp>
      <p:graphicFrame>
        <p:nvGraphicFramePr>
          <p:cNvPr id="5" name="Content Placeholder 2">
            <a:extLst>
              <a:ext uri="{FF2B5EF4-FFF2-40B4-BE49-F238E27FC236}">
                <a16:creationId xmlns:a16="http://schemas.microsoft.com/office/drawing/2014/main" id="{EDF6138F-C047-4089-A77B-925933662AB1}"/>
              </a:ext>
            </a:extLst>
          </p:cNvPr>
          <p:cNvGraphicFramePr>
            <a:graphicFrameLocks noGrp="1"/>
          </p:cNvGraphicFramePr>
          <p:nvPr>
            <p:ph idx="1"/>
            <p:extLst>
              <p:ext uri="{D42A27DB-BD31-4B8C-83A1-F6EECF244321}">
                <p14:modId xmlns:p14="http://schemas.microsoft.com/office/powerpoint/2010/main" val="175380517"/>
              </p:ext>
            </p:extLst>
          </p:nvPr>
        </p:nvGraphicFramePr>
        <p:xfrm>
          <a:off x="921592" y="941466"/>
          <a:ext cx="10340658" cy="2788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2257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2D2ED89-5AE9-4E9E-B74C-07803A862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9948" y="0"/>
            <a:ext cx="673210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EB17F5-74BB-A348-808E-C9B17F4153E6}"/>
              </a:ext>
            </a:extLst>
          </p:cNvPr>
          <p:cNvSpPr>
            <a:spLocks noGrp="1"/>
          </p:cNvSpPr>
          <p:nvPr>
            <p:ph type="title"/>
          </p:nvPr>
        </p:nvSpPr>
        <p:spPr>
          <a:xfrm>
            <a:off x="1761066" y="174470"/>
            <a:ext cx="8669868" cy="555379"/>
          </a:xfrm>
          <a:solidFill>
            <a:srgbClr val="FFFFFF"/>
          </a:solidFill>
          <a:ln>
            <a:solidFill>
              <a:srgbClr val="404040"/>
            </a:solidFill>
          </a:ln>
        </p:spPr>
        <p:txBody>
          <a:bodyPr>
            <a:normAutofit/>
          </a:bodyPr>
          <a:lstStyle/>
          <a:p>
            <a:r>
              <a:rPr lang="en-US" sz="1000" dirty="0">
                <a:solidFill>
                  <a:srgbClr val="404040"/>
                </a:solidFill>
              </a:rPr>
              <a:t>References</a:t>
            </a:r>
            <a:endParaRPr lang="en-US" dirty="0">
              <a:solidFill>
                <a:srgbClr val="404040"/>
              </a:solidFill>
            </a:endParaRPr>
          </a:p>
        </p:txBody>
      </p:sp>
      <p:sp>
        <p:nvSpPr>
          <p:cNvPr id="3" name="Content Placeholder 2">
            <a:extLst>
              <a:ext uri="{FF2B5EF4-FFF2-40B4-BE49-F238E27FC236}">
                <a16:creationId xmlns:a16="http://schemas.microsoft.com/office/drawing/2014/main" id="{24088188-516B-A140-9BF3-5AD760573068}"/>
              </a:ext>
            </a:extLst>
          </p:cNvPr>
          <p:cNvSpPr>
            <a:spLocks noGrp="1"/>
          </p:cNvSpPr>
          <p:nvPr>
            <p:ph idx="1"/>
          </p:nvPr>
        </p:nvSpPr>
        <p:spPr>
          <a:xfrm>
            <a:off x="123097" y="904319"/>
            <a:ext cx="5714338" cy="5779211"/>
          </a:xfrm>
        </p:spPr>
        <p:txBody>
          <a:bodyPr>
            <a:normAutofit fontScale="77500" lnSpcReduction="20000"/>
          </a:bodyPr>
          <a:lstStyle/>
          <a:p>
            <a:r>
              <a:rPr lang="en-GB" dirty="0"/>
              <a:t>Attwood, M.J., Roberts, S.P., Trewartha, G., England, M.E. and Stokes, K.A. (2018) Efficacy of a Movement Control Injury Prevention Programme in Adult Men’s Community Rugby Union: A Cluster Randomised Controlled Trial.’, </a:t>
            </a:r>
            <a:r>
              <a:rPr lang="en-GB" i="1" dirty="0"/>
              <a:t>British Journal Sports Medicine</a:t>
            </a:r>
            <a:r>
              <a:rPr lang="en-GB" dirty="0"/>
              <a:t>, 52(6), pp.368-374. </a:t>
            </a:r>
          </a:p>
          <a:p>
            <a:pPr marL="0" indent="0">
              <a:buNone/>
            </a:pPr>
            <a:endParaRPr lang="en-GB" dirty="0"/>
          </a:p>
          <a:p>
            <a:r>
              <a:rPr lang="en-GB" dirty="0"/>
              <a:t>Ball, S., </a:t>
            </a:r>
            <a:r>
              <a:rPr lang="en-GB" dirty="0" err="1"/>
              <a:t>Halaki</a:t>
            </a:r>
            <a:r>
              <a:rPr lang="en-GB" dirty="0"/>
              <a:t>, M. and Orr, R. (2017) Training Volume and Soft Tissue Injury in Professional and Non-Professional Rugby Union Players: A Systematic Review.’, </a:t>
            </a:r>
            <a:r>
              <a:rPr lang="en-GB" i="1" dirty="0"/>
              <a:t>British Journal of Sports Medicine</a:t>
            </a:r>
            <a:r>
              <a:rPr lang="en-GB" dirty="0"/>
              <a:t>, 51(13), pp.1012-1020.</a:t>
            </a:r>
          </a:p>
          <a:p>
            <a:pPr marL="0" indent="0">
              <a:buNone/>
            </a:pPr>
            <a:endParaRPr lang="en-GB" dirty="0"/>
          </a:p>
          <a:p>
            <a:r>
              <a:rPr lang="en-GB" dirty="0" err="1"/>
              <a:t>Davlin</a:t>
            </a:r>
            <a:r>
              <a:rPr lang="en-GB" dirty="0"/>
              <a:t>, C.D. (2004). Dynamic Balance in High Level Athletes. </a:t>
            </a:r>
            <a:r>
              <a:rPr lang="en-GB" i="1" dirty="0"/>
              <a:t>Perceptual and Motor Skills</a:t>
            </a:r>
            <a:r>
              <a:rPr lang="en-GB" dirty="0"/>
              <a:t>,</a:t>
            </a:r>
            <a:r>
              <a:rPr lang="en-GB" i="1" dirty="0"/>
              <a:t> </a:t>
            </a:r>
            <a:r>
              <a:rPr lang="en-GB" dirty="0"/>
              <a:t>98(3), pp.1171-1176.</a:t>
            </a:r>
          </a:p>
          <a:p>
            <a:pPr marL="0" indent="0">
              <a:buNone/>
            </a:pPr>
            <a:endParaRPr lang="en-GB" dirty="0"/>
          </a:p>
          <a:p>
            <a:r>
              <a:rPr lang="en-GB" dirty="0"/>
              <a:t>Gribble, P.A., Hertel, J. and </a:t>
            </a:r>
            <a:r>
              <a:rPr lang="en-GB" dirty="0" err="1"/>
              <a:t>Plisky</a:t>
            </a:r>
            <a:r>
              <a:rPr lang="en-GB" dirty="0"/>
              <a:t>, P. (2012). Using the Star Excursion Balance Test to Assess Dynamic Postural-Control Deficits and Outcomes in Lower Extremity Injury: A Literature and Systematic Review. </a:t>
            </a:r>
            <a:r>
              <a:rPr lang="en-GB" i="1" dirty="0"/>
              <a:t>Journal of Athletic Training</a:t>
            </a:r>
            <a:r>
              <a:rPr lang="en-GB" dirty="0"/>
              <a:t>, 47(3), pp.339-357.</a:t>
            </a:r>
          </a:p>
          <a:p>
            <a:pPr marL="0" indent="0">
              <a:buNone/>
            </a:pPr>
            <a:endParaRPr lang="en-GB" dirty="0"/>
          </a:p>
          <a:p>
            <a:r>
              <a:rPr lang="en-GB" dirty="0"/>
              <a:t>Hrysomallis, C. (2007). Relationship Between Balance Ability, Training and Sports Injury Risk. </a:t>
            </a:r>
            <a:r>
              <a:rPr lang="en-GB" i="1" dirty="0"/>
              <a:t>Sports Medicine</a:t>
            </a:r>
            <a:r>
              <a:rPr lang="en-GB" dirty="0"/>
              <a:t>, 37(6), pp.547-556.</a:t>
            </a:r>
          </a:p>
          <a:p>
            <a:pPr marL="0" indent="0">
              <a:buNone/>
            </a:pPr>
            <a:endParaRPr lang="en-GB" dirty="0"/>
          </a:p>
          <a:p>
            <a:r>
              <a:rPr lang="en-GB" dirty="0"/>
              <a:t>Moreira, A., </a:t>
            </a:r>
            <a:r>
              <a:rPr lang="en-GB" dirty="0" err="1"/>
              <a:t>Nosaka</a:t>
            </a:r>
            <a:r>
              <a:rPr lang="en-GB" dirty="0"/>
              <a:t>, K., Nunes, J.A., </a:t>
            </a:r>
            <a:r>
              <a:rPr lang="en-GB" dirty="0" err="1"/>
              <a:t>Viveiros</a:t>
            </a:r>
            <a:r>
              <a:rPr lang="en-GB" dirty="0"/>
              <a:t>, L., </a:t>
            </a:r>
            <a:r>
              <a:rPr lang="en-GB" dirty="0" err="1"/>
              <a:t>Jamurtas</a:t>
            </a:r>
            <a:r>
              <a:rPr lang="en-GB" dirty="0"/>
              <a:t>, A.Z. and Aoki, M.S. (2014) Changes in Muscle Damage Markers in Female Basketball Players, </a:t>
            </a:r>
            <a:r>
              <a:rPr lang="en-GB" i="1" dirty="0"/>
              <a:t>Biology of Sport</a:t>
            </a:r>
            <a:r>
              <a:rPr lang="en-GB" dirty="0"/>
              <a:t>, 31(1), pp.3-7. </a:t>
            </a:r>
          </a:p>
          <a:p>
            <a:endParaRPr lang="en-US" dirty="0"/>
          </a:p>
        </p:txBody>
      </p:sp>
      <p:sp>
        <p:nvSpPr>
          <p:cNvPr id="7" name="TextBox 6">
            <a:extLst>
              <a:ext uri="{FF2B5EF4-FFF2-40B4-BE49-F238E27FC236}">
                <a16:creationId xmlns:a16="http://schemas.microsoft.com/office/drawing/2014/main" id="{381F8F1F-4909-464A-98EA-CF76401D6BD2}"/>
              </a:ext>
            </a:extLst>
          </p:cNvPr>
          <p:cNvSpPr txBox="1"/>
          <p:nvPr/>
        </p:nvSpPr>
        <p:spPr>
          <a:xfrm>
            <a:off x="5969876" y="904319"/>
            <a:ext cx="6099027" cy="4801314"/>
          </a:xfrm>
          <a:prstGeom prst="rect">
            <a:avLst/>
          </a:prstGeom>
          <a:noFill/>
        </p:spPr>
        <p:txBody>
          <a:bodyPr wrap="square" rtlCol="0">
            <a:spAutoFit/>
          </a:bodyPr>
          <a:lstStyle/>
          <a:p>
            <a:r>
              <a:rPr lang="en-GB" sz="1200" dirty="0"/>
              <a:t>Munro, A.G. and Herrington, L.C. (2011) Between-session Reliability of Four Hop Tests and the Agility T-test.’, </a:t>
            </a:r>
            <a:r>
              <a:rPr lang="en-GB" sz="1200" i="1" dirty="0"/>
              <a:t>The Journal of Strength &amp; Conditioning Research</a:t>
            </a:r>
            <a:r>
              <a:rPr lang="en-GB" sz="1200" dirty="0"/>
              <a:t>, 25(5), pp.1470-1477</a:t>
            </a:r>
          </a:p>
          <a:p>
            <a:r>
              <a:rPr lang="en-GB" sz="1200" dirty="0"/>
              <a:t> </a:t>
            </a:r>
          </a:p>
          <a:p>
            <a:r>
              <a:rPr lang="en-GB" sz="1200" dirty="0" err="1"/>
              <a:t>Pauole</a:t>
            </a:r>
            <a:r>
              <a:rPr lang="en-GB" sz="1200" dirty="0"/>
              <a:t>, K., </a:t>
            </a:r>
            <a:r>
              <a:rPr lang="en-GB" sz="1200" dirty="0" err="1"/>
              <a:t>Madole</a:t>
            </a:r>
            <a:r>
              <a:rPr lang="en-GB" sz="1200" dirty="0"/>
              <a:t>, K., </a:t>
            </a:r>
            <a:r>
              <a:rPr lang="en-GB" sz="1200" dirty="0" err="1"/>
              <a:t>Garhammer</a:t>
            </a:r>
            <a:r>
              <a:rPr lang="en-GB" sz="1200" dirty="0"/>
              <a:t>, J., </a:t>
            </a:r>
            <a:r>
              <a:rPr lang="en-GB" sz="1200" dirty="0" err="1"/>
              <a:t>Lacourse</a:t>
            </a:r>
            <a:r>
              <a:rPr lang="en-GB" sz="1200" dirty="0"/>
              <a:t>, M. and </a:t>
            </a:r>
            <a:r>
              <a:rPr lang="en-GB" sz="1200" dirty="0" err="1"/>
              <a:t>Rozenek</a:t>
            </a:r>
            <a:r>
              <a:rPr lang="en-GB" sz="1200" dirty="0"/>
              <a:t>, R. (2000) Reliability and Validity of the T-test as a Measure of Agility, Leg Power, and Leg Speed in College-Aged Men and Women, </a:t>
            </a:r>
            <a:r>
              <a:rPr lang="en-GB" sz="1200" i="1" dirty="0"/>
              <a:t>The Journal of Strength &amp; Conditioning Research</a:t>
            </a:r>
            <a:r>
              <a:rPr lang="en-GB" sz="1200" dirty="0"/>
              <a:t>, 14(4), pp.443-450.</a:t>
            </a:r>
          </a:p>
          <a:p>
            <a:r>
              <a:rPr lang="en-GB" sz="1200" dirty="0"/>
              <a:t> </a:t>
            </a:r>
          </a:p>
          <a:p>
            <a:r>
              <a:rPr lang="en-GB" sz="1200" dirty="0" err="1"/>
              <a:t>Plisky</a:t>
            </a:r>
            <a:r>
              <a:rPr lang="en-GB" sz="1200" dirty="0"/>
              <a:t>, P.J., Gorman, P.P., Butler, R.J., </a:t>
            </a:r>
            <a:r>
              <a:rPr lang="en-GB" sz="1200" dirty="0" err="1"/>
              <a:t>Kiesel</a:t>
            </a:r>
            <a:r>
              <a:rPr lang="en-GB" sz="1200" dirty="0"/>
              <a:t>, K.B., Underwood, F.B. and Elkins, B. (2009). The Reliability of an Instrumented Device for Measuring Components of the Star Excursion Balance Test. </a:t>
            </a:r>
            <a:r>
              <a:rPr lang="en-GB" sz="1200" i="1" dirty="0"/>
              <a:t>North American Journal of Sports Physical Therapy: </a:t>
            </a:r>
            <a:r>
              <a:rPr lang="en-GB" sz="1200" dirty="0"/>
              <a:t>NAJSPT, 4(2), pp.92-99.</a:t>
            </a:r>
          </a:p>
          <a:p>
            <a:r>
              <a:rPr lang="en-GB" sz="1200" dirty="0"/>
              <a:t> </a:t>
            </a:r>
          </a:p>
          <a:p>
            <a:r>
              <a:rPr lang="en-GB" sz="1200" dirty="0"/>
              <a:t> </a:t>
            </a:r>
          </a:p>
          <a:p>
            <a:r>
              <a:rPr lang="en-GB" sz="1200" dirty="0"/>
              <a:t>Raya, M.A., Gailey, R.S., </a:t>
            </a:r>
            <a:r>
              <a:rPr lang="en-GB" sz="1200" dirty="0" err="1"/>
              <a:t>Gaunaurd</a:t>
            </a:r>
            <a:r>
              <a:rPr lang="en-GB" sz="1200" dirty="0"/>
              <a:t>, I.A., Jayne, D.M., Campbell, S.M., Gagne, E., Manrique, P.G., Muller, D.G. and Tucker, C. (2013) Comparison of Three Agility Tests with Male Servicemembers: Edgren Side Step Test, T-Test, and Illinois Agility Test.’, </a:t>
            </a:r>
            <a:r>
              <a:rPr lang="en-GB" sz="1200" i="1" dirty="0"/>
              <a:t>Journal of Rehabilitation Research &amp; Development</a:t>
            </a:r>
            <a:r>
              <a:rPr lang="en-GB" sz="1200" dirty="0"/>
              <a:t>, 50(7), pp.951-960.</a:t>
            </a:r>
          </a:p>
          <a:p>
            <a:r>
              <a:rPr lang="en-GB" sz="1200" dirty="0"/>
              <a:t> </a:t>
            </a:r>
          </a:p>
          <a:p>
            <a:r>
              <a:rPr lang="en-GB" sz="1200" dirty="0"/>
              <a:t>Shaffer, S.W., </a:t>
            </a:r>
            <a:r>
              <a:rPr lang="en-GB" sz="1200" dirty="0" err="1"/>
              <a:t>Teyhen</a:t>
            </a:r>
            <a:r>
              <a:rPr lang="en-GB" sz="1200" dirty="0"/>
              <a:t>, D.S., </a:t>
            </a:r>
            <a:r>
              <a:rPr lang="en-GB" sz="1200" dirty="0" err="1"/>
              <a:t>Lorenson</a:t>
            </a:r>
            <a:r>
              <a:rPr lang="en-GB" sz="1200" dirty="0"/>
              <a:t>, C.L., Warren, R.L., </a:t>
            </a:r>
            <a:r>
              <a:rPr lang="en-GB" sz="1200" dirty="0" err="1"/>
              <a:t>Koreerat</a:t>
            </a:r>
            <a:r>
              <a:rPr lang="en-GB" sz="1200" dirty="0"/>
              <a:t>, C.M., </a:t>
            </a:r>
            <a:r>
              <a:rPr lang="en-GB" sz="1200" dirty="0" err="1"/>
              <a:t>Straseske</a:t>
            </a:r>
            <a:r>
              <a:rPr lang="en-GB" sz="1200" dirty="0"/>
              <a:t>, C.A. and Childs, J.D. (2013). Y-Balance Test: A Reliability Study Involving Multiple </a:t>
            </a:r>
            <a:r>
              <a:rPr lang="en-GB" sz="1200" dirty="0" err="1"/>
              <a:t>Raters</a:t>
            </a:r>
            <a:r>
              <a:rPr lang="en-GB" sz="1200" dirty="0"/>
              <a:t>. </a:t>
            </a:r>
            <a:r>
              <a:rPr lang="en-GB" sz="1200" i="1" dirty="0"/>
              <a:t>Military Medicine</a:t>
            </a:r>
            <a:r>
              <a:rPr lang="en-GB" sz="1200" dirty="0"/>
              <a:t>, 178(11), pp.1264-1270.</a:t>
            </a:r>
          </a:p>
          <a:p>
            <a:r>
              <a:rPr lang="en-GB" sz="1200" dirty="0"/>
              <a:t> </a:t>
            </a:r>
          </a:p>
          <a:p>
            <a:r>
              <a:rPr lang="en-GB" sz="1200" dirty="0"/>
              <a:t>Suzuki, K., Nagai, S., Iwai, K., Furukawa, T., Mukai, N., Miyakawa, S. and </a:t>
            </a:r>
            <a:r>
              <a:rPr lang="en-GB" sz="1200" dirty="0" err="1"/>
              <a:t>Takemura</a:t>
            </a:r>
            <a:r>
              <a:rPr lang="en-GB" sz="1200" dirty="0"/>
              <a:t>, M. (2020). Characteristics and Factors of Concussion Events for Tacklers in Collegiate Rugby Union. </a:t>
            </a:r>
            <a:r>
              <a:rPr lang="en-GB" sz="1200" i="1" dirty="0"/>
              <a:t>Scandinavian Journal of Medicine &amp; Science in Sports</a:t>
            </a:r>
            <a:r>
              <a:rPr lang="en-GB" sz="1200" dirty="0"/>
              <a:t>, 30(1), pp.185-192.</a:t>
            </a:r>
          </a:p>
          <a:p>
            <a:endParaRPr lang="en-US" dirty="0"/>
          </a:p>
        </p:txBody>
      </p:sp>
    </p:spTree>
    <p:extLst>
      <p:ext uri="{BB962C8B-B14F-4D97-AF65-F5344CB8AC3E}">
        <p14:creationId xmlns:p14="http://schemas.microsoft.com/office/powerpoint/2010/main" val="325264062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TotalTime>
  <Words>2592</Words>
  <Application>Microsoft Macintosh PowerPoint</Application>
  <PresentationFormat>Widescreen</PresentationFormat>
  <Paragraphs>136</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Gill Sans MT</vt:lpstr>
      <vt:lpstr>Wingdings</vt:lpstr>
      <vt:lpstr>Parcel</vt:lpstr>
      <vt:lpstr>Is there a relationship between dynamic balance and agility in the male non-elite rugby union population?</vt:lpstr>
      <vt:lpstr>Rationale and hypothesis</vt:lpstr>
      <vt:lpstr>Method - Participants</vt:lpstr>
      <vt:lpstr>Research design</vt:lpstr>
      <vt:lpstr>Protocol</vt:lpstr>
      <vt:lpstr>Proposed timeline – Data analysis</vt:lpstr>
      <vt:lpstr>Ethical consideration and limitations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there a relationship between dynamic balance and agility in the male non-elite rugby union population?</dc:title>
  <dc:creator>Rebecca Parry (1702728)</dc:creator>
  <cp:lastModifiedBy>Rebecca Parry (1702728)</cp:lastModifiedBy>
  <cp:revision>12</cp:revision>
  <dcterms:created xsi:type="dcterms:W3CDTF">2020-02-14T14:21:29Z</dcterms:created>
  <dcterms:modified xsi:type="dcterms:W3CDTF">2020-02-14T15:33:11Z</dcterms:modified>
</cp:coreProperties>
</file>