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6"/>
  </p:notesMasterIdLst>
  <p:sldIdLst>
    <p:sldId id="292" r:id="rId9"/>
    <p:sldId id="294" r:id="rId10"/>
    <p:sldId id="295" r:id="rId11"/>
    <p:sldId id="506" r:id="rId12"/>
    <p:sldId id="507" r:id="rId13"/>
    <p:sldId id="508" r:id="rId14"/>
    <p:sldId id="445" r:id="rId15"/>
    <p:sldId id="487" r:id="rId16"/>
    <p:sldId id="488" r:id="rId17"/>
    <p:sldId id="489" r:id="rId18"/>
    <p:sldId id="490" r:id="rId19"/>
    <p:sldId id="491" r:id="rId20"/>
    <p:sldId id="492" r:id="rId21"/>
    <p:sldId id="493" r:id="rId22"/>
    <p:sldId id="494" r:id="rId23"/>
    <p:sldId id="495" r:id="rId24"/>
    <p:sldId id="496" r:id="rId25"/>
    <p:sldId id="497" r:id="rId26"/>
    <p:sldId id="498" r:id="rId27"/>
    <p:sldId id="499" r:id="rId28"/>
    <p:sldId id="293" r:id="rId29"/>
    <p:sldId id="501" r:id="rId30"/>
    <p:sldId id="334" r:id="rId31"/>
    <p:sldId id="335" r:id="rId32"/>
    <p:sldId id="339" r:id="rId33"/>
    <p:sldId id="502" r:id="rId34"/>
    <p:sldId id="341" r:id="rId35"/>
    <p:sldId id="343" r:id="rId36"/>
    <p:sldId id="344" r:id="rId37"/>
    <p:sldId id="346" r:id="rId38"/>
    <p:sldId id="348" r:id="rId39"/>
    <p:sldId id="503" r:id="rId40"/>
    <p:sldId id="504" r:id="rId41"/>
    <p:sldId id="505" r:id="rId42"/>
    <p:sldId id="338" r:id="rId43"/>
    <p:sldId id="405" r:id="rId44"/>
    <p:sldId id="43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2147" autoAdjust="0"/>
  </p:normalViewPr>
  <p:slideViewPr>
    <p:cSldViewPr snapToGrid="0">
      <p:cViewPr varScale="1">
        <p:scale>
          <a:sx n="75" d="100"/>
          <a:sy n="75" d="100"/>
        </p:scale>
        <p:origin x="1698" y="66"/>
      </p:cViewPr>
      <p:guideLst>
        <p:guide orient="horz" pos="2160"/>
        <p:guide pos="384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viewProps" Target="viewProps.xml"/><Relationship Id="rId8" Type="http://schemas.openxmlformats.org/officeDocument/2006/relationships/slideMaster" Target="slideMasters/slideMaster5.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notesMaster" Target="notesMasters/notesMaster1.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6B62FD99-D890-4DD0-89F2-BEAD82CB0DB4}"/>
    <pc:docChg chg="modSld sldOrd">
      <pc:chgData name="Nitheesh Kaliyamurthy" userId="2821ebda-f4ac-4963-9a4e-a836dfc45829" providerId="ADAL" clId="{6B62FD99-D890-4DD0-89F2-BEAD82CB0DB4}" dt="2023-10-27T06:00:46.883" v="12" actId="6549"/>
      <pc:docMkLst>
        <pc:docMk/>
      </pc:docMkLst>
      <pc:sldChg chg="modNotesTx">
        <pc:chgData name="Nitheesh Kaliyamurthy" userId="2821ebda-f4ac-4963-9a4e-a836dfc45829" providerId="ADAL" clId="{6B62FD99-D890-4DD0-89F2-BEAD82CB0DB4}" dt="2023-10-27T06:00:37.427" v="9" actId="6549"/>
        <pc:sldMkLst>
          <pc:docMk/>
          <pc:sldMk cId="3895149072" sldId="346"/>
        </pc:sldMkLst>
      </pc:sldChg>
      <pc:sldChg chg="modSp mod ord">
        <pc:chgData name="Nitheesh Kaliyamurthy" userId="2821ebda-f4ac-4963-9a4e-a836dfc45829" providerId="ADAL" clId="{6B62FD99-D890-4DD0-89F2-BEAD82CB0DB4}" dt="2023-10-27T05:59:55.964" v="4" actId="20577"/>
        <pc:sldMkLst>
          <pc:docMk/>
          <pc:sldMk cId="2610005320" sldId="445"/>
        </pc:sldMkLst>
        <pc:spChg chg="mod">
          <ac:chgData name="Nitheesh Kaliyamurthy" userId="2821ebda-f4ac-4963-9a4e-a836dfc45829" providerId="ADAL" clId="{6B62FD99-D890-4DD0-89F2-BEAD82CB0DB4}" dt="2023-10-27T05:59:55.964" v="4" actId="20577"/>
          <ac:spMkLst>
            <pc:docMk/>
            <pc:sldMk cId="2610005320" sldId="445"/>
            <ac:spMk id="2" creationId="{00000000-0000-0000-0000-000000000000}"/>
          </ac:spMkLst>
        </pc:spChg>
      </pc:sldChg>
      <pc:sldChg chg="modNotesTx">
        <pc:chgData name="Nitheesh Kaliyamurthy" userId="2821ebda-f4ac-4963-9a4e-a836dfc45829" providerId="ADAL" clId="{6B62FD99-D890-4DD0-89F2-BEAD82CB0DB4}" dt="2023-10-27T06:00:25.690" v="8" actId="6549"/>
        <pc:sldMkLst>
          <pc:docMk/>
          <pc:sldMk cId="1920148667" sldId="498"/>
        </pc:sldMkLst>
      </pc:sldChg>
      <pc:sldChg chg="modNotesTx">
        <pc:chgData name="Nitheesh Kaliyamurthy" userId="2821ebda-f4ac-4963-9a4e-a836dfc45829" providerId="ADAL" clId="{6B62FD99-D890-4DD0-89F2-BEAD82CB0DB4}" dt="2023-10-27T06:00:41.030" v="10" actId="6549"/>
        <pc:sldMkLst>
          <pc:docMk/>
          <pc:sldMk cId="4180562389" sldId="503"/>
        </pc:sldMkLst>
      </pc:sldChg>
      <pc:sldChg chg="modNotesTx">
        <pc:chgData name="Nitheesh Kaliyamurthy" userId="2821ebda-f4ac-4963-9a4e-a836dfc45829" providerId="ADAL" clId="{6B62FD99-D890-4DD0-89F2-BEAD82CB0DB4}" dt="2023-10-27T06:00:43.900" v="11" actId="6549"/>
        <pc:sldMkLst>
          <pc:docMk/>
          <pc:sldMk cId="1058920910" sldId="504"/>
        </pc:sldMkLst>
      </pc:sldChg>
      <pc:sldChg chg="modNotesTx">
        <pc:chgData name="Nitheesh Kaliyamurthy" userId="2821ebda-f4ac-4963-9a4e-a836dfc45829" providerId="ADAL" clId="{6B62FD99-D890-4DD0-89F2-BEAD82CB0DB4}" dt="2023-10-27T06:00:46.883" v="12" actId="6549"/>
        <pc:sldMkLst>
          <pc:docMk/>
          <pc:sldMk cId="2498322936" sldId="505"/>
        </pc:sldMkLst>
      </pc:sldChg>
      <pc:sldChg chg="modNotesTx">
        <pc:chgData name="Nitheesh Kaliyamurthy" userId="2821ebda-f4ac-4963-9a4e-a836dfc45829" providerId="ADAL" clId="{6B62FD99-D890-4DD0-89F2-BEAD82CB0DB4}" dt="2023-10-27T06:00:05.244" v="5" actId="6549"/>
        <pc:sldMkLst>
          <pc:docMk/>
          <pc:sldMk cId="4175394146" sldId="506"/>
        </pc:sldMkLst>
      </pc:sldChg>
      <pc:sldChg chg="modNotesTx">
        <pc:chgData name="Nitheesh Kaliyamurthy" userId="2821ebda-f4ac-4963-9a4e-a836dfc45829" providerId="ADAL" clId="{6B62FD99-D890-4DD0-89F2-BEAD82CB0DB4}" dt="2023-10-27T06:00:08.188" v="6" actId="6549"/>
        <pc:sldMkLst>
          <pc:docMk/>
          <pc:sldMk cId="2987502381" sldId="507"/>
        </pc:sldMkLst>
      </pc:sldChg>
      <pc:sldChg chg="modNotesTx">
        <pc:chgData name="Nitheesh Kaliyamurthy" userId="2821ebda-f4ac-4963-9a4e-a836dfc45829" providerId="ADAL" clId="{6B62FD99-D890-4DD0-89F2-BEAD82CB0DB4}" dt="2023-10-27T06:00:10.703" v="7" actId="6549"/>
        <pc:sldMkLst>
          <pc:docMk/>
          <pc:sldMk cId="4140966636" sldId="50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314928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2659553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860711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1296748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41031392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3945784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7251352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17857363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38316925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55498" lvl="2" indent="-285750" defTabSz="539496">
              <a:spcBef>
                <a:spcPts val="590"/>
              </a:spcBef>
              <a:buFont typeface="Wingdings" panose="05000000000000000000" pitchFamily="2" charset="2"/>
              <a:buChar char="ü"/>
            </a:pPr>
            <a:endParaRPr lang="en-US" altLang="en-US" b="1"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29779475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28661206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30</a:t>
            </a:fld>
            <a:endParaRPr lang="en-GB"/>
          </a:p>
        </p:txBody>
      </p:sp>
    </p:spTree>
    <p:extLst>
      <p:ext uri="{BB962C8B-B14F-4D97-AF65-F5344CB8AC3E}">
        <p14:creationId xmlns:p14="http://schemas.microsoft.com/office/powerpoint/2010/main" val="3379271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32</a:t>
            </a:fld>
            <a:endParaRPr lang="en-GB"/>
          </a:p>
        </p:txBody>
      </p:sp>
    </p:spTree>
    <p:extLst>
      <p:ext uri="{BB962C8B-B14F-4D97-AF65-F5344CB8AC3E}">
        <p14:creationId xmlns:p14="http://schemas.microsoft.com/office/powerpoint/2010/main" val="15984987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altLang="en-US" dirty="0"/>
          </a:p>
        </p:txBody>
      </p:sp>
      <p:sp>
        <p:nvSpPr>
          <p:cNvPr id="4" name="Slide Number Placeholder 3"/>
          <p:cNvSpPr>
            <a:spLocks noGrp="1"/>
          </p:cNvSpPr>
          <p:nvPr>
            <p:ph type="sldNum" sz="quarter" idx="5"/>
          </p:nvPr>
        </p:nvSpPr>
        <p:spPr/>
        <p:txBody>
          <a:bodyPr/>
          <a:lstStyle/>
          <a:p>
            <a:fld id="{1FD43D11-169C-403B-AE90-DBA81AF33F77}" type="slidenum">
              <a:rPr lang="en-GB" smtClean="0"/>
              <a:t>33</a:t>
            </a:fld>
            <a:endParaRPr lang="en-GB"/>
          </a:p>
        </p:txBody>
      </p:sp>
    </p:spTree>
    <p:extLst>
      <p:ext uri="{BB962C8B-B14F-4D97-AF65-F5344CB8AC3E}">
        <p14:creationId xmlns:p14="http://schemas.microsoft.com/office/powerpoint/2010/main" val="13635461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altLang="en-US" dirty="0"/>
          </a:p>
        </p:txBody>
      </p:sp>
      <p:sp>
        <p:nvSpPr>
          <p:cNvPr id="4" name="Slide Number Placeholder 3"/>
          <p:cNvSpPr>
            <a:spLocks noGrp="1"/>
          </p:cNvSpPr>
          <p:nvPr>
            <p:ph type="sldNum" sz="quarter" idx="5"/>
          </p:nvPr>
        </p:nvSpPr>
        <p:spPr/>
        <p:txBody>
          <a:bodyPr/>
          <a:lstStyle/>
          <a:p>
            <a:fld id="{1FD43D11-169C-403B-AE90-DBA81AF33F77}" type="slidenum">
              <a:rPr lang="en-GB" smtClean="0"/>
              <a:t>34</a:t>
            </a:fld>
            <a:endParaRPr lang="en-GB"/>
          </a:p>
        </p:txBody>
      </p:sp>
    </p:spTree>
    <p:extLst>
      <p:ext uri="{BB962C8B-B14F-4D97-AF65-F5344CB8AC3E}">
        <p14:creationId xmlns:p14="http://schemas.microsoft.com/office/powerpoint/2010/main" val="28988149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37</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3608978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10/27/2023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7.sv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7.sv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7.sv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7.sv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svg"/></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7.svg"/><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7.svg"/></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3.xml"/><Relationship Id="rId5" Type="http://schemas.openxmlformats.org/officeDocument/2006/relationships/image" Target="../media/image13.png"/><Relationship Id="rId4" Type="http://schemas.openxmlformats.org/officeDocument/2006/relationships/image" Target="../media/image1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2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7.svg"/></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Digital Forensics:</a:t>
            </a:r>
          </a:p>
          <a:p>
            <a:r>
              <a:rPr lang="en-GB" sz="4000" b="1" dirty="0">
                <a:effectLst>
                  <a:outerShdw blurRad="38100" dist="38100" dir="2700000" algn="tl">
                    <a:srgbClr val="000000">
                      <a:alpha val="43137"/>
                    </a:srgbClr>
                  </a:outerShdw>
                </a:effectLst>
              </a:rPr>
              <a:t>Capability and Evidences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359546" y="1028343"/>
            <a:ext cx="5832454" cy="4801314"/>
          </a:xfrm>
          <a:prstGeom prst="rect">
            <a:avLst/>
          </a:prstGeom>
        </p:spPr>
        <p:txBody>
          <a:bodyPr wrap="square">
            <a:spAutoFit/>
          </a:bodyPr>
          <a:lstStyle/>
          <a:p>
            <a:pPr algn="just">
              <a:spcBef>
                <a:spcPts val="0"/>
              </a:spcBef>
            </a:pPr>
            <a:r>
              <a:rPr lang="en-US" i="1" dirty="0">
                <a:solidFill>
                  <a:schemeClr val="tx1">
                    <a:lumMod val="50000"/>
                  </a:schemeClr>
                </a:solidFill>
              </a:rPr>
              <a:t>    In continuation to our earlier lecture, we discussed about the History of Digital Forensics and its attributes. Understood the importance of Incident Response and discussed about the principles of Digital Forensics, its process, different roles and finally getting to understand the technology’s role in the crime and the law framed around it to prevent various crimes.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Today, during the lecture, lets move forward and discuss about various digital forensics capabilities and the appropriate method to acquire data. We shall also discuss the challenges in acquiring data and the area in which keen attention is required. Our discussion this week will cover digital evidences storage formats, Acquisition Methods, Contingency Planning for Data Acquisition, Use and Validate Data Acquisition, RAID Acquisition, Remote Network Acquisition and Forensic Tools used for Data Acquisition.</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3477875"/>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Data Capabilities and Acquisition </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Types of Evidences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Network Evidences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Mobile Evidences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Volatile and Non-Volatile Evidences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Acquisition </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Preservation</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Tools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Challenges</a:t>
            </a:r>
          </a:p>
          <a:p>
            <a:pPr marL="914400" lvl="1" indent="-457200">
              <a:buFont typeface="Wingdings" panose="05000000000000000000" pitchFamily="2" charset="2"/>
              <a:buChar char="Ø"/>
              <a:tabLst>
                <a:tab pos="4308475" algn="l"/>
                <a:tab pos="4391025" algn="l"/>
              </a:tabLst>
            </a:pPr>
            <a:endParaRPr lang="en-GB" sz="2000" b="1" i="1" dirty="0">
              <a:solidFill>
                <a:schemeClr val="bg1"/>
              </a:solidFill>
            </a:endParaRP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8" name="Rectangle 7">
            <a:extLst>
              <a:ext uri="{FF2B5EF4-FFF2-40B4-BE49-F238E27FC236}">
                <a16:creationId xmlns:a16="http://schemas.microsoft.com/office/drawing/2014/main" id="{A97F7D27-24C7-4D7C-B79F-78D707F617B4}"/>
              </a:ext>
            </a:extLst>
          </p:cNvPr>
          <p:cNvSpPr/>
          <p:nvPr/>
        </p:nvSpPr>
        <p:spPr>
          <a:xfrm>
            <a:off x="211534" y="4650617"/>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Lab Activity 2</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Pre-investigation</a:t>
            </a:r>
          </a:p>
        </p:txBody>
      </p:sp>
      <p:sp>
        <p:nvSpPr>
          <p:cNvPr id="3" name="Content Placeholder 2"/>
          <p:cNvSpPr>
            <a:spLocks noGrp="1"/>
          </p:cNvSpPr>
          <p:nvPr>
            <p:ph idx="1"/>
          </p:nvPr>
        </p:nvSpPr>
        <p:spPr>
          <a:xfrm>
            <a:off x="168808" y="787128"/>
            <a:ext cx="11481847" cy="4901746"/>
          </a:xfrm>
        </p:spPr>
        <p:txBody>
          <a:bodyPr>
            <a:normAutofit/>
          </a:bodyPr>
          <a:lstStyle/>
          <a:p>
            <a:pPr algn="just">
              <a:buFont typeface="Courier New" panose="02070309020205020404" pitchFamily="49" charset="0"/>
              <a:buChar char="o"/>
            </a:pPr>
            <a:r>
              <a:rPr lang="en-GB" altLang="en-US" sz="1800" dirty="0"/>
              <a:t>Planning for an investigation is the key.</a:t>
            </a:r>
          </a:p>
          <a:p>
            <a:pPr algn="just">
              <a:buFont typeface="Courier New" panose="02070309020205020404" pitchFamily="49" charset="0"/>
              <a:buChar char="o"/>
            </a:pPr>
            <a:r>
              <a:rPr lang="en-GB" altLang="en-US" sz="1800" dirty="0"/>
              <a:t>Setting up the Infrastructure</a:t>
            </a:r>
          </a:p>
          <a:p>
            <a:pPr lvl="1" algn="just">
              <a:buFont typeface="Courier New" panose="02070309020205020404" pitchFamily="49" charset="0"/>
              <a:buChar char="o"/>
            </a:pPr>
            <a:r>
              <a:rPr lang="en-GB" altLang="en-US" sz="1800" dirty="0"/>
              <a:t>Required Tools, Software’s, Hardware’s, Media, Workstation</a:t>
            </a:r>
          </a:p>
          <a:p>
            <a:pPr lvl="1" algn="just">
              <a:buFont typeface="Courier New" panose="02070309020205020404" pitchFamily="49" charset="0"/>
              <a:buChar char="o"/>
            </a:pPr>
            <a:r>
              <a:rPr lang="en-GB" altLang="en-US" sz="1800" dirty="0"/>
              <a:t>Consider – Types of Investigation, Cases, Workforce, Workstation requirements, Safe, Connectivity, Storages</a:t>
            </a:r>
          </a:p>
          <a:p>
            <a:pPr lvl="1" algn="just">
              <a:buFont typeface="Courier New" panose="02070309020205020404" pitchFamily="49" charset="0"/>
              <a:buChar char="o"/>
            </a:pPr>
            <a:r>
              <a:rPr lang="en-GB" altLang="en-US" sz="1800" dirty="0"/>
              <a:t>Access Control</a:t>
            </a:r>
          </a:p>
          <a:p>
            <a:pPr lvl="1" algn="just">
              <a:buFont typeface="Courier New" panose="02070309020205020404" pitchFamily="49" charset="0"/>
              <a:buChar char="o"/>
            </a:pPr>
            <a:r>
              <a:rPr lang="en-US" altLang="en-US" sz="1800" dirty="0"/>
              <a:t>Regular Audits</a:t>
            </a:r>
          </a:p>
          <a:p>
            <a:pPr marL="228600" lvl="1" algn="just">
              <a:spcBef>
                <a:spcPts val="1000"/>
              </a:spcBef>
              <a:buFont typeface="Courier New" panose="02070309020205020404" pitchFamily="49" charset="0"/>
              <a:buChar char="o"/>
            </a:pPr>
            <a:r>
              <a:rPr lang="en-GB" altLang="en-US" sz="1800" dirty="0"/>
              <a:t>Roles and Responsibilities</a:t>
            </a:r>
          </a:p>
          <a:p>
            <a:pPr marL="228600" lvl="1" algn="just">
              <a:spcBef>
                <a:spcPts val="1000"/>
              </a:spcBef>
              <a:buFont typeface="Courier New" panose="02070309020205020404" pitchFamily="49" charset="0"/>
              <a:buChar char="o"/>
            </a:pPr>
            <a:r>
              <a:rPr lang="en-GB" altLang="en-US" sz="1800" dirty="0"/>
              <a:t>Physical Hardware's and Licensed Tools</a:t>
            </a:r>
          </a:p>
          <a:p>
            <a:pPr marL="228600" lvl="1" algn="just">
              <a:spcBef>
                <a:spcPts val="1000"/>
              </a:spcBef>
              <a:buFont typeface="Courier New" panose="02070309020205020404" pitchFamily="49" charset="0"/>
              <a:buChar char="o"/>
            </a:pPr>
            <a:r>
              <a:rPr lang="en-GB" altLang="en-US" sz="1800" dirty="0"/>
              <a:t>Local Policies and Laws of the Land</a:t>
            </a:r>
          </a:p>
          <a:p>
            <a:pPr marL="228600" lvl="1" algn="just">
              <a:spcBef>
                <a:spcPts val="1000"/>
              </a:spcBef>
              <a:buFont typeface="Courier New" panose="02070309020205020404" pitchFamily="49" charset="0"/>
              <a:buChar char="o"/>
            </a:pPr>
            <a:r>
              <a:rPr lang="en-GB" altLang="en-US" sz="1800" dirty="0"/>
              <a:t>Best Practices</a:t>
            </a:r>
          </a:p>
          <a:p>
            <a:pPr marL="228600" lvl="1" algn="just">
              <a:spcBef>
                <a:spcPts val="1000"/>
              </a:spcBef>
              <a:buFont typeface="Courier New" panose="02070309020205020404" pitchFamily="49" charset="0"/>
              <a:buChar char="o"/>
            </a:pPr>
            <a:r>
              <a:rPr lang="en-GB" altLang="en-US" sz="1800" dirty="0"/>
              <a:t>Industry Standards</a:t>
            </a:r>
          </a:p>
          <a:p>
            <a:pPr marL="228600" lvl="1" algn="just">
              <a:spcBef>
                <a:spcPts val="1000"/>
              </a:spcBef>
              <a:buFont typeface="Courier New" panose="02070309020205020404" pitchFamily="49" charset="0"/>
              <a:buChar char="o"/>
            </a:pPr>
            <a:r>
              <a:rPr lang="en-GB" altLang="en-US" sz="1800" dirty="0"/>
              <a:t>Risk Assessment</a:t>
            </a:r>
          </a:p>
          <a:p>
            <a:pPr lvl="1" algn="just">
              <a:buFont typeface="Courier New" panose="02070309020205020404" pitchFamily="49" charset="0"/>
              <a:buChar char="o"/>
            </a:pPr>
            <a:endParaRPr lang="en-US" altLang="en-US" sz="1400" dirty="0"/>
          </a:p>
        </p:txBody>
      </p:sp>
    </p:spTree>
    <p:extLst>
      <p:ext uri="{BB962C8B-B14F-4D97-AF65-F5344CB8AC3E}">
        <p14:creationId xmlns:p14="http://schemas.microsoft.com/office/powerpoint/2010/main" val="4175394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Investigation</a:t>
            </a:r>
          </a:p>
        </p:txBody>
      </p:sp>
      <p:sp>
        <p:nvSpPr>
          <p:cNvPr id="3" name="Content Placeholder 2"/>
          <p:cNvSpPr>
            <a:spLocks noGrp="1"/>
          </p:cNvSpPr>
          <p:nvPr>
            <p:ph idx="1"/>
          </p:nvPr>
        </p:nvSpPr>
        <p:spPr>
          <a:xfrm>
            <a:off x="168808" y="787128"/>
            <a:ext cx="11481847" cy="4901746"/>
          </a:xfrm>
        </p:spPr>
        <p:txBody>
          <a:bodyPr>
            <a:normAutofit/>
          </a:bodyPr>
          <a:lstStyle/>
          <a:p>
            <a:pPr algn="just">
              <a:buFont typeface="Courier New" panose="02070309020205020404" pitchFamily="49" charset="0"/>
              <a:buChar char="o"/>
            </a:pPr>
            <a:r>
              <a:rPr lang="en-GB" altLang="en-US" sz="1800" dirty="0"/>
              <a:t>Incident Response</a:t>
            </a:r>
          </a:p>
          <a:p>
            <a:pPr lvl="1" algn="just">
              <a:buFont typeface="Courier New" panose="02070309020205020404" pitchFamily="49" charset="0"/>
              <a:buChar char="o"/>
            </a:pPr>
            <a:r>
              <a:rPr lang="en-GB" altLang="en-US" sz="1400" dirty="0"/>
              <a:t>Identify the Crime Scene</a:t>
            </a:r>
          </a:p>
          <a:p>
            <a:pPr lvl="1" algn="just">
              <a:buFont typeface="Courier New" panose="02070309020205020404" pitchFamily="49" charset="0"/>
              <a:buChar char="o"/>
            </a:pPr>
            <a:r>
              <a:rPr lang="en-GB" altLang="en-US" sz="1400" dirty="0"/>
              <a:t>Protect the Crime Scene</a:t>
            </a:r>
          </a:p>
          <a:p>
            <a:pPr lvl="1" algn="just">
              <a:buFont typeface="Courier New" panose="02070309020205020404" pitchFamily="49" charset="0"/>
              <a:buChar char="o"/>
            </a:pPr>
            <a:r>
              <a:rPr lang="en-GB" altLang="en-US" sz="1400" dirty="0"/>
              <a:t>Preserve Evidences (Temporary/ Fragile etc)</a:t>
            </a:r>
          </a:p>
          <a:p>
            <a:pPr algn="just">
              <a:buFont typeface="Courier New" panose="02070309020205020404" pitchFamily="49" charset="0"/>
              <a:buChar char="o"/>
            </a:pPr>
            <a:r>
              <a:rPr lang="en-GB" altLang="en-US" sz="1800" dirty="0"/>
              <a:t>Gathering Evidence</a:t>
            </a:r>
          </a:p>
          <a:p>
            <a:pPr lvl="1" algn="just">
              <a:buFont typeface="Courier New" panose="02070309020205020404" pitchFamily="49" charset="0"/>
              <a:buChar char="o"/>
            </a:pPr>
            <a:r>
              <a:rPr lang="en-GB" altLang="en-US" sz="1400" dirty="0"/>
              <a:t>Questioning</a:t>
            </a:r>
          </a:p>
          <a:p>
            <a:pPr lvl="1" algn="just">
              <a:buFont typeface="Courier New" panose="02070309020205020404" pitchFamily="49" charset="0"/>
              <a:buChar char="o"/>
            </a:pPr>
            <a:r>
              <a:rPr lang="en-GB" altLang="en-US" sz="1400" dirty="0"/>
              <a:t>Consent &amp; Signatures</a:t>
            </a:r>
          </a:p>
          <a:p>
            <a:pPr lvl="1" algn="just">
              <a:buFont typeface="Courier New" panose="02070309020205020404" pitchFamily="49" charset="0"/>
              <a:buChar char="o"/>
            </a:pPr>
            <a:r>
              <a:rPr lang="en-GB" altLang="en-US" sz="1400" dirty="0"/>
              <a:t>Formal Interviews</a:t>
            </a:r>
          </a:p>
          <a:p>
            <a:pPr algn="just">
              <a:buFont typeface="Courier New" panose="02070309020205020404" pitchFamily="49" charset="0"/>
              <a:buChar char="o"/>
            </a:pPr>
            <a:r>
              <a:rPr lang="en-GB" altLang="en-US" sz="1800" dirty="0"/>
              <a:t>Analysis</a:t>
            </a:r>
          </a:p>
          <a:p>
            <a:pPr algn="just">
              <a:buFont typeface="Courier New" panose="02070309020205020404" pitchFamily="49" charset="0"/>
              <a:buChar char="o"/>
            </a:pPr>
            <a:r>
              <a:rPr lang="en-GB" altLang="en-US" sz="1800" dirty="0"/>
              <a:t>Documentation</a:t>
            </a:r>
            <a:endParaRPr lang="en-US" altLang="en-US" sz="1400" dirty="0"/>
          </a:p>
        </p:txBody>
      </p:sp>
      <p:sp>
        <p:nvSpPr>
          <p:cNvPr id="4" name="Rectangle 3">
            <a:extLst>
              <a:ext uri="{FF2B5EF4-FFF2-40B4-BE49-F238E27FC236}">
                <a16:creationId xmlns:a16="http://schemas.microsoft.com/office/drawing/2014/main" id="{9B46F29A-E94A-35BB-876C-34083DBE586A}"/>
              </a:ext>
            </a:extLst>
          </p:cNvPr>
          <p:cNvSpPr/>
          <p:nvPr/>
        </p:nvSpPr>
        <p:spPr>
          <a:xfrm>
            <a:off x="5404280" y="325463"/>
            <a:ext cx="3081613" cy="646331"/>
          </a:xfrm>
          <a:prstGeom prst="rect">
            <a:avLst/>
          </a:prstGeom>
          <a:noFill/>
        </p:spPr>
        <p:txBody>
          <a:bodyPr wrap="none" lIns="91440" tIns="45720" rIns="91440" bIns="45720">
            <a:spAutoFit/>
          </a:bodyPr>
          <a:lstStyle/>
          <a:p>
            <a:pPr algn="ctr"/>
            <a:r>
              <a:rPr lang="en-US" sz="3600" b="0" cap="none" spc="0" dirty="0">
                <a:ln w="0"/>
                <a:solidFill>
                  <a:schemeClr val="accent1"/>
                </a:solidFill>
                <a:effectLst>
                  <a:outerShdw blurRad="38100" dist="25400" dir="5400000" algn="ctr" rotWithShape="0">
                    <a:srgbClr val="6E747A">
                      <a:alpha val="43000"/>
                    </a:srgbClr>
                  </a:outerShdw>
                </a:effectLst>
              </a:rPr>
              <a:t>Search Warrant</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5" name="Rectangle 4">
            <a:extLst>
              <a:ext uri="{FF2B5EF4-FFF2-40B4-BE49-F238E27FC236}">
                <a16:creationId xmlns:a16="http://schemas.microsoft.com/office/drawing/2014/main" id="{87DDD824-57DD-14CF-53BB-959588158441}"/>
              </a:ext>
            </a:extLst>
          </p:cNvPr>
          <p:cNvSpPr/>
          <p:nvPr/>
        </p:nvSpPr>
        <p:spPr>
          <a:xfrm>
            <a:off x="7127619" y="1558142"/>
            <a:ext cx="1800494" cy="646331"/>
          </a:xfrm>
          <a:prstGeom prst="rect">
            <a:avLst/>
          </a:prstGeom>
          <a:noFill/>
        </p:spPr>
        <p:txBody>
          <a:bodyPr wrap="none" lIns="91440" tIns="45720" rIns="91440" bIns="45720">
            <a:spAutoFit/>
          </a:bodyPr>
          <a:lstStyle/>
          <a:p>
            <a:pPr algn="ctr"/>
            <a:r>
              <a:rPr lang="en-US" sz="3600" dirty="0">
                <a:ln w="0"/>
                <a:solidFill>
                  <a:schemeClr val="accent1"/>
                </a:solidFill>
                <a:effectLst>
                  <a:outerShdw blurRad="38100" dist="25400" dir="5400000" algn="ctr" rotWithShape="0">
                    <a:srgbClr val="6E747A">
                      <a:alpha val="43000"/>
                    </a:srgbClr>
                  </a:outerShdw>
                </a:effectLst>
              </a:rPr>
              <a:t>Planning</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6" name="Rectangle 5">
            <a:extLst>
              <a:ext uri="{FF2B5EF4-FFF2-40B4-BE49-F238E27FC236}">
                <a16:creationId xmlns:a16="http://schemas.microsoft.com/office/drawing/2014/main" id="{991FE460-20E7-9FA0-52F9-AD5A6470FA7F}"/>
              </a:ext>
            </a:extLst>
          </p:cNvPr>
          <p:cNvSpPr/>
          <p:nvPr/>
        </p:nvSpPr>
        <p:spPr>
          <a:xfrm>
            <a:off x="8764828" y="829500"/>
            <a:ext cx="3095079" cy="646331"/>
          </a:xfrm>
          <a:prstGeom prst="rect">
            <a:avLst/>
          </a:prstGeom>
          <a:noFill/>
        </p:spPr>
        <p:txBody>
          <a:bodyPr wrap="none" lIns="91440" tIns="45720" rIns="91440" bIns="45720">
            <a:spAutoFit/>
          </a:bodyPr>
          <a:lstStyle/>
          <a:p>
            <a:pPr algn="ctr"/>
            <a:r>
              <a:rPr lang="en-US" sz="3600" dirty="0">
                <a:ln w="0"/>
                <a:solidFill>
                  <a:schemeClr val="accent1"/>
                </a:solidFill>
                <a:effectLst>
                  <a:outerShdw blurRad="38100" dist="25400" dir="5400000" algn="ctr" rotWithShape="0">
                    <a:srgbClr val="6E747A">
                      <a:alpha val="43000"/>
                    </a:srgbClr>
                  </a:outerShdw>
                </a:effectLst>
              </a:rPr>
              <a:t>Health &amp; Safety</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7" name="Rectangle 6">
            <a:extLst>
              <a:ext uri="{FF2B5EF4-FFF2-40B4-BE49-F238E27FC236}">
                <a16:creationId xmlns:a16="http://schemas.microsoft.com/office/drawing/2014/main" id="{C382593F-64D6-74EA-46FF-837C8BC5B31A}"/>
              </a:ext>
            </a:extLst>
          </p:cNvPr>
          <p:cNvSpPr/>
          <p:nvPr/>
        </p:nvSpPr>
        <p:spPr>
          <a:xfrm>
            <a:off x="7305793" y="3129170"/>
            <a:ext cx="4449488" cy="646331"/>
          </a:xfrm>
          <a:prstGeom prst="rect">
            <a:avLst/>
          </a:prstGeom>
          <a:noFill/>
        </p:spPr>
        <p:txBody>
          <a:bodyPr wrap="none" lIns="91440" tIns="45720" rIns="91440" bIns="45720">
            <a:spAutoFit/>
          </a:bodyPr>
          <a:lstStyle/>
          <a:p>
            <a:pPr algn="ctr"/>
            <a:r>
              <a:rPr lang="en-US" sz="3600" dirty="0">
                <a:ln w="0"/>
                <a:solidFill>
                  <a:schemeClr val="accent1"/>
                </a:solidFill>
                <a:effectLst>
                  <a:outerShdw blurRad="38100" dist="25400" dir="5400000" algn="ctr" rotWithShape="0">
                    <a:srgbClr val="6E747A">
                      <a:alpha val="43000"/>
                    </a:srgbClr>
                  </a:outerShdw>
                </a:effectLst>
              </a:rPr>
              <a:t>Photographic Evidence</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8" name="Rectangle 7">
            <a:extLst>
              <a:ext uri="{FF2B5EF4-FFF2-40B4-BE49-F238E27FC236}">
                <a16:creationId xmlns:a16="http://schemas.microsoft.com/office/drawing/2014/main" id="{FC07DB61-BF28-9B4C-7B17-7280DE11F63C}"/>
              </a:ext>
            </a:extLst>
          </p:cNvPr>
          <p:cNvSpPr/>
          <p:nvPr/>
        </p:nvSpPr>
        <p:spPr>
          <a:xfrm>
            <a:off x="10022386" y="2060590"/>
            <a:ext cx="1301959" cy="646331"/>
          </a:xfrm>
          <a:prstGeom prst="rect">
            <a:avLst/>
          </a:prstGeom>
          <a:noFill/>
        </p:spPr>
        <p:txBody>
          <a:bodyPr wrap="none" lIns="91440" tIns="45720" rIns="91440" bIns="45720">
            <a:spAutoFit/>
          </a:bodyPr>
          <a:lstStyle/>
          <a:p>
            <a:pPr algn="ctr"/>
            <a:r>
              <a:rPr lang="en-US" sz="3600" dirty="0">
                <a:ln w="0"/>
                <a:solidFill>
                  <a:schemeClr val="accent1"/>
                </a:solidFill>
                <a:effectLst>
                  <a:outerShdw blurRad="38100" dist="25400" dir="5400000" algn="ctr" rotWithShape="0">
                    <a:srgbClr val="6E747A">
                      <a:alpha val="43000"/>
                    </a:srgbClr>
                  </a:outerShdw>
                </a:effectLst>
              </a:rPr>
              <a:t>Visual</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B7B8518E-E6A8-69B4-295B-E4545D050BD8}"/>
              </a:ext>
            </a:extLst>
          </p:cNvPr>
          <p:cNvSpPr/>
          <p:nvPr/>
        </p:nvSpPr>
        <p:spPr>
          <a:xfrm>
            <a:off x="5325797" y="2286784"/>
            <a:ext cx="2234714" cy="646331"/>
          </a:xfrm>
          <a:prstGeom prst="rect">
            <a:avLst/>
          </a:prstGeom>
          <a:noFill/>
        </p:spPr>
        <p:txBody>
          <a:bodyPr wrap="none" lIns="91440" tIns="45720" rIns="91440" bIns="45720">
            <a:spAutoFit/>
          </a:bodyPr>
          <a:lstStyle/>
          <a:p>
            <a:pPr algn="ctr"/>
            <a:r>
              <a:rPr lang="en-US" sz="3600" dirty="0">
                <a:ln w="0"/>
                <a:solidFill>
                  <a:schemeClr val="accent1"/>
                </a:solidFill>
                <a:effectLst>
                  <a:outerShdw blurRad="38100" dist="25400" dir="5400000" algn="ctr" rotWithShape="0">
                    <a:srgbClr val="6E747A">
                      <a:alpha val="43000"/>
                    </a:srgbClr>
                  </a:outerShdw>
                </a:effectLst>
              </a:rPr>
              <a:t>Exhibit ID’s</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10" name="Rectangle 9">
            <a:extLst>
              <a:ext uri="{FF2B5EF4-FFF2-40B4-BE49-F238E27FC236}">
                <a16:creationId xmlns:a16="http://schemas.microsoft.com/office/drawing/2014/main" id="{1BCBD4E2-D78D-2C0C-3505-AAACE5215BED}"/>
              </a:ext>
            </a:extLst>
          </p:cNvPr>
          <p:cNvSpPr/>
          <p:nvPr/>
        </p:nvSpPr>
        <p:spPr>
          <a:xfrm>
            <a:off x="5795956" y="4082388"/>
            <a:ext cx="3263394" cy="646331"/>
          </a:xfrm>
          <a:prstGeom prst="rect">
            <a:avLst/>
          </a:prstGeom>
          <a:noFill/>
        </p:spPr>
        <p:txBody>
          <a:bodyPr wrap="none" lIns="91440" tIns="45720" rIns="91440" bIns="45720">
            <a:spAutoFit/>
          </a:bodyPr>
          <a:lstStyle/>
          <a:p>
            <a:pPr algn="ctr"/>
            <a:r>
              <a:rPr lang="en-US" sz="3600" dirty="0">
                <a:ln w="0"/>
                <a:solidFill>
                  <a:schemeClr val="accent1"/>
                </a:solidFill>
                <a:effectLst>
                  <a:outerShdw blurRad="38100" dist="25400" dir="5400000" algn="ctr" rotWithShape="0">
                    <a:srgbClr val="6E747A">
                      <a:alpha val="43000"/>
                    </a:srgbClr>
                  </a:outerShdw>
                </a:effectLst>
              </a:rPr>
              <a:t>Seizing evidence</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11" name="Rectangle 10">
            <a:extLst>
              <a:ext uri="{FF2B5EF4-FFF2-40B4-BE49-F238E27FC236}">
                <a16:creationId xmlns:a16="http://schemas.microsoft.com/office/drawing/2014/main" id="{0C67D904-9CC0-FD5A-400A-F0DCF9CE2E94}"/>
              </a:ext>
            </a:extLst>
          </p:cNvPr>
          <p:cNvSpPr/>
          <p:nvPr/>
        </p:nvSpPr>
        <p:spPr>
          <a:xfrm>
            <a:off x="10312367" y="4527141"/>
            <a:ext cx="1112805" cy="646331"/>
          </a:xfrm>
          <a:prstGeom prst="rect">
            <a:avLst/>
          </a:prstGeom>
          <a:noFill/>
        </p:spPr>
        <p:txBody>
          <a:bodyPr wrap="none" lIns="91440" tIns="45720" rIns="91440" bIns="45720">
            <a:spAutoFit/>
          </a:bodyPr>
          <a:lstStyle/>
          <a:p>
            <a:pPr algn="ctr"/>
            <a:r>
              <a:rPr lang="en-US" sz="3600" dirty="0">
                <a:ln w="0"/>
                <a:solidFill>
                  <a:schemeClr val="accent1"/>
                </a:solidFill>
                <a:effectLst>
                  <a:outerShdw blurRad="38100" dist="25400" dir="5400000" algn="ctr" rotWithShape="0">
                    <a:srgbClr val="6E747A">
                      <a:alpha val="43000"/>
                    </a:srgbClr>
                  </a:outerShdw>
                </a:effectLst>
              </a:rPr>
              <a:t>Time</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12" name="Rectangle 11">
            <a:extLst>
              <a:ext uri="{FF2B5EF4-FFF2-40B4-BE49-F238E27FC236}">
                <a16:creationId xmlns:a16="http://schemas.microsoft.com/office/drawing/2014/main" id="{61244AA8-5885-8818-CED4-83C9DCABB194}"/>
              </a:ext>
            </a:extLst>
          </p:cNvPr>
          <p:cNvSpPr/>
          <p:nvPr/>
        </p:nvSpPr>
        <p:spPr>
          <a:xfrm>
            <a:off x="3706671" y="3452335"/>
            <a:ext cx="2647264" cy="646331"/>
          </a:xfrm>
          <a:prstGeom prst="rect">
            <a:avLst/>
          </a:prstGeom>
          <a:noFill/>
        </p:spPr>
        <p:txBody>
          <a:bodyPr wrap="none" lIns="91440" tIns="45720" rIns="91440" bIns="45720">
            <a:spAutoFit/>
          </a:bodyPr>
          <a:lstStyle/>
          <a:p>
            <a:pPr algn="ctr"/>
            <a:r>
              <a:rPr lang="en-US" sz="3600" dirty="0">
                <a:ln w="0"/>
                <a:solidFill>
                  <a:schemeClr val="accent1"/>
                </a:solidFill>
                <a:effectLst>
                  <a:outerShdw blurRad="38100" dist="25400" dir="5400000" algn="ctr" rotWithShape="0">
                    <a:srgbClr val="6E747A">
                      <a:alpha val="43000"/>
                    </a:srgbClr>
                  </a:outerShdw>
                </a:effectLst>
              </a:rPr>
              <a:t>Evidence Bag</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13" name="Rectangle 12">
            <a:extLst>
              <a:ext uri="{FF2B5EF4-FFF2-40B4-BE49-F238E27FC236}">
                <a16:creationId xmlns:a16="http://schemas.microsoft.com/office/drawing/2014/main" id="{DBB019E7-8DCA-37B7-A2A8-964C1AFA8496}"/>
              </a:ext>
            </a:extLst>
          </p:cNvPr>
          <p:cNvSpPr/>
          <p:nvPr/>
        </p:nvSpPr>
        <p:spPr>
          <a:xfrm>
            <a:off x="4663512" y="4850307"/>
            <a:ext cx="1904047" cy="646331"/>
          </a:xfrm>
          <a:prstGeom prst="rect">
            <a:avLst/>
          </a:prstGeom>
          <a:noFill/>
        </p:spPr>
        <p:txBody>
          <a:bodyPr wrap="none" lIns="91440" tIns="45720" rIns="91440" bIns="45720">
            <a:spAutoFit/>
          </a:bodyPr>
          <a:lstStyle/>
          <a:p>
            <a:pPr algn="ctr"/>
            <a:r>
              <a:rPr lang="en-US" sz="3600" dirty="0">
                <a:ln w="0"/>
                <a:solidFill>
                  <a:schemeClr val="accent1"/>
                </a:solidFill>
                <a:effectLst>
                  <a:outerShdw blurRad="38100" dist="25400" dir="5400000" algn="ctr" rotWithShape="0">
                    <a:srgbClr val="6E747A">
                      <a:alpha val="43000"/>
                    </a:srgbClr>
                  </a:outerShdw>
                </a:effectLst>
              </a:rPr>
              <a:t>Damages</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14" name="Rectangle 13">
            <a:extLst>
              <a:ext uri="{FF2B5EF4-FFF2-40B4-BE49-F238E27FC236}">
                <a16:creationId xmlns:a16="http://schemas.microsoft.com/office/drawing/2014/main" id="{34462A65-B3ED-9226-FF79-A696AD367A17}"/>
              </a:ext>
            </a:extLst>
          </p:cNvPr>
          <p:cNvSpPr/>
          <p:nvPr/>
        </p:nvSpPr>
        <p:spPr>
          <a:xfrm>
            <a:off x="6840475" y="5083698"/>
            <a:ext cx="3344122" cy="646331"/>
          </a:xfrm>
          <a:prstGeom prst="rect">
            <a:avLst/>
          </a:prstGeom>
          <a:noFill/>
        </p:spPr>
        <p:txBody>
          <a:bodyPr wrap="none" lIns="91440" tIns="45720" rIns="91440" bIns="45720">
            <a:spAutoFit/>
          </a:bodyPr>
          <a:lstStyle/>
          <a:p>
            <a:pPr algn="ctr"/>
            <a:r>
              <a:rPr lang="en-US" sz="3600" dirty="0">
                <a:ln w="0"/>
                <a:solidFill>
                  <a:schemeClr val="accent1"/>
                </a:solidFill>
                <a:effectLst>
                  <a:outerShdw blurRad="38100" dist="25400" dir="5400000" algn="ctr" rotWithShape="0">
                    <a:srgbClr val="6E747A">
                      <a:alpha val="43000"/>
                    </a:srgbClr>
                  </a:outerShdw>
                </a:effectLst>
              </a:rPr>
              <a:t>Chain of Custody</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15" name="Rectangle 14">
            <a:extLst>
              <a:ext uri="{FF2B5EF4-FFF2-40B4-BE49-F238E27FC236}">
                <a16:creationId xmlns:a16="http://schemas.microsoft.com/office/drawing/2014/main" id="{A2ED49C1-4B45-688E-9F4F-CB5BD3E3E7A2}"/>
              </a:ext>
            </a:extLst>
          </p:cNvPr>
          <p:cNvSpPr/>
          <p:nvPr/>
        </p:nvSpPr>
        <p:spPr>
          <a:xfrm>
            <a:off x="2759530" y="4280846"/>
            <a:ext cx="2541465" cy="646331"/>
          </a:xfrm>
          <a:prstGeom prst="rect">
            <a:avLst/>
          </a:prstGeom>
          <a:noFill/>
        </p:spPr>
        <p:txBody>
          <a:bodyPr wrap="none" lIns="91440" tIns="45720" rIns="91440" bIns="45720">
            <a:spAutoFit/>
          </a:bodyPr>
          <a:lstStyle/>
          <a:p>
            <a:pPr algn="ctr"/>
            <a:r>
              <a:rPr lang="en-US" sz="3600" dirty="0">
                <a:ln w="0"/>
                <a:solidFill>
                  <a:schemeClr val="accent1"/>
                </a:solidFill>
                <a:effectLst>
                  <a:outerShdw blurRad="38100" dist="25400" dir="5400000" algn="ctr" rotWithShape="0">
                    <a:srgbClr val="6E747A">
                      <a:alpha val="43000"/>
                    </a:srgbClr>
                  </a:outerShdw>
                </a:effectLst>
              </a:rPr>
              <a:t>Transporting</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2987502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Investigation</a:t>
            </a:r>
          </a:p>
        </p:txBody>
      </p:sp>
      <p:sp>
        <p:nvSpPr>
          <p:cNvPr id="3" name="Content Placeholder 2"/>
          <p:cNvSpPr>
            <a:spLocks noGrp="1"/>
          </p:cNvSpPr>
          <p:nvPr>
            <p:ph idx="1"/>
          </p:nvPr>
        </p:nvSpPr>
        <p:spPr>
          <a:xfrm>
            <a:off x="168808" y="787128"/>
            <a:ext cx="11481847" cy="4901746"/>
          </a:xfrm>
        </p:spPr>
        <p:txBody>
          <a:bodyPr>
            <a:normAutofit/>
          </a:bodyPr>
          <a:lstStyle/>
          <a:p>
            <a:pPr algn="just">
              <a:buFont typeface="Courier New" panose="02070309020205020404" pitchFamily="49" charset="0"/>
              <a:buChar char="o"/>
            </a:pPr>
            <a:r>
              <a:rPr lang="en-GB" altLang="en-US" sz="1800" dirty="0"/>
              <a:t>Research and Discuss with your Team to draft</a:t>
            </a:r>
          </a:p>
          <a:p>
            <a:pPr algn="just">
              <a:buFont typeface="Courier New" panose="02070309020205020404" pitchFamily="49" charset="0"/>
              <a:buChar char="o"/>
            </a:pPr>
            <a:r>
              <a:rPr lang="en-GB" altLang="en-US" sz="1800" dirty="0"/>
              <a:t>Form a Team (You will be working with the same team for your Coursework – Can’t change the Team)</a:t>
            </a:r>
          </a:p>
          <a:p>
            <a:pPr algn="just">
              <a:buFont typeface="Courier New" panose="02070309020205020404" pitchFamily="49" charset="0"/>
              <a:buChar char="o"/>
            </a:pPr>
            <a:r>
              <a:rPr lang="en-GB" altLang="en-US" sz="1800" dirty="0"/>
              <a:t>Search and Seizure </a:t>
            </a:r>
          </a:p>
          <a:p>
            <a:pPr lvl="1" algn="just">
              <a:buFont typeface="Courier New" panose="02070309020205020404" pitchFamily="49" charset="0"/>
              <a:buChar char="o"/>
            </a:pPr>
            <a:r>
              <a:rPr lang="en-GB" altLang="en-US" sz="1800" dirty="0"/>
              <a:t>Consent Form and </a:t>
            </a:r>
          </a:p>
          <a:p>
            <a:pPr lvl="1" algn="just">
              <a:buFont typeface="Courier New" panose="02070309020205020404" pitchFamily="49" charset="0"/>
              <a:buChar char="o"/>
            </a:pPr>
            <a:r>
              <a:rPr lang="en-GB" altLang="en-US" sz="1800" dirty="0"/>
              <a:t>Witness Statement Checklist </a:t>
            </a:r>
          </a:p>
          <a:p>
            <a:pPr lvl="1" algn="just">
              <a:buFont typeface="Courier New" panose="02070309020205020404" pitchFamily="49" charset="0"/>
              <a:buChar char="o"/>
            </a:pPr>
            <a:r>
              <a:rPr lang="en-GB" altLang="en-US" sz="1800" dirty="0"/>
              <a:t>(Based on the Industry Standard – Intext Cite) and modify according to your coursework requirements – Justify your modification</a:t>
            </a:r>
          </a:p>
          <a:p>
            <a:pPr marL="457200" lvl="1" indent="0" algn="just">
              <a:buNone/>
            </a:pPr>
            <a:endParaRPr lang="en-GB" altLang="en-US" sz="1800" dirty="0"/>
          </a:p>
          <a:p>
            <a:pPr algn="just">
              <a:buFont typeface="Courier New" panose="02070309020205020404" pitchFamily="49" charset="0"/>
              <a:buChar char="o"/>
            </a:pPr>
            <a:r>
              <a:rPr lang="en-GB" altLang="en-US" sz="1800" dirty="0"/>
              <a:t>Evidence Collection Form</a:t>
            </a:r>
            <a:endParaRPr lang="en-US" altLang="en-US" sz="1800" dirty="0"/>
          </a:p>
          <a:p>
            <a:pPr algn="just">
              <a:buFont typeface="Courier New" panose="02070309020205020404" pitchFamily="49" charset="0"/>
              <a:buChar char="o"/>
            </a:pPr>
            <a:r>
              <a:rPr lang="en-US" altLang="en-US" sz="1800" dirty="0"/>
              <a:t>Chain of Custody Form</a:t>
            </a:r>
            <a:endParaRPr lang="en-GB" altLang="en-US" sz="1800" dirty="0"/>
          </a:p>
        </p:txBody>
      </p:sp>
    </p:spTree>
    <p:extLst>
      <p:ext uri="{BB962C8B-B14F-4D97-AF65-F5344CB8AC3E}">
        <p14:creationId xmlns:p14="http://schemas.microsoft.com/office/powerpoint/2010/main" val="4140966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Understanding Investigation Process - Storage Formats</a:t>
            </a:r>
          </a:p>
        </p:txBody>
      </p:sp>
      <p:sp>
        <p:nvSpPr>
          <p:cNvPr id="3" name="Content Placeholder 2"/>
          <p:cNvSpPr>
            <a:spLocks noGrp="1"/>
          </p:cNvSpPr>
          <p:nvPr>
            <p:ph idx="1"/>
          </p:nvPr>
        </p:nvSpPr>
        <p:spPr>
          <a:xfrm>
            <a:off x="168808" y="787128"/>
            <a:ext cx="11481847" cy="4901746"/>
          </a:xfrm>
        </p:spPr>
        <p:txBody>
          <a:bodyPr>
            <a:normAutofit/>
          </a:bodyPr>
          <a:lstStyle/>
          <a:p>
            <a:pPr algn="just">
              <a:buFont typeface="Courier New" panose="02070309020205020404" pitchFamily="49" charset="0"/>
              <a:buChar char="o"/>
            </a:pPr>
            <a:r>
              <a:rPr lang="en-US" altLang="en-US" sz="1800" dirty="0"/>
              <a:t>Data acquisition is the </a:t>
            </a:r>
            <a:r>
              <a:rPr lang="en-US" altLang="en-US" sz="1800" b="1" u="sng" dirty="0"/>
              <a:t>process of copying data</a:t>
            </a:r>
            <a:r>
              <a:rPr lang="en-US" altLang="en-US" sz="1800" dirty="0"/>
              <a:t>.</a:t>
            </a:r>
          </a:p>
          <a:p>
            <a:pPr algn="just">
              <a:buFont typeface="Courier New" panose="02070309020205020404" pitchFamily="49" charset="0"/>
              <a:buChar char="o"/>
            </a:pPr>
            <a:r>
              <a:rPr lang="en-US" altLang="en-US" sz="1800" dirty="0"/>
              <a:t>In the perspective of Digital Forensics, it’s the task of </a:t>
            </a:r>
            <a:r>
              <a:rPr lang="en-US" altLang="en-US" sz="1800" b="1" u="sng" dirty="0"/>
              <a:t>collecting digital evidence from electronic media</a:t>
            </a:r>
            <a:r>
              <a:rPr lang="en-US" altLang="en-US" sz="1800" dirty="0"/>
              <a:t>.</a:t>
            </a:r>
          </a:p>
          <a:p>
            <a:pPr algn="just">
              <a:buFont typeface="Courier New" panose="02070309020205020404" pitchFamily="49" charset="0"/>
              <a:buChar char="o"/>
            </a:pPr>
            <a:r>
              <a:rPr lang="en-US" altLang="en-US" sz="1800" dirty="0"/>
              <a:t>Formats</a:t>
            </a:r>
          </a:p>
          <a:p>
            <a:pPr lvl="1" algn="just">
              <a:buFont typeface="Courier New" panose="02070309020205020404" pitchFamily="49" charset="0"/>
              <a:buChar char="o"/>
            </a:pPr>
            <a:r>
              <a:rPr lang="en-US" altLang="en-US" sz="1800" b="1" dirty="0"/>
              <a:t>Raw format</a:t>
            </a:r>
            <a:r>
              <a:rPr lang="en-US" altLang="en-US" sz="1800" dirty="0"/>
              <a:t>: Makes it possible to write bit-stream data to files</a:t>
            </a:r>
          </a:p>
          <a:p>
            <a:pPr lvl="2" algn="just">
              <a:buFont typeface="Courier New" panose="02070309020205020404" pitchFamily="49" charset="0"/>
              <a:buChar char="o"/>
            </a:pPr>
            <a:r>
              <a:rPr lang="en-US" altLang="en-US" sz="1800" b="1" dirty="0"/>
              <a:t>Advantages</a:t>
            </a:r>
          </a:p>
          <a:p>
            <a:pPr lvl="3" algn="just">
              <a:buFont typeface="Wingdings" panose="05000000000000000000" pitchFamily="2" charset="2"/>
              <a:buChar char="ü"/>
            </a:pPr>
            <a:r>
              <a:rPr lang="en-US" altLang="en-US" dirty="0"/>
              <a:t>Fast data transfers</a:t>
            </a:r>
          </a:p>
          <a:p>
            <a:pPr lvl="3" algn="just">
              <a:buFont typeface="Wingdings" panose="05000000000000000000" pitchFamily="2" charset="2"/>
              <a:buChar char="ü"/>
            </a:pPr>
            <a:r>
              <a:rPr lang="en-US" altLang="en-US" dirty="0"/>
              <a:t>Can ignore minor data read errors on source drive</a:t>
            </a:r>
          </a:p>
          <a:p>
            <a:pPr lvl="3" algn="just">
              <a:buFont typeface="Wingdings" panose="05000000000000000000" pitchFamily="2" charset="2"/>
              <a:buChar char="ü"/>
            </a:pPr>
            <a:r>
              <a:rPr lang="en-US" altLang="en-US" dirty="0"/>
              <a:t>Most computer forensics tools can read raw format</a:t>
            </a:r>
          </a:p>
          <a:p>
            <a:pPr lvl="2" algn="just">
              <a:buFont typeface="Courier New" panose="02070309020205020404" pitchFamily="49" charset="0"/>
              <a:buChar char="o"/>
            </a:pPr>
            <a:r>
              <a:rPr lang="en-US" altLang="en-US" sz="1800" b="1" dirty="0"/>
              <a:t>Disadvantages</a:t>
            </a:r>
          </a:p>
          <a:p>
            <a:pPr lvl="3" algn="just">
              <a:buFont typeface="Wingdings" panose="05000000000000000000" pitchFamily="2" charset="2"/>
              <a:buChar char="ü"/>
            </a:pPr>
            <a:r>
              <a:rPr lang="en-US" altLang="en-US" dirty="0"/>
              <a:t>Requires as much storage as original disk or data</a:t>
            </a:r>
          </a:p>
          <a:p>
            <a:pPr lvl="3" algn="just">
              <a:buFont typeface="Wingdings" panose="05000000000000000000" pitchFamily="2" charset="2"/>
              <a:buChar char="ü"/>
            </a:pPr>
            <a:r>
              <a:rPr lang="es-EC" altLang="en-US" dirty="0"/>
              <a:t>Tools </a:t>
            </a:r>
            <a:r>
              <a:rPr lang="en-US" altLang="en-US" dirty="0"/>
              <a:t>might not collect marginal (bad) sectors</a:t>
            </a:r>
            <a:endParaRPr lang="en-US" altLang="en-US" sz="1800" dirty="0"/>
          </a:p>
          <a:p>
            <a:pPr lvl="1" algn="just">
              <a:buFont typeface="Courier New" panose="02070309020205020404" pitchFamily="49" charset="0"/>
              <a:buChar char="o"/>
            </a:pPr>
            <a:endParaRPr lang="en-US" altLang="en-US" sz="1800" dirty="0"/>
          </a:p>
          <a:p>
            <a:pPr lvl="1" algn="just">
              <a:buFont typeface="Courier New" panose="02070309020205020404" pitchFamily="49" charset="0"/>
              <a:buChar char="o"/>
            </a:pPr>
            <a:r>
              <a:rPr lang="en-US" altLang="en-US" sz="1800" dirty="0"/>
              <a:t>Proprietary formats</a:t>
            </a:r>
          </a:p>
          <a:p>
            <a:pPr lvl="1" algn="just">
              <a:buFont typeface="Courier New" panose="02070309020205020404" pitchFamily="49" charset="0"/>
              <a:buChar char="o"/>
            </a:pPr>
            <a:r>
              <a:rPr lang="en-US" altLang="en-US" sz="1800" dirty="0"/>
              <a:t>Advanced Forensics Format (AFF)</a:t>
            </a:r>
          </a:p>
        </p:txBody>
      </p:sp>
    </p:spTree>
    <p:extLst>
      <p:ext uri="{BB962C8B-B14F-4D97-AF65-F5344CB8AC3E}">
        <p14:creationId xmlns:p14="http://schemas.microsoft.com/office/powerpoint/2010/main" val="2610005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Understanding Investigation Process - Storage Formats</a:t>
            </a:r>
          </a:p>
        </p:txBody>
      </p:sp>
      <p:sp>
        <p:nvSpPr>
          <p:cNvPr id="3" name="Content Placeholder 2"/>
          <p:cNvSpPr>
            <a:spLocks noGrp="1"/>
          </p:cNvSpPr>
          <p:nvPr>
            <p:ph idx="1"/>
          </p:nvPr>
        </p:nvSpPr>
        <p:spPr>
          <a:xfrm>
            <a:off x="168808" y="787128"/>
            <a:ext cx="11481847" cy="4901746"/>
          </a:xfrm>
        </p:spPr>
        <p:txBody>
          <a:bodyPr>
            <a:normAutofit/>
          </a:bodyPr>
          <a:lstStyle/>
          <a:p>
            <a:pPr algn="just">
              <a:buFont typeface="Courier New" panose="02070309020205020404" pitchFamily="49" charset="0"/>
              <a:buChar char="o"/>
            </a:pPr>
            <a:r>
              <a:rPr lang="en-US" altLang="en-US" sz="1800" dirty="0"/>
              <a:t>Data acquisition is the </a:t>
            </a:r>
            <a:r>
              <a:rPr lang="en-US" altLang="en-US" sz="1800" b="1" u="sng" dirty="0"/>
              <a:t>process of copying data</a:t>
            </a:r>
            <a:r>
              <a:rPr lang="en-US" altLang="en-US" sz="1800" dirty="0"/>
              <a:t>.</a:t>
            </a:r>
          </a:p>
          <a:p>
            <a:pPr algn="just">
              <a:buFont typeface="Courier New" panose="02070309020205020404" pitchFamily="49" charset="0"/>
              <a:buChar char="o"/>
            </a:pPr>
            <a:r>
              <a:rPr lang="en-US" altLang="en-US" sz="1800" dirty="0"/>
              <a:t>In the perspective of Digital Forensics, it’s the task of </a:t>
            </a:r>
            <a:r>
              <a:rPr lang="en-US" altLang="en-US" sz="1800" b="1" u="sng" dirty="0"/>
              <a:t>collecting digital evidence from electronic media</a:t>
            </a:r>
            <a:r>
              <a:rPr lang="en-US" altLang="en-US" sz="1800" dirty="0"/>
              <a:t>.</a:t>
            </a:r>
          </a:p>
          <a:p>
            <a:pPr algn="just">
              <a:buFont typeface="Courier New" panose="02070309020205020404" pitchFamily="49" charset="0"/>
              <a:buChar char="o"/>
            </a:pPr>
            <a:r>
              <a:rPr lang="en-US" altLang="en-US" sz="1800" dirty="0"/>
              <a:t>Formats</a:t>
            </a:r>
          </a:p>
          <a:p>
            <a:pPr lvl="1" algn="just">
              <a:buFont typeface="Courier New" panose="02070309020205020404" pitchFamily="49" charset="0"/>
              <a:buChar char="o"/>
            </a:pPr>
            <a:r>
              <a:rPr lang="en-US" altLang="en-US" sz="1800" b="1" dirty="0"/>
              <a:t>Raw format</a:t>
            </a:r>
            <a:r>
              <a:rPr lang="en-US" altLang="en-US" sz="1800" dirty="0"/>
              <a:t>: Makes it possible to write bit-stream data to files</a:t>
            </a:r>
          </a:p>
          <a:p>
            <a:pPr lvl="1" algn="just">
              <a:buFont typeface="Courier New" panose="02070309020205020404" pitchFamily="49" charset="0"/>
              <a:buChar char="o"/>
            </a:pPr>
            <a:endParaRPr lang="en-US" altLang="en-US" sz="1800" dirty="0"/>
          </a:p>
          <a:p>
            <a:pPr lvl="1" algn="just">
              <a:buFont typeface="Courier New" panose="02070309020205020404" pitchFamily="49" charset="0"/>
              <a:buChar char="o"/>
            </a:pPr>
            <a:r>
              <a:rPr lang="en-US" altLang="en-US" sz="1800" b="1" dirty="0"/>
              <a:t>Proprietary formats:</a:t>
            </a:r>
          </a:p>
          <a:p>
            <a:pPr lvl="2" algn="just">
              <a:buFont typeface="Courier New" panose="02070309020205020404" pitchFamily="49" charset="0"/>
              <a:buChar char="o"/>
            </a:pPr>
            <a:r>
              <a:rPr lang="en-US" altLang="en-US" sz="1800" b="1" dirty="0"/>
              <a:t>Features offered</a:t>
            </a:r>
          </a:p>
          <a:p>
            <a:pPr lvl="3" algn="just">
              <a:buFont typeface="Wingdings" panose="05000000000000000000" pitchFamily="2" charset="2"/>
              <a:buChar char="ü"/>
            </a:pPr>
            <a:r>
              <a:rPr lang="en-US" altLang="en-US" dirty="0"/>
              <a:t>Option to compress or not compress image files</a:t>
            </a:r>
          </a:p>
          <a:p>
            <a:pPr lvl="3" algn="just">
              <a:buFont typeface="Wingdings" panose="05000000000000000000" pitchFamily="2" charset="2"/>
              <a:buChar char="ü"/>
            </a:pPr>
            <a:r>
              <a:rPr lang="en-US" altLang="en-US" dirty="0"/>
              <a:t>Can split an image into smaller segmented files</a:t>
            </a:r>
          </a:p>
          <a:p>
            <a:pPr lvl="3" algn="just">
              <a:buFont typeface="Wingdings" panose="05000000000000000000" pitchFamily="2" charset="2"/>
              <a:buChar char="ü"/>
            </a:pPr>
            <a:r>
              <a:rPr lang="en-US" altLang="en-US" dirty="0"/>
              <a:t>Can integrate metadata into the image file</a:t>
            </a:r>
          </a:p>
          <a:p>
            <a:pPr lvl="2" algn="just">
              <a:buFont typeface="Courier New" panose="02070309020205020404" pitchFamily="49" charset="0"/>
              <a:buChar char="o"/>
            </a:pPr>
            <a:r>
              <a:rPr lang="en-US" altLang="en-US" sz="1800" b="1" dirty="0"/>
              <a:t>Disadvantages</a:t>
            </a:r>
          </a:p>
          <a:p>
            <a:pPr lvl="3" algn="just">
              <a:buFont typeface="Wingdings" panose="05000000000000000000" pitchFamily="2" charset="2"/>
              <a:buChar char="ü"/>
            </a:pPr>
            <a:r>
              <a:rPr lang="en-US" altLang="en-US" dirty="0"/>
              <a:t>Inability to share an image between different tools</a:t>
            </a:r>
          </a:p>
          <a:p>
            <a:pPr lvl="3" algn="just">
              <a:buFont typeface="Wingdings" panose="05000000000000000000" pitchFamily="2" charset="2"/>
              <a:buChar char="ü"/>
            </a:pPr>
            <a:r>
              <a:rPr lang="en-US" altLang="en-US" dirty="0"/>
              <a:t>File size limitation for each segmented volume</a:t>
            </a:r>
          </a:p>
          <a:p>
            <a:pPr lvl="1" algn="just">
              <a:buFont typeface="Courier New" panose="02070309020205020404" pitchFamily="49" charset="0"/>
              <a:buChar char="o"/>
            </a:pPr>
            <a:endParaRPr lang="en-US" altLang="en-US" sz="1800" dirty="0"/>
          </a:p>
          <a:p>
            <a:pPr lvl="1" algn="just">
              <a:buFont typeface="Courier New" panose="02070309020205020404" pitchFamily="49" charset="0"/>
              <a:buChar char="o"/>
            </a:pPr>
            <a:r>
              <a:rPr lang="en-US" altLang="en-US" sz="1800" dirty="0"/>
              <a:t>Advanced Forensics Format (AFF)</a:t>
            </a:r>
          </a:p>
        </p:txBody>
      </p:sp>
    </p:spTree>
    <p:extLst>
      <p:ext uri="{BB962C8B-B14F-4D97-AF65-F5344CB8AC3E}">
        <p14:creationId xmlns:p14="http://schemas.microsoft.com/office/powerpoint/2010/main" val="1615972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Understanding Investigation Process - Storage Formats</a:t>
            </a:r>
          </a:p>
        </p:txBody>
      </p:sp>
      <p:sp>
        <p:nvSpPr>
          <p:cNvPr id="3" name="Content Placeholder 2"/>
          <p:cNvSpPr>
            <a:spLocks noGrp="1"/>
          </p:cNvSpPr>
          <p:nvPr>
            <p:ph idx="1"/>
          </p:nvPr>
        </p:nvSpPr>
        <p:spPr>
          <a:xfrm>
            <a:off x="168808" y="787128"/>
            <a:ext cx="11481847" cy="4901746"/>
          </a:xfrm>
        </p:spPr>
        <p:txBody>
          <a:bodyPr>
            <a:normAutofit fontScale="92500" lnSpcReduction="10000"/>
          </a:bodyPr>
          <a:lstStyle/>
          <a:p>
            <a:pPr algn="just">
              <a:buFont typeface="Courier New" panose="02070309020205020404" pitchFamily="49" charset="0"/>
              <a:buChar char="o"/>
            </a:pPr>
            <a:r>
              <a:rPr lang="en-US" altLang="en-US" sz="1800" dirty="0"/>
              <a:t>Data acquisition is the </a:t>
            </a:r>
            <a:r>
              <a:rPr lang="en-US" altLang="en-US" sz="1800" b="1" u="sng" dirty="0"/>
              <a:t>process of copying data</a:t>
            </a:r>
            <a:r>
              <a:rPr lang="en-US" altLang="en-US" sz="1800" dirty="0"/>
              <a:t>.</a:t>
            </a:r>
          </a:p>
          <a:p>
            <a:pPr algn="just">
              <a:buFont typeface="Courier New" panose="02070309020205020404" pitchFamily="49" charset="0"/>
              <a:buChar char="o"/>
            </a:pPr>
            <a:r>
              <a:rPr lang="en-US" altLang="en-US" sz="1800" dirty="0"/>
              <a:t>In the perspective of Digital Forensics, it’s the task of </a:t>
            </a:r>
            <a:r>
              <a:rPr lang="en-US" altLang="en-US" sz="1800" b="1" u="sng" dirty="0"/>
              <a:t>collecting digital evidence from electronic media</a:t>
            </a:r>
            <a:r>
              <a:rPr lang="en-US" altLang="en-US" sz="1800" dirty="0"/>
              <a:t>.</a:t>
            </a:r>
          </a:p>
          <a:p>
            <a:pPr algn="just">
              <a:buFont typeface="Courier New" panose="02070309020205020404" pitchFamily="49" charset="0"/>
              <a:buChar char="o"/>
            </a:pPr>
            <a:r>
              <a:rPr lang="en-US" altLang="en-US" sz="1800" dirty="0"/>
              <a:t>Formats</a:t>
            </a:r>
          </a:p>
          <a:p>
            <a:pPr lvl="1" algn="just">
              <a:buFont typeface="Courier New" panose="02070309020205020404" pitchFamily="49" charset="0"/>
              <a:buChar char="o"/>
            </a:pPr>
            <a:r>
              <a:rPr lang="en-US" altLang="en-US" sz="1800" b="1" dirty="0"/>
              <a:t>Raw format</a:t>
            </a:r>
            <a:r>
              <a:rPr lang="en-US" altLang="en-US" sz="1800" dirty="0"/>
              <a:t>: Makes it possible to write bit-stream data to files</a:t>
            </a:r>
          </a:p>
          <a:p>
            <a:pPr lvl="1" algn="just">
              <a:buFont typeface="Courier New" panose="02070309020205020404" pitchFamily="49" charset="0"/>
              <a:buChar char="o"/>
            </a:pPr>
            <a:endParaRPr lang="en-US" altLang="en-US" sz="1800" dirty="0"/>
          </a:p>
          <a:p>
            <a:pPr lvl="1" algn="just">
              <a:buFont typeface="Courier New" panose="02070309020205020404" pitchFamily="49" charset="0"/>
              <a:buChar char="o"/>
            </a:pPr>
            <a:r>
              <a:rPr lang="en-US" altLang="en-US" sz="1800" b="1" dirty="0"/>
              <a:t>Proprietary formats:</a:t>
            </a:r>
          </a:p>
          <a:p>
            <a:pPr lvl="1" algn="just">
              <a:buFont typeface="Courier New" panose="02070309020205020404" pitchFamily="49" charset="0"/>
              <a:buChar char="o"/>
            </a:pPr>
            <a:endParaRPr lang="en-US" altLang="en-US" sz="1800" dirty="0"/>
          </a:p>
          <a:p>
            <a:pPr lvl="1" algn="just">
              <a:buFont typeface="Courier New" panose="02070309020205020404" pitchFamily="49" charset="0"/>
              <a:buChar char="o"/>
            </a:pPr>
            <a:r>
              <a:rPr lang="en-US" altLang="en-US" sz="1800" b="1" dirty="0"/>
              <a:t>Advanced Forensics Format (AFF): </a:t>
            </a:r>
            <a:r>
              <a:rPr lang="en-US" altLang="en-US" sz="1900" dirty="0"/>
              <a:t>Developed by Dr. Simson L. Garfinkel of Basis Technology Corporation</a:t>
            </a:r>
            <a:endParaRPr lang="en-US" altLang="en-US" dirty="0"/>
          </a:p>
          <a:p>
            <a:pPr lvl="2" algn="just">
              <a:buFont typeface="Courier New" panose="02070309020205020404" pitchFamily="49" charset="0"/>
              <a:buChar char="o"/>
            </a:pPr>
            <a:r>
              <a:rPr lang="en-US" altLang="en-US" sz="1800" b="1" dirty="0"/>
              <a:t>Design goals</a:t>
            </a:r>
          </a:p>
          <a:p>
            <a:pPr lvl="3" algn="just">
              <a:buFont typeface="Wingdings" panose="05000000000000000000" pitchFamily="2" charset="2"/>
              <a:buChar char="ü"/>
            </a:pPr>
            <a:r>
              <a:rPr lang="en-US" altLang="en-US" dirty="0"/>
              <a:t>Provide compressed or uncompressed image files</a:t>
            </a:r>
          </a:p>
          <a:p>
            <a:pPr lvl="3" algn="just">
              <a:buFont typeface="Wingdings" panose="05000000000000000000" pitchFamily="2" charset="2"/>
              <a:buChar char="ü"/>
            </a:pPr>
            <a:r>
              <a:rPr lang="en-US" altLang="en-US" dirty="0"/>
              <a:t>No size restriction for disk-to-image files</a:t>
            </a:r>
          </a:p>
          <a:p>
            <a:pPr lvl="3" algn="just">
              <a:buFont typeface="Wingdings" panose="05000000000000000000" pitchFamily="2" charset="2"/>
              <a:buChar char="ü"/>
            </a:pPr>
            <a:r>
              <a:rPr lang="en-US" altLang="en-US" dirty="0"/>
              <a:t>Provide space in the image file or segmented files for metadata</a:t>
            </a:r>
          </a:p>
          <a:p>
            <a:pPr lvl="3" algn="just">
              <a:buFont typeface="Wingdings" panose="05000000000000000000" pitchFamily="2" charset="2"/>
              <a:buChar char="ü"/>
            </a:pPr>
            <a:r>
              <a:rPr lang="en-US" altLang="en-US" dirty="0"/>
              <a:t>Simple design with extensibility</a:t>
            </a:r>
          </a:p>
          <a:p>
            <a:pPr lvl="3" algn="just">
              <a:buFont typeface="Wingdings" panose="05000000000000000000" pitchFamily="2" charset="2"/>
              <a:buChar char="ü"/>
            </a:pPr>
            <a:r>
              <a:rPr lang="en-US" altLang="en-US" dirty="0"/>
              <a:t>Open source for multiple platforms and Oss</a:t>
            </a:r>
          </a:p>
          <a:p>
            <a:pPr lvl="3" algn="just">
              <a:buFont typeface="Wingdings" panose="05000000000000000000" pitchFamily="2" charset="2"/>
              <a:buChar char="ü"/>
            </a:pPr>
            <a:r>
              <a:rPr lang="en-US" altLang="en-US" dirty="0"/>
              <a:t>Internal consistency checks for self-authentication</a:t>
            </a:r>
          </a:p>
          <a:p>
            <a:pPr lvl="2" algn="just">
              <a:buFont typeface="Courier New" panose="02070309020205020404" pitchFamily="49" charset="0"/>
              <a:buChar char="o"/>
            </a:pPr>
            <a:r>
              <a:rPr lang="en-US" altLang="en-US" sz="1800" b="1" dirty="0"/>
              <a:t>File extensions include .</a:t>
            </a:r>
            <a:r>
              <a:rPr lang="en-US" altLang="en-US" sz="1800" b="1" dirty="0" err="1"/>
              <a:t>afd</a:t>
            </a:r>
            <a:r>
              <a:rPr lang="en-US" altLang="en-US" sz="1800" b="1" dirty="0"/>
              <a:t> for segmented image files and .</a:t>
            </a:r>
            <a:r>
              <a:rPr lang="en-US" altLang="en-US" sz="1800" b="1" dirty="0" err="1"/>
              <a:t>afm</a:t>
            </a:r>
            <a:r>
              <a:rPr lang="en-US" altLang="en-US" sz="1800" b="1" dirty="0"/>
              <a:t> for AFF metadata</a:t>
            </a:r>
          </a:p>
          <a:p>
            <a:pPr lvl="2" algn="just">
              <a:buFont typeface="Courier New" panose="02070309020205020404" pitchFamily="49" charset="0"/>
              <a:buChar char="o"/>
            </a:pPr>
            <a:r>
              <a:rPr lang="en-US" altLang="en-US" sz="1800" b="1" dirty="0"/>
              <a:t>AFF is open source</a:t>
            </a:r>
          </a:p>
          <a:p>
            <a:pPr lvl="1" algn="just">
              <a:buFont typeface="Courier New" panose="02070309020205020404" pitchFamily="49" charset="0"/>
              <a:buChar char="o"/>
            </a:pPr>
            <a:endParaRPr lang="en-US" altLang="en-US" sz="1800" dirty="0"/>
          </a:p>
        </p:txBody>
      </p:sp>
    </p:spTree>
    <p:extLst>
      <p:ext uri="{BB962C8B-B14F-4D97-AF65-F5344CB8AC3E}">
        <p14:creationId xmlns:p14="http://schemas.microsoft.com/office/powerpoint/2010/main" val="15121305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Acquisition Methods</a:t>
            </a:r>
          </a:p>
        </p:txBody>
      </p:sp>
      <p:sp>
        <p:nvSpPr>
          <p:cNvPr id="3" name="Content Placeholder 2"/>
          <p:cNvSpPr>
            <a:spLocks noGrp="1"/>
          </p:cNvSpPr>
          <p:nvPr>
            <p:ph idx="1"/>
          </p:nvPr>
        </p:nvSpPr>
        <p:spPr>
          <a:xfrm>
            <a:off x="168808" y="787128"/>
            <a:ext cx="11481847" cy="4901746"/>
          </a:xfrm>
        </p:spPr>
        <p:txBody>
          <a:bodyPr>
            <a:noAutofit/>
          </a:bodyPr>
          <a:lstStyle/>
          <a:p>
            <a:pPr marL="0" indent="0" algn="just">
              <a:buNone/>
            </a:pPr>
            <a:r>
              <a:rPr lang="en-US" altLang="en-US" sz="1800" b="1" dirty="0"/>
              <a:t>Types of acquisitions</a:t>
            </a:r>
          </a:p>
          <a:p>
            <a:pPr marL="742950" lvl="2" indent="-285750" algn="just">
              <a:spcBef>
                <a:spcPts val="1000"/>
              </a:spcBef>
              <a:buFont typeface="Wingdings" panose="05000000000000000000" pitchFamily="2" charset="2"/>
              <a:buChar char="ü"/>
            </a:pPr>
            <a:r>
              <a:rPr lang="en-US" altLang="en-US" sz="1800" dirty="0"/>
              <a:t>Static acquisitions </a:t>
            </a:r>
          </a:p>
          <a:p>
            <a:pPr marL="742950" lvl="2" indent="-285750" algn="just">
              <a:spcBef>
                <a:spcPts val="1000"/>
              </a:spcBef>
              <a:buFont typeface="Wingdings" panose="05000000000000000000" pitchFamily="2" charset="2"/>
              <a:buChar char="ü"/>
            </a:pPr>
            <a:r>
              <a:rPr lang="en-US" altLang="en-US" sz="1800" dirty="0"/>
              <a:t>Live acquisitions</a:t>
            </a:r>
          </a:p>
          <a:p>
            <a:pPr marL="0" indent="0" algn="just">
              <a:buNone/>
            </a:pPr>
            <a:r>
              <a:rPr lang="en-US" altLang="en-US" sz="1800" b="1" dirty="0"/>
              <a:t>Methods</a:t>
            </a:r>
          </a:p>
          <a:p>
            <a:pPr marL="742950" lvl="2" indent="-285750" algn="just">
              <a:spcBef>
                <a:spcPts val="1000"/>
              </a:spcBef>
              <a:buFont typeface="Courier New" panose="02070309020205020404" pitchFamily="49" charset="0"/>
              <a:buChar char="o"/>
            </a:pPr>
            <a:r>
              <a:rPr lang="en-US" altLang="en-US" sz="1800" b="1" dirty="0"/>
              <a:t>Bit-stream disk-to-image file</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Most common method</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Can make more than one copy</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Copies are bit-for-bit replications of the original drive</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err="1"/>
              <a:t>ProDiscover</a:t>
            </a:r>
            <a:r>
              <a:rPr lang="en-US" altLang="en-US" dirty="0"/>
              <a:t>, EnCase, FTK, SMART, Sleuth Kit, X-Ways, etc.</a:t>
            </a:r>
          </a:p>
          <a:p>
            <a:pPr marL="742950" lvl="2" indent="-285750" algn="just">
              <a:spcBef>
                <a:spcPts val="1000"/>
              </a:spcBef>
              <a:buFont typeface="Courier New" panose="02070309020205020404" pitchFamily="49" charset="0"/>
              <a:buChar char="o"/>
            </a:pPr>
            <a:r>
              <a:rPr lang="en-US" altLang="en-US" sz="1800" b="1" dirty="0"/>
              <a:t>Bit-stream disk-to-disk</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When disk-to-image copy is not possible</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Consider disk’s geometry configuration</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EnCase, </a:t>
            </a:r>
            <a:r>
              <a:rPr lang="en-US" altLang="en-US" dirty="0" err="1"/>
              <a:t>SafeBack</a:t>
            </a:r>
            <a:r>
              <a:rPr lang="en-US" altLang="en-US" dirty="0"/>
              <a:t>, </a:t>
            </a:r>
            <a:r>
              <a:rPr lang="en-US" altLang="en-US" dirty="0" err="1"/>
              <a:t>SnapCopy</a:t>
            </a:r>
            <a:r>
              <a:rPr lang="en-US" altLang="en-US" dirty="0"/>
              <a:t> </a:t>
            </a:r>
            <a:r>
              <a:rPr lang="en-US" altLang="en-US" dirty="0" err="1"/>
              <a:t>etc</a:t>
            </a:r>
            <a:endParaRPr lang="en-US" altLang="en-US" dirty="0"/>
          </a:p>
        </p:txBody>
      </p:sp>
    </p:spTree>
    <p:extLst>
      <p:ext uri="{BB962C8B-B14F-4D97-AF65-F5344CB8AC3E}">
        <p14:creationId xmlns:p14="http://schemas.microsoft.com/office/powerpoint/2010/main" val="2591463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Acquisition Methods</a:t>
            </a:r>
          </a:p>
        </p:txBody>
      </p:sp>
      <p:sp>
        <p:nvSpPr>
          <p:cNvPr id="3" name="Content Placeholder 2"/>
          <p:cNvSpPr>
            <a:spLocks noGrp="1"/>
          </p:cNvSpPr>
          <p:nvPr>
            <p:ph idx="1"/>
          </p:nvPr>
        </p:nvSpPr>
        <p:spPr>
          <a:xfrm>
            <a:off x="168808" y="787128"/>
            <a:ext cx="11481847" cy="4901746"/>
          </a:xfrm>
        </p:spPr>
        <p:txBody>
          <a:bodyPr>
            <a:noAutofit/>
          </a:bodyPr>
          <a:lstStyle/>
          <a:p>
            <a:pPr marL="0" indent="0" algn="just">
              <a:buNone/>
            </a:pPr>
            <a:r>
              <a:rPr lang="en-US" altLang="en-US" sz="1800" b="1" dirty="0"/>
              <a:t>Types of acquisitions</a:t>
            </a:r>
          </a:p>
          <a:p>
            <a:pPr marL="742950" lvl="2" indent="-285750" algn="just">
              <a:spcBef>
                <a:spcPts val="1000"/>
              </a:spcBef>
              <a:buFont typeface="Wingdings" panose="05000000000000000000" pitchFamily="2" charset="2"/>
              <a:buChar char="ü"/>
            </a:pPr>
            <a:r>
              <a:rPr lang="en-US" altLang="en-US" sz="1800" dirty="0"/>
              <a:t>Static acquisitions </a:t>
            </a:r>
          </a:p>
          <a:p>
            <a:pPr marL="742950" lvl="2" indent="-285750" algn="just">
              <a:spcBef>
                <a:spcPts val="1000"/>
              </a:spcBef>
              <a:buFont typeface="Wingdings" panose="05000000000000000000" pitchFamily="2" charset="2"/>
              <a:buChar char="ü"/>
            </a:pPr>
            <a:r>
              <a:rPr lang="en-US" altLang="en-US" sz="1800" dirty="0"/>
              <a:t>Live acquisitions</a:t>
            </a:r>
          </a:p>
          <a:p>
            <a:pPr marL="0" indent="0" algn="just">
              <a:buNone/>
            </a:pPr>
            <a:r>
              <a:rPr lang="en-US" altLang="en-US" sz="1800" b="1" dirty="0"/>
              <a:t>Methods</a:t>
            </a:r>
            <a:endParaRPr lang="en-US" altLang="en-US" sz="1800" dirty="0"/>
          </a:p>
          <a:p>
            <a:pPr marL="742950" lvl="2" indent="-285750" algn="just">
              <a:spcBef>
                <a:spcPts val="1000"/>
              </a:spcBef>
              <a:buFont typeface="Courier New" panose="02070309020205020404" pitchFamily="49" charset="0"/>
              <a:buChar char="o"/>
            </a:pPr>
            <a:r>
              <a:rPr lang="en-US" altLang="en-US" sz="1800" b="1" dirty="0"/>
              <a:t>Logical disk-to-disk or disk-to-disk data and Sparse data copy of a file or folder</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When your time is limited</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Logical acquisition captures only specific files of interest to the case</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Sparse acquisition also collects fragments of unallocated (deleted) data</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For large disks</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PST or OST mail files, RAID servers </a:t>
            </a:r>
            <a:r>
              <a:rPr lang="en-US" altLang="en-US" dirty="0" err="1"/>
              <a:t>etc</a:t>
            </a:r>
            <a:endParaRPr lang="en-US" altLang="en-US" dirty="0"/>
          </a:p>
          <a:p>
            <a:pPr lvl="1" algn="just">
              <a:buFont typeface="Courier New" panose="02070309020205020404" pitchFamily="49" charset="0"/>
              <a:buChar char="o"/>
            </a:pPr>
            <a:endParaRPr lang="en-US" altLang="en-US" sz="1800" dirty="0"/>
          </a:p>
        </p:txBody>
      </p:sp>
    </p:spTree>
    <p:extLst>
      <p:ext uri="{BB962C8B-B14F-4D97-AF65-F5344CB8AC3E}">
        <p14:creationId xmlns:p14="http://schemas.microsoft.com/office/powerpoint/2010/main" val="2015921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Acquisition Methods</a:t>
            </a:r>
          </a:p>
        </p:txBody>
      </p:sp>
      <p:sp>
        <p:nvSpPr>
          <p:cNvPr id="3" name="Content Placeholder 2"/>
          <p:cNvSpPr>
            <a:spLocks noGrp="1"/>
          </p:cNvSpPr>
          <p:nvPr>
            <p:ph idx="1"/>
          </p:nvPr>
        </p:nvSpPr>
        <p:spPr>
          <a:xfrm>
            <a:off x="168808" y="787128"/>
            <a:ext cx="11481847" cy="4901746"/>
          </a:xfrm>
        </p:spPr>
        <p:txBody>
          <a:bodyPr>
            <a:noAutofit/>
          </a:bodyPr>
          <a:lstStyle/>
          <a:p>
            <a:pPr marL="0" indent="0" algn="just">
              <a:buNone/>
            </a:pPr>
            <a:r>
              <a:rPr lang="en-US" altLang="en-US" sz="1800" b="1" dirty="0"/>
              <a:t>Methods</a:t>
            </a:r>
            <a:endParaRPr lang="en-US" altLang="en-US" sz="1800" dirty="0"/>
          </a:p>
          <a:p>
            <a:pPr marL="742950" lvl="2" indent="-285750" algn="just">
              <a:spcBef>
                <a:spcPts val="1000"/>
              </a:spcBef>
              <a:buFont typeface="Courier New" panose="02070309020205020404" pitchFamily="49" charset="0"/>
              <a:buChar char="o"/>
            </a:pPr>
            <a:r>
              <a:rPr lang="en-US" altLang="en-US" sz="1800" b="1" dirty="0"/>
              <a:t>Rule of Thumb</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When making a copy, consider the </a:t>
            </a:r>
            <a:r>
              <a:rPr lang="en-US" altLang="en-US" b="1" u="sng" dirty="0"/>
              <a:t>size of the source</a:t>
            </a:r>
            <a:r>
              <a:rPr lang="en-US" altLang="en-US" b="1" dirty="0"/>
              <a:t> </a:t>
            </a:r>
            <a:r>
              <a:rPr lang="en-US" altLang="en-US" dirty="0"/>
              <a:t>disk</a:t>
            </a:r>
          </a:p>
          <a:p>
            <a:pPr marL="1657350" lvl="4" indent="-285750" algn="just">
              <a:spcBef>
                <a:spcPts val="1000"/>
              </a:spcBef>
              <a:buBlip>
                <a:blip r:embed="rId2">
                  <a:extLst>
                    <a:ext uri="{96DAC541-7B7A-43D3-8B79-37D633B846F1}">
                      <asvg:svgBlip xmlns:asvg="http://schemas.microsoft.com/office/drawing/2016/SVG/main" r:embed="rId3"/>
                    </a:ext>
                  </a:extLst>
                </a:blip>
              </a:buBlip>
            </a:pPr>
            <a:r>
              <a:rPr lang="en-US" altLang="en-US" dirty="0"/>
              <a:t>Lossless compression might be useful</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Use digital signatures for verification</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When working with large drives, an alternative is using advanced backup systems</a:t>
            </a:r>
          </a:p>
          <a:p>
            <a:pPr marL="742950" lvl="2" indent="-285750" algn="just">
              <a:spcBef>
                <a:spcPts val="1000"/>
              </a:spcBef>
              <a:buFont typeface="Courier New" panose="02070309020205020404" pitchFamily="49" charset="0"/>
              <a:buChar char="o"/>
            </a:pPr>
            <a:r>
              <a:rPr lang="en-US" altLang="en-US" sz="1800" b="1" dirty="0"/>
              <a:t>Contingency Plan</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Create a duplicate copy of your evidence image file. Make at least two images of digital evidence</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Use different tools or techniques</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Copy host protected area of a disk drive as well</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Consider using a hardware acquisition tool that can access the drive at the BIOS level</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Be prepared to deal with encrypted drives</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Consider whole disk encryption feature in Windows</a:t>
            </a:r>
          </a:p>
        </p:txBody>
      </p:sp>
    </p:spTree>
    <p:extLst>
      <p:ext uri="{BB962C8B-B14F-4D97-AF65-F5344CB8AC3E}">
        <p14:creationId xmlns:p14="http://schemas.microsoft.com/office/powerpoint/2010/main" val="1011671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Acquisition Tools</a:t>
            </a:r>
          </a:p>
        </p:txBody>
      </p:sp>
      <p:sp>
        <p:nvSpPr>
          <p:cNvPr id="3" name="Content Placeholder 2"/>
          <p:cNvSpPr>
            <a:spLocks noGrp="1"/>
          </p:cNvSpPr>
          <p:nvPr>
            <p:ph idx="1"/>
          </p:nvPr>
        </p:nvSpPr>
        <p:spPr>
          <a:xfrm>
            <a:off x="168808" y="787128"/>
            <a:ext cx="11481847" cy="4901746"/>
          </a:xfrm>
        </p:spPr>
        <p:txBody>
          <a:bodyPr>
            <a:noAutofit/>
          </a:bodyPr>
          <a:lstStyle/>
          <a:p>
            <a:pPr marL="0" indent="0" algn="just">
              <a:buNone/>
            </a:pPr>
            <a:r>
              <a:rPr lang="en-US" altLang="en-US" sz="1800" b="1" dirty="0"/>
              <a:t>Acquisition tools for Windows</a:t>
            </a:r>
          </a:p>
          <a:p>
            <a:pPr marL="742950" lvl="2" indent="-285750" algn="just">
              <a:spcBef>
                <a:spcPts val="1000"/>
              </a:spcBef>
              <a:buFont typeface="Courier New" panose="02070309020205020404" pitchFamily="49" charset="0"/>
              <a:buChar char="o"/>
            </a:pPr>
            <a:r>
              <a:rPr lang="en-US" altLang="en-US" sz="1800" b="1" dirty="0"/>
              <a:t>Advantages</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Make acquiring evidence from a suspect drive more convenient</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Especially when used with hot-swappable devices</a:t>
            </a:r>
          </a:p>
          <a:p>
            <a:pPr marL="742950" lvl="2" indent="-285750" algn="just">
              <a:spcBef>
                <a:spcPts val="1000"/>
              </a:spcBef>
              <a:buFont typeface="Courier New" panose="02070309020205020404" pitchFamily="49" charset="0"/>
              <a:buChar char="o"/>
            </a:pPr>
            <a:r>
              <a:rPr lang="en-US" altLang="en-US" sz="1800" b="1" dirty="0"/>
              <a:t>Disadvantages</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Must protect acquired data with a well-tested write-blocking hardware device</a:t>
            </a:r>
          </a:p>
          <a:p>
            <a:pPr marL="1200150" lvl="3" indent="-285750" algn="just">
              <a:spcBef>
                <a:spcPts val="1000"/>
              </a:spcBef>
              <a:buBlip>
                <a:blip r:embed="rId2">
                  <a:extLst>
                    <a:ext uri="{96DAC541-7B7A-43D3-8B79-37D633B846F1}">
                      <asvg:svgBlip xmlns:asvg="http://schemas.microsoft.com/office/drawing/2016/SVG/main" r:embed="rId3"/>
                    </a:ext>
                  </a:extLst>
                </a:blip>
              </a:buBlip>
            </a:pPr>
            <a:r>
              <a:rPr lang="en-US" altLang="en-US" dirty="0"/>
              <a:t>Tools can’t acquire data from a disk’s host protected area</a:t>
            </a:r>
          </a:p>
          <a:p>
            <a:pPr marL="742950" lvl="2" indent="-285750" algn="just">
              <a:spcBef>
                <a:spcPts val="1000"/>
              </a:spcBef>
              <a:buFont typeface="Wingdings" panose="05000000000000000000" pitchFamily="2" charset="2"/>
              <a:buChar char="ü"/>
            </a:pPr>
            <a:r>
              <a:rPr lang="en-US" altLang="en-US" sz="1800" b="1" dirty="0"/>
              <a:t>USB write-protection feature, </a:t>
            </a:r>
            <a:r>
              <a:rPr lang="en-US" altLang="en-US" sz="1800" dirty="0"/>
              <a:t>blocks any writing to USB devices</a:t>
            </a:r>
          </a:p>
          <a:p>
            <a:pPr marL="742950" lvl="2" indent="-285750" algn="just">
              <a:spcBef>
                <a:spcPts val="1000"/>
              </a:spcBef>
              <a:buFont typeface="Wingdings" panose="05000000000000000000" pitchFamily="2" charset="2"/>
              <a:buChar char="ü"/>
            </a:pPr>
            <a:r>
              <a:rPr lang="en-US" altLang="en-US" sz="1800" b="1" dirty="0"/>
              <a:t>Target drive needs to be connected to an internal PATA (IDE), SATA, or SCSI controller</a:t>
            </a:r>
          </a:p>
          <a:p>
            <a:pPr marL="742950" lvl="2" indent="-285750" algn="just">
              <a:spcBef>
                <a:spcPts val="1000"/>
              </a:spcBef>
              <a:buFont typeface="Wingdings" panose="05000000000000000000" pitchFamily="2" charset="2"/>
              <a:buChar char="ü"/>
            </a:pPr>
            <a:r>
              <a:rPr lang="en-US" altLang="en-US" sz="1800" b="1" dirty="0"/>
              <a:t>Back up the Registry and modify the Registry with the write-protection feature. </a:t>
            </a:r>
            <a:r>
              <a:rPr lang="en-US" altLang="en-US" sz="1800" i="1" dirty="0"/>
              <a:t>Consider creating two desktop icons to automate switching between enabling and disabling writes to USB device</a:t>
            </a:r>
          </a:p>
          <a:p>
            <a:pPr eaLnBrk="1" hangingPunct="1">
              <a:buFont typeface="Wingdings" panose="05000000000000000000" pitchFamily="2" charset="2"/>
              <a:buChar char="ü"/>
            </a:pPr>
            <a:endParaRPr lang="en-US" altLang="en-US" sz="1800" dirty="0"/>
          </a:p>
          <a:p>
            <a:pPr marL="1200150" lvl="3" indent="-285750" algn="just">
              <a:spcBef>
                <a:spcPts val="1000"/>
              </a:spcBef>
              <a:buFont typeface="Wingdings" panose="05000000000000000000" pitchFamily="2" charset="2"/>
              <a:buChar char="ü"/>
            </a:pPr>
            <a:endParaRPr lang="en-US" altLang="en-US" dirty="0"/>
          </a:p>
          <a:p>
            <a:pPr marL="1200150" lvl="3" indent="-285750" algn="just">
              <a:spcBef>
                <a:spcPts val="1000"/>
              </a:spcBef>
              <a:buFont typeface="Wingdings" panose="05000000000000000000" pitchFamily="2" charset="2"/>
              <a:buChar char="ü"/>
            </a:pPr>
            <a:endParaRPr lang="en-US" altLang="en-US" dirty="0"/>
          </a:p>
        </p:txBody>
      </p:sp>
    </p:spTree>
    <p:extLst>
      <p:ext uri="{BB962C8B-B14F-4D97-AF65-F5344CB8AC3E}">
        <p14:creationId xmlns:p14="http://schemas.microsoft.com/office/powerpoint/2010/main" val="4696666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Acquisition Tools</a:t>
            </a:r>
          </a:p>
        </p:txBody>
      </p:sp>
      <p:sp>
        <p:nvSpPr>
          <p:cNvPr id="3" name="Content Placeholder 2"/>
          <p:cNvSpPr>
            <a:spLocks noGrp="1"/>
          </p:cNvSpPr>
          <p:nvPr>
            <p:ph idx="1"/>
          </p:nvPr>
        </p:nvSpPr>
        <p:spPr>
          <a:xfrm>
            <a:off x="168808" y="787128"/>
            <a:ext cx="11481847" cy="4901746"/>
          </a:xfrm>
        </p:spPr>
        <p:txBody>
          <a:bodyPr>
            <a:noAutofit/>
          </a:bodyPr>
          <a:lstStyle/>
          <a:p>
            <a:pPr marL="0" indent="0" algn="just">
              <a:buNone/>
            </a:pPr>
            <a:r>
              <a:rPr lang="en-US" altLang="en-US" sz="1800" b="1" dirty="0"/>
              <a:t>Acquisition tools for Linux</a:t>
            </a:r>
            <a:endParaRPr lang="en-US" altLang="en-US" dirty="0"/>
          </a:p>
          <a:p>
            <a:pPr marL="742950" lvl="2" indent="-285750" algn="just">
              <a:spcBef>
                <a:spcPts val="1000"/>
              </a:spcBef>
              <a:buFont typeface="Courier New" panose="02070309020205020404" pitchFamily="49" charset="0"/>
              <a:buChar char="o"/>
            </a:pPr>
            <a:r>
              <a:rPr lang="en-US" altLang="en-US" sz="1800" b="1" dirty="0"/>
              <a:t>Linux can access a drive that isn’t mounted</a:t>
            </a:r>
          </a:p>
          <a:p>
            <a:pPr marL="742950" lvl="2" indent="-285750" algn="just">
              <a:spcBef>
                <a:spcPts val="1000"/>
              </a:spcBef>
              <a:buFont typeface="Courier New" panose="02070309020205020404" pitchFamily="49" charset="0"/>
              <a:buChar char="o"/>
            </a:pPr>
            <a:r>
              <a:rPr lang="en-US" altLang="en-US" sz="1800" b="1" dirty="0"/>
              <a:t>Forensic Linux Live CDs don’t access media automatically	</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Which eliminates the need for a write-blocker</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Contain additionally utilities</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Configured not to mount, or to mount as read-only, any connected storage media</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Well-designed Linux Live CDs for computer forensics</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Helix, </a:t>
            </a:r>
            <a:r>
              <a:rPr lang="en-US" altLang="en-US" sz="1800" dirty="0"/>
              <a:t>Penguin Sleuth, FCCU</a:t>
            </a:r>
          </a:p>
          <a:p>
            <a:pPr marL="742950" lvl="2" indent="-285750" algn="just">
              <a:spcBef>
                <a:spcPts val="1000"/>
              </a:spcBef>
              <a:buFont typeface="Courier New" panose="02070309020205020404" pitchFamily="49" charset="0"/>
              <a:buChar char="o"/>
            </a:pPr>
            <a:r>
              <a:rPr lang="en-US" altLang="en-US" sz="1800" b="1" dirty="0"/>
              <a:t>Preparing a target drive for acquisition in Linux</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Linux distributions can create Microsoft FAT and NTFS partition tables</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err="1"/>
              <a:t>fdisk</a:t>
            </a:r>
            <a:r>
              <a:rPr lang="en-US" altLang="en-US" dirty="0"/>
              <a:t> command lists, creates, deletes, and verifies partitions in Linux</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err="1"/>
              <a:t>mkfs.msdos</a:t>
            </a:r>
            <a:r>
              <a:rPr lang="en-US" altLang="en-US" dirty="0"/>
              <a:t> command formats a FAT file system from Linux</a:t>
            </a:r>
          </a:p>
          <a:p>
            <a:pPr marL="1200150" lvl="3" indent="-285750" algn="just">
              <a:spcBef>
                <a:spcPts val="1000"/>
              </a:spcBef>
              <a:buBlip>
                <a:blip r:embed="rId3">
                  <a:extLst>
                    <a:ext uri="{96DAC541-7B7A-43D3-8B79-37D633B846F1}">
                      <asvg:svgBlip xmlns:asvg="http://schemas.microsoft.com/office/drawing/2016/SVG/main" r:embed="rId4"/>
                    </a:ext>
                  </a:extLst>
                </a:blip>
              </a:buBlip>
            </a:pPr>
            <a:endParaRPr lang="en-US" altLang="en-US" dirty="0"/>
          </a:p>
          <a:p>
            <a:pPr marL="1200150" lvl="3" indent="-285750" algn="just">
              <a:spcBef>
                <a:spcPts val="1000"/>
              </a:spcBef>
              <a:buBlip>
                <a:blip r:embed="rId3">
                  <a:extLst>
                    <a:ext uri="{96DAC541-7B7A-43D3-8B79-37D633B846F1}">
                      <asvg:svgBlip xmlns:asvg="http://schemas.microsoft.com/office/drawing/2016/SVG/main" r:embed="rId4"/>
                    </a:ext>
                  </a:extLst>
                </a:blip>
              </a:buBlip>
            </a:pPr>
            <a:endParaRPr lang="en-US" altLang="en-US" dirty="0"/>
          </a:p>
          <a:p>
            <a:pPr marL="742950" lvl="2" indent="-285750" algn="just">
              <a:spcBef>
                <a:spcPts val="1000"/>
              </a:spcBef>
              <a:buFont typeface="Courier New" panose="02070309020205020404" pitchFamily="49" charset="0"/>
              <a:buChar char="o"/>
            </a:pPr>
            <a:endParaRPr lang="en-US" altLang="en-US" sz="1800" b="1" dirty="0"/>
          </a:p>
          <a:p>
            <a:pPr marL="742950" lvl="2" indent="-285750" algn="just">
              <a:spcBef>
                <a:spcPts val="1000"/>
              </a:spcBef>
              <a:buFont typeface="Courier New" panose="02070309020205020404" pitchFamily="49" charset="0"/>
              <a:buChar char="o"/>
            </a:pPr>
            <a:endParaRPr lang="en-US" altLang="en-US" sz="1800" b="1" dirty="0"/>
          </a:p>
          <a:p>
            <a:pPr marL="742950" lvl="2" indent="-285750" algn="just">
              <a:spcBef>
                <a:spcPts val="1000"/>
              </a:spcBef>
              <a:buFont typeface="Courier New" panose="02070309020205020404" pitchFamily="49" charset="0"/>
              <a:buChar char="o"/>
            </a:pPr>
            <a:endParaRPr lang="en-US" altLang="en-US" sz="1800" b="1" dirty="0"/>
          </a:p>
          <a:p>
            <a:pPr marL="742950" lvl="2" indent="-285750" algn="just">
              <a:spcBef>
                <a:spcPts val="1000"/>
              </a:spcBef>
              <a:buFont typeface="Courier New" panose="02070309020205020404" pitchFamily="49" charset="0"/>
              <a:buChar char="o"/>
            </a:pPr>
            <a:endParaRPr lang="en-US" altLang="en-US" sz="1800" b="1" dirty="0"/>
          </a:p>
          <a:p>
            <a:pPr marL="1200150" lvl="3" indent="-285750" algn="just">
              <a:spcBef>
                <a:spcPts val="1000"/>
              </a:spcBef>
              <a:buFont typeface="Wingdings" panose="05000000000000000000" pitchFamily="2" charset="2"/>
              <a:buChar char="ü"/>
            </a:pPr>
            <a:endParaRPr lang="en-US" altLang="en-US" dirty="0"/>
          </a:p>
        </p:txBody>
      </p:sp>
    </p:spTree>
    <p:extLst>
      <p:ext uri="{BB962C8B-B14F-4D97-AF65-F5344CB8AC3E}">
        <p14:creationId xmlns:p14="http://schemas.microsoft.com/office/powerpoint/2010/main" val="7818333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Acquisition Tools</a:t>
            </a:r>
          </a:p>
        </p:txBody>
      </p:sp>
      <p:sp>
        <p:nvSpPr>
          <p:cNvPr id="3" name="Content Placeholder 2"/>
          <p:cNvSpPr>
            <a:spLocks noGrp="1"/>
          </p:cNvSpPr>
          <p:nvPr>
            <p:ph idx="1"/>
          </p:nvPr>
        </p:nvSpPr>
        <p:spPr>
          <a:xfrm>
            <a:off x="168808" y="787128"/>
            <a:ext cx="11481847" cy="4901746"/>
          </a:xfrm>
        </p:spPr>
        <p:txBody>
          <a:bodyPr>
            <a:noAutofit/>
          </a:bodyPr>
          <a:lstStyle/>
          <a:p>
            <a:pPr marL="0" indent="0" algn="just">
              <a:buNone/>
            </a:pPr>
            <a:r>
              <a:rPr lang="en-US" altLang="en-US" sz="1800" b="1" dirty="0"/>
              <a:t>Acquisition tools for Linux</a:t>
            </a:r>
            <a:endParaRPr lang="en-US" altLang="en-US" dirty="0"/>
          </a:p>
          <a:p>
            <a:pPr marL="742950" lvl="2" indent="-285750" algn="just">
              <a:spcBef>
                <a:spcPts val="1000"/>
              </a:spcBef>
              <a:buFont typeface="Courier New" panose="02070309020205020404" pitchFamily="49" charset="0"/>
              <a:buChar char="o"/>
            </a:pPr>
            <a:r>
              <a:rPr lang="en-US" altLang="en-US" sz="1800" b="1" dirty="0"/>
              <a:t>Preparing a target drive for acquisition in Linux</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Linux distributions can create Microsoft FAT and NTFS partition tables</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err="1"/>
              <a:t>fdisk</a:t>
            </a:r>
            <a:r>
              <a:rPr lang="en-US" altLang="en-US" dirty="0"/>
              <a:t> command lists, creates, deletes, and verifies partitions in Linux</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err="1"/>
              <a:t>mkfs.msdos</a:t>
            </a:r>
            <a:r>
              <a:rPr lang="en-US" altLang="en-US" dirty="0"/>
              <a:t> command formats a FAT file system from Linux</a:t>
            </a:r>
          </a:p>
          <a:p>
            <a:pPr marL="742950" lvl="2" indent="-285750" algn="just">
              <a:spcBef>
                <a:spcPts val="1000"/>
              </a:spcBef>
              <a:buFont typeface="Courier New" panose="02070309020205020404" pitchFamily="49" charset="0"/>
              <a:buChar char="o"/>
            </a:pPr>
            <a:r>
              <a:rPr lang="en-US" altLang="en-US" sz="1800" b="1" dirty="0"/>
              <a:t>Acquiring data with dd in Linux</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dd (“data dump”) command</a:t>
            </a:r>
          </a:p>
          <a:p>
            <a:pPr marL="1657350" lvl="4" indent="-285750" algn="just">
              <a:spcBef>
                <a:spcPts val="1000"/>
              </a:spcBef>
              <a:buBlip>
                <a:blip r:embed="rId3">
                  <a:extLst>
                    <a:ext uri="{96DAC541-7B7A-43D3-8B79-37D633B846F1}">
                      <asvg:svgBlip xmlns:asvg="http://schemas.microsoft.com/office/drawing/2016/SVG/main" r:embed="rId4"/>
                    </a:ext>
                  </a:extLst>
                </a:blip>
              </a:buBlip>
            </a:pPr>
            <a:r>
              <a:rPr lang="en-US" altLang="en-US" dirty="0"/>
              <a:t>Can read and write from media device and data file</a:t>
            </a:r>
          </a:p>
          <a:p>
            <a:pPr marL="1657350" lvl="4" indent="-285750" algn="just">
              <a:spcBef>
                <a:spcPts val="1000"/>
              </a:spcBef>
              <a:buBlip>
                <a:blip r:embed="rId3">
                  <a:extLst>
                    <a:ext uri="{96DAC541-7B7A-43D3-8B79-37D633B846F1}">
                      <asvg:svgBlip xmlns:asvg="http://schemas.microsoft.com/office/drawing/2016/SVG/main" r:embed="rId4"/>
                    </a:ext>
                  </a:extLst>
                </a:blip>
              </a:buBlip>
            </a:pPr>
            <a:r>
              <a:rPr lang="en-US" altLang="en-US" dirty="0"/>
              <a:t>Creates raw format file that most computer forensics analysis tools can read</a:t>
            </a:r>
          </a:p>
          <a:p>
            <a:pPr marL="742950" lvl="2" indent="-285750" algn="just">
              <a:spcBef>
                <a:spcPts val="1000"/>
              </a:spcBef>
              <a:buFont typeface="Courier New" panose="02070309020205020404" pitchFamily="49" charset="0"/>
              <a:buChar char="o"/>
            </a:pPr>
            <a:r>
              <a:rPr lang="en-US" altLang="en-US" sz="1800" b="1" dirty="0"/>
              <a:t>Shortcomings of dd command</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Requires more advanced skills than average user</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Does not compress data</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dd command combined with the split command - Segments output into separate volumes</a:t>
            </a:r>
          </a:p>
          <a:p>
            <a:pPr marL="742950" lvl="2" indent="-285750" algn="just">
              <a:spcBef>
                <a:spcPts val="1000"/>
              </a:spcBef>
              <a:buFont typeface="Courier New" panose="02070309020205020404" pitchFamily="49" charset="0"/>
              <a:buChar char="o"/>
            </a:pPr>
            <a:endParaRPr lang="en-US" altLang="en-US" sz="1800" b="1" dirty="0"/>
          </a:p>
          <a:p>
            <a:pPr marL="742950" lvl="2" indent="-285750" algn="just">
              <a:spcBef>
                <a:spcPts val="1000"/>
              </a:spcBef>
              <a:buFont typeface="Courier New" panose="02070309020205020404" pitchFamily="49" charset="0"/>
              <a:buChar char="o"/>
            </a:pPr>
            <a:endParaRPr lang="en-US" altLang="en-US" sz="1800" b="1" dirty="0"/>
          </a:p>
          <a:p>
            <a:pPr marL="742950" lvl="2" indent="-285750" algn="just">
              <a:spcBef>
                <a:spcPts val="1000"/>
              </a:spcBef>
              <a:buFont typeface="Courier New" panose="02070309020205020404" pitchFamily="49" charset="0"/>
              <a:buChar char="o"/>
            </a:pPr>
            <a:endParaRPr lang="en-US" altLang="en-US" sz="1800" b="1" dirty="0"/>
          </a:p>
          <a:p>
            <a:pPr marL="742950" lvl="2" indent="-285750" algn="just">
              <a:spcBef>
                <a:spcPts val="1000"/>
              </a:spcBef>
              <a:buFont typeface="Courier New" panose="02070309020205020404" pitchFamily="49" charset="0"/>
              <a:buChar char="o"/>
            </a:pPr>
            <a:endParaRPr lang="en-US" altLang="en-US" sz="1800" b="1" dirty="0"/>
          </a:p>
          <a:p>
            <a:pPr marL="1200150" lvl="3" indent="-285750" algn="just">
              <a:spcBef>
                <a:spcPts val="1000"/>
              </a:spcBef>
              <a:buFont typeface="Wingdings" panose="05000000000000000000" pitchFamily="2" charset="2"/>
              <a:buChar char="ü"/>
            </a:pPr>
            <a:endParaRPr lang="en-US" altLang="en-US" dirty="0"/>
          </a:p>
        </p:txBody>
      </p:sp>
    </p:spTree>
    <p:extLst>
      <p:ext uri="{BB962C8B-B14F-4D97-AF65-F5344CB8AC3E}">
        <p14:creationId xmlns:p14="http://schemas.microsoft.com/office/powerpoint/2010/main" val="3114989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Acquisition Tools</a:t>
            </a:r>
          </a:p>
        </p:txBody>
      </p:sp>
      <p:sp>
        <p:nvSpPr>
          <p:cNvPr id="3" name="Content Placeholder 2"/>
          <p:cNvSpPr>
            <a:spLocks noGrp="1"/>
          </p:cNvSpPr>
          <p:nvPr>
            <p:ph idx="1"/>
          </p:nvPr>
        </p:nvSpPr>
        <p:spPr>
          <a:xfrm>
            <a:off x="168808" y="787128"/>
            <a:ext cx="11481847" cy="4901746"/>
          </a:xfrm>
        </p:spPr>
        <p:txBody>
          <a:bodyPr>
            <a:noAutofit/>
          </a:bodyPr>
          <a:lstStyle/>
          <a:p>
            <a:pPr marL="0" indent="0" algn="just">
              <a:buNone/>
            </a:pPr>
            <a:r>
              <a:rPr lang="en-US" altLang="en-US" sz="1800" b="1" dirty="0"/>
              <a:t>Acquisition tools for Linux</a:t>
            </a:r>
            <a:endParaRPr lang="en-US" altLang="en-US" dirty="0"/>
          </a:p>
          <a:p>
            <a:pPr marL="742950" lvl="2" indent="-285750" algn="just">
              <a:spcBef>
                <a:spcPts val="1000"/>
              </a:spcBef>
              <a:buFont typeface="Courier New" panose="02070309020205020404" pitchFamily="49" charset="0"/>
              <a:buChar char="o"/>
            </a:pPr>
            <a:r>
              <a:rPr lang="en-US" altLang="en-US" sz="1800" b="1" dirty="0"/>
              <a:t>Acquiring data with </a:t>
            </a:r>
            <a:r>
              <a:rPr lang="en-US" altLang="en-US" sz="1800" b="1" dirty="0" err="1"/>
              <a:t>dcfldd</a:t>
            </a:r>
            <a:r>
              <a:rPr lang="en-US" altLang="en-US" sz="1800" b="1" dirty="0"/>
              <a:t> in Linux</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dd command is </a:t>
            </a:r>
            <a:r>
              <a:rPr lang="en-US" altLang="en-US" b="1" dirty="0"/>
              <a:t>intended as a data management tool</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Not designed for forensics acquisitions</a:t>
            </a:r>
          </a:p>
          <a:p>
            <a:pPr marL="742950" lvl="2" indent="-285750" algn="just">
              <a:spcBef>
                <a:spcPts val="1000"/>
              </a:spcBef>
              <a:buFont typeface="Courier New" panose="02070309020205020404" pitchFamily="49" charset="0"/>
              <a:buChar char="o"/>
            </a:pPr>
            <a:r>
              <a:rPr lang="en-US" altLang="en-US" sz="1800" b="1" dirty="0" err="1"/>
              <a:t>dcfldd</a:t>
            </a:r>
            <a:r>
              <a:rPr lang="en-US" altLang="en-US" sz="1800" b="1" dirty="0"/>
              <a:t> Functions</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b="1" dirty="0"/>
              <a:t>Specify hex patterns </a:t>
            </a:r>
            <a:r>
              <a:rPr lang="en-US" altLang="en-US" dirty="0"/>
              <a:t>or text for clearing disk space</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b="1" dirty="0"/>
              <a:t>Log errors </a:t>
            </a:r>
            <a:r>
              <a:rPr lang="en-US" altLang="en-US" dirty="0"/>
              <a:t>to an output file for analysis and review</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Use several </a:t>
            </a:r>
            <a:r>
              <a:rPr lang="en-US" altLang="en-US" b="1" dirty="0"/>
              <a:t>hashing options</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Refer to a status display </a:t>
            </a:r>
            <a:r>
              <a:rPr lang="en-US" altLang="en-US" b="1" dirty="0"/>
              <a:t>indicating the progress of the acquisition </a:t>
            </a:r>
            <a:r>
              <a:rPr lang="en-US" altLang="en-US" dirty="0"/>
              <a:t>in bytes</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b="1" dirty="0"/>
              <a:t>Split data acquisitions into segmented volumes </a:t>
            </a:r>
            <a:r>
              <a:rPr lang="en-US" altLang="en-US" dirty="0"/>
              <a:t>with numeric extensions</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b="1" dirty="0"/>
              <a:t>Verify acquired data with original disk </a:t>
            </a:r>
            <a:r>
              <a:rPr lang="en-US" altLang="en-US" dirty="0"/>
              <a:t>or media data</a:t>
            </a:r>
          </a:p>
          <a:p>
            <a:pPr lvl="2" eaLnBrk="1" hangingPunct="1"/>
            <a:endParaRPr lang="en-US" altLang="en-US" dirty="0"/>
          </a:p>
          <a:p>
            <a:pPr marL="1200150" lvl="3" indent="-285750" algn="just">
              <a:spcBef>
                <a:spcPts val="1000"/>
              </a:spcBef>
              <a:buBlip>
                <a:blip r:embed="rId3">
                  <a:extLst>
                    <a:ext uri="{96DAC541-7B7A-43D3-8B79-37D633B846F1}">
                      <asvg:svgBlip xmlns:asvg="http://schemas.microsoft.com/office/drawing/2016/SVG/main" r:embed="rId4"/>
                    </a:ext>
                  </a:extLst>
                </a:blip>
              </a:buBlip>
            </a:pPr>
            <a:endParaRPr lang="en-US" altLang="en-US" dirty="0"/>
          </a:p>
          <a:p>
            <a:pPr marL="1200150" lvl="3" indent="-285750" algn="just">
              <a:spcBef>
                <a:spcPts val="1000"/>
              </a:spcBef>
              <a:buBlip>
                <a:blip r:embed="rId3">
                  <a:extLst>
                    <a:ext uri="{96DAC541-7B7A-43D3-8B79-37D633B846F1}">
                      <asvg:svgBlip xmlns:asvg="http://schemas.microsoft.com/office/drawing/2016/SVG/main" r:embed="rId4"/>
                    </a:ext>
                  </a:extLst>
                </a:blip>
              </a:buBlip>
            </a:pPr>
            <a:endParaRPr lang="en-US" altLang="en-US" dirty="0"/>
          </a:p>
          <a:p>
            <a:pPr marL="1200150" lvl="3" indent="-285750" algn="just">
              <a:spcBef>
                <a:spcPts val="1000"/>
              </a:spcBef>
              <a:buBlip>
                <a:blip r:embed="rId3">
                  <a:extLst>
                    <a:ext uri="{96DAC541-7B7A-43D3-8B79-37D633B846F1}">
                      <asvg:svgBlip xmlns:asvg="http://schemas.microsoft.com/office/drawing/2016/SVG/main" r:embed="rId4"/>
                    </a:ext>
                  </a:extLst>
                </a:blip>
              </a:buBlip>
            </a:pPr>
            <a:endParaRPr lang="en-US" altLang="en-US" dirty="0"/>
          </a:p>
          <a:p>
            <a:pPr marL="742950" lvl="2" indent="-285750" algn="just">
              <a:spcBef>
                <a:spcPts val="1000"/>
              </a:spcBef>
              <a:buFont typeface="Courier New" panose="02070309020205020404" pitchFamily="49" charset="0"/>
              <a:buChar char="o"/>
            </a:pPr>
            <a:endParaRPr lang="en-US" altLang="en-US" sz="1800" b="1" dirty="0"/>
          </a:p>
          <a:p>
            <a:pPr marL="742950" lvl="2" indent="-285750" algn="just">
              <a:spcBef>
                <a:spcPts val="1000"/>
              </a:spcBef>
              <a:buFont typeface="Courier New" panose="02070309020205020404" pitchFamily="49" charset="0"/>
              <a:buChar char="o"/>
            </a:pPr>
            <a:endParaRPr lang="en-US" altLang="en-US" sz="1800" b="1" dirty="0"/>
          </a:p>
          <a:p>
            <a:pPr marL="742950" lvl="2" indent="-285750" algn="just">
              <a:spcBef>
                <a:spcPts val="1000"/>
              </a:spcBef>
              <a:buFont typeface="Courier New" panose="02070309020205020404" pitchFamily="49" charset="0"/>
              <a:buChar char="o"/>
            </a:pPr>
            <a:endParaRPr lang="en-US" altLang="en-US" sz="1800" b="1" dirty="0"/>
          </a:p>
          <a:p>
            <a:pPr marL="742950" lvl="2" indent="-285750" algn="just">
              <a:spcBef>
                <a:spcPts val="1000"/>
              </a:spcBef>
              <a:buFont typeface="Courier New" panose="02070309020205020404" pitchFamily="49" charset="0"/>
              <a:buChar char="o"/>
            </a:pPr>
            <a:endParaRPr lang="en-US" altLang="en-US" sz="1800" b="1" dirty="0"/>
          </a:p>
          <a:p>
            <a:pPr marL="1200150" lvl="3" indent="-285750" algn="just">
              <a:spcBef>
                <a:spcPts val="1000"/>
              </a:spcBef>
              <a:buFont typeface="Wingdings" panose="05000000000000000000" pitchFamily="2" charset="2"/>
              <a:buChar char="ü"/>
            </a:pPr>
            <a:endParaRPr lang="en-US" altLang="en-US" dirty="0"/>
          </a:p>
        </p:txBody>
      </p:sp>
    </p:spTree>
    <p:extLst>
      <p:ext uri="{BB962C8B-B14F-4D97-AF65-F5344CB8AC3E}">
        <p14:creationId xmlns:p14="http://schemas.microsoft.com/office/powerpoint/2010/main" val="20966293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Acquisition Tools</a:t>
            </a:r>
          </a:p>
        </p:txBody>
      </p:sp>
      <p:sp>
        <p:nvSpPr>
          <p:cNvPr id="3" name="Content Placeholder 2"/>
          <p:cNvSpPr>
            <a:spLocks noGrp="1"/>
          </p:cNvSpPr>
          <p:nvPr>
            <p:ph idx="1"/>
          </p:nvPr>
        </p:nvSpPr>
        <p:spPr>
          <a:xfrm>
            <a:off x="168808" y="787128"/>
            <a:ext cx="11481847" cy="4901746"/>
          </a:xfrm>
        </p:spPr>
        <p:txBody>
          <a:bodyPr>
            <a:noAutofit/>
          </a:bodyPr>
          <a:lstStyle/>
          <a:p>
            <a:pPr marL="0" indent="0" algn="just">
              <a:buNone/>
            </a:pPr>
            <a:r>
              <a:rPr lang="en-US" altLang="en-US" sz="1800" b="1" dirty="0"/>
              <a:t>Acquisition tools for Linux</a:t>
            </a:r>
            <a:endParaRPr lang="en-US" altLang="en-US" dirty="0"/>
          </a:p>
          <a:p>
            <a:pPr marL="742950" lvl="2" indent="-285750" algn="just">
              <a:spcBef>
                <a:spcPts val="1000"/>
              </a:spcBef>
              <a:buFont typeface="Courier New" panose="02070309020205020404" pitchFamily="49" charset="0"/>
              <a:buChar char="o"/>
            </a:pPr>
            <a:r>
              <a:rPr lang="en-US" altLang="en-US" sz="1800" b="1" dirty="0"/>
              <a:t>Acquiring data with </a:t>
            </a:r>
            <a:r>
              <a:rPr lang="en-US" altLang="en-US" sz="1800" b="1" dirty="0" err="1"/>
              <a:t>dcfldd</a:t>
            </a:r>
            <a:r>
              <a:rPr lang="en-US" altLang="en-US" sz="1800" b="1" dirty="0"/>
              <a:t> in Linux</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dd command is </a:t>
            </a:r>
            <a:r>
              <a:rPr lang="en-US" altLang="en-US" b="1" dirty="0"/>
              <a:t>intended as a data management tool</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Not designed for forensics acquisitions</a:t>
            </a:r>
          </a:p>
          <a:p>
            <a:pPr marL="1200150" lvl="3" indent="-285750" algn="just">
              <a:spcBef>
                <a:spcPts val="1000"/>
              </a:spcBef>
              <a:buBlip>
                <a:blip r:embed="rId3">
                  <a:extLst>
                    <a:ext uri="{96DAC541-7B7A-43D3-8B79-37D633B846F1}">
                      <asvg:svgBlip xmlns:asvg="http://schemas.microsoft.com/office/drawing/2016/SVG/main" r:embed="rId4"/>
                    </a:ext>
                  </a:extLst>
                </a:blip>
              </a:buBlip>
            </a:pPr>
            <a:endParaRPr lang="en-US" altLang="en-US" dirty="0"/>
          </a:p>
          <a:p>
            <a:pPr marL="0" indent="0" algn="just">
              <a:buNone/>
            </a:pPr>
            <a:r>
              <a:rPr lang="en-US" altLang="en-US" sz="1800" b="1" dirty="0"/>
              <a:t>The Process </a:t>
            </a:r>
          </a:p>
          <a:p>
            <a:pPr marL="742950" lvl="2" indent="-285750" algn="just">
              <a:spcBef>
                <a:spcPts val="1000"/>
              </a:spcBef>
              <a:buFont typeface="Courier New" panose="02070309020205020404" pitchFamily="49" charset="0"/>
              <a:buChar char="o"/>
            </a:pPr>
            <a:r>
              <a:rPr lang="en-US" altLang="en-US" sz="1800" b="1" dirty="0"/>
              <a:t>Connecting the suspect’s drive to your workstation</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Document the chain of evidence for the drive</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Remove the drive from the suspect’s computer</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Configure the suspect drive’s jumpers as needed</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Connect the suspect drive</a:t>
            </a:r>
          </a:p>
          <a:p>
            <a:pPr marL="1200150" lvl="3" indent="-285750" algn="just">
              <a:spcBef>
                <a:spcPts val="1000"/>
              </a:spcBef>
              <a:buBlip>
                <a:blip r:embed="rId3">
                  <a:extLst>
                    <a:ext uri="{96DAC541-7B7A-43D3-8B79-37D633B846F1}">
                      <asvg:svgBlip xmlns:asvg="http://schemas.microsoft.com/office/drawing/2016/SVG/main" r:embed="rId4"/>
                    </a:ext>
                  </a:extLst>
                </a:blip>
              </a:buBlip>
            </a:pPr>
            <a:r>
              <a:rPr lang="en-US" altLang="en-US" dirty="0"/>
              <a:t>Create a storage folder on the target drive</a:t>
            </a:r>
          </a:p>
        </p:txBody>
      </p:sp>
    </p:spTree>
    <p:extLst>
      <p:ext uri="{BB962C8B-B14F-4D97-AF65-F5344CB8AC3E}">
        <p14:creationId xmlns:p14="http://schemas.microsoft.com/office/powerpoint/2010/main" val="3785731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34FD16D7-4EB3-40C2-A811-4F8DE52B3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42310"/>
            <a:ext cx="12192000" cy="2515690"/>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p:cNvSpPr>
            <a:spLocks noGrp="1"/>
          </p:cNvSpPr>
          <p:nvPr>
            <p:ph type="title"/>
          </p:nvPr>
        </p:nvSpPr>
        <p:spPr>
          <a:xfrm>
            <a:off x="141081" y="6094249"/>
            <a:ext cx="3441913" cy="595629"/>
          </a:xfrm>
        </p:spPr>
        <p:txBody>
          <a:bodyPr>
            <a:normAutofit/>
          </a:bodyPr>
          <a:lstStyle/>
          <a:p>
            <a:r>
              <a:rPr lang="en-US" sz="3200" dirty="0"/>
              <a:t>Acquisition Tools</a:t>
            </a:r>
          </a:p>
        </p:txBody>
      </p:sp>
      <p:sp>
        <p:nvSpPr>
          <p:cNvPr id="3" name="Content Placeholder 2"/>
          <p:cNvSpPr>
            <a:spLocks noGrp="1"/>
          </p:cNvSpPr>
          <p:nvPr>
            <p:ph idx="1"/>
          </p:nvPr>
        </p:nvSpPr>
        <p:spPr>
          <a:xfrm>
            <a:off x="141081" y="80565"/>
            <a:ext cx="11798369" cy="2922699"/>
          </a:xfrm>
        </p:spPr>
        <p:txBody>
          <a:bodyPr>
            <a:noAutofit/>
          </a:bodyPr>
          <a:lstStyle/>
          <a:p>
            <a:pPr marL="0" indent="0" algn="just" defTabSz="539496">
              <a:spcBef>
                <a:spcPts val="590"/>
              </a:spcBef>
              <a:buNone/>
            </a:pPr>
            <a:r>
              <a:rPr lang="en-US" altLang="en-US" sz="1800" b="1" kern="1200" dirty="0">
                <a:solidFill>
                  <a:schemeClr val="tx1"/>
                </a:solidFill>
                <a:latin typeface="+mn-lt"/>
                <a:ea typeface="+mn-ea"/>
                <a:cs typeface="+mn-cs"/>
              </a:rPr>
              <a:t>The Tools</a:t>
            </a:r>
          </a:p>
          <a:p>
            <a:pPr marL="0" indent="0" algn="just" defTabSz="539496">
              <a:spcBef>
                <a:spcPts val="590"/>
              </a:spcBef>
              <a:buNone/>
            </a:pPr>
            <a:endParaRPr lang="en-US" altLang="en-US" sz="1800" kern="1200" dirty="0">
              <a:solidFill>
                <a:schemeClr val="tx1"/>
              </a:solidFill>
              <a:latin typeface="+mn-lt"/>
              <a:ea typeface="+mn-ea"/>
              <a:cs typeface="+mn-cs"/>
            </a:endParaRPr>
          </a:p>
          <a:p>
            <a:pPr marL="438341" lvl="2" indent="-168593" algn="just" defTabSz="539496">
              <a:spcBef>
                <a:spcPts val="590"/>
              </a:spcBef>
              <a:buFont typeface="Courier New" panose="02070309020205020404" pitchFamily="49" charset="0"/>
              <a:buChar char="o"/>
            </a:pPr>
            <a:r>
              <a:rPr lang="en-US" altLang="en-US" sz="1800" b="1" kern="1200" dirty="0">
                <a:solidFill>
                  <a:schemeClr val="tx1"/>
                </a:solidFill>
                <a:latin typeface="+mn-lt"/>
                <a:ea typeface="+mn-ea"/>
                <a:cs typeface="+mn-cs"/>
              </a:rPr>
              <a:t>Using </a:t>
            </a:r>
            <a:r>
              <a:rPr lang="en-US" altLang="en-US" sz="1800" b="1" kern="1200" dirty="0" err="1">
                <a:solidFill>
                  <a:schemeClr val="tx1"/>
                </a:solidFill>
                <a:latin typeface="+mn-lt"/>
                <a:ea typeface="+mn-ea"/>
                <a:cs typeface="+mn-cs"/>
              </a:rPr>
              <a:t>ProDiscover’s</a:t>
            </a:r>
            <a:r>
              <a:rPr lang="en-US" altLang="en-US" sz="1800" b="1" kern="1200" dirty="0">
                <a:solidFill>
                  <a:schemeClr val="tx1"/>
                </a:solidFill>
                <a:latin typeface="+mn-lt"/>
                <a:ea typeface="+mn-ea"/>
                <a:cs typeface="+mn-cs"/>
              </a:rPr>
              <a:t> Proprietary Acquisition Format</a:t>
            </a:r>
          </a:p>
          <a:p>
            <a:pPr marL="708089" lvl="3" indent="-168593" algn="just" defTabSz="539496">
              <a:spcBef>
                <a:spcPts val="590"/>
              </a:spcBef>
              <a:buBlip>
                <a:blip r:embed="rId3">
                  <a:extLst>
                    <a:ext uri="{96DAC541-7B7A-43D3-8B79-37D633B846F1}">
                      <asvg:svgBlip xmlns:asvg="http://schemas.microsoft.com/office/drawing/2016/SVG/main" r:embed="rId4"/>
                    </a:ext>
                  </a:extLst>
                </a:blip>
              </a:buBlip>
            </a:pPr>
            <a:r>
              <a:rPr lang="en-US" altLang="en-US" kern="1200" dirty="0">
                <a:solidFill>
                  <a:schemeClr val="tx1"/>
                </a:solidFill>
                <a:latin typeface="+mn-lt"/>
                <a:ea typeface="+mn-ea"/>
                <a:cs typeface="+mn-cs"/>
              </a:rPr>
              <a:t>Image file will be split into segments of 650MB</a:t>
            </a:r>
          </a:p>
          <a:p>
            <a:pPr marL="708089" lvl="3" indent="-168593" algn="just" defTabSz="539496">
              <a:spcBef>
                <a:spcPts val="590"/>
              </a:spcBef>
              <a:buBlip>
                <a:blip r:embed="rId3">
                  <a:extLst>
                    <a:ext uri="{96DAC541-7B7A-43D3-8B79-37D633B846F1}">
                      <asvg:svgBlip xmlns:asvg="http://schemas.microsoft.com/office/drawing/2016/SVG/main" r:embed="rId4"/>
                    </a:ext>
                  </a:extLst>
                </a:blip>
              </a:buBlip>
            </a:pPr>
            <a:r>
              <a:rPr lang="en-US" altLang="en-US" kern="1200" dirty="0">
                <a:solidFill>
                  <a:schemeClr val="tx1"/>
                </a:solidFill>
                <a:latin typeface="+mn-lt"/>
                <a:ea typeface="+mn-ea"/>
                <a:cs typeface="+mn-cs"/>
              </a:rPr>
              <a:t>Creates image files with an .eve extension, a log file (.log extension), and a special inventory file (.</a:t>
            </a:r>
            <a:r>
              <a:rPr lang="en-US" altLang="en-US" kern="1200" dirty="0" err="1">
                <a:solidFill>
                  <a:schemeClr val="tx1"/>
                </a:solidFill>
                <a:latin typeface="+mn-lt"/>
                <a:ea typeface="+mn-ea"/>
                <a:cs typeface="+mn-cs"/>
              </a:rPr>
              <a:t>pds</a:t>
            </a:r>
            <a:r>
              <a:rPr lang="en-US" altLang="en-US" kern="1200" dirty="0">
                <a:solidFill>
                  <a:schemeClr val="tx1"/>
                </a:solidFill>
                <a:latin typeface="+mn-lt"/>
                <a:ea typeface="+mn-ea"/>
                <a:cs typeface="+mn-cs"/>
              </a:rPr>
              <a:t> extension)</a:t>
            </a:r>
          </a:p>
          <a:p>
            <a:pPr marL="708089" lvl="3" indent="-168593" algn="just" defTabSz="539496">
              <a:spcBef>
                <a:spcPts val="590"/>
              </a:spcBef>
              <a:buBlip>
                <a:blip r:embed="rId3">
                  <a:extLst>
                    <a:ext uri="{96DAC541-7B7A-43D3-8B79-37D633B846F1}">
                      <asvg:svgBlip xmlns:asvg="http://schemas.microsoft.com/office/drawing/2016/SVG/main" r:embed="rId4"/>
                    </a:ext>
                  </a:extLst>
                </a:blip>
              </a:buBlip>
            </a:pPr>
            <a:endParaRPr lang="en-US" altLang="en-US" kern="1200" dirty="0">
              <a:solidFill>
                <a:schemeClr val="tx1"/>
              </a:solidFill>
              <a:latin typeface="+mn-lt"/>
              <a:ea typeface="+mn-ea"/>
              <a:cs typeface="+mn-cs"/>
            </a:endParaRPr>
          </a:p>
          <a:p>
            <a:pPr marL="438341" lvl="2" indent="-168593" algn="just" defTabSz="539496">
              <a:spcBef>
                <a:spcPts val="590"/>
              </a:spcBef>
              <a:buFont typeface="Courier New" panose="02070309020205020404" pitchFamily="49" charset="0"/>
              <a:buChar char="o"/>
            </a:pPr>
            <a:r>
              <a:rPr lang="en-US" altLang="en-US" sz="1800" b="1" kern="1200" dirty="0">
                <a:solidFill>
                  <a:schemeClr val="tx1"/>
                </a:solidFill>
                <a:latin typeface="+mn-lt"/>
                <a:ea typeface="+mn-ea"/>
                <a:cs typeface="+mn-cs"/>
              </a:rPr>
              <a:t>Using </a:t>
            </a:r>
            <a:r>
              <a:rPr lang="en-US" altLang="en-US" sz="1800" b="1" kern="1200" dirty="0" err="1">
                <a:solidFill>
                  <a:schemeClr val="tx1"/>
                </a:solidFill>
                <a:latin typeface="+mn-lt"/>
                <a:ea typeface="+mn-ea"/>
                <a:cs typeface="+mn-cs"/>
              </a:rPr>
              <a:t>ProDiscover’s</a:t>
            </a:r>
            <a:r>
              <a:rPr lang="en-US" altLang="en-US" sz="1800" b="1" kern="1200" dirty="0">
                <a:solidFill>
                  <a:schemeClr val="tx1"/>
                </a:solidFill>
                <a:latin typeface="+mn-lt"/>
                <a:ea typeface="+mn-ea"/>
                <a:cs typeface="+mn-cs"/>
              </a:rPr>
              <a:t> Raw Acquisition Format</a:t>
            </a:r>
          </a:p>
          <a:p>
            <a:pPr marL="708089" lvl="3" indent="-168593" algn="just" defTabSz="539496">
              <a:spcBef>
                <a:spcPts val="590"/>
              </a:spcBef>
              <a:buBlip>
                <a:blip r:embed="rId3">
                  <a:extLst>
                    <a:ext uri="{96DAC541-7B7A-43D3-8B79-37D633B846F1}">
                      <asvg:svgBlip xmlns:asvg="http://schemas.microsoft.com/office/drawing/2016/SVG/main" r:embed="rId4"/>
                    </a:ext>
                  </a:extLst>
                </a:blip>
              </a:buBlip>
            </a:pPr>
            <a:r>
              <a:rPr lang="en-US" altLang="en-US" kern="1200" dirty="0">
                <a:solidFill>
                  <a:schemeClr val="tx1"/>
                </a:solidFill>
                <a:latin typeface="+mn-lt"/>
                <a:ea typeface="+mn-ea"/>
                <a:cs typeface="+mn-cs"/>
              </a:rPr>
              <a:t>Select the UNIX style dd format in the Image Format list box</a:t>
            </a:r>
          </a:p>
          <a:p>
            <a:pPr marL="708089" lvl="3" indent="-168593" algn="just" defTabSz="539496">
              <a:spcBef>
                <a:spcPts val="590"/>
              </a:spcBef>
              <a:buBlip>
                <a:blip r:embed="rId3">
                  <a:extLst>
                    <a:ext uri="{96DAC541-7B7A-43D3-8B79-37D633B846F1}">
                      <asvg:svgBlip xmlns:asvg="http://schemas.microsoft.com/office/drawing/2016/SVG/main" r:embed="rId4"/>
                    </a:ext>
                  </a:extLst>
                </a:blip>
              </a:buBlip>
            </a:pPr>
            <a:r>
              <a:rPr lang="en-US" altLang="en-US" kern="1200" dirty="0">
                <a:solidFill>
                  <a:schemeClr val="tx1"/>
                </a:solidFill>
                <a:latin typeface="+mn-lt"/>
                <a:ea typeface="+mn-ea"/>
                <a:cs typeface="+mn-cs"/>
              </a:rPr>
              <a:t>Raw acquisition saves only the image data and hash value</a:t>
            </a:r>
          </a:p>
          <a:p>
            <a:pPr marL="708089" lvl="3" indent="-168593" algn="just" defTabSz="539496">
              <a:spcBef>
                <a:spcPts val="590"/>
              </a:spcBef>
              <a:buBlip>
                <a:blip r:embed="rId3">
                  <a:extLst>
                    <a:ext uri="{96DAC541-7B7A-43D3-8B79-37D633B846F1}">
                      <asvg:svgBlip xmlns:asvg="http://schemas.microsoft.com/office/drawing/2016/SVG/main" r:embed="rId4"/>
                    </a:ext>
                  </a:extLst>
                </a:blip>
              </a:buBlip>
            </a:pPr>
            <a:endParaRPr lang="en-US" altLang="en-US" kern="1200" dirty="0">
              <a:solidFill>
                <a:schemeClr val="tx1"/>
              </a:solidFill>
              <a:latin typeface="+mn-lt"/>
              <a:ea typeface="+mn-ea"/>
              <a:cs typeface="+mn-cs"/>
            </a:endParaRPr>
          </a:p>
          <a:p>
            <a:pPr marL="708089" lvl="3" indent="-168593" algn="just" defTabSz="539496">
              <a:spcBef>
                <a:spcPts val="590"/>
              </a:spcBef>
              <a:buBlip>
                <a:blip r:embed="rId3">
                  <a:extLst>
                    <a:ext uri="{96DAC541-7B7A-43D3-8B79-37D633B846F1}">
                      <asvg:svgBlip xmlns:asvg="http://schemas.microsoft.com/office/drawing/2016/SVG/main" r:embed="rId4"/>
                    </a:ext>
                  </a:extLst>
                </a:blip>
              </a:buBlip>
            </a:pPr>
            <a:endParaRPr lang="en-US" altLang="en-US" kern="1200" dirty="0">
              <a:solidFill>
                <a:schemeClr val="tx1"/>
              </a:solidFill>
              <a:latin typeface="+mn-lt"/>
              <a:ea typeface="+mn-ea"/>
              <a:cs typeface="+mn-cs"/>
            </a:endParaRPr>
          </a:p>
          <a:p>
            <a:pPr marL="708089" lvl="3" indent="-168593" algn="just" defTabSz="539496">
              <a:spcBef>
                <a:spcPts val="590"/>
              </a:spcBef>
              <a:buBlip>
                <a:blip r:embed="rId3">
                  <a:extLst>
                    <a:ext uri="{96DAC541-7B7A-43D3-8B79-37D633B846F1}">
                      <asvg:svgBlip xmlns:asvg="http://schemas.microsoft.com/office/drawing/2016/SVG/main" r:embed="rId4"/>
                    </a:ext>
                  </a:extLst>
                </a:blip>
              </a:buBlip>
            </a:pPr>
            <a:endParaRPr lang="en-US" altLang="en-US" kern="1200" dirty="0">
              <a:solidFill>
                <a:schemeClr val="tx1"/>
              </a:solidFill>
              <a:latin typeface="+mn-lt"/>
              <a:ea typeface="+mn-ea"/>
              <a:cs typeface="+mn-cs"/>
            </a:endParaRPr>
          </a:p>
          <a:p>
            <a:pPr marL="708089" lvl="3" indent="-168593" algn="just" defTabSz="539496">
              <a:spcBef>
                <a:spcPts val="590"/>
              </a:spcBef>
              <a:buBlip>
                <a:blip r:embed="rId3">
                  <a:extLst>
                    <a:ext uri="{96DAC541-7B7A-43D3-8B79-37D633B846F1}">
                      <asvg:svgBlip xmlns:asvg="http://schemas.microsoft.com/office/drawing/2016/SVG/main" r:embed="rId4"/>
                    </a:ext>
                  </a:extLst>
                </a:blip>
              </a:buBlip>
            </a:pPr>
            <a:endParaRPr lang="en-US" altLang="en-US" kern="1200" dirty="0">
              <a:solidFill>
                <a:schemeClr val="tx1"/>
              </a:solidFill>
              <a:latin typeface="+mn-lt"/>
              <a:ea typeface="+mn-ea"/>
              <a:cs typeface="+mn-cs"/>
            </a:endParaRPr>
          </a:p>
          <a:p>
            <a:pPr marL="708089" lvl="3" indent="-168593" algn="just" defTabSz="539496">
              <a:spcBef>
                <a:spcPts val="590"/>
              </a:spcBef>
              <a:buBlip>
                <a:blip r:embed="rId3">
                  <a:extLst>
                    <a:ext uri="{96DAC541-7B7A-43D3-8B79-37D633B846F1}">
                      <asvg:svgBlip xmlns:asvg="http://schemas.microsoft.com/office/drawing/2016/SVG/main" r:embed="rId4"/>
                    </a:ext>
                  </a:extLst>
                </a:blip>
              </a:buBlip>
            </a:pPr>
            <a:endParaRPr lang="en-US" altLang="en-US" kern="1200" dirty="0">
              <a:solidFill>
                <a:schemeClr val="tx1"/>
              </a:solidFill>
              <a:latin typeface="+mn-lt"/>
              <a:ea typeface="+mn-ea"/>
              <a:cs typeface="+mn-cs"/>
            </a:endParaRPr>
          </a:p>
          <a:p>
            <a:pPr marL="269748" lvl="2" indent="0" algn="just" defTabSz="539496">
              <a:spcBef>
                <a:spcPts val="590"/>
              </a:spcBef>
              <a:buNone/>
            </a:pPr>
            <a:endParaRPr lang="en-US" altLang="en-US" sz="1800" b="1" kern="1200" dirty="0">
              <a:solidFill>
                <a:schemeClr val="tx1"/>
              </a:solidFill>
              <a:latin typeface="+mn-lt"/>
              <a:ea typeface="+mn-ea"/>
              <a:cs typeface="+mn-cs"/>
            </a:endParaRPr>
          </a:p>
          <a:p>
            <a:pPr marL="1200150" lvl="3" indent="-285750" algn="just">
              <a:spcBef>
                <a:spcPts val="1000"/>
              </a:spcBef>
              <a:buBlip>
                <a:blip r:embed="rId3">
                  <a:extLst>
                    <a:ext uri="{96DAC541-7B7A-43D3-8B79-37D633B846F1}">
                      <asvg:svgBlip xmlns:asvg="http://schemas.microsoft.com/office/drawing/2016/SVG/main" r:embed="rId4"/>
                    </a:ext>
                  </a:extLst>
                </a:blip>
              </a:buBlip>
            </a:pPr>
            <a:endParaRPr lang="en-US" altLang="en-US" dirty="0"/>
          </a:p>
        </p:txBody>
      </p:sp>
      <p:pic>
        <p:nvPicPr>
          <p:cNvPr id="6" name="Picture 5">
            <a:extLst>
              <a:ext uri="{FF2B5EF4-FFF2-40B4-BE49-F238E27FC236}">
                <a16:creationId xmlns:a16="http://schemas.microsoft.com/office/drawing/2014/main" id="{419A46A7-B91F-B96F-1FE5-E932965D2862}"/>
              </a:ext>
            </a:extLst>
          </p:cNvPr>
          <p:cNvPicPr>
            <a:picLocks noChangeAspect="1"/>
          </p:cNvPicPr>
          <p:nvPr/>
        </p:nvPicPr>
        <p:blipFill>
          <a:blip r:embed="rId5"/>
          <a:stretch>
            <a:fillRect/>
          </a:stretch>
        </p:blipFill>
        <p:spPr>
          <a:xfrm>
            <a:off x="6935318" y="3336793"/>
            <a:ext cx="5217789" cy="3353085"/>
          </a:xfrm>
          <a:prstGeom prst="rect">
            <a:avLst/>
          </a:prstGeom>
        </p:spPr>
      </p:pic>
    </p:spTree>
    <p:extLst>
      <p:ext uri="{BB962C8B-B14F-4D97-AF65-F5344CB8AC3E}">
        <p14:creationId xmlns:p14="http://schemas.microsoft.com/office/powerpoint/2010/main" val="36388613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94640" y="0"/>
            <a:ext cx="3494312" cy="691973"/>
          </a:xfrm>
        </p:spPr>
        <p:txBody>
          <a:bodyPr>
            <a:normAutofit/>
          </a:bodyPr>
          <a:lstStyle/>
          <a:p>
            <a:r>
              <a:rPr lang="en-US" sz="3200" dirty="0"/>
              <a:t>Acquisition Tools</a:t>
            </a:r>
          </a:p>
        </p:txBody>
      </p:sp>
      <p:pic>
        <p:nvPicPr>
          <p:cNvPr id="5" name="Picture 4">
            <a:extLst>
              <a:ext uri="{FF2B5EF4-FFF2-40B4-BE49-F238E27FC236}">
                <a16:creationId xmlns:a16="http://schemas.microsoft.com/office/drawing/2014/main" id="{13EEC41B-5DD2-72CD-19F2-1BFA1BE78BDD}"/>
              </a:ext>
            </a:extLst>
          </p:cNvPr>
          <p:cNvPicPr>
            <a:picLocks noChangeAspect="1"/>
          </p:cNvPicPr>
          <p:nvPr/>
        </p:nvPicPr>
        <p:blipFill rotWithShape="1">
          <a:blip r:embed="rId3"/>
          <a:srcRect l="10148" r="36785"/>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5551714" y="1222954"/>
            <a:ext cx="6640285" cy="5584246"/>
          </a:xfrm>
        </p:spPr>
        <p:txBody>
          <a:bodyPr>
            <a:normAutofit/>
          </a:bodyPr>
          <a:lstStyle/>
          <a:p>
            <a:pPr marL="0" indent="0" defTabSz="539496">
              <a:spcBef>
                <a:spcPts val="590"/>
              </a:spcBef>
              <a:buNone/>
            </a:pPr>
            <a:r>
              <a:rPr lang="en-US" altLang="en-US" sz="1800" b="1" kern="1200" dirty="0">
                <a:latin typeface="+mn-lt"/>
                <a:ea typeface="+mn-ea"/>
                <a:cs typeface="+mn-cs"/>
              </a:rPr>
              <a:t>The Tools</a:t>
            </a:r>
          </a:p>
          <a:p>
            <a:pPr marL="0" indent="0" defTabSz="539496">
              <a:spcBef>
                <a:spcPts val="590"/>
              </a:spcBef>
              <a:buNone/>
            </a:pPr>
            <a:endParaRPr lang="en-US" altLang="en-US" sz="1800" kern="1200" dirty="0">
              <a:latin typeface="+mn-lt"/>
              <a:ea typeface="+mn-ea"/>
              <a:cs typeface="+mn-cs"/>
            </a:endParaRPr>
          </a:p>
          <a:p>
            <a:pPr marL="438341" lvl="2" indent="-168593" defTabSz="539496">
              <a:spcBef>
                <a:spcPts val="590"/>
              </a:spcBef>
              <a:buFont typeface="Courier New" panose="02070309020205020404" pitchFamily="49" charset="0"/>
              <a:buChar char="o"/>
            </a:pPr>
            <a:r>
              <a:rPr lang="en-US" altLang="en-US" sz="1800" b="1" kern="1200" dirty="0">
                <a:latin typeface="+mn-lt"/>
                <a:ea typeface="+mn-ea"/>
                <a:cs typeface="+mn-cs"/>
              </a:rPr>
              <a:t>FTK Imager</a:t>
            </a:r>
          </a:p>
          <a:p>
            <a:pPr marL="708089" lvl="3" indent="-168593" defTabSz="539496">
              <a:spcBef>
                <a:spcPts val="590"/>
              </a:spcBef>
              <a:buBlip>
                <a:blip r:embed="rId4">
                  <a:extLst>
                    <a:ext uri="{96DAC541-7B7A-43D3-8B79-37D633B846F1}">
                      <asvg:svgBlip xmlns:asvg="http://schemas.microsoft.com/office/drawing/2016/SVG/main" r:embed="rId5"/>
                    </a:ext>
                  </a:extLst>
                </a:blip>
              </a:buBlip>
            </a:pPr>
            <a:r>
              <a:rPr lang="en-US" altLang="en-US" dirty="0"/>
              <a:t>Included on FTK Forensic Toolkit</a:t>
            </a:r>
          </a:p>
          <a:p>
            <a:pPr marL="708089" lvl="3" indent="-168593" defTabSz="539496">
              <a:spcBef>
                <a:spcPts val="590"/>
              </a:spcBef>
              <a:buBlip>
                <a:blip r:embed="rId4">
                  <a:extLst>
                    <a:ext uri="{96DAC541-7B7A-43D3-8B79-37D633B846F1}">
                      <asvg:svgBlip xmlns:asvg="http://schemas.microsoft.com/office/drawing/2016/SVG/main" r:embed="rId5"/>
                    </a:ext>
                  </a:extLst>
                </a:blip>
              </a:buBlip>
            </a:pPr>
            <a:r>
              <a:rPr lang="en-US" altLang="en-US" dirty="0"/>
              <a:t>View evidence disks and disk-to-image files</a:t>
            </a:r>
          </a:p>
          <a:p>
            <a:pPr marL="708089" lvl="3" indent="-168593" defTabSz="539496">
              <a:spcBef>
                <a:spcPts val="590"/>
              </a:spcBef>
              <a:buBlip>
                <a:blip r:embed="rId4">
                  <a:extLst>
                    <a:ext uri="{96DAC541-7B7A-43D3-8B79-37D633B846F1}">
                      <asvg:svgBlip xmlns:asvg="http://schemas.microsoft.com/office/drawing/2016/SVG/main" r:embed="rId5"/>
                    </a:ext>
                  </a:extLst>
                </a:blip>
              </a:buBlip>
            </a:pPr>
            <a:r>
              <a:rPr lang="en-US" altLang="en-US" dirty="0"/>
              <a:t>Makes disk-to-image copies of evidence drives</a:t>
            </a:r>
          </a:p>
          <a:p>
            <a:pPr marL="1165289" lvl="4" indent="-168593" defTabSz="539496">
              <a:spcBef>
                <a:spcPts val="590"/>
              </a:spcBef>
              <a:buBlip>
                <a:blip r:embed="rId4">
                  <a:extLst>
                    <a:ext uri="{96DAC541-7B7A-43D3-8B79-37D633B846F1}">
                      <asvg:svgBlip xmlns:asvg="http://schemas.microsoft.com/office/drawing/2016/SVG/main" r:embed="rId5"/>
                    </a:ext>
                  </a:extLst>
                </a:blip>
              </a:buBlip>
            </a:pPr>
            <a:r>
              <a:rPr lang="en-US" altLang="en-US" dirty="0"/>
              <a:t>At logical partition and physical drive level</a:t>
            </a:r>
          </a:p>
          <a:p>
            <a:pPr marL="1165289" lvl="4" indent="-168593" defTabSz="539496">
              <a:spcBef>
                <a:spcPts val="590"/>
              </a:spcBef>
              <a:buBlip>
                <a:blip r:embed="rId4">
                  <a:extLst>
                    <a:ext uri="{96DAC541-7B7A-43D3-8B79-37D633B846F1}">
                      <asvg:svgBlip xmlns:asvg="http://schemas.microsoft.com/office/drawing/2016/SVG/main" r:embed="rId5"/>
                    </a:ext>
                  </a:extLst>
                </a:blip>
              </a:buBlip>
            </a:pPr>
            <a:r>
              <a:rPr lang="en-US" altLang="en-US" dirty="0"/>
              <a:t>Can segment the image file</a:t>
            </a:r>
          </a:p>
          <a:p>
            <a:pPr marL="708089" lvl="3" indent="-168593" defTabSz="539496">
              <a:spcBef>
                <a:spcPts val="590"/>
              </a:spcBef>
              <a:buBlip>
                <a:blip r:embed="rId4">
                  <a:extLst>
                    <a:ext uri="{96DAC541-7B7A-43D3-8B79-37D633B846F1}">
                      <asvg:svgBlip xmlns:asvg="http://schemas.microsoft.com/office/drawing/2016/SVG/main" r:embed="rId5"/>
                    </a:ext>
                  </a:extLst>
                </a:blip>
              </a:buBlip>
            </a:pPr>
            <a:r>
              <a:rPr lang="en-US" altLang="en-US" dirty="0"/>
              <a:t>Evidence drive must have a hardware write-blocking device, Or the USB write-protection Registry feature enabled</a:t>
            </a:r>
          </a:p>
          <a:p>
            <a:pPr marL="708089" lvl="3" indent="-168593" defTabSz="539496">
              <a:spcBef>
                <a:spcPts val="590"/>
              </a:spcBef>
              <a:buBlip>
                <a:blip r:embed="rId4">
                  <a:extLst>
                    <a:ext uri="{96DAC541-7B7A-43D3-8B79-37D633B846F1}">
                      <asvg:svgBlip xmlns:asvg="http://schemas.microsoft.com/office/drawing/2016/SVG/main" r:embed="rId5"/>
                    </a:ext>
                  </a:extLst>
                </a:blip>
              </a:buBlip>
            </a:pPr>
            <a:r>
              <a:rPr lang="en-US" altLang="en-US" dirty="0"/>
              <a:t>FTK Imager can’t acquire drive’s host protected area</a:t>
            </a:r>
          </a:p>
          <a:p>
            <a:pPr marL="438341" lvl="2" indent="-168593" defTabSz="539496">
              <a:spcBef>
                <a:spcPts val="590"/>
              </a:spcBef>
              <a:buFont typeface="Courier New" panose="02070309020205020404" pitchFamily="49" charset="0"/>
              <a:buChar char="o"/>
            </a:pPr>
            <a:r>
              <a:rPr lang="en-US" altLang="en-US" sz="1800" dirty="0"/>
              <a:t>Validating the acquired Data: </a:t>
            </a:r>
          </a:p>
          <a:p>
            <a:pPr marL="708089" lvl="3" indent="-168593" defTabSz="539496">
              <a:spcBef>
                <a:spcPts val="590"/>
              </a:spcBef>
              <a:buBlip>
                <a:blip r:embed="rId4">
                  <a:extLst>
                    <a:ext uri="{96DAC541-7B7A-43D3-8B79-37D633B846F1}">
                      <asvg:svgBlip xmlns:asvg="http://schemas.microsoft.com/office/drawing/2016/SVG/main" r:embed="rId5"/>
                    </a:ext>
                  </a:extLst>
                </a:blip>
              </a:buBlip>
            </a:pPr>
            <a:r>
              <a:rPr lang="en-US" altLang="en-US" dirty="0"/>
              <a:t>Most critical aspect of digital forensics</a:t>
            </a:r>
          </a:p>
          <a:p>
            <a:pPr marL="708089" lvl="3" indent="-168593" defTabSz="539496">
              <a:spcBef>
                <a:spcPts val="590"/>
              </a:spcBef>
              <a:buBlip>
                <a:blip r:embed="rId4">
                  <a:extLst>
                    <a:ext uri="{96DAC541-7B7A-43D3-8B79-37D633B846F1}">
                      <asvg:svgBlip xmlns:asvg="http://schemas.microsoft.com/office/drawing/2016/SVG/main" r:embed="rId5"/>
                    </a:ext>
                  </a:extLst>
                </a:blip>
              </a:buBlip>
            </a:pPr>
            <a:r>
              <a:rPr lang="en-US" altLang="en-US" dirty="0"/>
              <a:t>Requires using a hashing algorithm utility</a:t>
            </a:r>
          </a:p>
          <a:p>
            <a:pPr marL="708089" lvl="3" indent="-168593" defTabSz="539496">
              <a:spcBef>
                <a:spcPts val="590"/>
              </a:spcBef>
              <a:buBlip>
                <a:blip r:embed="rId4">
                  <a:extLst>
                    <a:ext uri="{96DAC541-7B7A-43D3-8B79-37D633B846F1}">
                      <asvg:svgBlip xmlns:asvg="http://schemas.microsoft.com/office/drawing/2016/SVG/main" r:embed="rId5"/>
                    </a:ext>
                  </a:extLst>
                </a:blip>
              </a:buBlip>
            </a:pPr>
            <a:r>
              <a:rPr lang="en-US" altLang="en-US" dirty="0"/>
              <a:t>Use validation techniques like CRC-32, MD5, and SHA-1 to SHA-512</a:t>
            </a:r>
          </a:p>
          <a:p>
            <a:pPr marL="555498" lvl="2" indent="-285750" defTabSz="539496">
              <a:spcBef>
                <a:spcPts val="590"/>
              </a:spcBef>
              <a:buFont typeface="Wingdings" panose="05000000000000000000" pitchFamily="2" charset="2"/>
              <a:buChar char="ü"/>
            </a:pPr>
            <a:endParaRPr lang="en-US" altLang="en-US" sz="1600" dirty="0"/>
          </a:p>
        </p:txBody>
      </p:sp>
    </p:spTree>
    <p:extLst>
      <p:ext uri="{BB962C8B-B14F-4D97-AF65-F5344CB8AC3E}">
        <p14:creationId xmlns:p14="http://schemas.microsoft.com/office/powerpoint/2010/main" val="19201486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Acquisition Tools</a:t>
            </a:r>
          </a:p>
        </p:txBody>
      </p:sp>
      <p:sp>
        <p:nvSpPr>
          <p:cNvPr id="3" name="Content Placeholder 2"/>
          <p:cNvSpPr>
            <a:spLocks noGrp="1"/>
          </p:cNvSpPr>
          <p:nvPr>
            <p:ph idx="1"/>
          </p:nvPr>
        </p:nvSpPr>
        <p:spPr>
          <a:xfrm>
            <a:off x="168808" y="787128"/>
            <a:ext cx="11481847" cy="4901746"/>
          </a:xfrm>
        </p:spPr>
        <p:txBody>
          <a:bodyPr>
            <a:noAutofit/>
          </a:bodyPr>
          <a:lstStyle/>
          <a:p>
            <a:pPr marL="0" indent="0" algn="just">
              <a:buNone/>
            </a:pPr>
            <a:r>
              <a:rPr lang="en-US" altLang="en-US" sz="1800" b="1" dirty="0"/>
              <a:t>Validating dd acquired data</a:t>
            </a:r>
          </a:p>
          <a:p>
            <a:pPr marL="742950" lvl="2" indent="-285750" algn="just">
              <a:spcBef>
                <a:spcPts val="1000"/>
              </a:spcBef>
              <a:buFont typeface="Courier New" panose="02070309020205020404" pitchFamily="49" charset="0"/>
              <a:buChar char="o"/>
            </a:pPr>
            <a:r>
              <a:rPr lang="en-US" altLang="en-US" sz="1800" dirty="0"/>
              <a:t>You can use md5sum or sha1sum utilities</a:t>
            </a:r>
          </a:p>
          <a:p>
            <a:pPr marL="742950" lvl="2" indent="-285750" algn="just">
              <a:spcBef>
                <a:spcPts val="1000"/>
              </a:spcBef>
              <a:buFont typeface="Courier New" panose="02070309020205020404" pitchFamily="49" charset="0"/>
              <a:buChar char="o"/>
            </a:pPr>
            <a:r>
              <a:rPr lang="en-US" altLang="en-US" sz="1800" dirty="0"/>
              <a:t>md5sum or sha1sum utilities should be run on all suspect disks and volumes or segmented volumes</a:t>
            </a:r>
          </a:p>
          <a:p>
            <a:pPr marL="0" indent="0" algn="just">
              <a:buNone/>
            </a:pPr>
            <a:endParaRPr lang="en-US" altLang="en-US" sz="1800" b="1" dirty="0"/>
          </a:p>
          <a:p>
            <a:pPr marL="0" indent="0" algn="just">
              <a:buNone/>
            </a:pPr>
            <a:r>
              <a:rPr lang="en-US" altLang="en-US" sz="1800" b="1" dirty="0"/>
              <a:t>Validating </a:t>
            </a:r>
            <a:r>
              <a:rPr lang="en-US" altLang="en-US" sz="1800" b="1" dirty="0" err="1"/>
              <a:t>dcfldd</a:t>
            </a:r>
            <a:r>
              <a:rPr lang="en-US" altLang="en-US" sz="1800" b="1" dirty="0"/>
              <a:t> acquired data</a:t>
            </a:r>
          </a:p>
          <a:p>
            <a:pPr marL="742950" lvl="2" indent="-285750" algn="just">
              <a:spcBef>
                <a:spcPts val="1000"/>
              </a:spcBef>
              <a:buFont typeface="Courier New" panose="02070309020205020404" pitchFamily="49" charset="0"/>
              <a:buChar char="o"/>
            </a:pPr>
            <a:r>
              <a:rPr lang="en-US" altLang="en-US" sz="1800" dirty="0"/>
              <a:t>Use the hash option to designate a hashing algorithm of md5, sha1, sha256, sha384, or sha512</a:t>
            </a:r>
          </a:p>
          <a:p>
            <a:pPr marL="742950" lvl="2" indent="-285750" algn="just">
              <a:spcBef>
                <a:spcPts val="1000"/>
              </a:spcBef>
              <a:buFont typeface="Courier New" panose="02070309020205020404" pitchFamily="49" charset="0"/>
              <a:buChar char="o"/>
            </a:pPr>
            <a:r>
              <a:rPr lang="en-US" altLang="en-US" sz="1800" dirty="0" err="1"/>
              <a:t>hashlog</a:t>
            </a:r>
            <a:r>
              <a:rPr lang="en-US" altLang="en-US" sz="1800" dirty="0"/>
              <a:t> option outputs hash results to a text file that can be stored with the image files</a:t>
            </a:r>
          </a:p>
          <a:p>
            <a:pPr marL="742950" lvl="2" indent="-285750" algn="just">
              <a:spcBef>
                <a:spcPts val="1000"/>
              </a:spcBef>
              <a:buFont typeface="Courier New" panose="02070309020205020404" pitchFamily="49" charset="0"/>
              <a:buChar char="o"/>
            </a:pPr>
            <a:r>
              <a:rPr lang="en-US" altLang="en-US" sz="1800" dirty="0" err="1"/>
              <a:t>vf</a:t>
            </a:r>
            <a:r>
              <a:rPr lang="en-US" altLang="en-US" sz="1800" dirty="0"/>
              <a:t> (verify file) option compares the image file to the original medium</a:t>
            </a:r>
          </a:p>
          <a:p>
            <a:pPr marL="268288" lvl="1" indent="-268288" eaLnBrk="1" hangingPunct="1"/>
            <a:endParaRPr lang="en-US" altLang="en-US" dirty="0"/>
          </a:p>
          <a:p>
            <a:pPr marL="268288" lvl="2" indent="-268288" defTabSz="539496">
              <a:spcBef>
                <a:spcPts val="590"/>
              </a:spcBef>
              <a:buFont typeface="Courier New" panose="02070309020205020404" pitchFamily="49" charset="0"/>
              <a:buChar char="o"/>
            </a:pPr>
            <a:r>
              <a:rPr lang="en-US" altLang="en-US" sz="1800" b="1" dirty="0"/>
              <a:t>Windows has no built-in hashing algorithm tools </a:t>
            </a:r>
            <a:r>
              <a:rPr lang="en-US" altLang="en-US" sz="1800" dirty="0"/>
              <a:t>for digital forensics, however third-party utilities can be used</a:t>
            </a:r>
          </a:p>
          <a:p>
            <a:pPr marL="268288" lvl="2" indent="-268288" defTabSz="539496">
              <a:spcBef>
                <a:spcPts val="590"/>
              </a:spcBef>
              <a:buFont typeface="Courier New" panose="02070309020205020404" pitchFamily="49" charset="0"/>
              <a:buChar char="o"/>
            </a:pPr>
            <a:r>
              <a:rPr lang="en-US" altLang="en-US" sz="1800" dirty="0"/>
              <a:t>Commercial digital forensics programs also have built-in validation features. Each program has its own validation technique</a:t>
            </a:r>
          </a:p>
          <a:p>
            <a:pPr marL="268288" lvl="2" indent="-268288" defTabSz="539496">
              <a:spcBef>
                <a:spcPts val="590"/>
              </a:spcBef>
              <a:buFont typeface="Courier New" panose="02070309020205020404" pitchFamily="49" charset="0"/>
              <a:buChar char="o"/>
            </a:pPr>
            <a:r>
              <a:rPr lang="en-US" altLang="en-US" sz="1800" b="1" dirty="0"/>
              <a:t>Raw format image files don’t contain metadata</a:t>
            </a:r>
          </a:p>
          <a:p>
            <a:pPr marL="708089" lvl="3" indent="-168593" defTabSz="539496">
              <a:spcBef>
                <a:spcPts val="590"/>
              </a:spcBef>
              <a:buBlip>
                <a:blip r:embed="rId3">
                  <a:extLst>
                    <a:ext uri="{96DAC541-7B7A-43D3-8B79-37D633B846F1}">
                      <asvg:svgBlip xmlns:asvg="http://schemas.microsoft.com/office/drawing/2016/SVG/main" r:embed="rId4"/>
                    </a:ext>
                  </a:extLst>
                </a:blip>
              </a:buBlip>
            </a:pPr>
            <a:r>
              <a:rPr lang="en-US" altLang="en-US" dirty="0"/>
              <a:t>Separate manual validation is recommended for all raw acquisitions</a:t>
            </a:r>
          </a:p>
          <a:p>
            <a:pPr marL="438341" lvl="2" indent="-168593" defTabSz="539496">
              <a:spcBef>
                <a:spcPts val="590"/>
              </a:spcBef>
              <a:buFont typeface="Courier New" panose="02070309020205020404" pitchFamily="49" charset="0"/>
              <a:buChar char="o"/>
            </a:pPr>
            <a:endParaRPr lang="en-US" altLang="en-US" sz="1800" b="1" dirty="0"/>
          </a:p>
          <a:p>
            <a:pPr marL="438341" lvl="2" indent="-168593" defTabSz="539496">
              <a:spcBef>
                <a:spcPts val="590"/>
              </a:spcBef>
              <a:buFont typeface="Courier New" panose="02070309020205020404" pitchFamily="49" charset="0"/>
              <a:buChar char="o"/>
            </a:pPr>
            <a:endParaRPr lang="en-US" altLang="en-US" sz="1800" b="1" dirty="0"/>
          </a:p>
          <a:p>
            <a:pPr marL="1200150" lvl="3" indent="-285750" algn="just">
              <a:spcBef>
                <a:spcPts val="1000"/>
              </a:spcBef>
              <a:buBlip>
                <a:blip r:embed="rId3">
                  <a:extLst>
                    <a:ext uri="{96DAC541-7B7A-43D3-8B79-37D633B846F1}">
                      <asvg:svgBlip xmlns:asvg="http://schemas.microsoft.com/office/drawing/2016/SVG/main" r:embed="rId4"/>
                    </a:ext>
                  </a:extLst>
                </a:blip>
              </a:buBlip>
            </a:pPr>
            <a:endParaRPr lang="en-US" altLang="en-US" dirty="0"/>
          </a:p>
        </p:txBody>
      </p:sp>
    </p:spTree>
    <p:extLst>
      <p:ext uri="{BB962C8B-B14F-4D97-AF65-F5344CB8AC3E}">
        <p14:creationId xmlns:p14="http://schemas.microsoft.com/office/powerpoint/2010/main" val="23932078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3091562" cy="689429"/>
          </a:xfrm>
        </p:spPr>
        <p:txBody>
          <a:bodyPr>
            <a:normAutofit/>
          </a:bodyPr>
          <a:lstStyle/>
          <a:p>
            <a:r>
              <a:rPr lang="en-GB" sz="3200" dirty="0"/>
              <a:t>Storage</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2" y="1030721"/>
            <a:ext cx="7340526" cy="3575934"/>
          </a:xfrm>
        </p:spPr>
        <p:txBody>
          <a:bodyPr>
            <a:normAutofit/>
          </a:bodyPr>
          <a:lstStyle/>
          <a:p>
            <a:pPr algn="just">
              <a:buFont typeface="Courier New" panose="02070309020205020404" pitchFamily="49" charset="0"/>
              <a:buChar char="o"/>
            </a:pPr>
            <a:r>
              <a:rPr lang="en-GB" sz="2400" b="1" dirty="0">
                <a:ea typeface="ＭＳ Ｐゴシック" charset="0"/>
              </a:rPr>
              <a:t>STORAGE SPACE</a:t>
            </a:r>
            <a:r>
              <a:rPr lang="en-GB" sz="2400" dirty="0">
                <a:ea typeface="ＭＳ Ｐゴシック" charset="0"/>
              </a:rPr>
              <a:t> is also a vital information to consider.</a:t>
            </a:r>
          </a:p>
          <a:p>
            <a:pPr algn="just">
              <a:buFont typeface="Courier New" panose="02070309020205020404" pitchFamily="49" charset="0"/>
              <a:buChar char="o"/>
            </a:pPr>
            <a:r>
              <a:rPr lang="en-GB" sz="2400" dirty="0">
                <a:ea typeface="ＭＳ Ｐゴシック" charset="0"/>
              </a:rPr>
              <a:t>Technologies like IDE, SAS, SCSI DAS, NAS, SAN, RAID are some of the storage technology options. </a:t>
            </a:r>
            <a:endParaRPr lang="en-US" sz="2400" dirty="0">
              <a:ea typeface="ＭＳ Ｐゴシック" charset="0"/>
            </a:endParaRPr>
          </a:p>
        </p:txBody>
      </p:sp>
      <p:sp>
        <p:nvSpPr>
          <p:cNvPr id="4" name="Rectangle 3"/>
          <p:cNvSpPr/>
          <p:nvPr/>
        </p:nvSpPr>
        <p:spPr>
          <a:xfrm>
            <a:off x="8118311" y="1821430"/>
            <a:ext cx="4073689" cy="3693319"/>
          </a:xfrm>
          <a:prstGeom prst="rect">
            <a:avLst/>
          </a:prstGeom>
        </p:spPr>
        <p:txBody>
          <a:bodyPr wrap="square">
            <a:spAutoFit/>
          </a:bodyPr>
          <a:lstStyle/>
          <a:p>
            <a:r>
              <a:rPr lang="en-GB" b="1" dirty="0">
                <a:solidFill>
                  <a:srgbClr val="12537C"/>
                </a:solidFill>
                <a:effectLst>
                  <a:outerShdw blurRad="38100" dist="38100" dir="2700000" algn="tl">
                    <a:srgbClr val="000000">
                      <a:alpha val="43137"/>
                    </a:srgbClr>
                  </a:outerShdw>
                </a:effectLst>
              </a:rPr>
              <a:t>1890	PUNCH CARDS</a:t>
            </a:r>
          </a:p>
          <a:p>
            <a:r>
              <a:rPr lang="en-GB" b="1" dirty="0">
                <a:solidFill>
                  <a:srgbClr val="12537C"/>
                </a:solidFill>
                <a:effectLst>
                  <a:outerShdw blurRad="38100" dist="38100" dir="2700000" algn="tl">
                    <a:srgbClr val="000000">
                      <a:alpha val="43137"/>
                    </a:srgbClr>
                  </a:outerShdw>
                </a:effectLst>
              </a:rPr>
              <a:t>1932	MAGNETIC DRUM</a:t>
            </a:r>
          </a:p>
          <a:p>
            <a:r>
              <a:rPr lang="en-GB" b="1" dirty="0">
                <a:solidFill>
                  <a:srgbClr val="12537C"/>
                </a:solidFill>
                <a:effectLst>
                  <a:outerShdw blurRad="38100" dist="38100" dir="2700000" algn="tl">
                    <a:srgbClr val="000000">
                      <a:alpha val="43137"/>
                    </a:srgbClr>
                  </a:outerShdw>
                </a:effectLst>
              </a:rPr>
              <a:t>1947	1st RAM (Very small memory)</a:t>
            </a:r>
          </a:p>
          <a:p>
            <a:r>
              <a:rPr lang="en-GB" b="1" dirty="0">
                <a:solidFill>
                  <a:srgbClr val="12537C"/>
                </a:solidFill>
                <a:effectLst>
                  <a:outerShdw blurRad="38100" dist="38100" dir="2700000" algn="tl">
                    <a:srgbClr val="000000">
                      <a:alpha val="43137"/>
                    </a:srgbClr>
                  </a:outerShdw>
                </a:effectLst>
              </a:rPr>
              <a:t>1951	Magnetic Tape Drive</a:t>
            </a:r>
          </a:p>
          <a:p>
            <a:r>
              <a:rPr lang="en-GB" b="1" dirty="0">
                <a:solidFill>
                  <a:srgbClr val="12537C"/>
                </a:solidFill>
                <a:effectLst>
                  <a:outerShdw blurRad="38100" dist="38100" dir="2700000" algn="tl">
                    <a:srgbClr val="000000">
                      <a:alpha val="43137"/>
                    </a:srgbClr>
                  </a:outerShdw>
                </a:effectLst>
              </a:rPr>
              <a:t>1956	Hard Disk Drive (HDD)</a:t>
            </a:r>
          </a:p>
          <a:p>
            <a:r>
              <a:rPr lang="en-GB" b="1" dirty="0">
                <a:solidFill>
                  <a:srgbClr val="12537C"/>
                </a:solidFill>
                <a:effectLst>
                  <a:outerShdw blurRad="38100" dist="38100" dir="2700000" algn="tl">
                    <a:srgbClr val="000000">
                      <a:alpha val="43137"/>
                    </a:srgbClr>
                  </a:outerShdw>
                </a:effectLst>
              </a:rPr>
              <a:t>1967	Floppy Disk Drive</a:t>
            </a:r>
          </a:p>
          <a:p>
            <a:r>
              <a:rPr lang="en-GB" b="1" dirty="0">
                <a:solidFill>
                  <a:srgbClr val="12537C"/>
                </a:solidFill>
                <a:effectLst>
                  <a:outerShdw blurRad="38100" dist="38100" dir="2700000" algn="tl">
                    <a:srgbClr val="000000">
                      <a:alpha val="43137"/>
                    </a:srgbClr>
                  </a:outerShdw>
                </a:effectLst>
              </a:rPr>
              <a:t>1982	Compact Disc</a:t>
            </a:r>
          </a:p>
          <a:p>
            <a:r>
              <a:rPr lang="en-GB" b="1" dirty="0">
                <a:solidFill>
                  <a:srgbClr val="12537C"/>
                </a:solidFill>
                <a:effectLst>
                  <a:outerShdw blurRad="38100" dist="38100" dir="2700000" algn="tl">
                    <a:srgbClr val="000000">
                      <a:alpha val="43137"/>
                    </a:srgbClr>
                  </a:outerShdw>
                </a:effectLst>
              </a:rPr>
              <a:t>1994 	Zip Drive</a:t>
            </a:r>
          </a:p>
          <a:p>
            <a:r>
              <a:rPr lang="en-GB" b="1" dirty="0">
                <a:solidFill>
                  <a:srgbClr val="12537C"/>
                </a:solidFill>
                <a:effectLst>
                  <a:outerShdw blurRad="38100" dist="38100" dir="2700000" algn="tl">
                    <a:srgbClr val="000000">
                      <a:alpha val="43137"/>
                    </a:srgbClr>
                  </a:outerShdw>
                </a:effectLst>
              </a:rPr>
              <a:t>1995 	Digital Video Disc (DVD)</a:t>
            </a:r>
          </a:p>
          <a:p>
            <a:r>
              <a:rPr lang="en-GB" b="1" dirty="0">
                <a:solidFill>
                  <a:srgbClr val="12537C"/>
                </a:solidFill>
                <a:effectLst>
                  <a:outerShdw blurRad="38100" dist="38100" dir="2700000" algn="tl">
                    <a:srgbClr val="000000">
                      <a:alpha val="43137"/>
                    </a:srgbClr>
                  </a:outerShdw>
                </a:effectLst>
              </a:rPr>
              <a:t>1999 	SD Card</a:t>
            </a:r>
          </a:p>
          <a:p>
            <a:r>
              <a:rPr lang="en-GB" b="1" dirty="0">
                <a:solidFill>
                  <a:srgbClr val="12537C"/>
                </a:solidFill>
                <a:effectLst>
                  <a:outerShdw blurRad="38100" dist="38100" dir="2700000" algn="tl">
                    <a:srgbClr val="000000">
                      <a:alpha val="43137"/>
                    </a:srgbClr>
                  </a:outerShdw>
                </a:effectLst>
              </a:rPr>
              <a:t>1999 	USB Flash Drive</a:t>
            </a:r>
          </a:p>
          <a:p>
            <a:r>
              <a:rPr lang="en-GB" b="1" dirty="0">
                <a:solidFill>
                  <a:srgbClr val="12537C"/>
                </a:solidFill>
                <a:effectLst>
                  <a:outerShdw blurRad="38100" dist="38100" dir="2700000" algn="tl">
                    <a:srgbClr val="000000">
                      <a:alpha val="43137"/>
                    </a:srgbClr>
                  </a:outerShdw>
                </a:effectLst>
              </a:rPr>
              <a:t>2003 	Blu-ray Optical Disc</a:t>
            </a:r>
          </a:p>
          <a:p>
            <a:r>
              <a:rPr lang="en-GB" b="1" dirty="0">
                <a:solidFill>
                  <a:srgbClr val="12537C"/>
                </a:solidFill>
                <a:effectLst>
                  <a:outerShdw blurRad="38100" dist="38100" dir="2700000" algn="tl">
                    <a:srgbClr val="000000">
                      <a:alpha val="43137"/>
                    </a:srgbClr>
                  </a:outerShdw>
                </a:effectLst>
              </a:rPr>
              <a:t>2006	Cloud Data Storage</a:t>
            </a:r>
          </a:p>
        </p:txBody>
      </p:sp>
      <p:pic>
        <p:nvPicPr>
          <p:cNvPr id="5" name="Picture 4">
            <a:extLst>
              <a:ext uri="{FF2B5EF4-FFF2-40B4-BE49-F238E27FC236}">
                <a16:creationId xmlns:a16="http://schemas.microsoft.com/office/drawing/2014/main" id="{3DC8C04A-483E-DE76-D254-BC490F618FC6}"/>
              </a:ext>
            </a:extLst>
          </p:cNvPr>
          <p:cNvPicPr>
            <a:picLocks noChangeAspect="1"/>
          </p:cNvPicPr>
          <p:nvPr/>
        </p:nvPicPr>
        <p:blipFill rotWithShape="1">
          <a:blip r:embed="rId2"/>
          <a:srcRect l="33999" r="34977" b="74875"/>
          <a:stretch/>
        </p:blipFill>
        <p:spPr>
          <a:xfrm>
            <a:off x="1103085" y="2472612"/>
            <a:ext cx="5296647" cy="2860201"/>
          </a:xfrm>
          <a:prstGeom prst="rect">
            <a:avLst/>
          </a:prstGeom>
        </p:spPr>
      </p:pic>
    </p:spTree>
    <p:extLst>
      <p:ext uri="{BB962C8B-B14F-4D97-AF65-F5344CB8AC3E}">
        <p14:creationId xmlns:p14="http://schemas.microsoft.com/office/powerpoint/2010/main" val="3611886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3091562" cy="689429"/>
          </a:xfrm>
        </p:spPr>
        <p:txBody>
          <a:bodyPr>
            <a:normAutofit/>
          </a:bodyPr>
          <a:lstStyle/>
          <a:p>
            <a:r>
              <a:rPr lang="en-GB" sz="3200" dirty="0"/>
              <a:t>Storage</a:t>
            </a:r>
          </a:p>
        </p:txBody>
      </p:sp>
      <p:grpSp>
        <p:nvGrpSpPr>
          <p:cNvPr id="12" name="Group 11">
            <a:extLst>
              <a:ext uri="{FF2B5EF4-FFF2-40B4-BE49-F238E27FC236}">
                <a16:creationId xmlns:a16="http://schemas.microsoft.com/office/drawing/2014/main" id="{CB2B476B-FB19-443D-39EE-8CF80A223027}"/>
              </a:ext>
            </a:extLst>
          </p:cNvPr>
          <p:cNvGrpSpPr/>
          <p:nvPr/>
        </p:nvGrpSpPr>
        <p:grpSpPr>
          <a:xfrm>
            <a:off x="336550" y="166255"/>
            <a:ext cx="8463662" cy="5438208"/>
            <a:chOff x="407555" y="0"/>
            <a:chExt cx="8710157" cy="5596590"/>
          </a:xfrm>
        </p:grpSpPr>
        <p:pic>
          <p:nvPicPr>
            <p:cNvPr id="13" name="Picture 12">
              <a:extLst>
                <a:ext uri="{FF2B5EF4-FFF2-40B4-BE49-F238E27FC236}">
                  <a16:creationId xmlns:a16="http://schemas.microsoft.com/office/drawing/2014/main" id="{5125202D-D90C-6F00-8555-64C939C39046}"/>
                </a:ext>
              </a:extLst>
            </p:cNvPr>
            <p:cNvPicPr>
              <a:picLocks noChangeAspect="1"/>
            </p:cNvPicPr>
            <p:nvPr/>
          </p:nvPicPr>
          <p:blipFill rotWithShape="1">
            <a:blip r:embed="rId2"/>
            <a:srcRect t="11599" r="51312" b="47348"/>
            <a:stretch/>
          </p:blipFill>
          <p:spPr>
            <a:xfrm>
              <a:off x="407555" y="838199"/>
              <a:ext cx="8463395" cy="4758391"/>
            </a:xfrm>
            <a:prstGeom prst="rect">
              <a:avLst/>
            </a:prstGeom>
          </p:spPr>
        </p:pic>
        <p:pic>
          <p:nvPicPr>
            <p:cNvPr id="14" name="Picture 13">
              <a:extLst>
                <a:ext uri="{FF2B5EF4-FFF2-40B4-BE49-F238E27FC236}">
                  <a16:creationId xmlns:a16="http://schemas.microsoft.com/office/drawing/2014/main" id="{81B3B30C-21AB-F68D-4539-DACBFE83F5EE}"/>
                </a:ext>
              </a:extLst>
            </p:cNvPr>
            <p:cNvPicPr>
              <a:picLocks noChangeAspect="1"/>
            </p:cNvPicPr>
            <p:nvPr/>
          </p:nvPicPr>
          <p:blipFill>
            <a:blip r:embed="rId3"/>
            <a:stretch>
              <a:fillRect/>
            </a:stretch>
          </p:blipFill>
          <p:spPr>
            <a:xfrm rot="5400000">
              <a:off x="7158815" y="-620083"/>
              <a:ext cx="1338814" cy="2578980"/>
            </a:xfrm>
            <a:prstGeom prst="rect">
              <a:avLst/>
            </a:prstGeom>
          </p:spPr>
        </p:pic>
      </p:grpSp>
      <p:pic>
        <p:nvPicPr>
          <p:cNvPr id="15" name="Picture 14">
            <a:extLst>
              <a:ext uri="{FF2B5EF4-FFF2-40B4-BE49-F238E27FC236}">
                <a16:creationId xmlns:a16="http://schemas.microsoft.com/office/drawing/2014/main" id="{B33E43CD-7A16-7318-2416-22619C0716C1}"/>
              </a:ext>
            </a:extLst>
          </p:cNvPr>
          <p:cNvPicPr>
            <a:picLocks noChangeAspect="1"/>
          </p:cNvPicPr>
          <p:nvPr/>
        </p:nvPicPr>
        <p:blipFill>
          <a:blip r:embed="rId4"/>
          <a:stretch>
            <a:fillRect/>
          </a:stretch>
        </p:blipFill>
        <p:spPr>
          <a:xfrm>
            <a:off x="8478695" y="1562431"/>
            <a:ext cx="3505075" cy="2126919"/>
          </a:xfrm>
          <a:prstGeom prst="rect">
            <a:avLst/>
          </a:prstGeom>
        </p:spPr>
      </p:pic>
      <p:sp>
        <p:nvSpPr>
          <p:cNvPr id="16" name="Rectangle 15">
            <a:extLst>
              <a:ext uri="{FF2B5EF4-FFF2-40B4-BE49-F238E27FC236}">
                <a16:creationId xmlns:a16="http://schemas.microsoft.com/office/drawing/2014/main" id="{19089519-DA6A-9A0B-C7D1-9FD7C30945A9}"/>
              </a:ext>
            </a:extLst>
          </p:cNvPr>
          <p:cNvSpPr/>
          <p:nvPr/>
        </p:nvSpPr>
        <p:spPr>
          <a:xfrm>
            <a:off x="9148340" y="3784600"/>
            <a:ext cx="2247522" cy="369332"/>
          </a:xfrm>
          <a:prstGeom prst="rect">
            <a:avLst/>
          </a:prstGeom>
        </p:spPr>
        <p:txBody>
          <a:bodyPr wrap="square">
            <a:spAutoFit/>
          </a:bodyPr>
          <a:lstStyle/>
          <a:p>
            <a:r>
              <a:rPr lang="en-GB" b="1" dirty="0">
                <a:solidFill>
                  <a:srgbClr val="12537C"/>
                </a:solidFill>
                <a:effectLst>
                  <a:outerShdw blurRad="38100" dist="38100" dir="2700000" algn="tl">
                    <a:srgbClr val="000000">
                      <a:alpha val="43137"/>
                    </a:srgbClr>
                  </a:outerShdw>
                </a:effectLst>
              </a:rPr>
              <a:t>PATA and SATA Cables</a:t>
            </a:r>
          </a:p>
        </p:txBody>
      </p:sp>
      <p:pic>
        <p:nvPicPr>
          <p:cNvPr id="17" name="Picture 16">
            <a:extLst>
              <a:ext uri="{FF2B5EF4-FFF2-40B4-BE49-F238E27FC236}">
                <a16:creationId xmlns:a16="http://schemas.microsoft.com/office/drawing/2014/main" id="{A6E674B9-4632-3E92-E6DA-408CA278FDF7}"/>
              </a:ext>
            </a:extLst>
          </p:cNvPr>
          <p:cNvPicPr>
            <a:picLocks noChangeAspect="1"/>
          </p:cNvPicPr>
          <p:nvPr/>
        </p:nvPicPr>
        <p:blipFill>
          <a:blip r:embed="rId5"/>
          <a:stretch>
            <a:fillRect/>
          </a:stretch>
        </p:blipFill>
        <p:spPr>
          <a:xfrm>
            <a:off x="160793" y="4856162"/>
            <a:ext cx="5133026" cy="748301"/>
          </a:xfrm>
          <a:prstGeom prst="rect">
            <a:avLst/>
          </a:prstGeom>
        </p:spPr>
      </p:pic>
      <p:sp>
        <p:nvSpPr>
          <p:cNvPr id="18" name="Rectangle 17">
            <a:extLst>
              <a:ext uri="{FF2B5EF4-FFF2-40B4-BE49-F238E27FC236}">
                <a16:creationId xmlns:a16="http://schemas.microsoft.com/office/drawing/2014/main" id="{EE8706B6-B9D7-C21B-5362-7CA2A24D0628}"/>
              </a:ext>
            </a:extLst>
          </p:cNvPr>
          <p:cNvSpPr/>
          <p:nvPr/>
        </p:nvSpPr>
        <p:spPr>
          <a:xfrm>
            <a:off x="2017290" y="4406900"/>
            <a:ext cx="1094210" cy="369332"/>
          </a:xfrm>
          <a:prstGeom prst="rect">
            <a:avLst/>
          </a:prstGeom>
        </p:spPr>
        <p:txBody>
          <a:bodyPr wrap="square">
            <a:spAutoFit/>
          </a:bodyPr>
          <a:lstStyle/>
          <a:p>
            <a:r>
              <a:rPr lang="en-GB" b="1" dirty="0" err="1">
                <a:solidFill>
                  <a:srgbClr val="12537C"/>
                </a:solidFill>
                <a:effectLst>
                  <a:outerShdw blurRad="38100" dist="38100" dir="2700000" algn="tl">
                    <a:srgbClr val="000000">
                      <a:alpha val="43137"/>
                    </a:srgbClr>
                  </a:outerShdw>
                </a:effectLst>
              </a:rPr>
              <a:t>PCIe</a:t>
            </a:r>
            <a:r>
              <a:rPr lang="en-GB" b="1" dirty="0">
                <a:solidFill>
                  <a:srgbClr val="12537C"/>
                </a:solidFill>
                <a:effectLst>
                  <a:outerShdw blurRad="38100" dist="38100" dir="2700000" algn="tl">
                    <a:srgbClr val="000000">
                      <a:alpha val="43137"/>
                    </a:srgbClr>
                  </a:outerShdw>
                </a:effectLst>
              </a:rPr>
              <a:t> Slot</a:t>
            </a:r>
          </a:p>
        </p:txBody>
      </p:sp>
    </p:spTree>
    <p:extLst>
      <p:ext uri="{BB962C8B-B14F-4D97-AF65-F5344CB8AC3E}">
        <p14:creationId xmlns:p14="http://schemas.microsoft.com/office/powerpoint/2010/main" val="15915295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3344408" cy="595745"/>
          </a:xfrm>
        </p:spPr>
        <p:txBody>
          <a:bodyPr>
            <a:normAutofit/>
          </a:bodyPr>
          <a:lstStyle/>
          <a:p>
            <a:r>
              <a:rPr lang="en-GB" sz="3200" dirty="0"/>
              <a:t>Storage Protocols </a:t>
            </a:r>
          </a:p>
        </p:txBody>
      </p:sp>
      <p:sp>
        <p:nvSpPr>
          <p:cNvPr id="10"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41281" y="960005"/>
            <a:ext cx="11406219" cy="2158440"/>
          </a:xfrm>
        </p:spPr>
        <p:txBody>
          <a:bodyPr>
            <a:noAutofit/>
          </a:bodyPr>
          <a:lstStyle/>
          <a:p>
            <a:pPr marL="180975" lvl="2" indent="-180975" algn="just">
              <a:spcBef>
                <a:spcPts val="1000"/>
              </a:spcBef>
              <a:buFont typeface="Courier New" panose="02070309020205020404" pitchFamily="49" charset="0"/>
              <a:buChar char="o"/>
            </a:pPr>
            <a:r>
              <a:rPr lang="en-GB" sz="1800" b="1" dirty="0"/>
              <a:t>Protocols that help in storage and retrieval process from storage devices </a:t>
            </a:r>
          </a:p>
          <a:p>
            <a:pPr marL="180975" lvl="2" indent="-180975" algn="just">
              <a:spcBef>
                <a:spcPts val="1000"/>
              </a:spcBef>
              <a:buFont typeface="Courier New" panose="02070309020205020404" pitchFamily="49" charset="0"/>
              <a:buChar char="o"/>
            </a:pPr>
            <a:r>
              <a:rPr lang="en-US" sz="1800" b="1" i="1" dirty="0">
                <a:ea typeface="ＭＳ Ｐゴシック" charset="0"/>
              </a:rPr>
              <a:t>SCSI: </a:t>
            </a:r>
          </a:p>
          <a:p>
            <a:pPr lvl="1">
              <a:buFont typeface="Wingdings" panose="05000000000000000000" pitchFamily="2" charset="2"/>
              <a:buChar char="ü"/>
            </a:pPr>
            <a:r>
              <a:rPr lang="en-US" sz="1800" b="1" i="1" dirty="0">
                <a:ea typeface="ＭＳ Ｐゴシック" charset="0"/>
              </a:rPr>
              <a:t>Used in Block – level Storage Systems</a:t>
            </a:r>
          </a:p>
          <a:p>
            <a:pPr lvl="1">
              <a:buFont typeface="Wingdings" panose="05000000000000000000" pitchFamily="2" charset="2"/>
              <a:buChar char="ü"/>
            </a:pPr>
            <a:r>
              <a:rPr lang="en-US" sz="1800" b="1" i="1" dirty="0">
                <a:ea typeface="ＭＳ Ｐゴシック" charset="0"/>
              </a:rPr>
              <a:t>Server OS use this protocol to read/ write data on SCSI Controller which is managing the storage device</a:t>
            </a:r>
          </a:p>
          <a:p>
            <a:pPr marL="180975" lvl="2" indent="-180975" algn="just">
              <a:spcBef>
                <a:spcPts val="1000"/>
              </a:spcBef>
              <a:buFont typeface="Courier New" panose="02070309020205020404" pitchFamily="49" charset="0"/>
              <a:buChar char="o"/>
            </a:pPr>
            <a:r>
              <a:rPr lang="en-US" sz="1800" b="1" i="1" dirty="0">
                <a:ea typeface="ＭＳ Ｐゴシック" charset="0"/>
              </a:rPr>
              <a:t>iSCSI: </a:t>
            </a:r>
          </a:p>
          <a:p>
            <a:pPr lvl="1">
              <a:buFont typeface="Wingdings" panose="05000000000000000000" pitchFamily="2" charset="2"/>
              <a:buChar char="ü"/>
            </a:pPr>
            <a:r>
              <a:rPr lang="en-US" sz="1800" b="1" i="1" dirty="0">
                <a:ea typeface="ＭＳ Ｐゴシック" charset="0"/>
              </a:rPr>
              <a:t>Takes SCSI in an IP Packet –  For extendable functionalities. </a:t>
            </a:r>
          </a:p>
          <a:p>
            <a:pPr lvl="1">
              <a:buFont typeface="Wingdings" panose="05000000000000000000" pitchFamily="2" charset="2"/>
              <a:buChar char="ü"/>
            </a:pPr>
            <a:r>
              <a:rPr lang="en-US" sz="1800" b="1" i="1" dirty="0">
                <a:ea typeface="ＭＳ Ｐゴシック" charset="0"/>
              </a:rPr>
              <a:t>Clients (Initiators) connected with iSCSI use IP Protocol to send SCSI Commands (Command Descriptor Blocks) to Storage Devices (Targets). </a:t>
            </a:r>
          </a:p>
          <a:p>
            <a:pPr lvl="1">
              <a:buFont typeface="Wingdings" panose="05000000000000000000" pitchFamily="2" charset="2"/>
              <a:buChar char="ü"/>
            </a:pPr>
            <a:r>
              <a:rPr lang="en-US" sz="1800" b="1" i="1" dirty="0">
                <a:ea typeface="ＭＳ Ｐゴシック" charset="0"/>
              </a:rPr>
              <a:t>TCP Ports 860 is reserved for iSCSI system Port and 3260 is iSCSI default port</a:t>
            </a:r>
          </a:p>
          <a:p>
            <a:pPr marL="180975" lvl="2" indent="-180975" algn="just">
              <a:spcBef>
                <a:spcPts val="1000"/>
              </a:spcBef>
              <a:buFont typeface="Courier New" panose="02070309020205020404" pitchFamily="49" charset="0"/>
              <a:buChar char="o"/>
            </a:pPr>
            <a:r>
              <a:rPr lang="en-US" sz="1800" b="1" i="1" dirty="0" err="1">
                <a:ea typeface="ＭＳ Ｐゴシック" charset="0"/>
              </a:rPr>
              <a:t>Fibre</a:t>
            </a:r>
            <a:r>
              <a:rPr lang="en-US" sz="1800" b="1" i="1" dirty="0">
                <a:ea typeface="ＭＳ Ｐゴシック" charset="0"/>
              </a:rPr>
              <a:t> Channel: </a:t>
            </a:r>
          </a:p>
          <a:p>
            <a:pPr lvl="1">
              <a:buFont typeface="Wingdings" panose="05000000000000000000" pitchFamily="2" charset="2"/>
              <a:buChar char="ü"/>
            </a:pPr>
            <a:r>
              <a:rPr lang="en-US" sz="1800" b="1" i="1" dirty="0">
                <a:ea typeface="ＭＳ Ｐゴシック" charset="0"/>
              </a:rPr>
              <a:t>For extendable functionalities enabling storage consolidation and longer distance coverage </a:t>
            </a:r>
          </a:p>
          <a:p>
            <a:pPr marL="180975" lvl="2" indent="-180975" algn="just">
              <a:spcBef>
                <a:spcPts val="1000"/>
              </a:spcBef>
              <a:buFont typeface="Courier New" panose="02070309020205020404" pitchFamily="49" charset="0"/>
              <a:buChar char="o"/>
            </a:pPr>
            <a:r>
              <a:rPr lang="en-US" sz="1800" b="1" i="1" dirty="0" err="1">
                <a:ea typeface="ＭＳ Ｐゴシック" charset="0"/>
              </a:rPr>
              <a:t>Fibre</a:t>
            </a:r>
            <a:r>
              <a:rPr lang="en-US" sz="1800" b="1" i="1" dirty="0">
                <a:ea typeface="ＭＳ Ｐゴシック" charset="0"/>
              </a:rPr>
              <a:t> Channel over Ethernet: </a:t>
            </a:r>
          </a:p>
          <a:p>
            <a:pPr lvl="1">
              <a:buFont typeface="Wingdings" panose="05000000000000000000" pitchFamily="2" charset="2"/>
              <a:buChar char="ü"/>
            </a:pPr>
            <a:r>
              <a:rPr lang="en-US" sz="1800" b="1" i="1" dirty="0">
                <a:ea typeface="ＭＳ Ｐゴシック" charset="0"/>
              </a:rPr>
              <a:t>Extends across Ethernet Networks</a:t>
            </a:r>
          </a:p>
        </p:txBody>
      </p:sp>
    </p:spTree>
    <p:extLst>
      <p:ext uri="{BB962C8B-B14F-4D97-AF65-F5344CB8AC3E}">
        <p14:creationId xmlns:p14="http://schemas.microsoft.com/office/powerpoint/2010/main" val="25415478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512808" cy="660833"/>
          </a:xfrm>
        </p:spPr>
        <p:txBody>
          <a:bodyPr>
            <a:normAutofit/>
          </a:bodyPr>
          <a:lstStyle/>
          <a:p>
            <a:r>
              <a:rPr lang="en-GB" sz="3200" dirty="0"/>
              <a:t>File Sharing Protocols </a:t>
            </a:r>
          </a:p>
        </p:txBody>
      </p:sp>
      <p:pic>
        <p:nvPicPr>
          <p:cNvPr id="11" name="Picture 10"/>
          <p:cNvPicPr>
            <a:picLocks noChangeAspect="1"/>
          </p:cNvPicPr>
          <p:nvPr/>
        </p:nvPicPr>
        <p:blipFill>
          <a:blip r:embed="rId2"/>
          <a:stretch>
            <a:fillRect/>
          </a:stretch>
        </p:blipFill>
        <p:spPr>
          <a:xfrm>
            <a:off x="2002065" y="1481380"/>
            <a:ext cx="8623300" cy="3699692"/>
          </a:xfrm>
          <a:prstGeom prst="rect">
            <a:avLst/>
          </a:prstGeom>
        </p:spPr>
      </p:pic>
      <p:sp>
        <p:nvSpPr>
          <p:cNvPr id="6"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40179" y="723919"/>
            <a:ext cx="11406219" cy="468745"/>
          </a:xfrm>
        </p:spPr>
        <p:txBody>
          <a:bodyPr>
            <a:noAutofit/>
          </a:bodyPr>
          <a:lstStyle/>
          <a:p>
            <a:pPr marL="0" indent="0">
              <a:buNone/>
            </a:pPr>
            <a:r>
              <a:rPr lang="en-GB" sz="1800" b="1" i="1" dirty="0">
                <a:ea typeface="ＭＳ Ｐゴシック" charset="0"/>
              </a:rPr>
              <a:t>File Sharing Protocols enable data sharing over LAN’s, WAN’s and Internet…</a:t>
            </a:r>
            <a:endParaRPr lang="en-US" sz="1800" b="1" i="1" dirty="0">
              <a:ea typeface="ＭＳ Ｐゴシック" charset="0"/>
            </a:endParaRPr>
          </a:p>
        </p:txBody>
      </p:sp>
    </p:spTree>
    <p:extLst>
      <p:ext uri="{BB962C8B-B14F-4D97-AF65-F5344CB8AC3E}">
        <p14:creationId xmlns:p14="http://schemas.microsoft.com/office/powerpoint/2010/main" val="11778932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391095" cy="592818"/>
          </a:xfrm>
        </p:spPr>
        <p:txBody>
          <a:bodyPr>
            <a:normAutofit/>
          </a:bodyPr>
          <a:lstStyle/>
          <a:p>
            <a:r>
              <a:rPr lang="en-GB" sz="3200" dirty="0"/>
              <a:t>Redundant Array of Independent Disks (RAID)</a:t>
            </a:r>
          </a:p>
        </p:txBody>
      </p:sp>
      <p:sp>
        <p:nvSpPr>
          <p:cNvPr id="3" name="Content Placeholder 2"/>
          <p:cNvSpPr>
            <a:spLocks noGrp="1"/>
          </p:cNvSpPr>
          <p:nvPr>
            <p:ph idx="1"/>
          </p:nvPr>
        </p:nvSpPr>
        <p:spPr>
          <a:xfrm>
            <a:off x="258938" y="689202"/>
            <a:ext cx="11674124" cy="3575934"/>
          </a:xfrm>
        </p:spPr>
        <p:txBody>
          <a:bodyPr>
            <a:noAutofit/>
          </a:bodyPr>
          <a:lstStyle/>
          <a:p>
            <a:pPr marL="180975" lvl="2" indent="-180975" algn="just">
              <a:spcBef>
                <a:spcPts val="1000"/>
              </a:spcBef>
              <a:buFont typeface="Courier New" panose="02070309020205020404" pitchFamily="49" charset="0"/>
              <a:buChar char="o"/>
            </a:pPr>
            <a:r>
              <a:rPr lang="en-GB" sz="1800" b="1" i="1" dirty="0">
                <a:ea typeface="ＭＳ Ｐゴシック" charset="0"/>
              </a:rPr>
              <a:t>There are a lot of different ways a RAID may be configured.</a:t>
            </a:r>
          </a:p>
          <a:p>
            <a:pPr lvl="1">
              <a:buFont typeface="Wingdings" panose="05000000000000000000" pitchFamily="2" charset="2"/>
              <a:buChar char="ü"/>
            </a:pPr>
            <a:r>
              <a:rPr lang="en-GB" sz="1800" dirty="0">
                <a:ea typeface="ＭＳ Ｐゴシック" charset="0"/>
              </a:rPr>
              <a:t>These are numbered, from 0 to 6, with it also being possible to combine RAID 1 and RAID 0, usually named 1 + 0, or just RAID 10 (said “ten”).</a:t>
            </a:r>
          </a:p>
          <a:p>
            <a:pPr lvl="1">
              <a:buFont typeface="Wingdings" panose="05000000000000000000" pitchFamily="2" charset="2"/>
              <a:buChar char="ü"/>
            </a:pPr>
            <a:r>
              <a:rPr lang="en-GB" sz="1800" dirty="0">
                <a:ea typeface="ＭＳ Ｐゴシック" charset="0"/>
              </a:rPr>
              <a:t>We usually only ever see configurations of RAID 0, 1, 5, 6 and 10.  2, 3 and 4 fill specific purposes which don’t come up that often – we won’t look at them, but feel free to investigate if especially interested</a:t>
            </a:r>
            <a:r>
              <a:rPr lang="en-GB" sz="1800" dirty="0">
                <a:ea typeface="ＭＳ Ｐゴシック" charset="0"/>
                <a:sym typeface="Wingdings" panose="05000000000000000000" pitchFamily="2" charset="2"/>
              </a:rPr>
              <a:t>.</a:t>
            </a:r>
          </a:p>
          <a:p>
            <a:pPr algn="just">
              <a:buFont typeface="Wingdings" panose="05000000000000000000" pitchFamily="2" charset="2"/>
              <a:buChar char="§"/>
            </a:pPr>
            <a:endParaRPr lang="en-GB" sz="1800" dirty="0">
              <a:sym typeface="Wingdings" panose="05000000000000000000" pitchFamily="2" charset="2"/>
            </a:endParaRPr>
          </a:p>
          <a:p>
            <a:pPr marL="180975" lvl="2" indent="-180975" algn="just">
              <a:spcBef>
                <a:spcPts val="1000"/>
              </a:spcBef>
              <a:buFont typeface="Courier New" panose="02070309020205020404" pitchFamily="49" charset="0"/>
              <a:buChar char="o"/>
            </a:pPr>
            <a:r>
              <a:rPr lang="en-GB" sz="1800" b="1" i="1" dirty="0">
                <a:ea typeface="ＭＳ Ｐゴシック" charset="0"/>
                <a:sym typeface="Wingdings" panose="05000000000000000000" pitchFamily="2" charset="2"/>
              </a:rPr>
              <a:t>Different RAID levels suit different circumstances, have different levels of performance in different situations, in addition to added implied risk.</a:t>
            </a:r>
          </a:p>
          <a:p>
            <a:pPr algn="just">
              <a:buFont typeface="Wingdings" panose="05000000000000000000" pitchFamily="2" charset="2"/>
              <a:buChar char="§"/>
            </a:pPr>
            <a:endParaRPr lang="en-GB" sz="1800" dirty="0">
              <a:sym typeface="Wingdings" panose="05000000000000000000" pitchFamily="2" charset="2"/>
            </a:endParaRPr>
          </a:p>
          <a:p>
            <a:pPr marL="180975" lvl="2" indent="-180975" algn="just">
              <a:spcBef>
                <a:spcPts val="1000"/>
              </a:spcBef>
              <a:buFont typeface="Courier New" panose="02070309020205020404" pitchFamily="49" charset="0"/>
              <a:buChar char="o"/>
            </a:pPr>
            <a:r>
              <a:rPr lang="en-GB" sz="1800" b="1" i="1" dirty="0">
                <a:ea typeface="ＭＳ Ｐゴシック" charset="0"/>
                <a:sym typeface="Wingdings" panose="05000000000000000000" pitchFamily="2" charset="2"/>
              </a:rPr>
              <a:t>Some assumptions about hard drives and RAID to be aware of:</a:t>
            </a:r>
          </a:p>
          <a:p>
            <a:pPr lvl="1" algn="just">
              <a:buFont typeface="Wingdings" panose="05000000000000000000" pitchFamily="2" charset="2"/>
              <a:buChar char="ü"/>
            </a:pPr>
            <a:r>
              <a:rPr lang="en-GB" sz="1800" dirty="0">
                <a:sym typeface="Wingdings" panose="05000000000000000000" pitchFamily="2" charset="2"/>
              </a:rPr>
              <a:t>They fail, a lot.</a:t>
            </a:r>
          </a:p>
          <a:p>
            <a:pPr lvl="1" algn="just">
              <a:buFont typeface="Wingdings" panose="05000000000000000000" pitchFamily="2" charset="2"/>
              <a:buChar char="ü"/>
            </a:pPr>
            <a:r>
              <a:rPr lang="en-GB" sz="1800" dirty="0">
                <a:sym typeface="Wingdings" panose="05000000000000000000" pitchFamily="2" charset="2"/>
              </a:rPr>
              <a:t>They fail more the older they are.  Multiple hard drives bought simultaneously and used evenly have a reasonable chance of dying quite close to one another.</a:t>
            </a:r>
          </a:p>
          <a:p>
            <a:pPr lvl="1" algn="just">
              <a:buFont typeface="Wingdings" panose="05000000000000000000" pitchFamily="2" charset="2"/>
              <a:buChar char="ü"/>
            </a:pPr>
            <a:r>
              <a:rPr lang="en-GB" sz="1800" dirty="0">
                <a:sym typeface="Wingdings" panose="05000000000000000000" pitchFamily="2" charset="2"/>
              </a:rPr>
              <a:t>They’re usually the “slowest” component in a computer.</a:t>
            </a:r>
          </a:p>
        </p:txBody>
      </p:sp>
    </p:spTree>
    <p:extLst>
      <p:ext uri="{BB962C8B-B14F-4D97-AF65-F5344CB8AC3E}">
        <p14:creationId xmlns:p14="http://schemas.microsoft.com/office/powerpoint/2010/main" val="22083523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391095" cy="592818"/>
          </a:xfrm>
        </p:spPr>
        <p:txBody>
          <a:bodyPr>
            <a:normAutofit/>
          </a:bodyPr>
          <a:lstStyle/>
          <a:p>
            <a:r>
              <a:rPr lang="en-GB" sz="3200" dirty="0"/>
              <a:t>Redundant Array of Independent Disks (RAID)</a:t>
            </a:r>
          </a:p>
        </p:txBody>
      </p:sp>
      <p:sp>
        <p:nvSpPr>
          <p:cNvPr id="3" name="Content Placeholder 2"/>
          <p:cNvSpPr>
            <a:spLocks noGrp="1"/>
          </p:cNvSpPr>
          <p:nvPr>
            <p:ph idx="1"/>
          </p:nvPr>
        </p:nvSpPr>
        <p:spPr>
          <a:xfrm>
            <a:off x="258938" y="689202"/>
            <a:ext cx="11674124" cy="3575934"/>
          </a:xfrm>
        </p:spPr>
        <p:txBody>
          <a:bodyPr>
            <a:noAutofit/>
          </a:bodyPr>
          <a:lstStyle/>
          <a:p>
            <a:pPr marL="180975" lvl="2" indent="-180975" algn="just">
              <a:spcBef>
                <a:spcPts val="1000"/>
              </a:spcBef>
              <a:buFont typeface="Courier New" panose="02070309020205020404" pitchFamily="49" charset="0"/>
              <a:buChar char="o"/>
            </a:pPr>
            <a:r>
              <a:rPr lang="en-GB" sz="1800" b="1" i="1" dirty="0">
                <a:ea typeface="ＭＳ Ｐゴシック" charset="0"/>
              </a:rPr>
              <a:t>Drives in a RAID are effectively “combined” into a single drive.  So, 4 hard drives might be combined to make 1 area of storage which uses all 4 drives.</a:t>
            </a:r>
          </a:p>
          <a:p>
            <a:pPr lvl="1" algn="just">
              <a:buFont typeface="Wingdings" panose="05000000000000000000" pitchFamily="2" charset="2"/>
              <a:buChar char="ü"/>
            </a:pPr>
            <a:r>
              <a:rPr lang="en-GB" sz="1800" dirty="0"/>
              <a:t>Drives are usually the same size.  If they aren’t, larger drives allocate the size of the smallest drive.</a:t>
            </a:r>
          </a:p>
          <a:p>
            <a:pPr algn="just">
              <a:buFont typeface="Wingdings" panose="05000000000000000000" pitchFamily="2" charset="2"/>
              <a:buChar char="§"/>
            </a:pPr>
            <a:endParaRPr lang="en-GB" sz="1800" dirty="0"/>
          </a:p>
          <a:p>
            <a:pPr marL="180975" lvl="2" indent="-180975" algn="just">
              <a:spcBef>
                <a:spcPts val="1000"/>
              </a:spcBef>
              <a:buFont typeface="Courier New" panose="02070309020205020404" pitchFamily="49" charset="0"/>
              <a:buChar char="o"/>
            </a:pPr>
            <a:r>
              <a:rPr lang="en-GB" sz="1800" b="1" i="1" dirty="0">
                <a:ea typeface="ＭＳ Ｐゴシック" charset="0"/>
              </a:rPr>
              <a:t>RAID IS NOT A BACKUP.  No matter how redundant your RAID is, or how safe it appears.</a:t>
            </a:r>
          </a:p>
          <a:p>
            <a:pPr lvl="1" algn="just">
              <a:buFont typeface="Wingdings" panose="05000000000000000000" pitchFamily="2" charset="2"/>
              <a:buChar char="ü"/>
            </a:pPr>
            <a:r>
              <a:rPr lang="en-GB" sz="1800" dirty="0"/>
              <a:t>RAIDs can very, very occasionally fail for no discernible reason.</a:t>
            </a:r>
          </a:p>
          <a:p>
            <a:pPr lvl="1" algn="just">
              <a:buFont typeface="Wingdings" panose="05000000000000000000" pitchFamily="2" charset="2"/>
              <a:buChar char="ü"/>
            </a:pPr>
            <a:r>
              <a:rPr lang="en-GB" sz="1800" dirty="0"/>
              <a:t>Are usually built so that the hard drives are in the same physical area – highly vulnerable to power fluctuations and natural disasters.</a:t>
            </a:r>
          </a:p>
          <a:p>
            <a:pPr marL="457200" lvl="1" indent="0" algn="just">
              <a:buNone/>
            </a:pPr>
            <a:endParaRPr lang="en-GB" sz="1800" dirty="0"/>
          </a:p>
        </p:txBody>
      </p:sp>
    </p:spTree>
    <p:extLst>
      <p:ext uri="{BB962C8B-B14F-4D97-AF65-F5344CB8AC3E}">
        <p14:creationId xmlns:p14="http://schemas.microsoft.com/office/powerpoint/2010/main" val="35348808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333038" cy="759732"/>
          </a:xfrm>
        </p:spPr>
        <p:txBody>
          <a:bodyPr>
            <a:normAutofit/>
          </a:bodyPr>
          <a:lstStyle/>
          <a:p>
            <a:r>
              <a:rPr lang="en-GB" sz="3200" dirty="0"/>
              <a:t>RAID levels – RAID 0 (striped)</a:t>
            </a:r>
          </a:p>
        </p:txBody>
      </p:sp>
      <p:sp>
        <p:nvSpPr>
          <p:cNvPr id="3" name="Content Placeholder 2"/>
          <p:cNvSpPr>
            <a:spLocks noGrp="1"/>
          </p:cNvSpPr>
          <p:nvPr>
            <p:ph idx="1"/>
          </p:nvPr>
        </p:nvSpPr>
        <p:spPr>
          <a:xfrm>
            <a:off x="234849" y="906916"/>
            <a:ext cx="11732180" cy="3575934"/>
          </a:xfrm>
        </p:spPr>
        <p:txBody>
          <a:bodyPr>
            <a:noAutofit/>
          </a:bodyPr>
          <a:lstStyle/>
          <a:p>
            <a:pPr marL="355600" lvl="2" indent="-355600" algn="just">
              <a:spcBef>
                <a:spcPts val="1000"/>
              </a:spcBef>
              <a:buFont typeface="Courier New" panose="02070309020205020404" pitchFamily="49" charset="0"/>
              <a:buChar char="o"/>
            </a:pPr>
            <a:r>
              <a:rPr lang="en-GB" sz="1800" b="1" dirty="0"/>
              <a:t>RAID 0 is strange, because it isn’t actually redundant.  In fact, it’s sort of the opposite of what we’re trying to achieve.</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Some people argue it shouldn’t be considered a RAID level at all.</a:t>
            </a:r>
          </a:p>
          <a:p>
            <a:pPr marL="355600" lvl="2" indent="-355600" algn="just">
              <a:spcBef>
                <a:spcPts val="1000"/>
              </a:spcBef>
              <a:buFont typeface="Courier New" panose="02070309020205020404" pitchFamily="49" charset="0"/>
              <a:buChar char="o"/>
            </a:pPr>
            <a:r>
              <a:rPr lang="en-GB" sz="1800" dirty="0"/>
              <a:t>When we write data to a RAID 0 configuration, it’s evenly split across each disk.  So, in the picture </a:t>
            </a:r>
            <a:r>
              <a:rPr lang="en-GB" sz="1800" b="1" dirty="0"/>
              <a:t>on the right, 50% of the data is written to disk 0, 50% to disk 1.</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This is called “striping”</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Files are split across both disks.</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This is extremely fast – two disks are twice as fast at 1.</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Also, extremely risky – if any disk in a RAID 0 configuration fails, the entire RAID fails.  If you don’t have a backup, your data is permanently lost, and cannot be recovered from the remaining functional disk(s).</a:t>
            </a:r>
          </a:p>
          <a:p>
            <a:pPr marL="355600" lvl="2" indent="-355600" algn="just">
              <a:spcBef>
                <a:spcPts val="1000"/>
              </a:spcBef>
              <a:buFont typeface="Courier New" panose="02070309020205020404" pitchFamily="49" charset="0"/>
              <a:buChar char="o"/>
            </a:pPr>
            <a:r>
              <a:rPr lang="en-GB" sz="1800" b="1" dirty="0"/>
              <a:t>Lots of people use RAID 0 for performance.</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You can have lots of disks in a RAID 0 configuration, but more disks means more risk of any one disk failing.</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Speed of writing to, or reading from, a RAID 0 array scales fairly linearly with the number of disks.</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Storage scales with the number of disks.  4 x 1TB disks in a RAID 0 array gives 4TB of storage.</a:t>
            </a:r>
          </a:p>
          <a:p>
            <a:pPr marL="355600" lvl="2" indent="-355600" algn="just">
              <a:spcBef>
                <a:spcPts val="1000"/>
              </a:spcBef>
              <a:buFont typeface="Courier New" panose="02070309020205020404" pitchFamily="49" charset="0"/>
              <a:buChar char="o"/>
            </a:pPr>
            <a:endParaRPr lang="en-GB" sz="1800" b="1" dirty="0"/>
          </a:p>
          <a:p>
            <a:pPr marL="355600" indent="-355600" algn="just">
              <a:buFont typeface="Wingdings" panose="05000000000000000000" pitchFamily="2" charset="2"/>
              <a:buChar char="§"/>
            </a:pPr>
            <a:endParaRPr lang="en-GB" sz="1800" dirty="0"/>
          </a:p>
        </p:txBody>
      </p:sp>
      <p:pic>
        <p:nvPicPr>
          <p:cNvPr id="1026" name="Picture 2" descr="https://upload.wikimedia.org/wikipedia/commons/thumb/9/9b/RAID_0.svg/325px-RAID_0.svg.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012729" y="3875313"/>
            <a:ext cx="1179271" cy="1814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82027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100810" cy="600075"/>
          </a:xfrm>
        </p:spPr>
        <p:txBody>
          <a:bodyPr>
            <a:normAutofit/>
          </a:bodyPr>
          <a:lstStyle/>
          <a:p>
            <a:r>
              <a:rPr lang="en-GB" sz="3200" dirty="0"/>
              <a:t>RAID levels – RAID 1 (mirrored)</a:t>
            </a:r>
          </a:p>
        </p:txBody>
      </p:sp>
      <p:sp>
        <p:nvSpPr>
          <p:cNvPr id="3" name="Content Placeholder 2"/>
          <p:cNvSpPr>
            <a:spLocks noGrp="1"/>
          </p:cNvSpPr>
          <p:nvPr>
            <p:ph idx="1"/>
          </p:nvPr>
        </p:nvSpPr>
        <p:spPr>
          <a:xfrm>
            <a:off x="155020" y="600075"/>
            <a:ext cx="9272010" cy="3575934"/>
          </a:xfrm>
        </p:spPr>
        <p:txBody>
          <a:bodyPr>
            <a:normAutofit/>
          </a:bodyPr>
          <a:lstStyle/>
          <a:p>
            <a:pPr marL="355600" lvl="2" indent="-355600" algn="just">
              <a:spcBef>
                <a:spcPts val="1000"/>
              </a:spcBef>
              <a:buFont typeface="Courier New" panose="02070309020205020404" pitchFamily="49" charset="0"/>
              <a:buChar char="o"/>
            </a:pPr>
            <a:r>
              <a:rPr lang="en-GB" sz="1800" b="1" dirty="0"/>
              <a:t>All data written to the array is written to all disks in the array simultaneously.</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Writing is as slow as writing to 1 disk.</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Reading scales reasonably well with the number of disks.</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This is called mirroring.</a:t>
            </a:r>
          </a:p>
          <a:p>
            <a:pPr marL="355600" lvl="2" indent="-355600" algn="just">
              <a:spcBef>
                <a:spcPts val="1000"/>
              </a:spcBef>
              <a:buFont typeface="Courier New" panose="02070309020205020404" pitchFamily="49" charset="0"/>
              <a:buChar char="o"/>
            </a:pPr>
            <a:r>
              <a:rPr lang="en-GB" sz="1800" b="1" dirty="0"/>
              <a:t>Sometimes considered the opposite of RAID 0 – true, absolute redundancy.</a:t>
            </a:r>
          </a:p>
          <a:p>
            <a:pPr marL="355600" lvl="2" indent="-355600" algn="just">
              <a:spcBef>
                <a:spcPts val="1000"/>
              </a:spcBef>
              <a:buFont typeface="Courier New" panose="02070309020205020404" pitchFamily="49" charset="0"/>
              <a:buChar char="o"/>
            </a:pPr>
            <a:r>
              <a:rPr lang="en-GB" sz="1800" b="1" dirty="0"/>
              <a:t>In a 4-disk array, all 4 have to fail before you lose your data.</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Array rebuilds unlikely to result in data loss for large RAID 1 arrays.</a:t>
            </a:r>
          </a:p>
          <a:p>
            <a:pPr marL="355600" lvl="2" indent="-355600" algn="just">
              <a:spcBef>
                <a:spcPts val="1000"/>
              </a:spcBef>
              <a:buFont typeface="Courier New" panose="02070309020205020404" pitchFamily="49" charset="0"/>
              <a:buChar char="o"/>
            </a:pPr>
            <a:r>
              <a:rPr lang="en-GB" sz="1800" b="1" dirty="0"/>
              <a:t>Storage does not scale at all.  If you have 4 x 1TB disks in a RAID 1 array, you have 1TB of storage.  If you have 100 disks, you still have 1TB of storage.</a:t>
            </a:r>
          </a:p>
        </p:txBody>
      </p:sp>
      <p:pic>
        <p:nvPicPr>
          <p:cNvPr id="2050" name="Picture 2" descr="https://upload.wikimedia.org/wikipedia/commons/thumb/b/b7/RAID_1.svg/325px-RAID_1.svg.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0739" y="1466850"/>
            <a:ext cx="1950244" cy="300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0859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456410" cy="796018"/>
          </a:xfrm>
        </p:spPr>
        <p:txBody>
          <a:bodyPr>
            <a:normAutofit/>
          </a:bodyPr>
          <a:lstStyle/>
          <a:p>
            <a:r>
              <a:rPr lang="en-GB" sz="3200" dirty="0"/>
              <a:t>RAID levels – RAID 10 (striped + mirrored)</a:t>
            </a:r>
          </a:p>
        </p:txBody>
      </p:sp>
      <p:sp>
        <p:nvSpPr>
          <p:cNvPr id="3" name="Content Placeholder 2"/>
          <p:cNvSpPr>
            <a:spLocks noGrp="1"/>
          </p:cNvSpPr>
          <p:nvPr>
            <p:ph idx="1"/>
          </p:nvPr>
        </p:nvSpPr>
        <p:spPr>
          <a:xfrm>
            <a:off x="118733" y="796018"/>
            <a:ext cx="9155269" cy="3575934"/>
          </a:xfrm>
        </p:spPr>
        <p:txBody>
          <a:bodyPr>
            <a:noAutofit/>
          </a:bodyPr>
          <a:lstStyle/>
          <a:p>
            <a:pPr marL="355600" lvl="2" indent="-355600" algn="just">
              <a:spcBef>
                <a:spcPts val="1000"/>
              </a:spcBef>
              <a:buFont typeface="Courier New" panose="02070309020205020404" pitchFamily="49" charset="0"/>
              <a:buChar char="o"/>
            </a:pPr>
            <a:r>
              <a:rPr lang="en-GB" sz="1800" b="1" dirty="0"/>
              <a:t>This applies mirroring AND striping.  The image on the right shows mirroring then striping (which is by far the most normal approach), but it can happen either way, and has some subtle differences when done in reverse.</a:t>
            </a:r>
          </a:p>
          <a:p>
            <a:pPr marL="355600" lvl="2" indent="-355600" algn="just">
              <a:spcBef>
                <a:spcPts val="1000"/>
              </a:spcBef>
              <a:buFont typeface="Courier New" panose="02070309020205020404" pitchFamily="49" charset="0"/>
              <a:buChar char="o"/>
            </a:pPr>
            <a:r>
              <a:rPr lang="en-GB" sz="1800" b="1" dirty="0"/>
              <a:t>A good combination of performance and redundancy – most of the benefits of RAID 0 and RAID1.</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Fast write times (due to striping).</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Fast read times (due to mirroring and/or striping).</a:t>
            </a:r>
          </a:p>
          <a:p>
            <a:pPr marL="355600" lvl="2" indent="-355600" algn="just">
              <a:spcBef>
                <a:spcPts val="1000"/>
              </a:spcBef>
              <a:buFont typeface="Courier New" panose="02070309020205020404" pitchFamily="49" charset="0"/>
              <a:buChar char="o"/>
            </a:pPr>
            <a:r>
              <a:rPr lang="en-GB" sz="1800" b="1" dirty="0"/>
              <a:t>Requires a minimum of 4 disks, and must always have a multiple of two.</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Effectively divides available space in half.  In a 4 x 1TB RAID 10 array, you have 2TB of available storage.</a:t>
            </a:r>
          </a:p>
          <a:p>
            <a:pPr marL="355600" lvl="2" indent="-355600" algn="just">
              <a:spcBef>
                <a:spcPts val="1000"/>
              </a:spcBef>
              <a:buFont typeface="Courier New" panose="02070309020205020404" pitchFamily="49" charset="0"/>
              <a:buChar char="o"/>
            </a:pPr>
            <a:r>
              <a:rPr lang="en-GB" sz="1800" b="1" dirty="0"/>
              <a:t>Two copies of all pieces of data.</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Some risk during an array rebuild (more on this on the next slide).</a:t>
            </a:r>
          </a:p>
          <a:p>
            <a:pPr marL="812800" lvl="4" indent="-355600" algn="just">
              <a:spcBef>
                <a:spcPts val="1000"/>
              </a:spcBef>
              <a:buBlip>
                <a:blip r:embed="rId2">
                  <a:extLst>
                    <a:ext uri="{96DAC541-7B7A-43D3-8B79-37D633B846F1}">
                      <asvg:svgBlip xmlns:asvg="http://schemas.microsoft.com/office/drawing/2016/SVG/main" r:embed="rId3"/>
                    </a:ext>
                  </a:extLst>
                </a:blip>
              </a:buBlip>
            </a:pPr>
            <a:r>
              <a:rPr lang="en-GB" dirty="0"/>
              <a:t>Failure of 2 disks can cause the array to fail, while it may tolerate the failure of up to 50% - very luck-dependent on which disks fail.</a:t>
            </a:r>
          </a:p>
          <a:p>
            <a:pPr algn="just">
              <a:buFont typeface="Wingdings" panose="05000000000000000000" pitchFamily="2" charset="2"/>
              <a:buChar char="§"/>
            </a:pPr>
            <a:endParaRPr lang="en-GB" sz="1800" dirty="0"/>
          </a:p>
        </p:txBody>
      </p:sp>
      <p:pic>
        <p:nvPicPr>
          <p:cNvPr id="3074" name="Picture 2" descr="RAID_10.png (300×29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74002" y="1930400"/>
            <a:ext cx="2857500" cy="2771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1906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481847" cy="665389"/>
          </a:xfrm>
        </p:spPr>
        <p:txBody>
          <a:bodyPr>
            <a:normAutofit/>
          </a:bodyPr>
          <a:lstStyle/>
          <a:p>
            <a:r>
              <a:rPr lang="en-GB" sz="3200" dirty="0"/>
              <a:t>Raid levels – RAID 5</a:t>
            </a:r>
          </a:p>
        </p:txBody>
      </p:sp>
      <p:sp>
        <p:nvSpPr>
          <p:cNvPr id="3" name="Content Placeholder 2"/>
          <p:cNvSpPr>
            <a:spLocks noGrp="1"/>
          </p:cNvSpPr>
          <p:nvPr>
            <p:ph idx="1"/>
          </p:nvPr>
        </p:nvSpPr>
        <p:spPr>
          <a:xfrm>
            <a:off x="205819" y="874939"/>
            <a:ext cx="11854192" cy="4843689"/>
          </a:xfrm>
        </p:spPr>
        <p:txBody>
          <a:bodyPr>
            <a:noAutofit/>
          </a:bodyPr>
          <a:lstStyle/>
          <a:p>
            <a:pPr marL="355600" lvl="2" indent="-355600" algn="just">
              <a:spcBef>
                <a:spcPts val="1000"/>
              </a:spcBef>
              <a:buFont typeface="Courier New" panose="02070309020205020404" pitchFamily="49" charset="0"/>
              <a:buChar char="o"/>
            </a:pPr>
            <a:r>
              <a:rPr lang="en-GB" sz="1800" b="1" dirty="0"/>
              <a:t>Uses a form of striping with an added (distributed) “parity” block.</a:t>
            </a:r>
          </a:p>
          <a:p>
            <a:pPr marL="812800" lvl="4" indent="-355600" algn="just">
              <a:spcBef>
                <a:spcPts val="1000"/>
              </a:spcBef>
              <a:buBlip>
                <a:blip r:embed="rId3">
                  <a:extLst>
                    <a:ext uri="{96DAC541-7B7A-43D3-8B79-37D633B846F1}">
                      <asvg:svgBlip xmlns:asvg="http://schemas.microsoft.com/office/drawing/2016/SVG/main" r:embed="rId4"/>
                    </a:ext>
                  </a:extLst>
                </a:blip>
              </a:buBlip>
            </a:pPr>
            <a:r>
              <a:rPr lang="en-GB" dirty="0"/>
              <a:t>Direct (but very small) upgrade from RAID 4 – which is the same, but with a single, dedicated parity disk. This puts stress on a single disk.</a:t>
            </a:r>
          </a:p>
          <a:p>
            <a:pPr marL="812800" lvl="4" indent="-355600" algn="just">
              <a:spcBef>
                <a:spcPts val="1000"/>
              </a:spcBef>
              <a:buBlip>
                <a:blip r:embed="rId3">
                  <a:extLst>
                    <a:ext uri="{96DAC541-7B7A-43D3-8B79-37D633B846F1}">
                      <asvg:svgBlip xmlns:asvg="http://schemas.microsoft.com/office/drawing/2016/SVG/main" r:embed="rId4"/>
                    </a:ext>
                  </a:extLst>
                </a:blip>
              </a:buBlip>
            </a:pPr>
            <a:r>
              <a:rPr lang="en-GB" dirty="0"/>
              <a:t>Parity information can be used to re-calculate the data on a failed disk, in combination with the other data.  </a:t>
            </a:r>
          </a:p>
          <a:p>
            <a:pPr marL="812800" lvl="4" indent="-355600" algn="just">
              <a:spcBef>
                <a:spcPts val="1000"/>
              </a:spcBef>
              <a:buBlip>
                <a:blip r:embed="rId3">
                  <a:extLst>
                    <a:ext uri="{96DAC541-7B7A-43D3-8B79-37D633B846F1}">
                      <asvg:svgBlip xmlns:asvg="http://schemas.microsoft.com/office/drawing/2016/SVG/main" r:embed="rId4"/>
                    </a:ext>
                  </a:extLst>
                </a:blip>
              </a:buBlip>
            </a:pPr>
            <a:r>
              <a:rPr lang="en-GB" dirty="0"/>
              <a:t>The parity value itself must be calculated, making RAID 5 more computationally expensive than the RAID levels we’ve looked at before it. </a:t>
            </a:r>
          </a:p>
          <a:p>
            <a:pPr marL="355600" lvl="2" indent="-355600" algn="just">
              <a:lnSpc>
                <a:spcPct val="100000"/>
              </a:lnSpc>
              <a:spcBef>
                <a:spcPts val="1000"/>
              </a:spcBef>
              <a:buFont typeface="Courier New" panose="02070309020205020404" pitchFamily="49" charset="0"/>
              <a:buChar char="o"/>
            </a:pPr>
            <a:r>
              <a:rPr lang="en-GB" sz="1800" b="1" dirty="0"/>
              <a:t>Storage is effectively size of disk array -1.  So a 4 x 1TB RAID 5 array is of size 3TB.</a:t>
            </a:r>
          </a:p>
          <a:p>
            <a:pPr marL="355600" lvl="2" indent="-355600" algn="just">
              <a:lnSpc>
                <a:spcPct val="100000"/>
              </a:lnSpc>
              <a:spcBef>
                <a:spcPts val="1000"/>
              </a:spcBef>
              <a:buFont typeface="Courier New" panose="02070309020205020404" pitchFamily="49" charset="0"/>
              <a:buChar char="o"/>
            </a:pPr>
            <a:r>
              <a:rPr lang="en-GB" sz="1800" b="1" dirty="0"/>
              <a:t>Can consist of between 3 and ∞ disks.  Large numbers of disks are extremely inadvisable for this array type.</a:t>
            </a:r>
          </a:p>
          <a:p>
            <a:pPr marL="355600" lvl="2" indent="-355600" algn="just">
              <a:lnSpc>
                <a:spcPct val="100000"/>
              </a:lnSpc>
              <a:spcBef>
                <a:spcPts val="1000"/>
              </a:spcBef>
              <a:buFont typeface="Courier New" panose="02070309020205020404" pitchFamily="49" charset="0"/>
              <a:buChar char="o"/>
            </a:pPr>
            <a:r>
              <a:rPr lang="en-GB" sz="1800" b="1" dirty="0"/>
              <a:t>Can tolerate the failure of exactly 1 disk.  If a second disk dies, the array is entirely lost without a full restore from backup.</a:t>
            </a:r>
            <a:endParaRPr lang="en-GB" dirty="0"/>
          </a:p>
          <a:p>
            <a:pPr marL="355600" lvl="2" indent="-355600" algn="just">
              <a:lnSpc>
                <a:spcPct val="100000"/>
              </a:lnSpc>
              <a:spcBef>
                <a:spcPts val="1000"/>
              </a:spcBef>
              <a:buFont typeface="Courier New" panose="02070309020205020404" pitchFamily="49" charset="0"/>
              <a:buChar char="o"/>
            </a:pPr>
            <a:r>
              <a:rPr lang="en-GB" sz="1800" b="1" dirty="0"/>
              <a:t>Should not use large disks for this array.</a:t>
            </a:r>
            <a:endParaRPr lang="en-GB" sz="1800" dirty="0"/>
          </a:p>
          <a:p>
            <a:pPr algn="just">
              <a:buFont typeface="Wingdings" panose="05000000000000000000" pitchFamily="2" charset="2"/>
              <a:buChar char="§"/>
            </a:pPr>
            <a:endParaRPr lang="en-GB" sz="1800" dirty="0"/>
          </a:p>
          <a:p>
            <a:pPr marL="355600" lvl="2" indent="-355600" algn="just">
              <a:lnSpc>
                <a:spcPct val="100000"/>
              </a:lnSpc>
              <a:spcBef>
                <a:spcPts val="1000"/>
              </a:spcBef>
              <a:buFont typeface="Courier New" panose="02070309020205020404" pitchFamily="49" charset="0"/>
              <a:buChar char="o"/>
            </a:pPr>
            <a:endParaRPr lang="en-GB" sz="1800" b="1" dirty="0"/>
          </a:p>
          <a:p>
            <a:pPr algn="just">
              <a:buFont typeface="Wingdings" panose="05000000000000000000" pitchFamily="2" charset="2"/>
              <a:buChar char="§"/>
            </a:pPr>
            <a:endParaRPr lang="en-GB" sz="1800" dirty="0"/>
          </a:p>
        </p:txBody>
      </p:sp>
      <p:pic>
        <p:nvPicPr>
          <p:cNvPr id="5122" name="Picture 2" descr="https://upload.wikimedia.org/wikipedia/commons/thumb/6/64/RAID_5.svg/675px-RAID_5.svg.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586686" y="3938956"/>
            <a:ext cx="2399495" cy="1777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1490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977438" cy="687161"/>
          </a:xfrm>
        </p:spPr>
        <p:txBody>
          <a:bodyPr>
            <a:normAutofit/>
          </a:bodyPr>
          <a:lstStyle/>
          <a:p>
            <a:r>
              <a:rPr lang="en-GB" sz="3200" dirty="0"/>
              <a:t>RAID levels – RAID 6</a:t>
            </a:r>
          </a:p>
        </p:txBody>
      </p:sp>
      <p:sp>
        <p:nvSpPr>
          <p:cNvPr id="3" name="Content Placeholder 2"/>
          <p:cNvSpPr>
            <a:spLocks noGrp="1"/>
          </p:cNvSpPr>
          <p:nvPr>
            <p:ph idx="1"/>
          </p:nvPr>
        </p:nvSpPr>
        <p:spPr>
          <a:xfrm>
            <a:off x="263876" y="687161"/>
            <a:ext cx="12044238" cy="3575934"/>
          </a:xfrm>
        </p:spPr>
        <p:txBody>
          <a:bodyPr>
            <a:noAutofit/>
          </a:bodyPr>
          <a:lstStyle/>
          <a:p>
            <a:pPr marL="355600" lvl="2" indent="-355600" algn="just">
              <a:lnSpc>
                <a:spcPct val="100000"/>
              </a:lnSpc>
              <a:spcBef>
                <a:spcPts val="1000"/>
              </a:spcBef>
              <a:buFont typeface="Courier New" panose="02070309020205020404" pitchFamily="49" charset="0"/>
              <a:buChar char="o"/>
            </a:pPr>
            <a:r>
              <a:rPr lang="en-GB" sz="1800" dirty="0"/>
              <a:t>Same as RAID 5, but with two disks worth of distributed parity information.</a:t>
            </a:r>
          </a:p>
          <a:p>
            <a:pPr marL="355600" lvl="2" indent="-355600" algn="just">
              <a:lnSpc>
                <a:spcPct val="100000"/>
              </a:lnSpc>
              <a:spcBef>
                <a:spcPts val="1000"/>
              </a:spcBef>
              <a:buFont typeface="Courier New" panose="02070309020205020404" pitchFamily="49" charset="0"/>
              <a:buChar char="o"/>
            </a:pPr>
            <a:r>
              <a:rPr lang="en-GB" sz="1800" dirty="0"/>
              <a:t>Much safer than RAID 5 – always tolerates the failure of two disks (though always fails on 3).</a:t>
            </a:r>
          </a:p>
          <a:p>
            <a:pPr marL="355600" lvl="2" indent="-355600" algn="just">
              <a:lnSpc>
                <a:spcPct val="100000"/>
              </a:lnSpc>
              <a:spcBef>
                <a:spcPts val="1000"/>
              </a:spcBef>
              <a:buFont typeface="Courier New" panose="02070309020205020404" pitchFamily="49" charset="0"/>
              <a:buChar char="o"/>
            </a:pPr>
            <a:r>
              <a:rPr lang="en-GB" sz="1800" dirty="0"/>
              <a:t>Near-identical read-write performance to RAID 5.</a:t>
            </a:r>
          </a:p>
          <a:p>
            <a:pPr marL="355600" lvl="2" indent="-355600" algn="just">
              <a:lnSpc>
                <a:spcPct val="100000"/>
              </a:lnSpc>
              <a:spcBef>
                <a:spcPts val="1000"/>
              </a:spcBef>
              <a:buFont typeface="Courier New" panose="02070309020205020404" pitchFamily="49" charset="0"/>
              <a:buChar char="o"/>
            </a:pPr>
            <a:r>
              <a:rPr lang="en-GB" sz="1800" dirty="0"/>
              <a:t>Write slightly worse than RAID 5.</a:t>
            </a:r>
          </a:p>
          <a:p>
            <a:pPr marL="355600" lvl="2" indent="-355600" algn="just">
              <a:lnSpc>
                <a:spcPct val="100000"/>
              </a:lnSpc>
              <a:spcBef>
                <a:spcPts val="1000"/>
              </a:spcBef>
              <a:buFont typeface="Courier New" panose="02070309020205020404" pitchFamily="49" charset="0"/>
              <a:buChar char="o"/>
            </a:pPr>
            <a:r>
              <a:rPr lang="en-GB" sz="1800" dirty="0"/>
              <a:t>The maths underpinning how this works is quite complex.</a:t>
            </a:r>
          </a:p>
          <a:p>
            <a:pPr marL="355600" lvl="2" indent="-355600" algn="just">
              <a:lnSpc>
                <a:spcPct val="100000"/>
              </a:lnSpc>
              <a:spcBef>
                <a:spcPts val="1000"/>
              </a:spcBef>
              <a:buFont typeface="Courier New" panose="02070309020205020404" pitchFamily="49" charset="0"/>
              <a:buChar char="o"/>
            </a:pPr>
            <a:r>
              <a:rPr lang="en-GB" sz="1800" dirty="0"/>
              <a:t>Storage size is always size of array – 2.  So for a 4x1TB RAID 6 array, 2TB of data can be stored.  For a 6x1TB array, 4TB.</a:t>
            </a:r>
          </a:p>
          <a:p>
            <a:pPr marL="355600" lvl="2" indent="-355600" algn="just">
              <a:lnSpc>
                <a:spcPct val="100000"/>
              </a:lnSpc>
              <a:spcBef>
                <a:spcPts val="1000"/>
              </a:spcBef>
              <a:buFont typeface="Courier New" panose="02070309020205020404" pitchFamily="49" charset="0"/>
              <a:buChar char="o"/>
            </a:pPr>
            <a:r>
              <a:rPr lang="en-GB" sz="1800" dirty="0"/>
              <a:t>Still somewhat risky – but suffers from the same mass-read problem as RAID 5, but with an extra layer of safety.</a:t>
            </a:r>
          </a:p>
          <a:p>
            <a:pPr marL="355600" lvl="2" indent="-355600" algn="just">
              <a:lnSpc>
                <a:spcPct val="100000"/>
              </a:lnSpc>
              <a:spcBef>
                <a:spcPts val="1000"/>
              </a:spcBef>
              <a:buFont typeface="Courier New" panose="02070309020205020404" pitchFamily="49" charset="0"/>
              <a:buChar char="o"/>
            </a:pPr>
            <a:r>
              <a:rPr lang="en-GB" sz="1800" dirty="0"/>
              <a:t>Minimum of 4 drives, theoretically ∞ maximum, but not usually used for more than 6.</a:t>
            </a:r>
          </a:p>
        </p:txBody>
      </p:sp>
      <p:pic>
        <p:nvPicPr>
          <p:cNvPr id="6146" name="Picture 2" descr="https://upload.wikimedia.org/wikipedia/commons/thumb/7/70/RAID_6.svg/850px-RAID_6.svg.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744856" y="3644404"/>
            <a:ext cx="3447143" cy="2027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2475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391095" cy="592818"/>
          </a:xfrm>
        </p:spPr>
        <p:txBody>
          <a:bodyPr>
            <a:normAutofit/>
          </a:bodyPr>
          <a:lstStyle/>
          <a:p>
            <a:r>
              <a:rPr lang="en-GB" sz="3200" dirty="0"/>
              <a:t>Redundant Array of Independent Disks (RAID)</a:t>
            </a:r>
          </a:p>
        </p:txBody>
      </p:sp>
      <p:sp>
        <p:nvSpPr>
          <p:cNvPr id="3" name="Content Placeholder 2"/>
          <p:cNvSpPr>
            <a:spLocks noGrp="1"/>
          </p:cNvSpPr>
          <p:nvPr>
            <p:ph idx="1"/>
          </p:nvPr>
        </p:nvSpPr>
        <p:spPr>
          <a:xfrm>
            <a:off x="258938" y="689202"/>
            <a:ext cx="11674124" cy="3575934"/>
          </a:xfrm>
        </p:spPr>
        <p:txBody>
          <a:bodyPr>
            <a:noAutofit/>
          </a:bodyPr>
          <a:lstStyle/>
          <a:p>
            <a:pPr marL="180975" lvl="2" indent="-180975" algn="just">
              <a:spcBef>
                <a:spcPts val="1000"/>
              </a:spcBef>
              <a:buFont typeface="Courier New" panose="02070309020205020404" pitchFamily="49" charset="0"/>
              <a:buChar char="o"/>
            </a:pPr>
            <a:r>
              <a:rPr lang="en-US" altLang="en-US" sz="1800" b="1" dirty="0">
                <a:ea typeface="ＭＳ Ｐゴシック" charset="0"/>
              </a:rPr>
              <a:t>Challenges</a:t>
            </a:r>
          </a:p>
          <a:p>
            <a:pPr lvl="1" algn="just">
              <a:buFont typeface="Wingdings" panose="05000000000000000000" pitchFamily="2" charset="2"/>
              <a:buChar char="ü"/>
            </a:pPr>
            <a:r>
              <a:rPr lang="en-US" altLang="en-US" sz="1800" dirty="0"/>
              <a:t>How much data storage is needed?</a:t>
            </a:r>
          </a:p>
          <a:p>
            <a:pPr lvl="1" algn="just">
              <a:buFont typeface="Wingdings" panose="05000000000000000000" pitchFamily="2" charset="2"/>
              <a:buChar char="ü"/>
            </a:pPr>
            <a:r>
              <a:rPr lang="en-US" altLang="en-US" sz="1800" dirty="0"/>
              <a:t>What type of RAID is used?</a:t>
            </a:r>
          </a:p>
          <a:p>
            <a:pPr lvl="1" algn="just">
              <a:buFont typeface="Wingdings" panose="05000000000000000000" pitchFamily="2" charset="2"/>
              <a:buChar char="ü"/>
            </a:pPr>
            <a:r>
              <a:rPr lang="en-US" altLang="en-US" sz="1800" dirty="0"/>
              <a:t>Do you have the right acquisition tool?</a:t>
            </a:r>
          </a:p>
          <a:p>
            <a:pPr lvl="1" algn="just">
              <a:buFont typeface="Wingdings" panose="05000000000000000000" pitchFamily="2" charset="2"/>
              <a:buChar char="ü"/>
            </a:pPr>
            <a:r>
              <a:rPr lang="en-US" altLang="en-US" sz="1800" dirty="0"/>
              <a:t>Can the tool read a forensically copied RAID image?</a:t>
            </a:r>
          </a:p>
          <a:p>
            <a:pPr lvl="1" algn="just">
              <a:buFont typeface="Wingdings" panose="05000000000000000000" pitchFamily="2" charset="2"/>
              <a:buChar char="ü"/>
            </a:pPr>
            <a:r>
              <a:rPr lang="en-US" altLang="en-US" sz="1800" dirty="0"/>
              <a:t>Can the tool read split data saves of each RAID disk?</a:t>
            </a:r>
          </a:p>
          <a:p>
            <a:pPr marL="180975" lvl="2" indent="-180975" algn="just">
              <a:spcBef>
                <a:spcPts val="1000"/>
              </a:spcBef>
              <a:buFont typeface="Courier New" panose="02070309020205020404" pitchFamily="49" charset="0"/>
              <a:buChar char="o"/>
            </a:pPr>
            <a:r>
              <a:rPr lang="en-US" altLang="en-US" sz="1800" b="1" dirty="0">
                <a:ea typeface="ＭＳ Ｐゴシック" charset="0"/>
              </a:rPr>
              <a:t>Older hardware-firmware RAID systems can be a challenge when you’re making an image</a:t>
            </a:r>
          </a:p>
          <a:p>
            <a:pPr marL="180975" lvl="2" indent="-180975" algn="just">
              <a:spcBef>
                <a:spcPts val="1000"/>
              </a:spcBef>
              <a:buFont typeface="Courier New" panose="02070309020205020404" pitchFamily="49" charset="0"/>
              <a:buChar char="o"/>
            </a:pPr>
            <a:r>
              <a:rPr lang="en-US" altLang="en-US" sz="1800" b="1" dirty="0">
                <a:ea typeface="ＭＳ Ｐゴシック" charset="0"/>
              </a:rPr>
              <a:t>Occasionally, a RAID system is too large for a static acquisition</a:t>
            </a:r>
          </a:p>
          <a:p>
            <a:pPr lvl="1" algn="just">
              <a:buFont typeface="Wingdings" panose="05000000000000000000" pitchFamily="2" charset="2"/>
              <a:buChar char="ü"/>
            </a:pPr>
            <a:r>
              <a:rPr lang="en-US" altLang="en-US" sz="1800" dirty="0"/>
              <a:t>Retrieve only the data relevant to the investigation with the sparse or logical acquisition method</a:t>
            </a:r>
          </a:p>
          <a:p>
            <a:pPr marL="180975" lvl="2" indent="-180975" algn="just">
              <a:spcBef>
                <a:spcPts val="1000"/>
              </a:spcBef>
              <a:buFont typeface="Courier New" panose="02070309020205020404" pitchFamily="49" charset="0"/>
              <a:buChar char="o"/>
            </a:pPr>
            <a:endParaRPr lang="en-US" altLang="en-US" sz="1800" b="1" dirty="0">
              <a:ea typeface="ＭＳ Ｐゴシック" charset="0"/>
            </a:endParaRPr>
          </a:p>
          <a:p>
            <a:pPr marL="180975" lvl="2" indent="-180975" algn="just">
              <a:spcBef>
                <a:spcPts val="1000"/>
              </a:spcBef>
              <a:buFont typeface="Courier New" panose="02070309020205020404" pitchFamily="49" charset="0"/>
              <a:buChar char="o"/>
            </a:pPr>
            <a:endParaRPr lang="en-US" altLang="en-US" sz="1800" b="1" dirty="0">
              <a:ea typeface="ＭＳ Ｐゴシック" charset="0"/>
            </a:endParaRPr>
          </a:p>
          <a:p>
            <a:pPr eaLnBrk="1" hangingPunct="1"/>
            <a:endParaRPr lang="en-US" altLang="en-US" dirty="0"/>
          </a:p>
          <a:p>
            <a:pPr lvl="1" algn="just">
              <a:buFont typeface="Wingdings" panose="05000000000000000000" pitchFamily="2" charset="2"/>
              <a:buChar char="ü"/>
            </a:pPr>
            <a:endParaRPr lang="en-GB" sz="1800" dirty="0"/>
          </a:p>
          <a:p>
            <a:pPr marL="457200" lvl="1" indent="0" algn="just">
              <a:buNone/>
            </a:pPr>
            <a:endParaRPr lang="en-GB" sz="1800" dirty="0"/>
          </a:p>
        </p:txBody>
      </p:sp>
    </p:spTree>
    <p:extLst>
      <p:ext uri="{BB962C8B-B14F-4D97-AF65-F5344CB8AC3E}">
        <p14:creationId xmlns:p14="http://schemas.microsoft.com/office/powerpoint/2010/main" val="41805623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391095" cy="592818"/>
          </a:xfrm>
        </p:spPr>
        <p:txBody>
          <a:bodyPr>
            <a:normAutofit/>
          </a:bodyPr>
          <a:lstStyle/>
          <a:p>
            <a:r>
              <a:rPr lang="en-GB" sz="3200" dirty="0"/>
              <a:t>Remote Acquisition</a:t>
            </a:r>
          </a:p>
        </p:txBody>
      </p:sp>
      <p:sp>
        <p:nvSpPr>
          <p:cNvPr id="3" name="Content Placeholder 2"/>
          <p:cNvSpPr>
            <a:spLocks noGrp="1"/>
          </p:cNvSpPr>
          <p:nvPr>
            <p:ph idx="1"/>
          </p:nvPr>
        </p:nvSpPr>
        <p:spPr>
          <a:xfrm>
            <a:off x="258938" y="689202"/>
            <a:ext cx="11674124" cy="3575934"/>
          </a:xfrm>
        </p:spPr>
        <p:txBody>
          <a:bodyPr>
            <a:noAutofit/>
          </a:bodyPr>
          <a:lstStyle/>
          <a:p>
            <a:pPr marL="180975" lvl="2" indent="-180975" algn="just">
              <a:spcBef>
                <a:spcPts val="1000"/>
              </a:spcBef>
              <a:buFont typeface="Courier New" panose="02070309020205020404" pitchFamily="49" charset="0"/>
              <a:buChar char="o"/>
            </a:pPr>
            <a:r>
              <a:rPr lang="en-US" altLang="en-US" sz="1800" b="1" dirty="0">
                <a:ea typeface="ＭＳ Ｐゴシック" charset="0"/>
              </a:rPr>
              <a:t>You can remotely connect to a suspect computer via a network connection and copy data from it</a:t>
            </a:r>
          </a:p>
          <a:p>
            <a:pPr marL="180975" lvl="2" indent="-180975" algn="just">
              <a:spcBef>
                <a:spcPts val="1000"/>
              </a:spcBef>
              <a:buFont typeface="Courier New" panose="02070309020205020404" pitchFamily="49" charset="0"/>
              <a:buChar char="o"/>
            </a:pPr>
            <a:endParaRPr lang="en-US" altLang="en-US" sz="1800" b="1" dirty="0">
              <a:ea typeface="ＭＳ Ｐゴシック" charset="0"/>
            </a:endParaRPr>
          </a:p>
          <a:p>
            <a:pPr marL="180975" lvl="2" indent="-180975" algn="just">
              <a:spcBef>
                <a:spcPts val="1000"/>
              </a:spcBef>
              <a:buFont typeface="Courier New" panose="02070309020205020404" pitchFamily="49" charset="0"/>
              <a:buChar char="o"/>
            </a:pPr>
            <a:r>
              <a:rPr lang="en-US" altLang="en-US" sz="1800" b="1" dirty="0">
                <a:ea typeface="ＭＳ Ｐゴシック" charset="0"/>
              </a:rPr>
              <a:t>Remote acquisition tools vary in configurations and capabilities</a:t>
            </a:r>
          </a:p>
          <a:p>
            <a:pPr marL="180975" lvl="2" indent="-180975" algn="just">
              <a:spcBef>
                <a:spcPts val="1000"/>
              </a:spcBef>
              <a:buFont typeface="Courier New" panose="02070309020205020404" pitchFamily="49" charset="0"/>
              <a:buChar char="o"/>
            </a:pPr>
            <a:endParaRPr lang="en-US" altLang="en-US" sz="1800" b="1" dirty="0">
              <a:ea typeface="ＭＳ Ｐゴシック" charset="0"/>
            </a:endParaRPr>
          </a:p>
          <a:p>
            <a:pPr marL="180975" lvl="2" indent="-180975" algn="just">
              <a:spcBef>
                <a:spcPts val="1000"/>
              </a:spcBef>
              <a:buFont typeface="Courier New" panose="02070309020205020404" pitchFamily="49" charset="0"/>
              <a:buChar char="o"/>
            </a:pPr>
            <a:r>
              <a:rPr lang="en-US" altLang="en-US" sz="1800" b="1" dirty="0">
                <a:ea typeface="ＭＳ Ｐゴシック" charset="0"/>
              </a:rPr>
              <a:t>Challenges</a:t>
            </a:r>
          </a:p>
          <a:p>
            <a:pPr lvl="1" algn="just">
              <a:buFont typeface="Wingdings" panose="05000000000000000000" pitchFamily="2" charset="2"/>
              <a:buChar char="ü"/>
            </a:pPr>
            <a:r>
              <a:rPr lang="en-US" altLang="en-US" sz="1800" dirty="0"/>
              <a:t>LAN’s data transfer speeds and routing table conflicts could cause problems</a:t>
            </a:r>
          </a:p>
          <a:p>
            <a:pPr lvl="1" algn="just">
              <a:buFont typeface="Wingdings" panose="05000000000000000000" pitchFamily="2" charset="2"/>
              <a:buChar char="ü"/>
            </a:pPr>
            <a:r>
              <a:rPr lang="en-US" altLang="en-US" sz="1800" dirty="0"/>
              <a:t>Gaining the permissions needed to access more secure subnets</a:t>
            </a:r>
          </a:p>
          <a:p>
            <a:pPr lvl="1" algn="just">
              <a:buFont typeface="Wingdings" panose="05000000000000000000" pitchFamily="2" charset="2"/>
              <a:buChar char="ü"/>
            </a:pPr>
            <a:r>
              <a:rPr lang="en-US" altLang="en-US" sz="1800" dirty="0"/>
              <a:t>Heavy traffic could cause delays and errors</a:t>
            </a:r>
          </a:p>
          <a:p>
            <a:pPr lvl="1" algn="just">
              <a:buFont typeface="Wingdings" panose="05000000000000000000" pitchFamily="2" charset="2"/>
              <a:buChar char="ü"/>
            </a:pPr>
            <a:endParaRPr lang="en-US" altLang="en-US" sz="1800" dirty="0"/>
          </a:p>
          <a:p>
            <a:pPr marL="180975" lvl="2" indent="-180975" algn="just">
              <a:spcBef>
                <a:spcPts val="1000"/>
              </a:spcBef>
              <a:buFont typeface="Courier New" panose="02070309020205020404" pitchFamily="49" charset="0"/>
              <a:buChar char="o"/>
            </a:pPr>
            <a:r>
              <a:rPr lang="en-US" altLang="en-US" sz="1800" b="1" dirty="0">
                <a:ea typeface="ＭＳ Ｐゴシック" charset="0"/>
              </a:rPr>
              <a:t>With available remote acquisition tools, you can:</a:t>
            </a:r>
          </a:p>
          <a:p>
            <a:pPr lvl="1" algn="just">
              <a:buFont typeface="Wingdings" panose="05000000000000000000" pitchFamily="2" charset="2"/>
              <a:buChar char="ü"/>
            </a:pPr>
            <a:r>
              <a:rPr lang="en-US" altLang="en-US" sz="1800" dirty="0"/>
              <a:t>Preview a suspect’s drive remotely while it’s in use</a:t>
            </a:r>
          </a:p>
          <a:p>
            <a:pPr lvl="1" algn="just">
              <a:buFont typeface="Wingdings" panose="05000000000000000000" pitchFamily="2" charset="2"/>
              <a:buChar char="ü"/>
            </a:pPr>
            <a:r>
              <a:rPr lang="en-US" altLang="en-US" sz="1800" dirty="0"/>
              <a:t>Perform a live acquisition</a:t>
            </a:r>
          </a:p>
          <a:p>
            <a:pPr lvl="1" algn="just">
              <a:buFont typeface="Wingdings" panose="05000000000000000000" pitchFamily="2" charset="2"/>
              <a:buChar char="ü"/>
            </a:pPr>
            <a:r>
              <a:rPr lang="en-US" altLang="en-US" sz="1800" dirty="0"/>
              <a:t>Encrypt the connection</a:t>
            </a:r>
          </a:p>
          <a:p>
            <a:pPr lvl="1" algn="just">
              <a:buFont typeface="Wingdings" panose="05000000000000000000" pitchFamily="2" charset="2"/>
              <a:buChar char="ü"/>
            </a:pPr>
            <a:r>
              <a:rPr lang="en-US" altLang="en-US" sz="1800" dirty="0"/>
              <a:t>Copy the suspect computer’s RAM</a:t>
            </a:r>
          </a:p>
          <a:p>
            <a:pPr lvl="1" algn="just">
              <a:buFont typeface="Wingdings" panose="05000000000000000000" pitchFamily="2" charset="2"/>
              <a:buChar char="ü"/>
            </a:pPr>
            <a:r>
              <a:rPr lang="en-US" altLang="en-US" sz="1800" dirty="0"/>
              <a:t>Use the optional stealth mode</a:t>
            </a:r>
          </a:p>
          <a:p>
            <a:pPr marL="457200" lvl="1" indent="0" algn="just">
              <a:buNone/>
            </a:pPr>
            <a:endParaRPr lang="en-GB" sz="1800" dirty="0"/>
          </a:p>
        </p:txBody>
      </p:sp>
    </p:spTree>
    <p:extLst>
      <p:ext uri="{BB962C8B-B14F-4D97-AF65-F5344CB8AC3E}">
        <p14:creationId xmlns:p14="http://schemas.microsoft.com/office/powerpoint/2010/main" val="10589209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391095" cy="592818"/>
          </a:xfrm>
        </p:spPr>
        <p:txBody>
          <a:bodyPr>
            <a:normAutofit/>
          </a:bodyPr>
          <a:lstStyle/>
          <a:p>
            <a:r>
              <a:rPr lang="en-GB" sz="3200" dirty="0"/>
              <a:t>Remote Acquisition</a:t>
            </a:r>
          </a:p>
        </p:txBody>
      </p:sp>
      <p:sp>
        <p:nvSpPr>
          <p:cNvPr id="3" name="Content Placeholder 2"/>
          <p:cNvSpPr>
            <a:spLocks noGrp="1"/>
          </p:cNvSpPr>
          <p:nvPr>
            <p:ph idx="1"/>
          </p:nvPr>
        </p:nvSpPr>
        <p:spPr>
          <a:xfrm>
            <a:off x="258938" y="689202"/>
            <a:ext cx="11674124" cy="3575934"/>
          </a:xfrm>
        </p:spPr>
        <p:txBody>
          <a:bodyPr>
            <a:noAutofit/>
          </a:bodyPr>
          <a:lstStyle/>
          <a:p>
            <a:pPr marL="180975" lvl="2" indent="-180975" algn="just">
              <a:spcBef>
                <a:spcPts val="1000"/>
              </a:spcBef>
              <a:buFont typeface="Courier New" panose="02070309020205020404" pitchFamily="49" charset="0"/>
              <a:buChar char="o"/>
            </a:pPr>
            <a:r>
              <a:rPr lang="en-US" altLang="en-US" sz="1800" b="1" dirty="0">
                <a:ea typeface="ＭＳ Ｐゴシック" charset="0"/>
              </a:rPr>
              <a:t>Utilities</a:t>
            </a:r>
          </a:p>
          <a:p>
            <a:pPr lvl="1" algn="just">
              <a:buFont typeface="Wingdings" panose="05000000000000000000" pitchFamily="2" charset="2"/>
              <a:buChar char="ü"/>
            </a:pPr>
            <a:r>
              <a:rPr lang="da-DK" altLang="en-US" sz="1800" dirty="0"/>
              <a:t>DiskExplorer for FAT</a:t>
            </a:r>
          </a:p>
          <a:p>
            <a:pPr lvl="1" algn="just">
              <a:buFont typeface="Wingdings" panose="05000000000000000000" pitchFamily="2" charset="2"/>
              <a:buChar char="ü"/>
            </a:pPr>
            <a:r>
              <a:rPr lang="da-DK" altLang="en-US" sz="1800" dirty="0"/>
              <a:t>DiskExplorer for NTFS</a:t>
            </a:r>
          </a:p>
          <a:p>
            <a:pPr lvl="1" algn="just">
              <a:buFont typeface="Wingdings" panose="05000000000000000000" pitchFamily="2" charset="2"/>
              <a:buChar char="ü"/>
            </a:pPr>
            <a:r>
              <a:rPr lang="da-DK" altLang="en-US" sz="1800" dirty="0"/>
              <a:t>HDHOST</a:t>
            </a:r>
            <a:endParaRPr lang="en-US" altLang="en-US" sz="1800" dirty="0"/>
          </a:p>
          <a:p>
            <a:pPr marL="180975" lvl="2" indent="-180975" algn="just">
              <a:spcBef>
                <a:spcPts val="1000"/>
              </a:spcBef>
              <a:buFont typeface="Courier New" panose="02070309020205020404" pitchFamily="49" charset="0"/>
              <a:buChar char="o"/>
            </a:pPr>
            <a:r>
              <a:rPr lang="en-US" altLang="en-US" sz="1800" b="1" dirty="0">
                <a:ea typeface="ＭＳ Ｐゴシック" charset="0"/>
              </a:rPr>
              <a:t>Features for acquisition</a:t>
            </a:r>
          </a:p>
          <a:p>
            <a:pPr lvl="1" algn="just">
              <a:buFont typeface="Wingdings" panose="05000000000000000000" pitchFamily="2" charset="2"/>
              <a:buChar char="ü"/>
            </a:pPr>
            <a:r>
              <a:rPr lang="en-US" altLang="en-US" sz="1800" dirty="0"/>
              <a:t>Create a raw format image file</a:t>
            </a:r>
          </a:p>
          <a:p>
            <a:pPr lvl="1" algn="just">
              <a:buFont typeface="Wingdings" panose="05000000000000000000" pitchFamily="2" charset="2"/>
              <a:buChar char="ü"/>
            </a:pPr>
            <a:r>
              <a:rPr lang="en-US" altLang="en-US" sz="1800" dirty="0"/>
              <a:t>Segment the raw format or compressed image</a:t>
            </a:r>
          </a:p>
          <a:p>
            <a:pPr lvl="1" algn="just">
              <a:buFont typeface="Wingdings" panose="05000000000000000000" pitchFamily="2" charset="2"/>
              <a:buChar char="ü"/>
            </a:pPr>
            <a:r>
              <a:rPr lang="en-US" altLang="en-US" sz="1800" dirty="0"/>
              <a:t>Access network computers’ drives</a:t>
            </a:r>
          </a:p>
          <a:p>
            <a:pPr marL="457200" lvl="1" indent="0" algn="just">
              <a:buNone/>
            </a:pPr>
            <a:endParaRPr lang="en-GB" sz="1800" dirty="0"/>
          </a:p>
        </p:txBody>
      </p:sp>
    </p:spTree>
    <p:extLst>
      <p:ext uri="{BB962C8B-B14F-4D97-AF65-F5344CB8AC3E}">
        <p14:creationId xmlns:p14="http://schemas.microsoft.com/office/powerpoint/2010/main" val="24983229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151610" cy="679904"/>
          </a:xfrm>
        </p:spPr>
        <p:txBody>
          <a:bodyPr>
            <a:normAutofit/>
          </a:bodyPr>
          <a:lstStyle/>
          <a:p>
            <a:r>
              <a:rPr lang="en-US" sz="3200" dirty="0"/>
              <a:t>-:-Key Terms to Remember-:-</a:t>
            </a:r>
          </a:p>
        </p:txBody>
      </p:sp>
      <p:sp>
        <p:nvSpPr>
          <p:cNvPr id="3" name="Content Placeholder 2"/>
          <p:cNvSpPr>
            <a:spLocks noGrp="1"/>
          </p:cNvSpPr>
          <p:nvPr>
            <p:ph idx="1"/>
          </p:nvPr>
        </p:nvSpPr>
        <p:spPr>
          <a:xfrm>
            <a:off x="355076" y="947510"/>
            <a:ext cx="11481847" cy="3575934"/>
          </a:xfrm>
        </p:spPr>
        <p:txBody>
          <a:bodyPr>
            <a:normAutofit fontScale="62500" lnSpcReduction="20000"/>
          </a:bodyPr>
          <a:lstStyle/>
          <a:p>
            <a:pPr algn="just"/>
            <a:r>
              <a:rPr lang="en-US" altLang="en-US" dirty="0"/>
              <a:t>Approved Secure Container</a:t>
            </a:r>
          </a:p>
          <a:p>
            <a:pPr algn="just"/>
            <a:r>
              <a:rPr lang="en-US" dirty="0"/>
              <a:t>Bit Stream Copy</a:t>
            </a:r>
          </a:p>
          <a:p>
            <a:pPr algn="just"/>
            <a:r>
              <a:rPr lang="en-US" dirty="0"/>
              <a:t>Bit Stream Image</a:t>
            </a:r>
          </a:p>
          <a:p>
            <a:pPr algn="just"/>
            <a:r>
              <a:rPr lang="en-US" dirty="0"/>
              <a:t>Chain of Custody</a:t>
            </a:r>
          </a:p>
          <a:p>
            <a:pPr algn="just"/>
            <a:r>
              <a:rPr lang="en-US" dirty="0"/>
              <a:t>Interrogation</a:t>
            </a:r>
          </a:p>
          <a:p>
            <a:pPr algn="just"/>
            <a:r>
              <a:rPr lang="en-US" dirty="0"/>
              <a:t>Single Evidence Form</a:t>
            </a:r>
          </a:p>
          <a:p>
            <a:pPr algn="just"/>
            <a:r>
              <a:rPr lang="en-US" dirty="0"/>
              <a:t>Multi Evidence Form</a:t>
            </a:r>
          </a:p>
          <a:p>
            <a:pPr algn="just"/>
            <a:r>
              <a:rPr lang="en-US" dirty="0"/>
              <a:t>American Society of Crime Laboratory Directors</a:t>
            </a:r>
          </a:p>
          <a:p>
            <a:pPr algn="just"/>
            <a:r>
              <a:rPr lang="en-US" dirty="0"/>
              <a:t>Certified Electronic Evidence Collection Specialist</a:t>
            </a:r>
          </a:p>
          <a:p>
            <a:pPr algn="just"/>
            <a:r>
              <a:rPr lang="en-US" dirty="0"/>
              <a:t>Certified Forensic Computer Examiner</a:t>
            </a:r>
          </a:p>
          <a:p>
            <a:pPr algn="just"/>
            <a:r>
              <a:rPr lang="en-US" dirty="0"/>
              <a:t>Risk Management</a:t>
            </a:r>
          </a:p>
        </p:txBody>
      </p:sp>
      <p:sp>
        <p:nvSpPr>
          <p:cNvPr id="4" name="TextBox 3"/>
          <p:cNvSpPr txBox="1"/>
          <p:nvPr/>
        </p:nvSpPr>
        <p:spPr>
          <a:xfrm>
            <a:off x="1566500" y="6317072"/>
            <a:ext cx="5966033" cy="343492"/>
          </a:xfrm>
          <a:prstGeom prst="rect">
            <a:avLst/>
          </a:prstGeom>
          <a:noFill/>
        </p:spPr>
        <p:txBody>
          <a:bodyPr wrap="square" rtlCol="0">
            <a:spAutoFit/>
          </a:bodyPr>
          <a:lstStyle/>
          <a:p>
            <a:r>
              <a:rPr lang="en-US" sz="1632" dirty="0">
                <a:solidFill>
                  <a:schemeClr val="bg1"/>
                </a:solidFill>
              </a:rPr>
              <a:t>Nitheesh Murugan Kaliyamurthy | Session - 3</a:t>
            </a:r>
          </a:p>
        </p:txBody>
      </p:sp>
    </p:spTree>
    <p:extLst>
      <p:ext uri="{BB962C8B-B14F-4D97-AF65-F5344CB8AC3E}">
        <p14:creationId xmlns:p14="http://schemas.microsoft.com/office/powerpoint/2010/main" val="28788038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Bossler, Adam M._ Holt, Thomas J._ </a:t>
            </a:r>
            <a:r>
              <a:rPr lang="en-GB" sz="1600" b="1" dirty="0" err="1">
                <a:effectLst>
                  <a:outerShdw blurRad="38100" dist="38100" dir="2700000" algn="tl">
                    <a:srgbClr val="000000">
                      <a:alpha val="43137"/>
                    </a:srgbClr>
                  </a:outerShdw>
                </a:effectLst>
              </a:rPr>
              <a:t>Seigfried-Spellar</a:t>
            </a:r>
            <a:r>
              <a:rPr lang="en-GB" sz="1600" b="1" dirty="0">
                <a:effectLst>
                  <a:outerShdw blurRad="38100" dist="38100" dir="2700000" algn="tl">
                    <a:srgbClr val="000000">
                      <a:alpha val="43137"/>
                    </a:srgbClr>
                  </a:outerShdw>
                </a:effectLst>
              </a:rPr>
              <a:t>, Kathryn C – </a:t>
            </a:r>
          </a:p>
          <a:p>
            <a:r>
              <a:rPr lang="en-GB" sz="1600" b="1" dirty="0">
                <a:effectLst>
                  <a:outerShdw blurRad="38100" dist="38100" dir="2700000" algn="tl">
                    <a:srgbClr val="000000">
                      <a:alpha val="43137"/>
                    </a:srgbClr>
                  </a:outerShdw>
                </a:effectLst>
              </a:rPr>
              <a:t>Cybercrime and digital forensics_ an introduction-Routledge (2017_2018)</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Digital Forensics and Incident Response: </a:t>
            </a:r>
          </a:p>
          <a:p>
            <a:r>
              <a:rPr lang="en-GB" sz="1600" b="1" dirty="0">
                <a:effectLst>
                  <a:outerShdw blurRad="38100" dist="38100" dir="2700000" algn="tl">
                    <a:srgbClr val="000000">
                      <a:alpha val="43137"/>
                    </a:srgbClr>
                  </a:outerShdw>
                </a:effectLst>
              </a:rPr>
              <a:t>A practical guide to deploying digital forensic techniques in </a:t>
            </a:r>
          </a:p>
          <a:p>
            <a:r>
              <a:rPr lang="en-GB" sz="1600" b="1" dirty="0">
                <a:effectLst>
                  <a:outerShdw blurRad="38100" dist="38100" dir="2700000" algn="tl">
                    <a:srgbClr val="000000">
                      <a:alpha val="43137"/>
                    </a:srgbClr>
                  </a:outerShdw>
                </a:effectLst>
              </a:rPr>
              <a:t>response to cyber security incidents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Jason </a:t>
            </a:r>
            <a:r>
              <a:rPr lang="en-GB" sz="1600" b="1" dirty="0" err="1">
                <a:effectLst>
                  <a:outerShdw blurRad="38100" dist="38100" dir="2700000" algn="tl">
                    <a:srgbClr val="000000">
                      <a:alpha val="43137"/>
                    </a:srgbClr>
                  </a:outerShdw>
                </a:effectLst>
              </a:rPr>
              <a:t>Sachowski</a:t>
            </a:r>
            <a:r>
              <a:rPr lang="en-GB" sz="1600" b="1" dirty="0">
                <a:effectLst>
                  <a:outerShdw blurRad="38100" dist="38100" dir="2700000" algn="tl">
                    <a:srgbClr val="000000">
                      <a:alpha val="43137"/>
                    </a:srgbClr>
                  </a:outerShdw>
                </a:effectLst>
              </a:rPr>
              <a:t> - Digital Forensics and Investigations – </a:t>
            </a:r>
          </a:p>
          <a:p>
            <a:r>
              <a:rPr lang="en-GB" sz="1600" b="1" dirty="0">
                <a:effectLst>
                  <a:outerShdw blurRad="38100" dist="38100" dir="2700000" algn="tl">
                    <a:srgbClr val="000000">
                      <a:alpha val="43137"/>
                    </a:srgbClr>
                  </a:outerShdw>
                </a:effectLst>
              </a:rPr>
              <a:t>People, Process, and Technologies to Defend the Enterprise</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Whitcomb, C. (2007). The evolution of digital evidence in </a:t>
            </a:r>
          </a:p>
          <a:p>
            <a:r>
              <a:rPr lang="en-GB" sz="1600" b="1" dirty="0">
                <a:effectLst>
                  <a:outerShdw blurRad="38100" dist="38100" dir="2700000" algn="tl">
                    <a:srgbClr val="000000">
                      <a:alpha val="43137"/>
                    </a:srgbClr>
                  </a:outerShdw>
                </a:effectLst>
              </a:rPr>
              <a:t>forensic science laboratories. The Police Chief, 74(11).</a:t>
            </a:r>
          </a:p>
          <a:p>
            <a:pPr marL="571500" indent="-571500">
              <a:buFont typeface="Wingdings" panose="05000000000000000000" pitchFamily="2" charset="2"/>
              <a:buChar char="§"/>
            </a:pPr>
            <a:endParaRPr lang="en-GB" sz="1600" b="1" dirty="0">
              <a:effectLst>
                <a:outerShdw blurRad="38100" dist="38100" dir="2700000" algn="tl">
                  <a:srgbClr val="000000">
                    <a:alpha val="43137"/>
                  </a:srgbClr>
                </a:outerShdw>
              </a:effectLst>
            </a:endParaRPr>
          </a:p>
          <a:p>
            <a:endParaRPr lang="en-GB" sz="1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A5C8756-3AE9-FBA5-90E5-2166D793DA6D}"/>
              </a:ext>
            </a:extLst>
          </p:cNvPr>
          <p:cNvSpPr>
            <a:spLocks noGrp="1"/>
          </p:cNvSpPr>
          <p:nvPr>
            <p:ph idx="10"/>
          </p:nvPr>
        </p:nvSpPr>
        <p:spPr>
          <a:xfrm>
            <a:off x="7026111" y="1470581"/>
            <a:ext cx="4535079" cy="3864989"/>
          </a:xfrm>
        </p:spPr>
        <p:txBody>
          <a:bodyPr/>
          <a:lstStyle/>
          <a:p>
            <a:endParaRPr lang="en-GB" dirty="0"/>
          </a:p>
          <a:p>
            <a:endParaRPr lang="en-GB" dirty="0"/>
          </a:p>
          <a:p>
            <a:endParaRPr lang="en-GB" dirty="0"/>
          </a:p>
          <a:p>
            <a:endParaRPr lang="en-GB" sz="1600" b="1" dirty="0">
              <a:effectLst>
                <a:outerShdw blurRad="38100" dist="38100" dir="2700000" algn="tl">
                  <a:srgbClr val="000000">
                    <a:alpha val="43137"/>
                  </a:srgbClr>
                </a:outerShdw>
              </a:effectLst>
            </a:endParaRPr>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3477</Words>
  <Application>Microsoft Office PowerPoint</Application>
  <PresentationFormat>Widescreen</PresentationFormat>
  <Paragraphs>475</Paragraphs>
  <Slides>37</Slides>
  <Notes>16</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37</vt:i4>
      </vt:variant>
    </vt:vector>
  </HeadingPairs>
  <TitlesOfParts>
    <vt:vector size="47"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Pre-investigation</vt:lpstr>
      <vt:lpstr>Investigation</vt:lpstr>
      <vt:lpstr>Investigation</vt:lpstr>
      <vt:lpstr>Understanding Investigation Process - Storage Formats</vt:lpstr>
      <vt:lpstr>Understanding Investigation Process - Storage Formats</vt:lpstr>
      <vt:lpstr>Understanding Investigation Process - Storage Formats</vt:lpstr>
      <vt:lpstr>Acquisition Methods</vt:lpstr>
      <vt:lpstr>Acquisition Methods</vt:lpstr>
      <vt:lpstr>Acquisition Methods</vt:lpstr>
      <vt:lpstr>Acquisition Tools</vt:lpstr>
      <vt:lpstr>Acquisition Tools</vt:lpstr>
      <vt:lpstr>Acquisition Tools</vt:lpstr>
      <vt:lpstr>Acquisition Tools</vt:lpstr>
      <vt:lpstr>Acquisition Tools</vt:lpstr>
      <vt:lpstr>Acquisition Tools</vt:lpstr>
      <vt:lpstr>Acquisition Tools</vt:lpstr>
      <vt:lpstr>Acquisition Tools</vt:lpstr>
      <vt:lpstr>Storage</vt:lpstr>
      <vt:lpstr>Storage</vt:lpstr>
      <vt:lpstr>Storage Protocols </vt:lpstr>
      <vt:lpstr>File Sharing Protocols </vt:lpstr>
      <vt:lpstr>Redundant Array of Independent Disks (RAID)</vt:lpstr>
      <vt:lpstr>Redundant Array of Independent Disks (RAID)</vt:lpstr>
      <vt:lpstr>RAID levels – RAID 0 (striped)</vt:lpstr>
      <vt:lpstr>RAID levels – RAID 1 (mirrored)</vt:lpstr>
      <vt:lpstr>RAID levels – RAID 10 (striped + mirrored)</vt:lpstr>
      <vt:lpstr>Raid levels – RAID 5</vt:lpstr>
      <vt:lpstr>RAID levels – RAID 6</vt:lpstr>
      <vt:lpstr>Redundant Array of Independent Disks (RAID)</vt:lpstr>
      <vt:lpstr>Remote Acquisition</vt:lpstr>
      <vt:lpstr>Remote Acquisition</vt:lpstr>
      <vt:lpstr>-:-Key Terms to Remember-:-</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60</cp:revision>
  <dcterms:created xsi:type="dcterms:W3CDTF">2021-03-05T06:07:01Z</dcterms:created>
  <dcterms:modified xsi:type="dcterms:W3CDTF">2023-10-27T06:00:54Z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