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6" r:id="rId5"/>
    <p:sldId id="258" r:id="rId6"/>
    <p:sldId id="263" r:id="rId7"/>
    <p:sldId id="260" r:id="rId8"/>
    <p:sldId id="261" r:id="rId9"/>
    <p:sldId id="262" r:id="rId10"/>
    <p:sldId id="279" r:id="rId11"/>
    <p:sldId id="280" r:id="rId12"/>
    <p:sldId id="281" r:id="rId13"/>
  </p:sldIdLst>
  <p:sldSz cx="12192000" cy="6858000"/>
  <p:notesSz cx="6858000" cy="9144000"/>
  <p:defaultTextStyle>
    <a:defPPr rtl="0">
      <a:defRPr lang="hu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Csoport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Szabadkézi sokszög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Szabadkézi sokszög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Szabadkézi sokszög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Szabadkézi sokszög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Szabadkézi sokszög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Szabadkézi sokszög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rtlCol="0"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hu-HU" noProof="0" smtClean="0"/>
              <a:t>Kattintson ide az alcím mintájának szerkesztéséhez</a:t>
            </a:r>
            <a:endParaRPr lang="hu-HU" noProof="0" dirty="0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859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 rtlCol="0" anchor="ctr"/>
          <a:lstStyle/>
          <a:p>
            <a:pPr lvl="0" rtl="0"/>
            <a:r>
              <a:rPr lang="hu-HU" noProof="0" smtClean="0"/>
              <a:t>Mintaszöveg szerkesztése</a:t>
            </a:r>
          </a:p>
          <a:p>
            <a:pPr lvl="1" rtl="0"/>
            <a:r>
              <a:rPr lang="hu-HU" noProof="0" smtClean="0"/>
              <a:t>Második szint</a:t>
            </a:r>
          </a:p>
          <a:p>
            <a:pPr lvl="2" rtl="0"/>
            <a:r>
              <a:rPr lang="hu-HU" noProof="0" smtClean="0"/>
              <a:t>Harmadik szint</a:t>
            </a:r>
          </a:p>
          <a:p>
            <a:pPr lvl="3" rtl="0"/>
            <a:r>
              <a:rPr lang="hu-HU" noProof="0" smtClean="0"/>
              <a:t>Negyedik szint</a:t>
            </a:r>
          </a:p>
          <a:p>
            <a:pPr lvl="4" rtl="0"/>
            <a:r>
              <a:rPr lang="hu-HU" noProof="0" smtClean="0"/>
              <a:t>Ötödik szint</a:t>
            </a:r>
            <a:endParaRPr lang="hu-HU" noProof="0" dirty="0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247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rtlCol="0" anchor="b"/>
          <a:lstStyle>
            <a:lvl1pPr algn="r">
              <a:defRPr sz="4000" b="0" cap="none"/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606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ét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 rtlCol="0"/>
          <a:lstStyle/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  <a:p>
            <a:pPr lvl="1" rtl="0"/>
            <a:r>
              <a:rPr lang="hu-HU" noProof="0" smtClean="0"/>
              <a:t>Második szint</a:t>
            </a:r>
          </a:p>
          <a:p>
            <a:pPr lvl="2" rtl="0"/>
            <a:r>
              <a:rPr lang="hu-HU" noProof="0" smtClean="0"/>
              <a:t>Harmadik szint</a:t>
            </a:r>
          </a:p>
          <a:p>
            <a:pPr lvl="3" rtl="0"/>
            <a:r>
              <a:rPr lang="hu-HU" noProof="0" smtClean="0"/>
              <a:t>Negyedik szint</a:t>
            </a:r>
          </a:p>
          <a:p>
            <a:pPr lvl="4" rtl="0"/>
            <a:r>
              <a:rPr lang="hu-HU" noProof="0" smtClean="0"/>
              <a:t>Ötödik szint</a:t>
            </a:r>
            <a:endParaRPr lang="hu-HU" noProof="0" dirty="0"/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  <a:p>
            <a:pPr lvl="1" rtl="0"/>
            <a:r>
              <a:rPr lang="hu-HU" noProof="0" smtClean="0"/>
              <a:t>Második szint</a:t>
            </a:r>
          </a:p>
          <a:p>
            <a:pPr lvl="2" rtl="0"/>
            <a:r>
              <a:rPr lang="hu-HU" noProof="0" smtClean="0"/>
              <a:t>Harmadik szint</a:t>
            </a:r>
          </a:p>
          <a:p>
            <a:pPr lvl="3" rtl="0"/>
            <a:r>
              <a:rPr lang="hu-HU" noProof="0" smtClean="0"/>
              <a:t>Negyedik szint</a:t>
            </a:r>
          </a:p>
          <a:p>
            <a:pPr lvl="4" rtl="0"/>
            <a:r>
              <a:rPr lang="hu-HU" noProof="0" smtClean="0"/>
              <a:t>Ötödik szint</a:t>
            </a:r>
            <a:endParaRPr lang="hu-HU" noProof="0" dirty="0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669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  <a:p>
            <a:pPr lvl="1" rtl="0"/>
            <a:r>
              <a:rPr lang="hu-HU" noProof="0" smtClean="0"/>
              <a:t>Második szint</a:t>
            </a:r>
          </a:p>
          <a:p>
            <a:pPr lvl="2" rtl="0"/>
            <a:r>
              <a:rPr lang="hu-HU" noProof="0" smtClean="0"/>
              <a:t>Harmadik szint</a:t>
            </a:r>
          </a:p>
          <a:p>
            <a:pPr lvl="3" rtl="0"/>
            <a:r>
              <a:rPr lang="hu-HU" noProof="0" smtClean="0"/>
              <a:t>Negyedik szint</a:t>
            </a:r>
          </a:p>
          <a:p>
            <a:pPr lvl="4" rtl="0"/>
            <a:r>
              <a:rPr lang="hu-HU" noProof="0" smtClean="0"/>
              <a:t>Ötödik szint</a:t>
            </a:r>
            <a:endParaRPr lang="hu-HU" noProof="0" dirty="0"/>
          </a:p>
        </p:txBody>
      </p:sp>
      <p:sp>
        <p:nvSpPr>
          <p:cNvPr id="5" name="Szöveg helye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  <a:p>
            <a:pPr lvl="1" rtl="0"/>
            <a:r>
              <a:rPr lang="hu-HU" noProof="0" smtClean="0"/>
              <a:t>Második szint</a:t>
            </a:r>
          </a:p>
          <a:p>
            <a:pPr lvl="2" rtl="0"/>
            <a:r>
              <a:rPr lang="hu-HU" noProof="0" smtClean="0"/>
              <a:t>Harmadik szint</a:t>
            </a:r>
          </a:p>
          <a:p>
            <a:pPr lvl="3" rtl="0"/>
            <a:r>
              <a:rPr lang="hu-HU" noProof="0" smtClean="0"/>
              <a:t>Negyedik szint</a:t>
            </a:r>
          </a:p>
          <a:p>
            <a:pPr lvl="4" rtl="0"/>
            <a:r>
              <a:rPr lang="hu-HU" noProof="0" smtClean="0"/>
              <a:t>Ötödik szint</a:t>
            </a:r>
            <a:endParaRPr lang="hu-HU" noProof="0" dirty="0"/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8" name="Élőláb helye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9" name="Dia számának helye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572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Dátum helye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4" name="Élőláb helye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5" name="Dia számának helye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667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3" name="Élőláb helye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821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rtlCol="0" anchor="b">
            <a:normAutofit/>
          </a:bodyPr>
          <a:lstStyle>
            <a:lvl1pPr algn="ctr">
              <a:defRPr sz="2400" b="0"/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  <a:p>
            <a:pPr lvl="1" rtl="0"/>
            <a:r>
              <a:rPr lang="hu-HU" noProof="0" smtClean="0"/>
              <a:t>Második szint</a:t>
            </a:r>
          </a:p>
          <a:p>
            <a:pPr lvl="2" rtl="0"/>
            <a:r>
              <a:rPr lang="hu-HU" noProof="0" smtClean="0"/>
              <a:t>Harmadik szint</a:t>
            </a:r>
          </a:p>
          <a:p>
            <a:pPr lvl="3" rtl="0"/>
            <a:r>
              <a:rPr lang="hu-HU" noProof="0" smtClean="0"/>
              <a:t>Negyedik szint</a:t>
            </a:r>
          </a:p>
          <a:p>
            <a:pPr lvl="4" rtl="0"/>
            <a:r>
              <a:rPr lang="hu-HU" noProof="0" smtClean="0"/>
              <a:t>Ötödik szint</a:t>
            </a:r>
            <a:endParaRPr lang="hu-HU" noProof="0" dirty="0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529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14" name="Kép helyőrzője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hu-HU" noProof="0" smtClean="0"/>
              <a:t>Kép beszúrásához kattintson az ikonra</a:t>
            </a:r>
            <a:endParaRPr lang="hu-HU" noProof="0" dirty="0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76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zéles 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rtlCol="0" anchor="b">
            <a:normAutofit/>
          </a:bodyPr>
          <a:lstStyle>
            <a:lvl1pPr algn="ctr">
              <a:defRPr sz="2400" b="0"/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Kép helyőrzője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hu-HU" noProof="0" smtClean="0"/>
              <a:t>Kép beszúrásához kattintson az ikonra</a:t>
            </a:r>
            <a:endParaRPr lang="hu-HU" noProof="0" dirty="0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 rtlCol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163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ím és felir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rtlCol="0" anchor="ctr">
            <a:normAutofit/>
          </a:bodyPr>
          <a:lstStyle>
            <a:lvl1pPr algn="ctr">
              <a:defRPr sz="3200" b="0" cap="none"/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131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dézet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zövegdoboz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hu-HU" sz="8000" noProof="0" dirty="0">
                <a:solidFill>
                  <a:schemeClr val="tx1"/>
                </a:solidFill>
                <a:effectLst/>
              </a:rPr>
              <a:t>„</a:t>
            </a:r>
          </a:p>
        </p:txBody>
      </p:sp>
      <p:sp>
        <p:nvSpPr>
          <p:cNvPr id="15" name="Szövegdoboz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hu-HU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rtlCol="0"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10" name="Szöveg helye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rtlCol="0"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207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j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rtlCol="0" anchor="b">
            <a:normAutofit/>
          </a:bodyPr>
          <a:lstStyle>
            <a:lvl1pPr algn="r">
              <a:defRPr sz="3200" b="0" cap="none"/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9469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jegy – idéz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zövegdoboz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hu-HU" sz="8000" noProof="0" dirty="0">
                <a:solidFill>
                  <a:schemeClr val="tx1"/>
                </a:solidFill>
                <a:effectLst/>
              </a:rPr>
              <a:t>„</a:t>
            </a:r>
          </a:p>
        </p:txBody>
      </p:sp>
      <p:sp>
        <p:nvSpPr>
          <p:cNvPr id="15" name="Szövegdoboz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hu-HU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rtlCol="0"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10" name="Szöveg helye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hu-HU" noProof="0" smtClean="0"/>
              <a:t>Mintaszöveg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332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gaz vagy ham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10" name="Szöveg helye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hu-HU" noProof="0" smtClean="0"/>
              <a:t>Mintaszöveg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hu-HU" noProof="0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6000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hu-HU" noProof="0" smtClean="0"/>
              <a:t>Mintaszöveg szerkesztése</a:t>
            </a:r>
          </a:p>
          <a:p>
            <a:pPr lvl="1" rtl="0"/>
            <a:r>
              <a:rPr lang="hu-HU" noProof="0" smtClean="0"/>
              <a:t>Második szint</a:t>
            </a:r>
          </a:p>
          <a:p>
            <a:pPr lvl="2" rtl="0"/>
            <a:r>
              <a:rPr lang="hu-HU" noProof="0" smtClean="0"/>
              <a:t>Harmadik szint</a:t>
            </a:r>
          </a:p>
          <a:p>
            <a:pPr lvl="3" rtl="0"/>
            <a:r>
              <a:rPr lang="hu-HU" noProof="0" smtClean="0"/>
              <a:t>Negyedik szint</a:t>
            </a:r>
          </a:p>
          <a:p>
            <a:pPr lvl="4" rtl="0"/>
            <a:r>
              <a:rPr lang="hu-HU" noProof="0" smtClean="0"/>
              <a:t>Ötödik szint</a:t>
            </a:r>
            <a:endParaRPr lang="hu-HU" noProof="0" dirty="0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8983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 rtlCol="0"/>
          <a:lstStyle/>
          <a:p>
            <a:pPr rtl="0"/>
            <a:r>
              <a:rPr lang="hu-HU" noProof="0" smtClean="0"/>
              <a:t>Mintacím szerkesztése</a:t>
            </a:r>
            <a:endParaRPr lang="hu-HU" noProof="0" dirty="0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rtlCol="0" anchor="t"/>
          <a:lstStyle/>
          <a:p>
            <a:pPr lvl="0" rtl="0"/>
            <a:r>
              <a:rPr lang="hu-HU" noProof="0" smtClean="0"/>
              <a:t>Mintaszöveg szerkesztése</a:t>
            </a:r>
          </a:p>
          <a:p>
            <a:pPr lvl="1" rtl="0"/>
            <a:r>
              <a:rPr lang="hu-HU" noProof="0" smtClean="0"/>
              <a:t>Második szint</a:t>
            </a:r>
          </a:p>
          <a:p>
            <a:pPr lvl="2" rtl="0"/>
            <a:r>
              <a:rPr lang="hu-HU" noProof="0" smtClean="0"/>
              <a:t>Harmadik szint</a:t>
            </a:r>
          </a:p>
          <a:p>
            <a:pPr lvl="3" rtl="0"/>
            <a:r>
              <a:rPr lang="hu-HU" noProof="0" smtClean="0"/>
              <a:t>Negyedik szint</a:t>
            </a:r>
          </a:p>
          <a:p>
            <a:pPr lvl="4" rtl="0"/>
            <a:r>
              <a:rPr lang="hu-HU" noProof="0" smtClean="0"/>
              <a:t>Ötödik szint</a:t>
            </a:r>
            <a:endParaRPr lang="hu-HU" noProof="0" dirty="0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20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Csoport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Szabadkézi sokszög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Szabadkézi sokszög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Szabadkézi sokszög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Szabadkézi sokszög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Szabadkézi sokszög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Szabadkézi sokszög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Cím hely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hu-HU" noProof="0" dirty="0"/>
              <a:t>Mintacím stílusának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hu-HU" noProof="0" dirty="0"/>
              <a:t>Mintaszöveg szerkesztése</a:t>
            </a:r>
          </a:p>
          <a:p>
            <a:pPr lvl="1" rtl="0"/>
            <a:r>
              <a:rPr lang="hu-HU" noProof="0" dirty="0"/>
              <a:t>Második szint</a:t>
            </a:r>
          </a:p>
          <a:p>
            <a:pPr lvl="2" rtl="0"/>
            <a:r>
              <a:rPr lang="hu-HU" noProof="0" dirty="0"/>
              <a:t>Harmadik szint</a:t>
            </a:r>
          </a:p>
          <a:p>
            <a:pPr lvl="3" rtl="0"/>
            <a:r>
              <a:rPr lang="hu-HU" noProof="0" dirty="0"/>
              <a:t>Negyedik szint</a:t>
            </a:r>
          </a:p>
          <a:p>
            <a:pPr lvl="4" rtl="0"/>
            <a:r>
              <a:rPr lang="hu-HU" noProof="0" dirty="0"/>
              <a:t>Ötödik szint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4266F2B-081D-4497-B0F8-577845A830A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8E24FBD-50C7-4D9C-9D2A-869E0217F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29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Circular Economy</a:t>
            </a:r>
            <a:endParaRPr lang="en-GB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Bence Tary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8176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Circular Economy?</a:t>
            </a:r>
            <a:endParaRPr lang="en-GB" dirty="0"/>
          </a:p>
        </p:txBody>
      </p:sp>
      <p:sp>
        <p:nvSpPr>
          <p:cNvPr id="6" name="Tartalom helye 4"/>
          <p:cNvSpPr txBox="1">
            <a:spLocks/>
          </p:cNvSpPr>
          <p:nvPr/>
        </p:nvSpPr>
        <p:spPr>
          <a:xfrm>
            <a:off x="1484309" y="2666998"/>
            <a:ext cx="10018713" cy="3124201"/>
          </a:xfrm>
          <a:prstGeom prst="rect">
            <a:avLst/>
          </a:prstGeom>
        </p:spPr>
        <p:txBody>
          <a:bodyPr vert="horz" lIns="91440" tIns="45720" rIns="91440" bIns="45720" numCol="2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Reuse</a:t>
            </a:r>
          </a:p>
          <a:p>
            <a:r>
              <a:rPr lang="en-GB" dirty="0" smtClean="0"/>
              <a:t>Recycle</a:t>
            </a:r>
          </a:p>
          <a:p>
            <a:r>
              <a:rPr lang="en-GB" dirty="0" smtClean="0"/>
              <a:t>Reproduce</a:t>
            </a:r>
          </a:p>
          <a:p>
            <a:r>
              <a:rPr lang="en-GB" dirty="0" smtClean="0"/>
              <a:t>Repurpose </a:t>
            </a:r>
          </a:p>
          <a:p>
            <a:r>
              <a:rPr lang="en-GB" dirty="0" smtClean="0"/>
              <a:t>Minimize Input</a:t>
            </a:r>
          </a:p>
          <a:p>
            <a:r>
              <a:rPr lang="en-GB" dirty="0" smtClean="0"/>
              <a:t>Minimizing Waste</a:t>
            </a:r>
          </a:p>
          <a:p>
            <a:r>
              <a:rPr lang="en-GB" dirty="0" smtClean="0"/>
              <a:t>Introduced by David Pearce in 1990</a:t>
            </a:r>
          </a:p>
          <a:p>
            <a:r>
              <a:rPr lang="en-GB" dirty="0" smtClean="0"/>
              <a:t>(Or </a:t>
            </a:r>
            <a:r>
              <a:rPr lang="en-GB" dirty="0" err="1" smtClean="0"/>
              <a:t>Stahel</a:t>
            </a:r>
            <a:r>
              <a:rPr lang="en-GB" dirty="0" smtClean="0"/>
              <a:t> in 1982 - Debatable)  </a:t>
            </a:r>
          </a:p>
        </p:txBody>
      </p:sp>
      <p:pic>
        <p:nvPicPr>
          <p:cNvPr id="3074" name="Picture 2" descr="COWBOY BOOT shoe Country western Flower Pot Garden plant Planter yard art  statue: Amazon.co.uk: Kitchen &amp; Hom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3665" y="3953459"/>
            <a:ext cx="2625304" cy="290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0568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566606" y="2648711"/>
            <a:ext cx="10018713" cy="3124201"/>
          </a:xfrm>
        </p:spPr>
        <p:txBody>
          <a:bodyPr/>
          <a:lstStyle/>
          <a:p>
            <a:endParaRPr lang="en-GB"/>
          </a:p>
        </p:txBody>
      </p:sp>
      <p:pic>
        <p:nvPicPr>
          <p:cNvPr id="1026" name="Picture 2" descr="Plastic Packaging &amp; The Environmental Impa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754112" cy="688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églalap 3"/>
          <p:cNvSpPr/>
          <p:nvPr/>
        </p:nvSpPr>
        <p:spPr>
          <a:xfrm>
            <a:off x="7680960" y="0"/>
            <a:ext cx="451104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Lefelé nyíl 4"/>
          <p:cNvSpPr/>
          <p:nvPr/>
        </p:nvSpPr>
        <p:spPr>
          <a:xfrm>
            <a:off x="9168384" y="384048"/>
            <a:ext cx="1536192" cy="5998464"/>
          </a:xfrm>
          <a:prstGeom prst="downArrow">
            <a:avLst/>
          </a:prstGeom>
          <a:gradFill flip="none" rotWithShape="1">
            <a:gsLst>
              <a:gs pos="14000">
                <a:schemeClr val="accent2">
                  <a:lumMod val="75000"/>
                </a:schemeClr>
              </a:gs>
              <a:gs pos="100000">
                <a:srgbClr val="FF000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zövegdoboz 5"/>
          <p:cNvSpPr txBox="1"/>
          <p:nvPr/>
        </p:nvSpPr>
        <p:spPr>
          <a:xfrm>
            <a:off x="10515600" y="548640"/>
            <a:ext cx="15544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Preferred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 Preferred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6231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Sustainable Economy and Circular Economy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dirty="0" smtClean="0"/>
              <a:t>One as part of another </a:t>
            </a:r>
          </a:p>
          <a:p>
            <a:r>
              <a:rPr lang="en-GB" dirty="0" smtClean="0"/>
              <a:t>CE being driven by SE </a:t>
            </a:r>
          </a:p>
          <a:p>
            <a:r>
              <a:rPr lang="en-GB" dirty="0" smtClean="0"/>
              <a:t>SE being realised by CE</a:t>
            </a:r>
          </a:p>
        </p:txBody>
      </p:sp>
      <p:pic>
        <p:nvPicPr>
          <p:cNvPr id="4" name="Tartalom hely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9726" y="2945350"/>
            <a:ext cx="6962274" cy="3921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7107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Tartalom helye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6461"/>
          </a:xfrm>
        </p:spPr>
      </p:pic>
    </p:spTree>
    <p:extLst>
      <p:ext uri="{BB962C8B-B14F-4D97-AF65-F5344CB8AC3E}">
        <p14:creationId xmlns:p14="http://schemas.microsoft.com/office/powerpoint/2010/main" val="1420328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Cradle-to-cradle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Distinction between biological and technical cycles in the... | Download  Scientific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272" y="2326276"/>
            <a:ext cx="8058912" cy="453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98600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 Economic System</a:t>
            </a:r>
            <a:endParaRPr lang="en-GB" dirty="0"/>
          </a:p>
        </p:txBody>
      </p:sp>
      <p:sp>
        <p:nvSpPr>
          <p:cNvPr id="5" name="Szövegdoboz 4"/>
          <p:cNvSpPr txBox="1"/>
          <p:nvPr/>
        </p:nvSpPr>
        <p:spPr>
          <a:xfrm>
            <a:off x="4471416" y="3867912"/>
            <a:ext cx="1984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Produce </a:t>
            </a:r>
            <a:endParaRPr lang="en-GB" dirty="0"/>
          </a:p>
        </p:txBody>
      </p:sp>
      <p:sp>
        <p:nvSpPr>
          <p:cNvPr id="6" name="Vágott nyíl jobbra 5"/>
          <p:cNvSpPr/>
          <p:nvPr/>
        </p:nvSpPr>
        <p:spPr>
          <a:xfrm>
            <a:off x="5431536" y="3977640"/>
            <a:ext cx="1517904" cy="148090"/>
          </a:xfrm>
          <a:prstGeom prst="notchedRightArrow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zövegdoboz 6"/>
          <p:cNvSpPr txBox="1"/>
          <p:nvPr/>
        </p:nvSpPr>
        <p:spPr>
          <a:xfrm>
            <a:off x="6949440" y="3867912"/>
            <a:ext cx="603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Use </a:t>
            </a:r>
            <a:endParaRPr lang="en-GB" dirty="0"/>
          </a:p>
        </p:txBody>
      </p:sp>
      <p:sp>
        <p:nvSpPr>
          <p:cNvPr id="8" name="Vágott nyíl jobbra 7"/>
          <p:cNvSpPr/>
          <p:nvPr/>
        </p:nvSpPr>
        <p:spPr>
          <a:xfrm>
            <a:off x="7552944" y="3977640"/>
            <a:ext cx="1517904" cy="148090"/>
          </a:xfrm>
          <a:prstGeom prst="notchedRightArrow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Vágott nyíl jobbra 8"/>
          <p:cNvSpPr/>
          <p:nvPr/>
        </p:nvSpPr>
        <p:spPr>
          <a:xfrm>
            <a:off x="2953512" y="3977640"/>
            <a:ext cx="1517904" cy="148090"/>
          </a:xfrm>
          <a:prstGeom prst="notchedRightArrow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zövegdoboz 9"/>
          <p:cNvSpPr txBox="1"/>
          <p:nvPr/>
        </p:nvSpPr>
        <p:spPr>
          <a:xfrm>
            <a:off x="1938528" y="3858768"/>
            <a:ext cx="1014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Extract</a:t>
            </a:r>
            <a:endParaRPr lang="en-GB" dirty="0"/>
          </a:p>
        </p:txBody>
      </p:sp>
      <p:sp>
        <p:nvSpPr>
          <p:cNvPr id="11" name="Szövegdoboz 10"/>
          <p:cNvSpPr txBox="1"/>
          <p:nvPr/>
        </p:nvSpPr>
        <p:spPr>
          <a:xfrm>
            <a:off x="9244584" y="3858768"/>
            <a:ext cx="174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Dump</a:t>
            </a:r>
            <a:endParaRPr lang="en-GB" dirty="0"/>
          </a:p>
        </p:txBody>
      </p:sp>
      <p:sp>
        <p:nvSpPr>
          <p:cNvPr id="13" name="Tilos tábla 12"/>
          <p:cNvSpPr/>
          <p:nvPr/>
        </p:nvSpPr>
        <p:spPr>
          <a:xfrm>
            <a:off x="2551176" y="2249424"/>
            <a:ext cx="8129016" cy="3794760"/>
          </a:xfrm>
          <a:prstGeom prst="noSmoking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Szövegdoboz 13"/>
          <p:cNvSpPr txBox="1"/>
          <p:nvPr/>
        </p:nvSpPr>
        <p:spPr>
          <a:xfrm rot="1447949">
            <a:off x="4593566" y="4013772"/>
            <a:ext cx="5486456" cy="83099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48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Unsustainable</a:t>
            </a:r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54978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Circular Economy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How ERP can Help the Circular Economy | SYSPRO ER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935" y="2438399"/>
            <a:ext cx="6605143" cy="4499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zövegdoboz 3"/>
          <p:cNvSpPr txBox="1"/>
          <p:nvPr/>
        </p:nvSpPr>
        <p:spPr>
          <a:xfrm>
            <a:off x="10762488" y="1196076"/>
            <a:ext cx="1429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Problem!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Vágott nyíl jobbra 4"/>
          <p:cNvSpPr/>
          <p:nvPr/>
        </p:nvSpPr>
        <p:spPr>
          <a:xfrm rot="9725737">
            <a:off x="6415065" y="2065591"/>
            <a:ext cx="4481149" cy="164048"/>
          </a:xfrm>
          <a:prstGeom prst="notchedRightArrow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Vágott nyíl jobbra 6"/>
          <p:cNvSpPr/>
          <p:nvPr/>
        </p:nvSpPr>
        <p:spPr>
          <a:xfrm rot="9254909">
            <a:off x="7753175" y="2067856"/>
            <a:ext cx="3182260" cy="163450"/>
          </a:xfrm>
          <a:prstGeom prst="notchedRightArrow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Vágott nyíl jobbra 7"/>
          <p:cNvSpPr/>
          <p:nvPr/>
        </p:nvSpPr>
        <p:spPr>
          <a:xfrm rot="7290567">
            <a:off x="8625785" y="2543908"/>
            <a:ext cx="2809928" cy="145141"/>
          </a:xfrm>
          <a:prstGeom prst="notchedRightArrow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9569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 Problems of Circular Economy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dirty="0" smtClean="0"/>
              <a:t>Thermodynamics</a:t>
            </a:r>
          </a:p>
          <a:p>
            <a:r>
              <a:rPr lang="en-GB" dirty="0" smtClean="0"/>
              <a:t>System Boundaries</a:t>
            </a:r>
          </a:p>
          <a:p>
            <a:r>
              <a:rPr lang="en-GB" dirty="0" smtClean="0"/>
              <a:t>Scale of Economy</a:t>
            </a:r>
          </a:p>
          <a:p>
            <a:r>
              <a:rPr lang="en-GB" dirty="0" smtClean="0"/>
              <a:t>Technological Lock-ins</a:t>
            </a:r>
          </a:p>
          <a:p>
            <a:r>
              <a:rPr lang="en-GB" dirty="0" smtClean="0"/>
              <a:t>Governance and Management </a:t>
            </a:r>
          </a:p>
          <a:p>
            <a:r>
              <a:rPr lang="en-GB" dirty="0" smtClean="0"/>
              <a:t>Social Limitations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0852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dirty="0" smtClean="0"/>
              <a:t>Too idealistic to realise – but a good target</a:t>
            </a:r>
          </a:p>
          <a:p>
            <a:r>
              <a:rPr lang="en-GB" dirty="0" smtClean="0"/>
              <a:t>Getting close to it good enough</a:t>
            </a:r>
          </a:p>
          <a:p>
            <a:r>
              <a:rPr lang="en-GB" dirty="0" smtClean="0"/>
              <a:t>Unrealistic at the moment – changes are needed</a:t>
            </a:r>
          </a:p>
        </p:txBody>
      </p:sp>
    </p:spTree>
    <p:extLst>
      <p:ext uri="{BB962C8B-B14F-4D97-AF65-F5344CB8AC3E}">
        <p14:creationId xmlns:p14="http://schemas.microsoft.com/office/powerpoint/2010/main" val="21647876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References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Geissdoerfer</a:t>
            </a:r>
            <a:r>
              <a:rPr lang="en-GB" dirty="0"/>
              <a:t>, M., Morioka, S.N., de </a:t>
            </a:r>
            <a:r>
              <a:rPr lang="en-GB" dirty="0" err="1"/>
              <a:t>Carvalho</a:t>
            </a:r>
            <a:r>
              <a:rPr lang="en-GB" dirty="0"/>
              <a:t>, M.M., Evans, S., 2018. Business models and supply chains for the circular economy. Journal of Cleaner Production 190, 712–721. https://doi.org/10.1016/j.jclepro.2018.04.159</a:t>
            </a:r>
          </a:p>
          <a:p>
            <a:r>
              <a:rPr lang="en-GB" dirty="0" err="1"/>
              <a:t>Korhonen</a:t>
            </a:r>
            <a:r>
              <a:rPr lang="en-GB" dirty="0"/>
              <a:t>, J., </a:t>
            </a:r>
            <a:r>
              <a:rPr lang="en-GB" dirty="0" err="1"/>
              <a:t>Honkasalo</a:t>
            </a:r>
            <a:r>
              <a:rPr lang="en-GB" dirty="0"/>
              <a:t>, A., </a:t>
            </a:r>
            <a:r>
              <a:rPr lang="en-GB" dirty="0" err="1"/>
              <a:t>Seppälä</a:t>
            </a:r>
            <a:r>
              <a:rPr lang="en-GB" dirty="0"/>
              <a:t>, J., 2018. Circular Economy: The Concept and its Limitations. Ecological Economics 143, 37–46. https://doi.org/10.1016/j.ecolecon.2017.06.041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9019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Pictures and further References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BPF, 2020. Plastic Packaging &amp; The Environmental Impact [WWW Document]. URL https://www.bpf.co.uk/packaging/environment.aspx (accessed 12.4.20).</a:t>
            </a:r>
          </a:p>
          <a:p>
            <a:r>
              <a:rPr lang="en-GB" dirty="0"/>
              <a:t>Gartner, K., 2016. Consumerism, Mass Extinction and our Throw-Away Society [WWW Document]. The Art Of. URL https://www.theartof.com/articles/consumerism-mass-extinction-and-our-throw-away-society (accessed 12.14.20).</a:t>
            </a:r>
          </a:p>
          <a:p>
            <a:r>
              <a:rPr lang="en-GB" dirty="0" err="1"/>
              <a:t>Wautelet</a:t>
            </a:r>
            <a:r>
              <a:rPr lang="en-GB" dirty="0"/>
              <a:t>, T., </a:t>
            </a:r>
            <a:r>
              <a:rPr lang="en-GB" dirty="0" err="1"/>
              <a:t>n.d.</a:t>
            </a:r>
            <a:r>
              <a:rPr lang="en-GB" dirty="0"/>
              <a:t> Figure 2-Distinction between biological and technical cycles in the... [WWW Document]. </a:t>
            </a:r>
            <a:r>
              <a:rPr lang="en-GB" dirty="0" err="1"/>
              <a:t>ResearchGate</a:t>
            </a:r>
            <a:r>
              <a:rPr lang="en-GB" dirty="0"/>
              <a:t>. URL https://www.researchgate.net/figure/Distinction-between-biological-and-technical-cycles-in-the-Cradle-to-Cradle-design_fig2_322555840 (accessed 12.5.20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5825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átószög">
  <a:themeElements>
    <a:clrScheme name="Parallaxis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is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is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6805447_TF22644756.potx" id="{578A41F8-4A3C-4CE2-BE87-24562C7588B3}" vid="{60E4572C-1A85-4D38-A51C-F5AFB58C10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2960</TotalTime>
  <Words>270</Words>
  <Application>Microsoft Office PowerPoint</Application>
  <PresentationFormat>Szélesvásznú</PresentationFormat>
  <Paragraphs>60</Paragraphs>
  <Slides>12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2</vt:i4>
      </vt:variant>
      <vt:variant>
        <vt:lpstr>Téma</vt:lpstr>
      </vt:variant>
      <vt:variant>
        <vt:i4>1</vt:i4>
      </vt:variant>
      <vt:variant>
        <vt:lpstr>Diacímek</vt:lpstr>
      </vt:variant>
      <vt:variant>
        <vt:i4>12</vt:i4>
      </vt:variant>
    </vt:vector>
  </HeadingPairs>
  <TitlesOfParts>
    <vt:vector size="15" baseType="lpstr">
      <vt:lpstr>Arial</vt:lpstr>
      <vt:lpstr>Corbel</vt:lpstr>
      <vt:lpstr>Látószög</vt:lpstr>
      <vt:lpstr>Circular Economy</vt:lpstr>
      <vt:lpstr>What is Circular Economy?</vt:lpstr>
      <vt:lpstr>PowerPoint-bemutató</vt:lpstr>
      <vt:lpstr>Sustainable Economy and Circular Economy</vt:lpstr>
      <vt:lpstr>PowerPoint-bemutató</vt:lpstr>
      <vt:lpstr>Cradle-to-cradle</vt:lpstr>
      <vt:lpstr>Current  Economic System</vt:lpstr>
      <vt:lpstr>Circular Economy</vt:lpstr>
      <vt:lpstr>6 Problems of Circular Economy</vt:lpstr>
      <vt:lpstr>Conclusion </vt:lpstr>
      <vt:lpstr>Main References</vt:lpstr>
      <vt:lpstr>Pictures and further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Circular Economy</dc:title>
  <dc:creator>Bence</dc:creator>
  <cp:lastModifiedBy>Bence</cp:lastModifiedBy>
  <cp:revision>38</cp:revision>
  <dcterms:created xsi:type="dcterms:W3CDTF">2020-12-04T00:24:40Z</dcterms:created>
  <dcterms:modified xsi:type="dcterms:W3CDTF">2020-12-16T08:22:52Z</dcterms:modified>
</cp:coreProperties>
</file>