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heme/themeOverride2.xml" ContentType="application/vnd.openxmlformats-officedocument.themeOverr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03" r:id="rId5"/>
    <p:sldMasterId id="2147483648" r:id="rId6"/>
    <p:sldMasterId id="2147483682" r:id="rId7"/>
    <p:sldMasterId id="2147483720" r:id="rId8"/>
    <p:sldMasterId id="2147483735" r:id="rId9"/>
  </p:sldMasterIdLst>
  <p:notesMasterIdLst>
    <p:notesMasterId r:id="rId38"/>
  </p:notesMasterIdLst>
  <p:sldIdLst>
    <p:sldId id="503" r:id="rId10"/>
    <p:sldId id="512" r:id="rId11"/>
    <p:sldId id="513" r:id="rId12"/>
    <p:sldId id="514" r:id="rId13"/>
    <p:sldId id="515" r:id="rId14"/>
    <p:sldId id="529" r:id="rId15"/>
    <p:sldId id="516" r:id="rId16"/>
    <p:sldId id="530" r:id="rId17"/>
    <p:sldId id="271" r:id="rId18"/>
    <p:sldId id="493" r:id="rId19"/>
    <p:sldId id="518" r:id="rId20"/>
    <p:sldId id="494" r:id="rId21"/>
    <p:sldId id="517" r:id="rId22"/>
    <p:sldId id="496" r:id="rId23"/>
    <p:sldId id="520" r:id="rId24"/>
    <p:sldId id="521" r:id="rId25"/>
    <p:sldId id="531" r:id="rId26"/>
    <p:sldId id="522" r:id="rId27"/>
    <p:sldId id="532" r:id="rId28"/>
    <p:sldId id="525" r:id="rId29"/>
    <p:sldId id="523" r:id="rId30"/>
    <p:sldId id="269" r:id="rId31"/>
    <p:sldId id="501" r:id="rId32"/>
    <p:sldId id="500" r:id="rId33"/>
    <p:sldId id="502" r:id="rId34"/>
    <p:sldId id="527" r:id="rId35"/>
    <p:sldId id="533" r:id="rId36"/>
    <p:sldId id="52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clrMode="gray" scaleToFitPaper="1"/>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7D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39" autoAdjust="0"/>
    <p:restoredTop sz="66605" autoAdjust="0"/>
  </p:normalViewPr>
  <p:slideViewPr>
    <p:cSldViewPr snapToGrid="0">
      <p:cViewPr>
        <p:scale>
          <a:sx n="40" d="100"/>
          <a:sy n="40" d="100"/>
        </p:scale>
        <p:origin x="1356" y="222"/>
      </p:cViewPr>
      <p:guideLst/>
    </p:cSldViewPr>
  </p:slideViewPr>
  <p:outlineViewPr>
    <p:cViewPr>
      <p:scale>
        <a:sx n="33" d="100"/>
        <a:sy n="33" d="100"/>
      </p:scale>
      <p:origin x="0" y="0"/>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39F2D-2C6D-4DE8-AF03-44B950F7AF50}"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996955-19C8-447B-9AC7-DE00E46E6816}" type="slidenum">
              <a:rPr lang="en-GB" smtClean="0"/>
              <a:t>‹#›</a:t>
            </a:fld>
            <a:endParaRPr lang="en-GB"/>
          </a:p>
        </p:txBody>
      </p:sp>
    </p:spTree>
    <p:extLst>
      <p:ext uri="{BB962C8B-B14F-4D97-AF65-F5344CB8AC3E}">
        <p14:creationId xmlns:p14="http://schemas.microsoft.com/office/powerpoint/2010/main" val="4147794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a:t>
            </a:r>
          </a:p>
          <a:p>
            <a:r>
              <a:rPr lang="en-GB" dirty="0"/>
              <a:t>Turnitin is open now.</a:t>
            </a:r>
          </a:p>
          <a:p>
            <a:r>
              <a:rPr lang="en-GB" dirty="0"/>
              <a:t>Module assignment brief can be found on Moodle after this lesson</a:t>
            </a:r>
          </a:p>
          <a:p>
            <a:r>
              <a:rPr lang="en-GB" b="0" dirty="0">
                <a:solidFill>
                  <a:srgbClr val="0070C0"/>
                </a:solidFill>
              </a:rPr>
              <a:t>Provisional Results released 22 August 2024</a:t>
            </a:r>
          </a:p>
          <a:p>
            <a:r>
              <a:rPr lang="en-GB" b="0" dirty="0">
                <a:solidFill>
                  <a:srgbClr val="0070C0"/>
                </a:solidFill>
              </a:rPr>
              <a:t>Exam board confirms results in September</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a:t>
            </a:fld>
            <a:endParaRPr lang="en-GB"/>
          </a:p>
        </p:txBody>
      </p:sp>
    </p:spTree>
    <p:extLst>
      <p:ext uri="{BB962C8B-B14F-4D97-AF65-F5344CB8AC3E}">
        <p14:creationId xmlns:p14="http://schemas.microsoft.com/office/powerpoint/2010/main" val="264588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allocated 15 mins</a:t>
            </a:r>
          </a:p>
          <a:p>
            <a:r>
              <a:rPr lang="en-GB" dirty="0"/>
              <a:t>(12mins presentation &amp; 3 mins Q&amp;A)</a:t>
            </a:r>
          </a:p>
          <a:p>
            <a:r>
              <a:rPr lang="en-GB" dirty="0"/>
              <a:t>IMPORTANT that you upload ppt/presentation notes to Turnitin by 23:59hrs on 24 July.</a:t>
            </a:r>
          </a:p>
          <a:p>
            <a:r>
              <a:rPr lang="en-GB" dirty="0"/>
              <a:t>You will be allocated a date/time to give your presentation – </a:t>
            </a:r>
          </a:p>
          <a:p>
            <a:r>
              <a:rPr lang="en-GB" dirty="0"/>
              <a:t>25 July, 26 July, 29 July – IF YOU HAVEN’T DONE SO YET , DO IT TODAY</a:t>
            </a:r>
          </a:p>
          <a:p>
            <a:r>
              <a:rPr lang="en-GB" dirty="0"/>
              <a:t>Each presentation will be recorded by the examiners and then uploaded for you onto Turnitin</a:t>
            </a:r>
          </a:p>
          <a:p>
            <a:r>
              <a:rPr lang="en-GB" dirty="0"/>
              <a:t>An equivalent allocation of 2500 words provided for the task </a:t>
            </a:r>
            <a:r>
              <a:rPr lang="en-GB" b="1" dirty="0"/>
              <a:t>– PLEASE NOTE this is NOT the actual number of words required</a:t>
            </a:r>
          </a:p>
          <a:p>
            <a:r>
              <a:rPr lang="en-GB" b="1" dirty="0"/>
              <a:t>Appropriate referencing is still required</a:t>
            </a:r>
          </a:p>
          <a:p>
            <a:endParaRPr lang="en-GB" dirty="0"/>
          </a:p>
          <a:p>
            <a:r>
              <a:rPr lang="en-GB" dirty="0"/>
              <a:t>ONCE you have agreed the date/time and delivered your presentation you MUST NOT Speak with other students to share experience until everyone has finished</a:t>
            </a:r>
          </a:p>
          <a:p>
            <a:endParaRPr lang="en-GB" dirty="0"/>
          </a:p>
          <a:p>
            <a:r>
              <a:rPr lang="en-GB" dirty="0"/>
              <a:t>Show where to upload on Turnitin</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5</a:t>
            </a:fld>
            <a:endParaRPr lang="en-GB"/>
          </a:p>
        </p:txBody>
      </p:sp>
    </p:spTree>
    <p:extLst>
      <p:ext uri="{BB962C8B-B14F-4D97-AF65-F5344CB8AC3E}">
        <p14:creationId xmlns:p14="http://schemas.microsoft.com/office/powerpoint/2010/main" val="2544599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Different subject to the presentation</a:t>
            </a:r>
          </a:p>
          <a:p>
            <a:r>
              <a:rPr lang="en-GB" dirty="0"/>
              <a:t>Allocation of </a:t>
            </a:r>
            <a:r>
              <a:rPr lang="en-GB" b="1" dirty="0"/>
              <a:t>2500 words ( word count +/-10%)</a:t>
            </a:r>
          </a:p>
          <a:p>
            <a:r>
              <a:rPr lang="en-GB" dirty="0"/>
              <a:t>Appropriate referencing – Harvard</a:t>
            </a:r>
          </a:p>
          <a:p>
            <a:r>
              <a:rPr lang="en-GB" dirty="0"/>
              <a:t>Upload to Turnitin by 23:59hrs on 24</a:t>
            </a:r>
            <a:r>
              <a:rPr lang="en-GB" baseline="30000" dirty="0"/>
              <a:t>th</a:t>
            </a:r>
            <a:r>
              <a:rPr lang="en-GB" dirty="0"/>
              <a:t> July 2024 – </a:t>
            </a:r>
            <a:r>
              <a:rPr lang="en-GB" b="1" dirty="0"/>
              <a:t>separate tab (show on Turnitin)</a:t>
            </a:r>
          </a:p>
          <a:p>
            <a:endParaRPr lang="en-GB" dirty="0"/>
          </a:p>
          <a:p>
            <a:r>
              <a:rPr lang="en-GB" dirty="0"/>
              <a:t>This task aims to summarise, interpret and critically evaluate published material to establish current knowledge of the subject</a:t>
            </a:r>
          </a:p>
        </p:txBody>
      </p:sp>
      <p:sp>
        <p:nvSpPr>
          <p:cNvPr id="4" name="Slide Number Placeholder 3"/>
          <p:cNvSpPr>
            <a:spLocks noGrp="1"/>
          </p:cNvSpPr>
          <p:nvPr>
            <p:ph type="sldNum" sz="quarter" idx="5"/>
          </p:nvPr>
        </p:nvSpPr>
        <p:spPr/>
        <p:txBody>
          <a:bodyPr/>
          <a:lstStyle/>
          <a:p>
            <a:fld id="{32996955-19C8-447B-9AC7-DE00E46E6816}" type="slidenum">
              <a:rPr lang="en-GB" smtClean="0"/>
              <a:t>7</a:t>
            </a:fld>
            <a:endParaRPr lang="en-GB"/>
          </a:p>
        </p:txBody>
      </p:sp>
    </p:spTree>
    <p:extLst>
      <p:ext uri="{BB962C8B-B14F-4D97-AF65-F5344CB8AC3E}">
        <p14:creationId xmlns:p14="http://schemas.microsoft.com/office/powerpoint/2010/main" val="2361872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0"/>
              </a:spcBef>
            </a:pPr>
            <a:r>
              <a:rPr lang="en-GB" dirty="0"/>
              <a:t>1. The key goal of the assignment is to get you to demonstrate an understanding of the theories and concepts that relate to these issues and challenges in policing. Its these challenges /issues that impact or influence the development of policy, the setting of priorities and the design and delivery of services</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dirty="0"/>
              <a:t>2. Deliberately broad remit to allow you to focus on an issue that interests you! </a:t>
            </a:r>
            <a:r>
              <a:rPr lang="en-GB" b="1" u="sng" dirty="0"/>
              <a:t>You are in charge here.</a:t>
            </a:r>
          </a:p>
          <a:p>
            <a:pPr algn="just">
              <a:lnSpc>
                <a:spcPct val="150000"/>
              </a:lnSpc>
              <a:spcBef>
                <a:spcPts val="0"/>
              </a:spcBef>
            </a:pPr>
            <a:r>
              <a:rPr lang="en-GB" dirty="0"/>
              <a:t>3. So you can choose one that interest you both personally and professionally.</a:t>
            </a:r>
          </a:p>
          <a:p>
            <a:pPr algn="just">
              <a:lnSpc>
                <a:spcPct val="150000"/>
              </a:lnSpc>
              <a:spcBef>
                <a:spcPts val="0"/>
              </a:spcBef>
            </a:pPr>
            <a:r>
              <a:rPr lang="en-GB" dirty="0"/>
              <a:t>( </a:t>
            </a:r>
            <a:r>
              <a:rPr lang="en-GB" dirty="0" err="1"/>
              <a:t>yr</a:t>
            </a:r>
            <a:r>
              <a:rPr lang="en-GB" dirty="0"/>
              <a:t> 3 choices!)</a:t>
            </a:r>
          </a:p>
        </p:txBody>
      </p:sp>
      <p:sp>
        <p:nvSpPr>
          <p:cNvPr id="4" name="Slide Number Placeholder 3"/>
          <p:cNvSpPr>
            <a:spLocks noGrp="1"/>
          </p:cNvSpPr>
          <p:nvPr>
            <p:ph type="sldNum" sz="quarter" idx="5"/>
          </p:nvPr>
        </p:nvSpPr>
        <p:spPr/>
        <p:txBody>
          <a:bodyPr/>
          <a:lstStyle/>
          <a:p>
            <a:fld id="{32996955-19C8-447B-9AC7-DE00E46E6816}" type="slidenum">
              <a:rPr lang="en-GB" smtClean="0"/>
              <a:t>9</a:t>
            </a:fld>
            <a:endParaRPr lang="en-GB"/>
          </a:p>
        </p:txBody>
      </p:sp>
    </p:spTree>
    <p:extLst>
      <p:ext uri="{BB962C8B-B14F-4D97-AF65-F5344CB8AC3E}">
        <p14:creationId xmlns:p14="http://schemas.microsoft.com/office/powerpoint/2010/main" val="3153767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15 min Presentation –  topic broad ranging from issues identified from the course or your independent research. </a:t>
            </a:r>
          </a:p>
          <a:p>
            <a:r>
              <a:rPr lang="en-US" sz="1200" dirty="0"/>
              <a:t>NB </a:t>
            </a:r>
            <a:r>
              <a:rPr lang="en-US" sz="1200" b="1" dirty="0"/>
              <a:t>- 12 mins presentation – anything over will stop and not be marked.</a:t>
            </a:r>
          </a:p>
          <a:p>
            <a:r>
              <a:rPr lang="en-US" sz="1200" b="1" dirty="0"/>
              <a:t>Followed by 3mins Q&amp;A</a:t>
            </a:r>
          </a:p>
          <a:p>
            <a:r>
              <a:rPr lang="en-US" sz="1200" dirty="0"/>
              <a:t>Format – </a:t>
            </a:r>
            <a:r>
              <a:rPr lang="en-US" sz="1200" dirty="0" err="1"/>
              <a:t>Powerpoint</a:t>
            </a:r>
            <a:r>
              <a:rPr lang="en-US" sz="1200" dirty="0"/>
              <a:t> / other – but must be able to load onto Turnitin and be accessible otherwise it will be classed as not complying.</a:t>
            </a:r>
          </a:p>
          <a:p>
            <a:r>
              <a:rPr lang="en-US" sz="1200" dirty="0"/>
              <a:t>( Google slides, Apple keynote)</a:t>
            </a:r>
          </a:p>
          <a:p>
            <a:endParaRPr lang="en-GB" dirty="0"/>
          </a:p>
          <a:p>
            <a:r>
              <a:rPr lang="en-GB" dirty="0"/>
              <a:t>NOTE – it is an Equivalent of 2500 words which takes into account the preparation of the presentation, research etc. I do not want to see 2500 words on the slides!!!</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10</a:t>
            </a:fld>
            <a:endParaRPr lang="en-GB"/>
          </a:p>
        </p:txBody>
      </p:sp>
    </p:spTree>
    <p:extLst>
      <p:ext uri="{BB962C8B-B14F-4D97-AF65-F5344CB8AC3E}">
        <p14:creationId xmlns:p14="http://schemas.microsoft.com/office/powerpoint/2010/main" val="639048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is/are the key words here??</a:t>
            </a:r>
          </a:p>
          <a:p>
            <a:r>
              <a:rPr lang="en-GB" dirty="0"/>
              <a:t>CRITICALLY INVESTIGATE</a:t>
            </a:r>
          </a:p>
          <a:p>
            <a:endParaRPr lang="en-GB" dirty="0"/>
          </a:p>
          <a:p>
            <a:r>
              <a:rPr lang="en-GB" dirty="0"/>
              <a:t>What does Critically investigate mean? – investigate = </a:t>
            </a:r>
            <a:r>
              <a:rPr lang="en-GB" b="0" i="0" dirty="0">
                <a:solidFill>
                  <a:srgbClr val="222222"/>
                </a:solidFill>
                <a:effectLst/>
                <a:latin typeface="Arial" panose="020B0604020202020204" pitchFamily="34" charset="0"/>
              </a:rPr>
              <a:t>to look into or examine the particulars of (something) carefully so as to discover something hidden, unique, or complex</a:t>
            </a:r>
            <a:endParaRPr lang="en-GB" dirty="0"/>
          </a:p>
          <a:p>
            <a:endParaRPr lang="en-GB" dirty="0"/>
          </a:p>
          <a:p>
            <a:r>
              <a:rPr lang="en-GB" dirty="0"/>
              <a:t>Important part of this task is the word </a:t>
            </a:r>
            <a:r>
              <a:rPr lang="en-GB" b="1" dirty="0"/>
              <a:t>CRITICALLY!!</a:t>
            </a:r>
          </a:p>
          <a:p>
            <a:r>
              <a:rPr lang="en-GB" b="1" dirty="0"/>
              <a:t>To be critical is another means of evaluating something , so you start to question everything, look for strengths and weaknesses, look to see whether others agree or challenge what you have found</a:t>
            </a:r>
          </a:p>
          <a:p>
            <a:endParaRPr lang="en-GB" b="1" dirty="0"/>
          </a:p>
          <a:p>
            <a:r>
              <a:rPr lang="en-GB" b="0" dirty="0"/>
              <a:t>So to critically investigate means to read between the lines, question the particulars of something, discover the unique aspects of the topic or the complexities of it BUT importantly to compare/contrasts to what others say . Providing balance in your critical investigation is important as it can then let your reader make decisions.</a:t>
            </a:r>
          </a:p>
          <a:p>
            <a:r>
              <a:rPr lang="en-GB" b="1" dirty="0"/>
              <a:t>REMEMBER:</a:t>
            </a:r>
          </a:p>
          <a:p>
            <a:r>
              <a:rPr lang="en-GB" dirty="0"/>
              <a:t> you have only got to investigate 1 issue</a:t>
            </a:r>
          </a:p>
          <a:p>
            <a:r>
              <a:rPr lang="en-GB" dirty="0"/>
              <a:t> you need to orally present your findings</a:t>
            </a:r>
          </a:p>
          <a:p>
            <a:r>
              <a:rPr lang="en-GB" dirty="0"/>
              <a:t>You are  limited to 12 mins maximum!!</a:t>
            </a:r>
          </a:p>
          <a:p>
            <a:r>
              <a:rPr lang="en-GB" dirty="0"/>
              <a:t>So you need to be focused within your ppt and your delivery of the content</a:t>
            </a:r>
          </a:p>
          <a:p>
            <a:endParaRPr lang="en-GB" dirty="0"/>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11</a:t>
            </a:fld>
            <a:endParaRPr lang="en-GB"/>
          </a:p>
        </p:txBody>
      </p:sp>
    </p:spTree>
    <p:extLst>
      <p:ext uri="{BB962C8B-B14F-4D97-AF65-F5344CB8AC3E}">
        <p14:creationId xmlns:p14="http://schemas.microsoft.com/office/powerpoint/2010/main" val="1915456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Below is only a guide – remember this is </a:t>
            </a:r>
            <a:r>
              <a:rPr lang="en-GB" sz="1200" b="1" dirty="0"/>
              <a:t>your</a:t>
            </a:r>
            <a:r>
              <a:rPr lang="en-GB" sz="1200" dirty="0"/>
              <a:t> work and your opportunity to represent your chosen area and the underpinning literature and issues. </a:t>
            </a:r>
          </a:p>
          <a:p>
            <a:endParaRPr lang="en-GB" sz="1200" dirty="0"/>
          </a:p>
          <a:p>
            <a:pPr lvl="0"/>
            <a:r>
              <a:rPr lang="en-GB" sz="1200" b="1" dirty="0"/>
              <a:t>Context</a:t>
            </a:r>
            <a:r>
              <a:rPr lang="en-GB" sz="1200" dirty="0"/>
              <a:t> – A short overview of the issues being explored. </a:t>
            </a:r>
          </a:p>
          <a:p>
            <a:pPr lvl="0"/>
            <a:r>
              <a:rPr lang="en-GB" sz="1200" b="1" dirty="0"/>
              <a:t>Critical issues</a:t>
            </a:r>
            <a:r>
              <a:rPr lang="en-GB" sz="1200" dirty="0"/>
              <a:t> - Why this area presents a specific challenge to policing. </a:t>
            </a:r>
          </a:p>
          <a:p>
            <a:pPr lvl="0"/>
            <a:r>
              <a:rPr lang="en-GB" sz="1200" b="1" dirty="0"/>
              <a:t>Theoretical underpinning</a:t>
            </a:r>
            <a:r>
              <a:rPr lang="en-GB" sz="1200" dirty="0"/>
              <a:t> - A brief synopsis of the relevant theoretical literature and understanding in this area. </a:t>
            </a:r>
          </a:p>
          <a:p>
            <a:pPr lvl="0"/>
            <a:r>
              <a:rPr lang="en-GB" sz="1200" b="1" dirty="0"/>
              <a:t>Critical analysis</a:t>
            </a:r>
            <a:r>
              <a:rPr lang="en-GB" sz="1200" dirty="0"/>
              <a:t> - What do you think the service needs to do to address these challenges? How would you, as a leader within the service, seek to address this challenge / these challenges?</a:t>
            </a:r>
          </a:p>
          <a:p>
            <a:pPr lvl="0"/>
            <a:r>
              <a:rPr lang="en-GB" sz="1200" b="1" dirty="0"/>
              <a:t>Concluding remarks</a:t>
            </a:r>
            <a:r>
              <a:rPr lang="en-GB" sz="1200" dirty="0"/>
              <a:t> – A short overview of the presentation bringing together the initial challenge(s) and the underpinning theory with some critical reflection. You may even wish to highlight any gaps in the knowledge around your subject</a:t>
            </a:r>
          </a:p>
          <a:p>
            <a:pPr lvl="0"/>
            <a:r>
              <a:rPr lang="en-GB" sz="1200" b="1" dirty="0"/>
              <a:t>References MUST be provided</a:t>
            </a:r>
            <a:r>
              <a:rPr lang="en-GB" sz="1200" dirty="0"/>
              <a:t>. (this is not included within the 15 mins – BUT MUST be included on the presentation slide) </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12</a:t>
            </a:fld>
            <a:endParaRPr lang="en-GB"/>
          </a:p>
        </p:txBody>
      </p:sp>
    </p:spTree>
    <p:extLst>
      <p:ext uri="{BB962C8B-B14F-4D97-AF65-F5344CB8AC3E}">
        <p14:creationId xmlns:p14="http://schemas.microsoft.com/office/powerpoint/2010/main" val="2947458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 is to summarise, interpret and critically evaluate published material to establish your current knowledge of the chosen subject.</a:t>
            </a:r>
          </a:p>
          <a:p>
            <a:r>
              <a:rPr lang="en-GB" dirty="0"/>
              <a:t>2500 words (+/-10%)</a:t>
            </a:r>
          </a:p>
          <a:p>
            <a:r>
              <a:rPr lang="en-GB" dirty="0"/>
              <a:t>Harvard Referencing</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14</a:t>
            </a:fld>
            <a:endParaRPr lang="en-GB"/>
          </a:p>
        </p:txBody>
      </p:sp>
    </p:spTree>
    <p:extLst>
      <p:ext uri="{BB962C8B-B14F-4D97-AF65-F5344CB8AC3E}">
        <p14:creationId xmlns:p14="http://schemas.microsoft.com/office/powerpoint/2010/main" val="1680030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is/are the key words here??</a:t>
            </a:r>
          </a:p>
          <a:p>
            <a:r>
              <a:rPr lang="en-GB" dirty="0"/>
              <a:t>CRITICAL REVIEW</a:t>
            </a:r>
          </a:p>
          <a:p>
            <a:endParaRPr lang="en-GB" dirty="0"/>
          </a:p>
          <a:p>
            <a:r>
              <a:rPr lang="en-GB" dirty="0"/>
              <a:t>What does Critically review mean? </a:t>
            </a:r>
          </a:p>
          <a:p>
            <a:r>
              <a:rPr lang="en-GB" b="0" i="0" dirty="0">
                <a:solidFill>
                  <a:srgbClr val="222222"/>
                </a:solidFill>
                <a:effectLst/>
                <a:latin typeface="Arial" panose="020B0604020202020204" pitchFamily="34" charset="0"/>
              </a:rPr>
              <a:t>to thoroughly look at a subject/topic and assess or evaluate.</a:t>
            </a:r>
            <a:endParaRPr lang="en-GB" dirty="0"/>
          </a:p>
          <a:p>
            <a:endParaRPr lang="en-GB" dirty="0"/>
          </a:p>
          <a:p>
            <a:r>
              <a:rPr lang="en-GB" dirty="0"/>
              <a:t>Important part of this task is the word </a:t>
            </a:r>
            <a:r>
              <a:rPr lang="en-GB" b="1" dirty="0"/>
              <a:t>CRITICALLY!!</a:t>
            </a:r>
          </a:p>
          <a:p>
            <a:r>
              <a:rPr lang="en-GB" b="1" dirty="0"/>
              <a:t>To be critical is another means of evaluating something , so you start to question everything, look for strengths and weaknesses, look to see whether others agree or challenge what you have found</a:t>
            </a:r>
          </a:p>
          <a:p>
            <a:endParaRPr lang="en-GB" b="1" dirty="0"/>
          </a:p>
          <a:p>
            <a:r>
              <a:rPr lang="en-GB" b="0" dirty="0"/>
              <a:t>So to critically review means to look as thoroughly as you can on the focus of the subject chosen, question the particulars of something, assess what others have said, identified etc  BUT importantly to compare/contrasts to what others say . Providing balance in your critical investigation is important as it can then let your reader make decisions.</a:t>
            </a:r>
          </a:p>
          <a:p>
            <a:r>
              <a:rPr lang="en-GB" b="1" dirty="0"/>
              <a:t>REMEMBER:</a:t>
            </a:r>
          </a:p>
          <a:p>
            <a:r>
              <a:rPr lang="en-GB" dirty="0"/>
              <a:t> you have only got to choose and review 1 issue</a:t>
            </a:r>
          </a:p>
          <a:p>
            <a:r>
              <a:rPr lang="en-GB" dirty="0"/>
              <a:t> you need to present your findings in a written document</a:t>
            </a:r>
          </a:p>
          <a:p>
            <a:r>
              <a:rPr lang="en-GB" dirty="0"/>
              <a:t>You are  limited to 2500 words</a:t>
            </a:r>
          </a:p>
          <a:p>
            <a:r>
              <a:rPr lang="en-GB" dirty="0"/>
              <a:t>So you need to be focused within your content</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15</a:t>
            </a:fld>
            <a:endParaRPr lang="en-GB"/>
          </a:p>
        </p:txBody>
      </p:sp>
    </p:spTree>
    <p:extLst>
      <p:ext uri="{BB962C8B-B14F-4D97-AF65-F5344CB8AC3E}">
        <p14:creationId xmlns:p14="http://schemas.microsoft.com/office/powerpoint/2010/main" val="1695302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piece of academic writing that demonstrates knowledge and understanding of the academic literature on a specific topic placed in context. </a:t>
            </a:r>
          </a:p>
          <a:p>
            <a:pPr marL="171450" indent="-171450">
              <a:buFont typeface="Arial" panose="020B0604020202020204" pitchFamily="34" charset="0"/>
              <a:buChar char="•"/>
            </a:pPr>
            <a:r>
              <a:rPr lang="en-GB" dirty="0"/>
              <a:t>Includes a critical evaluation of the material – hence why its called a literature review rather than </a:t>
            </a:r>
            <a:r>
              <a:rPr lang="en-GB" b="0" dirty="0"/>
              <a:t>a report. So it will entail synthesising and reformulating arguments put forward by various sources to create more developed points of view or even new ones</a:t>
            </a:r>
          </a:p>
          <a:p>
            <a:pPr marL="171450" indent="-171450">
              <a:buFont typeface="Arial" panose="020B0604020202020204" pitchFamily="34" charset="0"/>
              <a:buChar char="•"/>
            </a:pPr>
            <a:r>
              <a:rPr lang="en-GB" dirty="0"/>
              <a:t>Its a process of reviewing the literature as well as a form of writing.</a:t>
            </a:r>
          </a:p>
          <a:p>
            <a:pPr marL="171450" indent="-171450">
              <a:buFont typeface="Arial" panose="020B0604020202020204" pitchFamily="34" charset="0"/>
              <a:buChar char="•"/>
            </a:pPr>
            <a:r>
              <a:rPr lang="en-GB" dirty="0"/>
              <a:t>So it’s about summarising, critically evaluating previous research, articles etc available on the subject and then presenting it in an original way</a:t>
            </a:r>
          </a:p>
          <a:p>
            <a:endParaRPr lang="en-GB" dirty="0"/>
          </a:p>
          <a:p>
            <a:r>
              <a:rPr lang="en-GB" dirty="0"/>
              <a:t>Important for presentation – its written in the 3</a:t>
            </a:r>
            <a:r>
              <a:rPr lang="en-GB" baseline="30000" dirty="0"/>
              <a:t>rd</a:t>
            </a:r>
            <a:r>
              <a:rPr lang="en-GB" dirty="0"/>
              <a:t> person – so no reference to I, you, us, we etc</a:t>
            </a:r>
          </a:p>
          <a:p>
            <a:endParaRPr lang="en-GB" dirty="0"/>
          </a:p>
          <a:p>
            <a:r>
              <a:rPr lang="en-GB" dirty="0"/>
              <a:t>Form a big part of your 3</a:t>
            </a:r>
            <a:r>
              <a:rPr lang="en-GB" baseline="30000" dirty="0"/>
              <a:t>rd</a:t>
            </a:r>
            <a:r>
              <a:rPr lang="en-GB" dirty="0"/>
              <a:t> year research!! So chance to get some practice in now!</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16</a:t>
            </a:fld>
            <a:endParaRPr lang="en-GB"/>
          </a:p>
        </p:txBody>
      </p:sp>
    </p:spTree>
    <p:extLst>
      <p:ext uri="{BB962C8B-B14F-4D97-AF65-F5344CB8AC3E}">
        <p14:creationId xmlns:p14="http://schemas.microsoft.com/office/powerpoint/2010/main" val="2529807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a literature NOT</a:t>
            </a:r>
          </a:p>
          <a:p>
            <a:endParaRPr lang="en-GB" dirty="0"/>
          </a:p>
          <a:p>
            <a:r>
              <a:rPr lang="en-GB" dirty="0"/>
              <a:t>Its Not a history lesson or complete historical background to topic</a:t>
            </a:r>
          </a:p>
          <a:p>
            <a:r>
              <a:rPr lang="en-GB" dirty="0"/>
              <a:t>Its not an annotated bibliography or a simple description of major concepts/theories or just a summary of studies in the field 1 by 1 or paragraph by paragraph</a:t>
            </a:r>
          </a:p>
          <a:p>
            <a:r>
              <a:rPr lang="en-GB" dirty="0"/>
              <a:t>, its not writing about everything that’s written about the subject as that’s not achievable and its not about just</a:t>
            </a:r>
          </a:p>
          <a:p>
            <a:r>
              <a:rPr lang="en-GB" dirty="0"/>
              <a:t>Providing a list of books and articles </a:t>
            </a:r>
          </a:p>
          <a:p>
            <a:r>
              <a:rPr lang="en-GB" dirty="0"/>
              <a:t>It is the CRITICAL element that is important ( and where the marks will be)</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17</a:t>
            </a:fld>
            <a:endParaRPr lang="en-GB"/>
          </a:p>
        </p:txBody>
      </p:sp>
    </p:spTree>
    <p:extLst>
      <p:ext uri="{BB962C8B-B14F-4D97-AF65-F5344CB8AC3E}">
        <p14:creationId xmlns:p14="http://schemas.microsoft.com/office/powerpoint/2010/main" val="2633470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subject and any specific element that you wish to focus on – set the context</a:t>
            </a:r>
          </a:p>
          <a:p>
            <a:endParaRPr lang="en-GB" dirty="0"/>
          </a:p>
          <a:p>
            <a:r>
              <a:rPr lang="en-GB" dirty="0"/>
              <a:t>Main body – firstly consider how you will structure – chronological, thematic, methodological or theoretical.</a:t>
            </a:r>
          </a:p>
          <a:p>
            <a:r>
              <a:rPr lang="en-GB" dirty="0"/>
              <a:t>Thematically tends to assist with most areas. Chronological would be an advantage if you were looking at a piece of legislation for example, theoretically could be used in relation to offending behaviour etc</a:t>
            </a:r>
          </a:p>
          <a:p>
            <a:r>
              <a:rPr lang="en-GB" dirty="0"/>
              <a:t>Then critically evaluate the  research that you have read, highlight any major concepts, influential studies etc</a:t>
            </a:r>
          </a:p>
          <a:p>
            <a:r>
              <a:rPr lang="en-GB" dirty="0"/>
              <a:t>Focus on areas of agreement, tensions and inadequacies and if need be narrow the focus from general to your specific challenge. Bring in other author’s views to compare/contrast. BUT IMPORTANT to bring in some balance – don’t let it become one-sided,</a:t>
            </a:r>
          </a:p>
          <a:p>
            <a:r>
              <a:rPr lang="en-GB" dirty="0"/>
              <a:t>Identify any gaps that you have found where future research could assist</a:t>
            </a:r>
          </a:p>
          <a:p>
            <a:r>
              <a:rPr lang="en-GB" dirty="0"/>
              <a:t>Conclusion – summarise key points and highlight key </a:t>
            </a:r>
            <a:r>
              <a:rPr lang="en-GB" dirty="0" err="1"/>
              <a:t>findingss</a:t>
            </a:r>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18</a:t>
            </a:fld>
            <a:endParaRPr lang="en-GB"/>
          </a:p>
        </p:txBody>
      </p:sp>
    </p:spTree>
    <p:extLst>
      <p:ext uri="{BB962C8B-B14F-4D97-AF65-F5344CB8AC3E}">
        <p14:creationId xmlns:p14="http://schemas.microsoft.com/office/powerpoint/2010/main" val="2114010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Decide on topic – narrow focus if too wide</a:t>
            </a:r>
          </a:p>
          <a:p>
            <a:r>
              <a:rPr lang="en-GB" dirty="0"/>
              <a:t>Decide on your initial approach – thematic, chronological, theoretic etc OR you could let the literature help you decide once you start researching</a:t>
            </a:r>
          </a:p>
          <a:p>
            <a:r>
              <a:rPr lang="en-GB" dirty="0"/>
              <a:t>Identify your search terms – key words, phrases</a:t>
            </a:r>
          </a:p>
          <a:p>
            <a:r>
              <a:rPr lang="en-GB" dirty="0"/>
              <a:t>Research literature using your search terms use reliable databases – Uni library , google scholar etc</a:t>
            </a:r>
          </a:p>
          <a:p>
            <a:endParaRPr lang="en-GB" dirty="0"/>
          </a:p>
          <a:p>
            <a:r>
              <a:rPr lang="en-GB" dirty="0"/>
              <a:t>Read a lot!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19</a:t>
            </a:fld>
            <a:endParaRPr lang="en-GB"/>
          </a:p>
        </p:txBody>
      </p:sp>
    </p:spTree>
    <p:extLst>
      <p:ext uri="{BB962C8B-B14F-4D97-AF65-F5344CB8AC3E}">
        <p14:creationId xmlns:p14="http://schemas.microsoft.com/office/powerpoint/2010/main" val="4067461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20</a:t>
            </a:fld>
            <a:endParaRPr lang="en-GB"/>
          </a:p>
        </p:txBody>
      </p:sp>
    </p:spTree>
    <p:extLst>
      <p:ext uri="{BB962C8B-B14F-4D97-AF65-F5344CB8AC3E}">
        <p14:creationId xmlns:p14="http://schemas.microsoft.com/office/powerpoint/2010/main" val="2790076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 Where do you think good marks will be obtained in this task?</a:t>
            </a:r>
          </a:p>
          <a:p>
            <a:endParaRPr lang="en-GB" dirty="0"/>
          </a:p>
          <a:p>
            <a:r>
              <a:rPr lang="en-GB" dirty="0"/>
              <a:t>Question - What do you need to avoid in your writing and content??</a:t>
            </a:r>
          </a:p>
          <a:p>
            <a:endParaRPr lang="en-GB" dirty="0"/>
          </a:p>
          <a:p>
            <a:endParaRPr lang="en-GB" dirty="0"/>
          </a:p>
          <a:p>
            <a:r>
              <a:rPr lang="en-GB" dirty="0"/>
              <a:t>Handout on Moodle to help with some key questions</a:t>
            </a:r>
          </a:p>
        </p:txBody>
      </p:sp>
      <p:sp>
        <p:nvSpPr>
          <p:cNvPr id="4" name="Slide Number Placeholder 3"/>
          <p:cNvSpPr>
            <a:spLocks noGrp="1"/>
          </p:cNvSpPr>
          <p:nvPr>
            <p:ph type="sldNum" sz="quarter" idx="5"/>
          </p:nvPr>
        </p:nvSpPr>
        <p:spPr/>
        <p:txBody>
          <a:bodyPr/>
          <a:lstStyle/>
          <a:p>
            <a:fld id="{32996955-19C8-447B-9AC7-DE00E46E6816}" type="slidenum">
              <a:rPr lang="en-GB" smtClean="0"/>
              <a:t>21</a:t>
            </a:fld>
            <a:endParaRPr lang="en-GB"/>
          </a:p>
        </p:txBody>
      </p:sp>
    </p:spTree>
    <p:extLst>
      <p:ext uri="{BB962C8B-B14F-4D97-AF65-F5344CB8AC3E}">
        <p14:creationId xmlns:p14="http://schemas.microsoft.com/office/powerpoint/2010/main" val="4089200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22</a:t>
            </a:fld>
            <a:endParaRPr lang="en-GB"/>
          </a:p>
        </p:txBody>
      </p:sp>
    </p:spTree>
    <p:extLst>
      <p:ext uri="{BB962C8B-B14F-4D97-AF65-F5344CB8AC3E}">
        <p14:creationId xmlns:p14="http://schemas.microsoft.com/office/powerpoint/2010/main" val="1882438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assessment criteria on the assignment brief</a:t>
            </a:r>
          </a:p>
          <a:p>
            <a:endParaRPr lang="en-GB" sz="1200" dirty="0"/>
          </a:p>
          <a:p>
            <a:pPr>
              <a:spcAft>
                <a:spcPts val="600"/>
              </a:spcAft>
            </a:pPr>
            <a:r>
              <a:rPr lang="en-GB" sz="1200" dirty="0"/>
              <a:t>A successful answer should include the following:</a:t>
            </a:r>
          </a:p>
          <a:p>
            <a:pPr marL="342900" lvl="0" indent="-342900">
              <a:buFont typeface="Times New Roman" panose="02020603050405020304" pitchFamily="18" charset="0"/>
              <a:buChar char="-"/>
            </a:pPr>
            <a:r>
              <a:rPr lang="en-GB" sz="1200" dirty="0"/>
              <a:t>A clear definition of the problem to be addressed</a:t>
            </a:r>
          </a:p>
          <a:p>
            <a:pPr marL="342900" lvl="0" indent="-342900">
              <a:buFont typeface="Times New Roman" panose="02020603050405020304" pitchFamily="18" charset="0"/>
              <a:buChar char="-"/>
            </a:pPr>
            <a:r>
              <a:rPr lang="en-GB" sz="1200" dirty="0"/>
              <a:t>Clear links to theoretical perspectives within policing and more specifically your area of focus.</a:t>
            </a:r>
          </a:p>
          <a:p>
            <a:pPr marL="342900" lvl="0" indent="-342900">
              <a:buFont typeface="Times New Roman" panose="02020603050405020304" pitchFamily="18" charset="0"/>
              <a:buChar char="-"/>
            </a:pPr>
            <a:r>
              <a:rPr lang="en-GB" sz="1200" dirty="0"/>
              <a:t>Critical evaluation / analysis of the challenge(s), the theory and the measures that could be introduced to start to address these challenges. This is an opportunity to demonstrate knowledge and understand and shows the development of your thinking in terms of your area. </a:t>
            </a:r>
          </a:p>
          <a:p>
            <a:pPr marL="0" lvl="0" indent="0">
              <a:buNone/>
            </a:pPr>
            <a:endParaRPr lang="en-GB" sz="1200" dirty="0"/>
          </a:p>
          <a:p>
            <a:pPr marL="0" indent="0">
              <a:buNone/>
            </a:pPr>
            <a:r>
              <a:rPr lang="en-GB" sz="1200" i="1" dirty="0">
                <a:effectLst/>
                <a:ea typeface="Times New Roman" panose="02020603050405020304" pitchFamily="18" charset="0"/>
              </a:rPr>
              <a:t>Note. All marks are internally moderated, and externally reviewed by EE</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23</a:t>
            </a:fld>
            <a:endParaRPr lang="en-GB"/>
          </a:p>
        </p:txBody>
      </p:sp>
    </p:spTree>
    <p:extLst>
      <p:ext uri="{BB962C8B-B14F-4D97-AF65-F5344CB8AC3E}">
        <p14:creationId xmlns:p14="http://schemas.microsoft.com/office/powerpoint/2010/main" val="599846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 – make sure its in your diary</a:t>
            </a:r>
          </a:p>
          <a:p>
            <a:r>
              <a:rPr lang="en-GB" b="1" dirty="0">
                <a:solidFill>
                  <a:srgbClr val="FF0000"/>
                </a:solidFill>
              </a:rPr>
              <a:t>If you have any personal commitments etc get it in EARLY</a:t>
            </a:r>
          </a:p>
          <a:p>
            <a:endParaRPr lang="en-GB" b="1" dirty="0">
              <a:solidFill>
                <a:srgbClr val="FF0000"/>
              </a:solidFill>
            </a:endParaRPr>
          </a:p>
          <a:p>
            <a:r>
              <a:rPr lang="en-GB" b="0" dirty="0">
                <a:solidFill>
                  <a:srgbClr val="FF0000"/>
                </a:solidFill>
              </a:rPr>
              <a:t>I can accept one draft for review – and the cut off will be 10pm Monday 15</a:t>
            </a:r>
            <a:r>
              <a:rPr lang="en-GB" b="0" baseline="30000" dirty="0">
                <a:solidFill>
                  <a:srgbClr val="FF0000"/>
                </a:solidFill>
              </a:rPr>
              <a:t>th</a:t>
            </a:r>
            <a:r>
              <a:rPr lang="en-GB" b="0" dirty="0">
                <a:solidFill>
                  <a:srgbClr val="FF0000"/>
                </a:solidFill>
              </a:rPr>
              <a:t> July so that I can get them back to you by 16</a:t>
            </a:r>
            <a:r>
              <a:rPr lang="en-GB" b="0" baseline="30000" dirty="0">
                <a:solidFill>
                  <a:srgbClr val="FF0000"/>
                </a:solidFill>
              </a:rPr>
              <a:t>th</a:t>
            </a:r>
            <a:r>
              <a:rPr lang="en-GB" b="0" dirty="0">
                <a:solidFill>
                  <a:srgbClr val="FF0000"/>
                </a:solidFill>
              </a:rPr>
              <a:t> as I have other commitments.</a:t>
            </a:r>
          </a:p>
          <a:p>
            <a:endParaRPr lang="en-GB" b="0" dirty="0">
              <a:solidFill>
                <a:srgbClr val="FF0000"/>
              </a:solidFill>
            </a:endParaRPr>
          </a:p>
          <a:p>
            <a:r>
              <a:rPr lang="en-GB" b="0" dirty="0">
                <a:solidFill>
                  <a:srgbClr val="FF0000"/>
                </a:solidFill>
              </a:rPr>
              <a:t>IMPORTANT – if anyone is struggling or feels that they won’t meet the deadline, please either stay on tonight or drop me an email after we finish so that I can set up a Teams meet with you.</a:t>
            </a:r>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26</a:t>
            </a:fld>
            <a:endParaRPr lang="en-GB"/>
          </a:p>
        </p:txBody>
      </p:sp>
    </p:spTree>
    <p:extLst>
      <p:ext uri="{BB962C8B-B14F-4D97-AF65-F5344CB8AC3E}">
        <p14:creationId xmlns:p14="http://schemas.microsoft.com/office/powerpoint/2010/main" val="2770689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White Title Slide no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09/07/2024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spTree>
    <p:extLst>
      <p:ext uri="{BB962C8B-B14F-4D97-AF65-F5344CB8AC3E}">
        <p14:creationId xmlns:p14="http://schemas.microsoft.com/office/powerpoint/2010/main" val="3015805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White Title Slide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09/07/2024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514696" y="5968092"/>
            <a:ext cx="2296304" cy="478804"/>
          </a:xfrm>
          <a:prstGeom prst="rect">
            <a:avLst/>
          </a:prstGeom>
        </p:spPr>
      </p:pic>
    </p:spTree>
    <p:extLst>
      <p:ext uri="{BB962C8B-B14F-4D97-AF65-F5344CB8AC3E}">
        <p14:creationId xmlns:p14="http://schemas.microsoft.com/office/powerpoint/2010/main" val="2157786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4" name="Straight Connector 3"/>
          <p:cNvCxnSpPr/>
          <p:nvPr/>
        </p:nvCxnSpPr>
        <p:spPr>
          <a:xfrm>
            <a:off x="624418" y="1412875"/>
            <a:ext cx="10943167" cy="0"/>
          </a:xfrm>
          <a:prstGeom prst="line">
            <a:avLst/>
          </a:prstGeom>
          <a:ln w="28575">
            <a:solidFill>
              <a:srgbClr val="559CB5"/>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832736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ln>
            <a:solidFill>
              <a:schemeClr val="tx1"/>
            </a:solidFill>
          </a:ln>
        </p:spPr>
        <p:txBody>
          <a:bodyPr/>
          <a:lstStyle/>
          <a:p>
            <a:r>
              <a:rPr lang="en-US"/>
              <a:t>Click to edit Master title style</a:t>
            </a:r>
            <a:endParaRPr lang="en-GB" dirty="0"/>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Tree>
    <p:extLst>
      <p:ext uri="{BB962C8B-B14F-4D97-AF65-F5344CB8AC3E}">
        <p14:creationId xmlns:p14="http://schemas.microsoft.com/office/powerpoint/2010/main" val="119336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Black Title Slide no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09/07/2024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spTree>
    <p:extLst>
      <p:ext uri="{BB962C8B-B14F-4D97-AF65-F5344CB8AC3E}">
        <p14:creationId xmlns:p14="http://schemas.microsoft.com/office/powerpoint/2010/main" val="2762741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Black Title Slide TOT">
    <p:spTree>
      <p:nvGrpSpPr>
        <p:cNvPr id="1" name=""/>
        <p:cNvGrpSpPr/>
        <p:nvPr/>
      </p:nvGrpSpPr>
      <p:grpSpPr>
        <a:xfrm>
          <a:off x="0" y="0"/>
          <a:ext cx="0" cy="0"/>
          <a:chOff x="0" y="0"/>
          <a:chExt cx="0" cy="0"/>
        </a:xfrm>
      </p:grpSpPr>
      <p:sp>
        <p:nvSpPr>
          <p:cNvPr id="2" name="Title 1"/>
          <p:cNvSpPr>
            <a:spLocks noGrp="1"/>
          </p:cNvSpPr>
          <p:nvPr>
            <p:ph type="ctrTitle"/>
          </p:nvPr>
        </p:nvSpPr>
        <p:spPr>
          <a:xfrm>
            <a:off x="477253" y="2177716"/>
            <a:ext cx="9829800" cy="1424322"/>
          </a:xfrm>
        </p:spPr>
        <p:txBody>
          <a:bodyPr anchor="b">
            <a:normAutofit/>
          </a:bodyPr>
          <a:lstStyle>
            <a:lvl1pPr algn="l">
              <a:defRPr sz="5400">
                <a:latin typeface="Azo Sans Medium" panose="020B0703030303020204" pitchFamily="34" charset="0"/>
              </a:defRPr>
            </a:lvl1pPr>
          </a:lstStyle>
          <a:p>
            <a:r>
              <a:rPr lang="en-US"/>
              <a:t>Click to edit Master title style</a:t>
            </a:r>
            <a:endParaRPr lang="en-GB"/>
          </a:p>
        </p:txBody>
      </p:sp>
      <p:sp>
        <p:nvSpPr>
          <p:cNvPr id="3" name="Subtitle 2"/>
          <p:cNvSpPr>
            <a:spLocks noGrp="1"/>
          </p:cNvSpPr>
          <p:nvPr>
            <p:ph type="subTitle" idx="1"/>
          </p:nvPr>
        </p:nvSpPr>
        <p:spPr>
          <a:xfrm>
            <a:off x="477253" y="3638134"/>
            <a:ext cx="9144000" cy="1655762"/>
          </a:xfrm>
        </p:spPr>
        <p:txBody>
          <a:bodyPr/>
          <a:lstStyle>
            <a:lvl1pPr marL="0" indent="0" algn="l">
              <a:buNone/>
              <a:defRPr sz="2400">
                <a:latin typeface="Azo Sans Thin" panose="020B0303030303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atin typeface="Azo Sans" panose="020B0603030303020204" pitchFamily="34" charset="0"/>
              </a:defRPr>
            </a:lvl1pPr>
          </a:lstStyle>
          <a:p>
            <a:fld id="{8C93EA8F-5D32-42A5-B63F-842A0F047210}" type="datetimeFigureOut">
              <a:rPr lang="en-GB" smtClean="0"/>
              <a:pPr/>
              <a:t>09/07/2024</a:t>
            </a:fld>
            <a:endParaRPr lang="en-GB"/>
          </a:p>
        </p:txBody>
      </p:sp>
      <p:sp>
        <p:nvSpPr>
          <p:cNvPr id="5" name="Footer Placeholder 4"/>
          <p:cNvSpPr>
            <a:spLocks noGrp="1"/>
          </p:cNvSpPr>
          <p:nvPr>
            <p:ph type="ftr" sz="quarter" idx="11"/>
          </p:nvPr>
        </p:nvSpPr>
        <p:spPr/>
        <p:txBody>
          <a:bodyPr/>
          <a:lstStyle>
            <a:lvl1pPr>
              <a:defRPr>
                <a:latin typeface="Azo Sans" panose="020B0603030303020204" pitchFamily="34" charset="0"/>
              </a:defRPr>
            </a:lvl1pPr>
          </a:lstStyle>
          <a:p>
            <a:endParaRPr lang="en-GB"/>
          </a:p>
        </p:txBody>
      </p:sp>
      <p:sp>
        <p:nvSpPr>
          <p:cNvPr id="6" name="Slide Number Placeholder 5"/>
          <p:cNvSpPr>
            <a:spLocks noGrp="1"/>
          </p:cNvSpPr>
          <p:nvPr>
            <p:ph type="sldNum" sz="quarter" idx="12"/>
          </p:nvPr>
        </p:nvSpPr>
        <p:spPr/>
        <p:txBody>
          <a:bodyPr/>
          <a:lstStyle>
            <a:lvl1pPr>
              <a:defRPr>
                <a:latin typeface="Azo Sans" panose="020B0603030303020204" pitchFamily="34" charset="0"/>
              </a:defRPr>
            </a:lvl1pPr>
          </a:lstStyle>
          <a:p>
            <a:fld id="{2F3AB18B-998C-433D-808A-7D4CCF0545BB}"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510848" y="5980132"/>
            <a:ext cx="2300152" cy="479606"/>
          </a:xfrm>
          <a:prstGeom prst="rect">
            <a:avLst/>
          </a:prstGeom>
        </p:spPr>
      </p:pic>
    </p:spTree>
    <p:extLst>
      <p:ext uri="{BB962C8B-B14F-4D97-AF65-F5344CB8AC3E}">
        <p14:creationId xmlns:p14="http://schemas.microsoft.com/office/powerpoint/2010/main" val="3879679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White Slides no TO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7"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9"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1534694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White Slides bot LOGO no TOT ">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65379" y="5939146"/>
            <a:ext cx="1567542" cy="475633"/>
          </a:xfrm>
          <a:prstGeom prst="rect">
            <a:avLst/>
          </a:prstGeom>
        </p:spPr>
      </p:pic>
      <p:sp>
        <p:nvSpPr>
          <p:cNvPr id="7" name="Text Placeholder 2"/>
          <p:cNvSpPr>
            <a:spLocks noGrp="1"/>
          </p:cNvSpPr>
          <p:nvPr>
            <p:ph idx="1"/>
          </p:nvPr>
        </p:nvSpPr>
        <p:spPr>
          <a:xfrm>
            <a:off x="455427" y="1825625"/>
            <a:ext cx="11261756" cy="3947854"/>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9" name="Title Placeholder 1"/>
          <p:cNvSpPr>
            <a:spLocks noGrp="1"/>
          </p:cNvSpPr>
          <p:nvPr>
            <p:ph type="title"/>
          </p:nvPr>
        </p:nvSpPr>
        <p:spPr>
          <a:xfrm>
            <a:off x="455427" y="411771"/>
            <a:ext cx="1127749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3667988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ite Slides TOT &amp; LOGO">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9745362" y="6299510"/>
            <a:ext cx="2296304" cy="478804"/>
          </a:xfrm>
          <a:prstGeom prst="rect">
            <a:avLst/>
          </a:prstGeom>
        </p:spPr>
      </p:pic>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9"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11"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463595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White Slides no TOT Logo Lef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411771"/>
            <a:ext cx="1567542" cy="475633"/>
          </a:xfrm>
          <a:prstGeom prst="rect">
            <a:avLst/>
          </a:prstGeom>
        </p:spPr>
      </p:pic>
      <p:sp>
        <p:nvSpPr>
          <p:cNvPr id="7"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lvl2pPr marL="742950" indent="-285750">
              <a:buFont typeface="Wingdings" panose="05000000000000000000" pitchFamily="2" charset="2"/>
              <a:buChar char="§"/>
              <a:defRPr/>
            </a:lvl2pPr>
            <a:lvl3pPr marL="1200150" indent="-285750">
              <a:buFont typeface="Wingdings" panose="05000000000000000000" pitchFamily="2" charset="2"/>
              <a:buChar char="§"/>
              <a:defRPr>
                <a:latin typeface="Azo Sans Thin" panose="020B0303030303020204" pitchFamily="34" charset="0"/>
              </a:defRPr>
            </a:lvl3pPr>
            <a:lvl4pPr marL="1657350" indent="-285750">
              <a:buFont typeface="Wingdings" panose="05000000000000000000" pitchFamily="2" charset="2"/>
              <a:buChar char="§"/>
              <a:defRPr>
                <a:latin typeface="Azo Sans Thin" panose="020B0303030303020204" pitchFamily="34" charset="0"/>
              </a:defRPr>
            </a:lvl4pPr>
            <a:lvl5pPr marL="2114550" indent="-285750">
              <a:buFont typeface="Wingdings" panose="05000000000000000000" pitchFamily="2" charset="2"/>
              <a:buChar char="§"/>
              <a:defRPr>
                <a:latin typeface="Azo Sans Thin" panose="020B0303030303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9" name="Title Placeholder 1"/>
          <p:cNvSpPr>
            <a:spLocks noGrp="1"/>
          </p:cNvSpPr>
          <p:nvPr>
            <p:ph type="title"/>
          </p:nvPr>
        </p:nvSpPr>
        <p:spPr>
          <a:xfrm>
            <a:off x="2554013" y="411771"/>
            <a:ext cx="8417013"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404419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White Slides Section Break Short">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endParaRPr lang="en-GB"/>
          </a:p>
        </p:txBody>
      </p:sp>
      <p:sp>
        <p:nvSpPr>
          <p:cNvPr id="6" name="Date Placeholder 2"/>
          <p:cNvSpPr>
            <a:spLocks noGrp="1"/>
          </p:cNvSpPr>
          <p:nvPr>
            <p:ph type="dt" sz="half" idx="10"/>
          </p:nvPr>
        </p:nvSpPr>
        <p:spPr>
          <a:xfrm>
            <a:off x="455427" y="6356350"/>
            <a:ext cx="2743200" cy="365125"/>
          </a:xfrm>
        </p:spPr>
        <p:txBody>
          <a:bodyPr/>
          <a:lstStyle/>
          <a:p>
            <a:fld id="{1370C4FA-0DA2-470F-BFEF-56E857E51CBE}" type="datetimeFigureOut">
              <a:rPr lang="en-GB" smtClean="0"/>
              <a:t>09/07/2024</a:t>
            </a:fld>
            <a:endParaRPr lang="en-GB"/>
          </a:p>
        </p:txBody>
      </p:sp>
      <p:sp>
        <p:nvSpPr>
          <p:cNvPr id="9" name="Text Placeholder 2"/>
          <p:cNvSpPr>
            <a:spLocks noGrp="1"/>
          </p:cNvSpPr>
          <p:nvPr>
            <p:ph type="body" idx="1" hasCustomPrompt="1"/>
          </p:nvPr>
        </p:nvSpPr>
        <p:spPr>
          <a:xfrm>
            <a:off x="455427" y="4821615"/>
            <a:ext cx="7772400" cy="1298705"/>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01584" y="411770"/>
            <a:ext cx="1567542" cy="475633"/>
          </a:xfrm>
          <a:prstGeom prst="rect">
            <a:avLst/>
          </a:prstGeom>
        </p:spPr>
      </p:pic>
      <p:sp>
        <p:nvSpPr>
          <p:cNvPr id="12" name="Title 1"/>
          <p:cNvSpPr>
            <a:spLocks noGrp="1"/>
          </p:cNvSpPr>
          <p:nvPr>
            <p:ph type="title" hasCustomPrompt="1"/>
          </p:nvPr>
        </p:nvSpPr>
        <p:spPr>
          <a:xfrm>
            <a:off x="455427" y="394139"/>
            <a:ext cx="7772400" cy="4312052"/>
          </a:xfrm>
        </p:spPr>
        <p:txBody>
          <a:bodyPr anchor="t">
            <a:normAutofit/>
          </a:bodyPr>
          <a:lstStyle>
            <a:lvl1pPr>
              <a:defRPr sz="6600"/>
            </a:lvl1pPr>
          </a:lstStyle>
          <a:p>
            <a:r>
              <a:rPr lang="en-US" dirty="0"/>
              <a:t>Section Title</a:t>
            </a:r>
            <a:endParaRPr lang="en-GB" dirty="0"/>
          </a:p>
        </p:txBody>
      </p:sp>
    </p:spTree>
    <p:extLst>
      <p:ext uri="{BB962C8B-B14F-4D97-AF65-F5344CB8AC3E}">
        <p14:creationId xmlns:p14="http://schemas.microsoft.com/office/powerpoint/2010/main" val="4059473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White Slides Section Break Lon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455427" y="6356350"/>
            <a:ext cx="2743200" cy="365125"/>
          </a:xfrm>
        </p:spPr>
        <p:txBody>
          <a:bodyPr/>
          <a:lstStyle/>
          <a:p>
            <a:fld id="{1370C4FA-0DA2-470F-BFEF-56E857E51CBE}"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616F8A46-E344-42B0-8AFF-66A3024D4E24}" type="slidenum">
              <a:rPr lang="en-GB" smtClean="0"/>
              <a:t>‹#›</a:t>
            </a:fld>
            <a:endParaRPr lang="en-GB"/>
          </a:p>
        </p:txBody>
      </p:sp>
      <p:sp>
        <p:nvSpPr>
          <p:cNvPr id="7" name="Title 1"/>
          <p:cNvSpPr>
            <a:spLocks noGrp="1"/>
          </p:cNvSpPr>
          <p:nvPr>
            <p:ph type="title" hasCustomPrompt="1"/>
          </p:nvPr>
        </p:nvSpPr>
        <p:spPr>
          <a:xfrm>
            <a:off x="455427" y="1741269"/>
            <a:ext cx="10515600" cy="2852737"/>
          </a:xfrm>
        </p:spPr>
        <p:txBody>
          <a:bodyPr anchor="b"/>
          <a:lstStyle>
            <a:lvl1pPr>
              <a:defRPr sz="6000" baseline="0"/>
            </a:lvl1pPr>
          </a:lstStyle>
          <a:p>
            <a:r>
              <a:rPr lang="en-US" dirty="0"/>
              <a:t>Section Title</a:t>
            </a:r>
            <a:endParaRPr lang="en-GB" dirty="0"/>
          </a:p>
        </p:txBody>
      </p:sp>
      <p:sp>
        <p:nvSpPr>
          <p:cNvPr id="8" name="Text Placeholder 2"/>
          <p:cNvSpPr>
            <a:spLocks noGrp="1"/>
          </p:cNvSpPr>
          <p:nvPr>
            <p:ph type="body" idx="1" hasCustomPrompt="1"/>
          </p:nvPr>
        </p:nvSpPr>
        <p:spPr>
          <a:xfrm>
            <a:off x="455427" y="4709857"/>
            <a:ext cx="10515600" cy="1411324"/>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411771"/>
            <a:ext cx="1567542" cy="475633"/>
          </a:xfrm>
          <a:prstGeom prst="rect">
            <a:avLst/>
          </a:prstGeom>
        </p:spPr>
      </p:pic>
    </p:spTree>
    <p:extLst>
      <p:ext uri="{BB962C8B-B14F-4D97-AF65-F5344CB8AC3E}">
        <p14:creationId xmlns:p14="http://schemas.microsoft.com/office/powerpoint/2010/main" val="252943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White Logo Only">
    <p:bg>
      <p:bgRef idx="1001">
        <a:schemeClr val="bg1"/>
      </p:bgRef>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48881" y="2413398"/>
            <a:ext cx="6694239" cy="2031205"/>
          </a:xfrm>
          <a:prstGeom prst="rect">
            <a:avLst/>
          </a:prstGeom>
        </p:spPr>
      </p:pic>
    </p:spTree>
    <p:extLst>
      <p:ext uri="{BB962C8B-B14F-4D97-AF65-F5344CB8AC3E}">
        <p14:creationId xmlns:p14="http://schemas.microsoft.com/office/powerpoint/2010/main" val="15306898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White Blank">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020320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6D42919-A279-419F-8C83-DFD65A9FAF18}" type="datetimeFigureOut">
              <a:rPr lang="en-US"/>
              <a:pPr>
                <a:defRPr/>
              </a:pPr>
              <a:t>7/9/2024</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5B5C1B1-F4BB-47E5-8B6B-DB92052D7E1B}" type="slidenum">
              <a:rPr lang="en-GB"/>
              <a:pPr>
                <a:defRPr/>
              </a:pPr>
              <a:t>‹#›</a:t>
            </a:fld>
            <a:endParaRPr lang="en-GB" dirty="0"/>
          </a:p>
        </p:txBody>
      </p:sp>
    </p:spTree>
    <p:extLst>
      <p:ext uri="{BB962C8B-B14F-4D97-AF65-F5344CB8AC3E}">
        <p14:creationId xmlns:p14="http://schemas.microsoft.com/office/powerpoint/2010/main" val="3849856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Black Slides no TOT">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91972" y="411771"/>
            <a:ext cx="1558109" cy="472771"/>
          </a:xfrm>
          <a:prstGeom prst="rect">
            <a:avLst/>
          </a:prstGeom>
        </p:spPr>
      </p:pic>
      <p:sp>
        <p:nvSpPr>
          <p:cNvPr id="13"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15"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2708183615"/>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lack Slides no TOT Logo Left">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sp>
        <p:nvSpPr>
          <p:cNvPr id="13"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8" name="Title Placeholder 1"/>
          <p:cNvSpPr>
            <a:spLocks noGrp="1"/>
          </p:cNvSpPr>
          <p:nvPr>
            <p:ph type="title"/>
          </p:nvPr>
        </p:nvSpPr>
        <p:spPr>
          <a:xfrm>
            <a:off x="2554013" y="411771"/>
            <a:ext cx="8417013"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509291"/>
            <a:ext cx="1558109" cy="472771"/>
          </a:xfrm>
          <a:prstGeom prst="rect">
            <a:avLst/>
          </a:prstGeom>
        </p:spPr>
      </p:pic>
    </p:spTree>
    <p:extLst>
      <p:ext uri="{BB962C8B-B14F-4D97-AF65-F5344CB8AC3E}">
        <p14:creationId xmlns:p14="http://schemas.microsoft.com/office/powerpoint/2010/main" val="3261937272"/>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ck Slides bot LOGO no TOT ">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159074" y="5940577"/>
            <a:ext cx="1558109" cy="472771"/>
          </a:xfrm>
          <a:prstGeom prst="rect">
            <a:avLst/>
          </a:prstGeom>
        </p:spPr>
      </p:pic>
      <p:sp>
        <p:nvSpPr>
          <p:cNvPr id="13"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14" name="Title Placeholder 1"/>
          <p:cNvSpPr>
            <a:spLocks noGrp="1"/>
          </p:cNvSpPr>
          <p:nvPr>
            <p:ph type="title"/>
          </p:nvPr>
        </p:nvSpPr>
        <p:spPr>
          <a:xfrm>
            <a:off x="455427" y="411771"/>
            <a:ext cx="11261756"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8"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152495495"/>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White Slides TOT &amp; LOGO">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97297" y="268633"/>
            <a:ext cx="1558109" cy="472771"/>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9748441" y="6299109"/>
            <a:ext cx="2300152" cy="479606"/>
          </a:xfrm>
          <a:prstGeom prst="rect">
            <a:avLst/>
          </a:prstGeom>
        </p:spPr>
      </p:pic>
      <p:sp>
        <p:nvSpPr>
          <p:cNvPr id="1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15"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9" name="Text Placeholder 2"/>
          <p:cNvSpPr>
            <a:spLocks noGrp="1"/>
          </p:cNvSpPr>
          <p:nvPr>
            <p:ph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918744148"/>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ck Slides Section Break Short">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370C4FA-0DA2-470F-BFEF-56E857E51CBE}" type="datetimeFigureOut">
              <a:rPr lang="en-GB" smtClean="0"/>
              <a:t>09/07/2024</a:t>
            </a:fld>
            <a:endParaRPr lang="en-GB"/>
          </a:p>
        </p:txBody>
      </p:sp>
      <p:sp>
        <p:nvSpPr>
          <p:cNvPr id="4" name="Footer Placeholder 3"/>
          <p:cNvSpPr>
            <a:spLocks noGrp="1"/>
          </p:cNvSpPr>
          <p:nvPr>
            <p:ph type="ftr" sz="quarter" idx="11"/>
          </p:nvPr>
        </p:nvSpPr>
        <p:spPr/>
        <p:txBody>
          <a:bodyPr/>
          <a:lstStyle/>
          <a:p>
            <a:endParaRPr lang="en-GB"/>
          </a:p>
        </p:txBody>
      </p:sp>
      <p:sp>
        <p:nvSpPr>
          <p:cNvPr id="5" name="Title 1"/>
          <p:cNvSpPr>
            <a:spLocks noGrp="1"/>
          </p:cNvSpPr>
          <p:nvPr>
            <p:ph type="title" hasCustomPrompt="1"/>
          </p:nvPr>
        </p:nvSpPr>
        <p:spPr>
          <a:xfrm>
            <a:off x="455427" y="394139"/>
            <a:ext cx="7772400" cy="4312052"/>
          </a:xfrm>
        </p:spPr>
        <p:txBody>
          <a:bodyPr anchor="t">
            <a:normAutofit/>
          </a:bodyPr>
          <a:lstStyle>
            <a:lvl1pPr>
              <a:defRPr sz="6600"/>
            </a:lvl1pPr>
          </a:lstStyle>
          <a:p>
            <a:r>
              <a:rPr lang="en-US" dirty="0"/>
              <a:t>Section Title</a:t>
            </a:r>
            <a:endParaRPr lang="en-GB" dirty="0"/>
          </a:p>
        </p:txBody>
      </p:sp>
      <p:sp>
        <p:nvSpPr>
          <p:cNvPr id="6" name="Text Placeholder 2"/>
          <p:cNvSpPr>
            <a:spLocks noGrp="1"/>
          </p:cNvSpPr>
          <p:nvPr>
            <p:ph type="body" idx="1" hasCustomPrompt="1"/>
          </p:nvPr>
        </p:nvSpPr>
        <p:spPr>
          <a:xfrm>
            <a:off x="455427" y="4821615"/>
            <a:ext cx="7772400" cy="1298705"/>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297297" y="268633"/>
            <a:ext cx="1558109" cy="472771"/>
          </a:xfrm>
          <a:prstGeom prst="rect">
            <a:avLst/>
          </a:prstGeom>
        </p:spPr>
      </p:pic>
    </p:spTree>
    <p:extLst>
      <p:ext uri="{BB962C8B-B14F-4D97-AF65-F5344CB8AC3E}">
        <p14:creationId xmlns:p14="http://schemas.microsoft.com/office/powerpoint/2010/main" val="13330672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White Slides Section Break Lon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5427" y="1741269"/>
            <a:ext cx="10515600" cy="2852737"/>
          </a:xfrm>
        </p:spPr>
        <p:txBody>
          <a:bodyPr anchor="b"/>
          <a:lstStyle>
            <a:lvl1pPr>
              <a:defRPr sz="6000" baseline="0"/>
            </a:lvl1pPr>
          </a:lstStyle>
          <a:p>
            <a:r>
              <a:rPr lang="en-US" dirty="0"/>
              <a:t>Section Title</a:t>
            </a:r>
            <a:endParaRPr lang="en-GB" dirty="0"/>
          </a:p>
        </p:txBody>
      </p:sp>
      <p:sp>
        <p:nvSpPr>
          <p:cNvPr id="4" name="Date Placeholder 3"/>
          <p:cNvSpPr>
            <a:spLocks noGrp="1"/>
          </p:cNvSpPr>
          <p:nvPr>
            <p:ph type="dt" sz="half" idx="10"/>
          </p:nvPr>
        </p:nvSpPr>
        <p:spPr/>
        <p:txBody>
          <a:bodyPr/>
          <a:lstStyle/>
          <a:p>
            <a:fld id="{1370C4FA-0DA2-470F-BFEF-56E857E51CBE}"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616F8A46-E344-42B0-8AFF-66A3024D4E24}" type="slidenum">
              <a:rPr lang="en-GB" smtClean="0"/>
              <a:t>‹#›</a:t>
            </a:fld>
            <a:endParaRPr lang="en-GB"/>
          </a:p>
        </p:txBody>
      </p:sp>
      <p:sp>
        <p:nvSpPr>
          <p:cNvPr id="9" name="Text Placeholder 2"/>
          <p:cNvSpPr>
            <a:spLocks noGrp="1"/>
          </p:cNvSpPr>
          <p:nvPr>
            <p:ph type="body" idx="1" hasCustomPrompt="1"/>
          </p:nvPr>
        </p:nvSpPr>
        <p:spPr>
          <a:xfrm>
            <a:off x="455427" y="4709857"/>
            <a:ext cx="10515600" cy="1411324"/>
          </a:xfrm>
        </p:spPr>
        <p:txBody>
          <a:bodyPr/>
          <a:lstStyle>
            <a:lvl1pPr marL="0" indent="0">
              <a:buNone/>
              <a:defRPr sz="2400" baseline="0">
                <a:solidFill>
                  <a:schemeClr val="tx1"/>
                </a:solidFill>
                <a:latin typeface="Azo Sans Thin" panose="020B0303030303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 Title Heading</a:t>
            </a:r>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5427" y="509291"/>
            <a:ext cx="1558109" cy="472771"/>
          </a:xfrm>
          <a:prstGeom prst="rect">
            <a:avLst/>
          </a:prstGeom>
        </p:spPr>
      </p:pic>
    </p:spTree>
    <p:extLst>
      <p:ext uri="{BB962C8B-B14F-4D97-AF65-F5344CB8AC3E}">
        <p14:creationId xmlns:p14="http://schemas.microsoft.com/office/powerpoint/2010/main" val="18696332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White Logo Only">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748881" y="2413398"/>
            <a:ext cx="6694239" cy="2031205"/>
          </a:xfrm>
          <a:prstGeom prst="rect">
            <a:avLst/>
          </a:prstGeom>
        </p:spPr>
      </p:pic>
    </p:spTree>
    <p:extLst>
      <p:ext uri="{BB962C8B-B14F-4D97-AF65-F5344CB8AC3E}">
        <p14:creationId xmlns:p14="http://schemas.microsoft.com/office/powerpoint/2010/main" val="237902011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Black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6245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681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8749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037481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46511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09/07/2024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58991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8724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67403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029450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54684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36315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03155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113288" y="-33864"/>
            <a:ext cx="12372723"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1"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5" y="5137906"/>
            <a:ext cx="4010912"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2102029366"/>
      </p:ext>
    </p:extLst>
  </p:cSld>
  <p:clrMapOvr>
    <a:masterClrMapping/>
  </p:clrMapOvr>
  <p:hf sldNum="0" hdr="0" dt="0"/>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4"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5"/>
            <a:ext cx="10090768"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451244592"/>
      </p:ext>
    </p:extLst>
  </p:cSld>
  <p:clrMapOvr>
    <a:masterClrMapping/>
  </p:clrMapOvr>
  <p:hf sldNum="0" hdr="0" dt="0"/>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30325" y="-10287"/>
            <a:ext cx="12318905"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7" y="118265"/>
            <a:ext cx="10089259"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14474355"/>
      </p:ext>
    </p:extLst>
  </p:cSld>
  <p:clrMapOvr>
    <a:masterClrMapping/>
  </p:clrMapOvr>
  <p:hf sldNum="0" hd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1370C4FA-0DA2-470F-BFEF-56E857E51CBE}" type="datetimeFigureOut">
              <a:rPr lang="en-GB" smtClean="0"/>
              <a:t>09/07/2024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9859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D2D13807-3B2F-475F-BB6C-A1475AAC024B}" type="datetimeFigureOut">
              <a:rPr lang="en-GB" smtClean="0"/>
              <a:t>09/07/2024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F864C21-F405-416E-AD07-6CFA4001BF9E}" type="slidenum">
              <a:rPr lang="en-GB" smtClean="0"/>
              <a:t>‹#›</a:t>
            </a:fld>
            <a:endParaRPr lang="en-GB"/>
          </a:p>
        </p:txBody>
      </p:sp>
    </p:spTree>
    <p:extLst>
      <p:ext uri="{BB962C8B-B14F-4D97-AF65-F5344CB8AC3E}">
        <p14:creationId xmlns:p14="http://schemas.microsoft.com/office/powerpoint/2010/main" val="30589278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370C4FA-0DA2-470F-BFEF-56E857E51CBE}"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50948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1370C4FA-0DA2-470F-BFEF-56E857E51CBE}"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44390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1370C4FA-0DA2-470F-BFEF-56E857E51CBE}" type="datetimeFigureOut">
              <a:rPr lang="en-GB" smtClean="0"/>
              <a:t>09/07/2024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852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1370C4FA-0DA2-470F-BFEF-56E857E51CBE}" type="datetimeFigureOut">
              <a:rPr lang="en-GB" smtClean="0"/>
              <a:t>09/07/2024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04060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6D42919-A279-419F-8C83-DFD65A9FAF18}" type="datetimeFigureOut">
              <a:rPr lang="en-US" smtClean="0"/>
              <a:pPr>
                <a:defRPr/>
              </a:pPr>
              <a:t>7/9/2024</a:t>
            </a:fld>
            <a:endParaRPr lang="en-GB" dirty="0"/>
          </a:p>
        </p:txBody>
      </p:sp>
      <p:sp>
        <p:nvSpPr>
          <p:cNvPr id="4" name="Slide Number Placeholder 3"/>
          <p:cNvSpPr>
            <a:spLocks noGrp="1"/>
          </p:cNvSpPr>
          <p:nvPr>
            <p:ph type="sldNum" sz="quarter" idx="12"/>
          </p:nvPr>
        </p:nvSpPr>
        <p:spPr/>
        <p:txBody>
          <a:bodyPr/>
          <a:lstStyle/>
          <a:p>
            <a:pPr>
              <a:defRPr/>
            </a:pPr>
            <a:fld id="{05B5C1B1-F4BB-47E5-8B6B-DB92052D7E1B}" type="slidenum">
              <a:rPr lang="en-GB" smtClean="0"/>
              <a:pPr>
                <a:defRPr/>
              </a:pPr>
              <a:t>‹#›</a:t>
            </a:fld>
            <a:endParaRPr lang="en-GB" dirty="0"/>
          </a:p>
        </p:txBody>
      </p:sp>
    </p:spTree>
    <p:extLst>
      <p:ext uri="{BB962C8B-B14F-4D97-AF65-F5344CB8AC3E}">
        <p14:creationId xmlns:p14="http://schemas.microsoft.com/office/powerpoint/2010/main" val="7969734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70C4FA-0DA2-470F-BFEF-56E857E51CBE}"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3305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70C4FA-0DA2-470F-BFEF-56E857E51CBE}"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16608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70C4FA-0DA2-470F-BFEF-56E857E51CBE}"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34261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70C4FA-0DA2-470F-BFEF-56E857E51CBE}"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80782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p:nvPicPr>
        <p:blipFill>
          <a:blip r:embed="rId2"/>
          <a:srcRect/>
          <a:stretch/>
        </p:blipFill>
        <p:spPr>
          <a:xfrm>
            <a:off x="-113288" y="-33864"/>
            <a:ext cx="12372723"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1" cy="1986968"/>
          </a:xfrm>
        </p:spPr>
        <p:txBody>
          <a:bodyPr anchor="t">
            <a:noAutofit/>
          </a:bodyPr>
          <a:lstStyle>
            <a:lvl1pPr>
              <a:defRPr sz="3600" b="1" i="0">
                <a:solidFill>
                  <a:schemeClr val="bg1"/>
                </a:solidFill>
                <a:latin typeface="Arial" panose="020B0604020202020204" pitchFamily="34" charset="0"/>
                <a:cs typeface="Arial" panose="020B0604020202020204" pitchFamily="34" charset="0"/>
              </a:defRPr>
            </a:lvl1pPr>
          </a:lstStyle>
          <a:p>
            <a:r>
              <a:rPr lang="en-GB" dirty="0"/>
              <a:t>CLICK TO EDIT.</a:t>
            </a:r>
            <a:br>
              <a:rPr lang="en-GB" dirty="0"/>
            </a:br>
            <a:r>
              <a:rPr lang="en-GB" dirty="0"/>
              <a:t>ARIAL: BOLD. 48 Pt.</a:t>
            </a:r>
            <a:br>
              <a:rPr lang="en-GB" dirty="0"/>
            </a:br>
            <a:r>
              <a:rPr lang="en-GB" dirty="0"/>
              <a:t>UPPER CASE.</a:t>
            </a:r>
            <a:endParaRPr lang="en-US" dirty="0"/>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5" y="5137906"/>
            <a:ext cx="4010912" cy="411163"/>
          </a:xfrm>
        </p:spPr>
        <p:txBody>
          <a:bodyPr>
            <a:noAutofit/>
          </a:bodyPr>
          <a:lstStyle>
            <a:lvl1pPr marL="0" indent="0">
              <a:buNone/>
              <a:defRPr sz="2100" b="1" i="0">
                <a:solidFill>
                  <a:schemeClr val="bg1"/>
                </a:solidFill>
                <a:latin typeface="Arial" panose="020B0604020202020204" pitchFamily="34" charset="0"/>
                <a:cs typeface="Arial" panose="020B0604020202020204" pitchFamily="34" charset="0"/>
              </a:defRPr>
            </a:lvl1pPr>
            <a:lvl2pPr>
              <a:defRPr sz="2100" b="1" i="0">
                <a:solidFill>
                  <a:srgbClr val="0D2B67"/>
                </a:solidFill>
                <a:latin typeface="Arial" panose="020B0604020202020204" pitchFamily="34" charset="0"/>
                <a:cs typeface="Arial" panose="020B0604020202020204" pitchFamily="34" charset="0"/>
              </a:defRPr>
            </a:lvl2pPr>
            <a:lvl3pPr>
              <a:defRPr sz="2100" b="1" i="0">
                <a:solidFill>
                  <a:srgbClr val="0D2B67"/>
                </a:solidFill>
                <a:latin typeface="Arial" panose="020B0604020202020204" pitchFamily="34" charset="0"/>
                <a:cs typeface="Arial" panose="020B0604020202020204" pitchFamily="34" charset="0"/>
              </a:defRPr>
            </a:lvl3pPr>
            <a:lvl4pPr>
              <a:defRPr sz="2100" b="1" i="0">
                <a:solidFill>
                  <a:srgbClr val="0D2B67"/>
                </a:solidFill>
                <a:latin typeface="Arial" panose="020B0604020202020204" pitchFamily="34" charset="0"/>
                <a:cs typeface="Arial" panose="020B0604020202020204" pitchFamily="34" charset="0"/>
              </a:defRPr>
            </a:lvl4pPr>
            <a:lvl5pPr>
              <a:defRPr sz="2100" b="1" i="0">
                <a:solidFill>
                  <a:srgbClr val="0D2B67"/>
                </a:solidFill>
                <a:latin typeface="Arial" panose="020B0604020202020204" pitchFamily="34" charset="0"/>
                <a:cs typeface="Arial" panose="020B0604020202020204" pitchFamily="34" charset="0"/>
              </a:defRPr>
            </a:lvl5pPr>
          </a:lstStyle>
          <a:p>
            <a:pPr lvl="0"/>
            <a:r>
              <a:rPr lang="en-US" dirty="0"/>
              <a:t>11/11/2020 or 2021 | 22</a:t>
            </a:r>
          </a:p>
        </p:txBody>
      </p:sp>
    </p:spTree>
    <p:extLst>
      <p:ext uri="{BB962C8B-B14F-4D97-AF65-F5344CB8AC3E}">
        <p14:creationId xmlns:p14="http://schemas.microsoft.com/office/powerpoint/2010/main" val="3794907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p:nvPicPr>
        <p:blipFill>
          <a:blip r:embed="rId2"/>
          <a:srcRect/>
          <a:stretch/>
        </p:blipFill>
        <p:spPr>
          <a:xfrm>
            <a:off x="-56264"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5"/>
            <a:ext cx="10090768" cy="584775"/>
          </a:xfrm>
        </p:spPr>
        <p:txBody>
          <a:bodyPr anchor="ctr">
            <a:noAutofit/>
          </a:bodyPr>
          <a:lstStyle>
            <a:lvl1pPr>
              <a:defRPr sz="24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9590599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theme" Target="../theme/theme3.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10" Type="http://schemas.openxmlformats.org/officeDocument/2006/relationships/image" Target="../media/image5.png"/><Relationship Id="rId4" Type="http://schemas.openxmlformats.org/officeDocument/2006/relationships/slideLayout" Target="../slideLayouts/slideLayout19.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8.jp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theme" Target="../theme/theme5.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image" Target="../media/image8.jpg"/><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3EA8F-5D32-42A5-B63F-842A0F047210}" type="datetimeFigureOut">
              <a:rPr lang="en-GB" smtClean="0"/>
              <a:t>09/07/2024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pic>
        <p:nvPicPr>
          <p:cNvPr id="7" name="Picture 6"/>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62947" y="504410"/>
            <a:ext cx="2614451" cy="793292"/>
          </a:xfrm>
          <a:prstGeom prst="rect">
            <a:avLst/>
          </a:prstGeom>
        </p:spPr>
      </p:pic>
    </p:spTree>
    <p:extLst>
      <p:ext uri="{BB962C8B-B14F-4D97-AF65-F5344CB8AC3E}">
        <p14:creationId xmlns:p14="http://schemas.microsoft.com/office/powerpoint/2010/main" val="2582104768"/>
      </p:ext>
    </p:extLst>
  </p:cSld>
  <p:clrMap bg1="lt1" tx1="dk1" bg2="lt2" tx2="dk2" accent1="accent1" accent2="accent2" accent3="accent3" accent4="accent4" accent5="accent5" accent6="accent6" hlink="hlink" folHlink="folHlink"/>
  <p:sldLayoutIdLst>
    <p:sldLayoutId id="2147483705" r:id="rId1"/>
    <p:sldLayoutId id="2147483702" r:id="rId2"/>
    <p:sldLayoutId id="2147483715" r:id="rId3"/>
    <p:sldLayoutId id="214748371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3EA8F-5D32-42A5-B63F-842A0F047210}" type="datetimeFigureOut">
              <a:rPr lang="en-GB" smtClean="0"/>
              <a:t>09/07/2024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pic>
        <p:nvPicPr>
          <p:cNvPr id="8" name="Picture 7"/>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562950" y="504410"/>
            <a:ext cx="2614448" cy="793293"/>
          </a:xfrm>
          <a:prstGeom prst="rect">
            <a:avLst/>
          </a:prstGeom>
        </p:spPr>
      </p:pic>
    </p:spTree>
    <p:extLst>
      <p:ext uri="{BB962C8B-B14F-4D97-AF65-F5344CB8AC3E}">
        <p14:creationId xmlns:p14="http://schemas.microsoft.com/office/powerpoint/2010/main" val="3498922393"/>
      </p:ext>
    </p:extLst>
  </p:cSld>
  <p:clrMap bg1="dk1" tx1="lt1" bg2="dk2" tx2="lt2" accent1="accent1" accent2="accent2" accent3="accent3" accent4="accent4" accent5="accent5" accent6="accent6" hlink="hlink" folHlink="folHlink"/>
  <p:sldLayoutIdLst>
    <p:sldLayoutId id="2147483704"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11770"/>
            <a:ext cx="9285514"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Tree>
    <p:extLst>
      <p:ext uri="{BB962C8B-B14F-4D97-AF65-F5344CB8AC3E}">
        <p14:creationId xmlns:p14="http://schemas.microsoft.com/office/powerpoint/2010/main" val="2150571490"/>
      </p:ext>
    </p:extLst>
  </p:cSld>
  <p:clrMap bg1="lt1" tx1="dk1" bg2="lt2" tx2="dk2" accent1="accent1" accent2="accent2" accent3="accent3" accent4="accent4" accent5="accent5" accent6="accent6" hlink="hlink" folHlink="folHlink"/>
  <p:sldLayoutIdLst>
    <p:sldLayoutId id="2147483650" r:id="rId1"/>
    <p:sldLayoutId id="2147483709" r:id="rId2"/>
    <p:sldLayoutId id="2147483707" r:id="rId3"/>
    <p:sldLayoutId id="2147483711" r:id="rId4"/>
    <p:sldLayoutId id="2147483654" r:id="rId5"/>
    <p:sldLayoutId id="2147483651" r:id="rId6"/>
    <p:sldLayoutId id="2147483664" r:id="rId7"/>
    <p:sldLayoutId id="2147483713" r:id="rId8"/>
    <p:sldLayoutId id="2147483718" r:id="rId9"/>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Azo Sans Thin" panose="020B0303030303020204" pitchFamily="34"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5427" y="411771"/>
            <a:ext cx="9285514" cy="1140582"/>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5427"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5427"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70C4FA-0DA2-470F-BFEF-56E857E51CBE}" type="datetimeFigureOut">
              <a:rPr lang="en-GB" smtClean="0"/>
              <a:t>09/07/2024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pic>
        <p:nvPicPr>
          <p:cNvPr id="7" name="Picture 6"/>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10282337" y="278805"/>
            <a:ext cx="1567542" cy="475633"/>
          </a:xfrm>
          <a:prstGeom prst="rect">
            <a:avLst/>
          </a:prstGeom>
        </p:spPr>
      </p:pic>
      <p:sp>
        <p:nvSpPr>
          <p:cNvPr id="9" name="TextBox 8"/>
          <p:cNvSpPr txBox="1"/>
          <p:nvPr userDrawn="1"/>
        </p:nvSpPr>
        <p:spPr>
          <a:xfrm>
            <a:off x="9735530" y="6353089"/>
            <a:ext cx="2163777" cy="338554"/>
          </a:xfrm>
          <a:prstGeom prst="rect">
            <a:avLst/>
          </a:prstGeom>
          <a:noFill/>
        </p:spPr>
        <p:txBody>
          <a:bodyPr wrap="square" rtlCol="0">
            <a:spAutoFit/>
          </a:bodyPr>
          <a:lstStyle/>
          <a:p>
            <a:pPr algn="r"/>
            <a:r>
              <a:rPr lang="en-GB" sz="1600" b="1" dirty="0"/>
              <a:t>#</a:t>
            </a:r>
            <a:r>
              <a:rPr lang="en-GB" sz="1600" b="1" dirty="0" err="1"/>
              <a:t>TakeOnTomorrow</a:t>
            </a:r>
            <a:endParaRPr lang="en-GB" sz="1600" b="1" dirty="0"/>
          </a:p>
        </p:txBody>
      </p:sp>
    </p:spTree>
    <p:extLst>
      <p:ext uri="{BB962C8B-B14F-4D97-AF65-F5344CB8AC3E}">
        <p14:creationId xmlns:p14="http://schemas.microsoft.com/office/powerpoint/2010/main" val="2046405293"/>
      </p:ext>
    </p:extLst>
  </p:cSld>
  <p:clrMap bg1="dk1" tx1="lt1" bg2="dk2" tx2="lt2" accent1="accent1" accent2="accent2" accent3="accent3" accent4="accent4" accent5="accent5" accent6="accent6" hlink="hlink" folHlink="folHlink"/>
  <p:sldLayoutIdLst>
    <p:sldLayoutId id="2147483661" r:id="rId1"/>
    <p:sldLayoutId id="2147483712" r:id="rId2"/>
    <p:sldLayoutId id="2147483710" r:id="rId3"/>
    <p:sldLayoutId id="2147483708" r:id="rId4"/>
    <p:sldLayoutId id="2147483690" r:id="rId5"/>
    <p:sldLayoutId id="2147483691" r:id="rId6"/>
    <p:sldLayoutId id="2147483689" r:id="rId7"/>
    <p:sldLayoutId id="2147483714" r:id="rId8"/>
  </p:sldLayoutIdLst>
  <p:txStyles>
    <p:titleStyle>
      <a:lvl1pPr algn="l" defTabSz="914400" rtl="0" eaLnBrk="1" latinLnBrk="0" hangingPunct="1">
        <a:lnSpc>
          <a:spcPct val="90000"/>
        </a:lnSpc>
        <a:spcBef>
          <a:spcPct val="0"/>
        </a:spcBef>
        <a:buNone/>
        <a:defRPr sz="4000" b="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Azo Sans Thin" panose="020B0303030303020204" pitchFamily="34" charset="0"/>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Azo Sans Thin" panose="020B0303030303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964197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C93EA8F-5D32-42A5-B63F-842A0F047210}" type="datetimeFigureOut">
              <a:rPr lang="en-GB" smtClean="0"/>
              <a:t>09/07/2024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F3AB18B-998C-433D-808A-7D4CCF0545BB}" type="slidenum">
              <a:rPr lang="en-GB" smtClean="0"/>
              <a:t>‹#›</a:t>
            </a:fld>
            <a:endParaRPr lang="en-GB"/>
          </a:p>
        </p:txBody>
      </p:sp>
    </p:spTree>
    <p:extLst>
      <p:ext uri="{BB962C8B-B14F-4D97-AF65-F5344CB8AC3E}">
        <p14:creationId xmlns:p14="http://schemas.microsoft.com/office/powerpoint/2010/main" val="238358858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1.xml"/><Relationship Id="rId1" Type="http://schemas.openxmlformats.org/officeDocument/2006/relationships/themeOverride" Target="../theme/themeOverride1.xml"/><Relationship Id="rId5" Type="http://schemas.openxmlformats.org/officeDocument/2006/relationships/image" Target="../media/image19.png"/><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41.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41.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1.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4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9.xml"/><Relationship Id="rId1" Type="http://schemas.openxmlformats.org/officeDocument/2006/relationships/themeOverride" Target="../theme/themeOverride2.xml"/><Relationship Id="rId5" Type="http://schemas.openxmlformats.org/officeDocument/2006/relationships/image" Target="../media/image31.tmp"/><Relationship Id="rId4" Type="http://schemas.openxmlformats.org/officeDocument/2006/relationships/image" Target="../media/image8.jp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0E93-98F0-1BB9-59FA-85E4F4604A0C}"/>
              </a:ext>
            </a:extLst>
          </p:cNvPr>
          <p:cNvSpPr>
            <a:spLocks noGrp="1"/>
          </p:cNvSpPr>
          <p:nvPr>
            <p:ph type="ctrTitle"/>
          </p:nvPr>
        </p:nvSpPr>
        <p:spPr>
          <a:xfrm>
            <a:off x="911424" y="1360785"/>
            <a:ext cx="10363200" cy="2098081"/>
          </a:xfrm>
          <a:solidFill>
            <a:schemeClr val="tx2">
              <a:lumMod val="20000"/>
              <a:lumOff val="80000"/>
            </a:schemeClr>
          </a:solidFill>
        </p:spPr>
        <p:txBody>
          <a:bodyPr>
            <a:normAutofit fontScale="90000"/>
          </a:bodyPr>
          <a:lstStyle/>
          <a:p>
            <a:r>
              <a:rPr lang="en-US" b="1" dirty="0">
                <a:solidFill>
                  <a:srgbClr val="0070C0"/>
                </a:solidFill>
              </a:rPr>
              <a:t>Materion cyfoes ym maes plismona</a:t>
            </a:r>
            <a:br>
              <a:rPr lang="en-US" b="1" dirty="0"/>
            </a:br>
            <a:r>
              <a:rPr lang="en-US" b="1" dirty="0"/>
              <a:t>Contemporary issues in policing </a:t>
            </a:r>
            <a:br>
              <a:rPr lang="en-US" dirty="0"/>
            </a:br>
            <a:r>
              <a:rPr lang="en-US" dirty="0"/>
              <a:t>BMPO 7006D</a:t>
            </a:r>
          </a:p>
        </p:txBody>
      </p:sp>
      <p:sp>
        <p:nvSpPr>
          <p:cNvPr id="3" name="Subtitle 2">
            <a:extLst>
              <a:ext uri="{FF2B5EF4-FFF2-40B4-BE49-F238E27FC236}">
                <a16:creationId xmlns:a16="http://schemas.microsoft.com/office/drawing/2014/main" id="{40A41FF2-E8E0-6F4E-5475-4B04DFD1EC59}"/>
              </a:ext>
            </a:extLst>
          </p:cNvPr>
          <p:cNvSpPr>
            <a:spLocks noGrp="1"/>
          </p:cNvSpPr>
          <p:nvPr>
            <p:ph type="subTitle" idx="1"/>
          </p:nvPr>
        </p:nvSpPr>
        <p:spPr>
          <a:xfrm>
            <a:off x="1825824" y="3744615"/>
            <a:ext cx="8534400" cy="812637"/>
          </a:xfrm>
          <a:solidFill>
            <a:schemeClr val="tx2">
              <a:lumMod val="20000"/>
              <a:lumOff val="80000"/>
            </a:schemeClr>
          </a:solidFill>
        </p:spPr>
        <p:txBody>
          <a:bodyPr/>
          <a:lstStyle/>
          <a:p>
            <a:r>
              <a:rPr lang="en-US" i="1" dirty="0" err="1">
                <a:solidFill>
                  <a:srgbClr val="0070C0"/>
                </a:solidFill>
              </a:rPr>
              <a:t>Adolygiad</a:t>
            </a:r>
            <a:r>
              <a:rPr lang="en-US" i="1" dirty="0">
                <a:solidFill>
                  <a:srgbClr val="0070C0"/>
                </a:solidFill>
              </a:rPr>
              <a:t> </a:t>
            </a:r>
            <a:r>
              <a:rPr lang="en-US" i="1" dirty="0" err="1">
                <a:solidFill>
                  <a:srgbClr val="0070C0"/>
                </a:solidFill>
              </a:rPr>
              <a:t>aseiniad</a:t>
            </a:r>
            <a:r>
              <a:rPr lang="en-US" i="1" dirty="0">
                <a:solidFill>
                  <a:srgbClr val="0070C0"/>
                </a:solidFill>
              </a:rPr>
              <a:t>/</a:t>
            </a:r>
            <a:r>
              <a:rPr lang="en-US" i="1" dirty="0">
                <a:solidFill>
                  <a:schemeClr val="tx1"/>
                </a:solidFill>
              </a:rPr>
              <a:t>Assignment Review</a:t>
            </a:r>
          </a:p>
        </p:txBody>
      </p:sp>
    </p:spTree>
    <p:extLst>
      <p:ext uri="{BB962C8B-B14F-4D97-AF65-F5344CB8AC3E}">
        <p14:creationId xmlns:p14="http://schemas.microsoft.com/office/powerpoint/2010/main" val="1200069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BB8E-497A-8C59-019F-F77D8FD6912D}"/>
              </a:ext>
            </a:extLst>
          </p:cNvPr>
          <p:cNvSpPr>
            <a:spLocks noGrp="1"/>
          </p:cNvSpPr>
          <p:nvPr>
            <p:ph type="title"/>
          </p:nvPr>
        </p:nvSpPr>
        <p:spPr>
          <a:solidFill>
            <a:srgbClr val="002060"/>
          </a:solidFill>
        </p:spPr>
        <p:txBody>
          <a:bodyPr/>
          <a:lstStyle/>
          <a:p>
            <a:r>
              <a:rPr lang="en-GB" dirty="0">
                <a:solidFill>
                  <a:schemeClr val="bg1"/>
                </a:solidFill>
              </a:rPr>
              <a:t>Module Assignment</a:t>
            </a:r>
          </a:p>
        </p:txBody>
      </p:sp>
      <p:sp>
        <p:nvSpPr>
          <p:cNvPr id="3" name="Content Placeholder 2">
            <a:extLst>
              <a:ext uri="{FF2B5EF4-FFF2-40B4-BE49-F238E27FC236}">
                <a16:creationId xmlns:a16="http://schemas.microsoft.com/office/drawing/2014/main" id="{9046269D-8DB0-9332-757E-2A38EDA4AEDC}"/>
              </a:ext>
            </a:extLst>
          </p:cNvPr>
          <p:cNvSpPr>
            <a:spLocks noGrp="1"/>
          </p:cNvSpPr>
          <p:nvPr>
            <p:ph idx="1"/>
          </p:nvPr>
        </p:nvSpPr>
        <p:spPr>
          <a:xfrm>
            <a:off x="609600" y="1600201"/>
            <a:ext cx="6531429" cy="3917032"/>
          </a:xfrm>
        </p:spPr>
        <p:txBody>
          <a:bodyPr>
            <a:normAutofit/>
          </a:bodyPr>
          <a:lstStyle/>
          <a:p>
            <a:r>
              <a:rPr lang="en-GB" dirty="0"/>
              <a:t>Submission deadline is </a:t>
            </a:r>
            <a:r>
              <a:rPr lang="en-GB" b="1" dirty="0">
                <a:solidFill>
                  <a:srgbClr val="FF0000"/>
                </a:solidFill>
              </a:rPr>
              <a:t>23:59hrs on Wednesday 24</a:t>
            </a:r>
            <a:r>
              <a:rPr lang="en-GB" b="1" baseline="30000" dirty="0">
                <a:solidFill>
                  <a:srgbClr val="FF0000"/>
                </a:solidFill>
              </a:rPr>
              <a:t>th</a:t>
            </a:r>
            <a:r>
              <a:rPr lang="en-GB" b="1" dirty="0">
                <a:solidFill>
                  <a:srgbClr val="FF0000"/>
                </a:solidFill>
              </a:rPr>
              <a:t> July 2024</a:t>
            </a:r>
          </a:p>
          <a:p>
            <a:r>
              <a:rPr lang="en-GB" dirty="0"/>
              <a:t>Turnitin is open now.</a:t>
            </a:r>
          </a:p>
          <a:p>
            <a:r>
              <a:rPr lang="en-GB" dirty="0"/>
              <a:t>Module assignment brief can be found on Moodle </a:t>
            </a:r>
          </a:p>
          <a:p>
            <a:r>
              <a:rPr lang="en-GB" b="1" dirty="0">
                <a:solidFill>
                  <a:srgbClr val="0070C0"/>
                </a:solidFill>
              </a:rPr>
              <a:t>PROVISIONAL Results released 22 August 2024</a:t>
            </a:r>
          </a:p>
        </p:txBody>
      </p:sp>
      <p:pic>
        <p:nvPicPr>
          <p:cNvPr id="4" name="Picture 3">
            <a:extLst>
              <a:ext uri="{FF2B5EF4-FFF2-40B4-BE49-F238E27FC236}">
                <a16:creationId xmlns:a16="http://schemas.microsoft.com/office/drawing/2014/main" id="{981543AB-3884-3FCB-BC3D-A4F5E6015F75}"/>
              </a:ext>
            </a:extLst>
          </p:cNvPr>
          <p:cNvPicPr>
            <a:picLocks noChangeAspect="1"/>
          </p:cNvPicPr>
          <p:nvPr/>
        </p:nvPicPr>
        <p:blipFill>
          <a:blip r:embed="rId3"/>
          <a:stretch>
            <a:fillRect/>
          </a:stretch>
        </p:blipFill>
        <p:spPr>
          <a:xfrm>
            <a:off x="7423376" y="2024744"/>
            <a:ext cx="4030258" cy="2614612"/>
          </a:xfrm>
          <a:prstGeom prst="rect">
            <a:avLst/>
          </a:prstGeom>
        </p:spPr>
      </p:pic>
    </p:spTree>
    <p:extLst>
      <p:ext uri="{BB962C8B-B14F-4D97-AF65-F5344CB8AC3E}">
        <p14:creationId xmlns:p14="http://schemas.microsoft.com/office/powerpoint/2010/main" val="3577307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F62350-2CBD-D885-6A7A-92FE735D5F74}"/>
              </a:ext>
            </a:extLst>
          </p:cNvPr>
          <p:cNvSpPr>
            <a:spLocks noGrp="1"/>
          </p:cNvSpPr>
          <p:nvPr>
            <p:ph type="title"/>
          </p:nvPr>
        </p:nvSpPr>
        <p:spPr>
          <a:solidFill>
            <a:srgbClr val="002060"/>
          </a:solidFill>
        </p:spPr>
        <p:txBody>
          <a:bodyPr/>
          <a:lstStyle/>
          <a:p>
            <a:r>
              <a:rPr lang="en-GB" dirty="0">
                <a:solidFill>
                  <a:schemeClr val="bg1"/>
                </a:solidFill>
              </a:rPr>
              <a:t>Assignment Brief</a:t>
            </a:r>
          </a:p>
        </p:txBody>
      </p:sp>
      <p:sp>
        <p:nvSpPr>
          <p:cNvPr id="5" name="Content Placeholder 4">
            <a:extLst>
              <a:ext uri="{FF2B5EF4-FFF2-40B4-BE49-F238E27FC236}">
                <a16:creationId xmlns:a16="http://schemas.microsoft.com/office/drawing/2014/main" id="{4E718D2C-4964-0AF7-F7EE-B82D68EEEA18}"/>
              </a:ext>
            </a:extLst>
          </p:cNvPr>
          <p:cNvSpPr>
            <a:spLocks noGrp="1"/>
          </p:cNvSpPr>
          <p:nvPr>
            <p:ph sz="half" idx="1"/>
          </p:nvPr>
        </p:nvSpPr>
        <p:spPr/>
        <p:txBody>
          <a:bodyPr/>
          <a:lstStyle/>
          <a:p>
            <a:r>
              <a:rPr lang="en-GB" b="1" dirty="0"/>
              <a:t>5000 words assignment</a:t>
            </a:r>
          </a:p>
          <a:p>
            <a:r>
              <a:rPr lang="en-GB" b="1" dirty="0"/>
              <a:t>Two parts </a:t>
            </a:r>
            <a:r>
              <a:rPr lang="en-GB" dirty="0"/>
              <a:t>to the assignment – both must be submitted to meet requirements of module.</a:t>
            </a:r>
          </a:p>
          <a:p>
            <a:r>
              <a:rPr lang="en-GB" dirty="0"/>
              <a:t>Part 1 – 40% marks</a:t>
            </a:r>
          </a:p>
          <a:p>
            <a:r>
              <a:rPr lang="en-GB" dirty="0"/>
              <a:t>Part 2 – 60% marks</a:t>
            </a:r>
          </a:p>
          <a:p>
            <a:r>
              <a:rPr lang="en-GB" dirty="0"/>
              <a:t>One final mark awarded</a:t>
            </a:r>
          </a:p>
          <a:p>
            <a:endParaRPr lang="en-GB" dirty="0"/>
          </a:p>
        </p:txBody>
      </p:sp>
      <p:pic>
        <p:nvPicPr>
          <p:cNvPr id="7" name="Content Placeholder 6">
            <a:extLst>
              <a:ext uri="{FF2B5EF4-FFF2-40B4-BE49-F238E27FC236}">
                <a16:creationId xmlns:a16="http://schemas.microsoft.com/office/drawing/2014/main" id="{E7C83E83-B13D-D7F7-8494-08225309C6C8}"/>
              </a:ext>
            </a:extLst>
          </p:cNvPr>
          <p:cNvPicPr>
            <a:picLocks noGrp="1" noChangeAspect="1"/>
          </p:cNvPicPr>
          <p:nvPr>
            <p:ph sz="half" idx="2"/>
          </p:nvPr>
        </p:nvPicPr>
        <p:blipFill>
          <a:blip r:embed="rId2"/>
          <a:stretch>
            <a:fillRect/>
          </a:stretch>
        </p:blipFill>
        <p:spPr>
          <a:xfrm>
            <a:off x="6296489" y="2267347"/>
            <a:ext cx="5285911" cy="2323306"/>
          </a:xfrm>
          <a:prstGeom prst="rect">
            <a:avLst/>
          </a:prstGeom>
        </p:spPr>
      </p:pic>
    </p:spTree>
    <p:extLst>
      <p:ext uri="{BB962C8B-B14F-4D97-AF65-F5344CB8AC3E}">
        <p14:creationId xmlns:p14="http://schemas.microsoft.com/office/powerpoint/2010/main" val="256300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C2EACE-E155-BD72-C264-24343012C6EB}"/>
              </a:ext>
            </a:extLst>
          </p:cNvPr>
          <p:cNvSpPr>
            <a:spLocks noGrp="1"/>
          </p:cNvSpPr>
          <p:nvPr>
            <p:ph type="title"/>
          </p:nvPr>
        </p:nvSpPr>
        <p:spPr>
          <a:solidFill>
            <a:srgbClr val="002060"/>
          </a:solidFill>
        </p:spPr>
        <p:txBody>
          <a:bodyPr/>
          <a:lstStyle/>
          <a:p>
            <a:r>
              <a:rPr lang="en-GB" dirty="0">
                <a:solidFill>
                  <a:schemeClr val="bg1"/>
                </a:solidFill>
              </a:rPr>
              <a:t>Assignment tasks</a:t>
            </a:r>
          </a:p>
        </p:txBody>
      </p:sp>
      <p:sp>
        <p:nvSpPr>
          <p:cNvPr id="5" name="Content Placeholder 4">
            <a:extLst>
              <a:ext uri="{FF2B5EF4-FFF2-40B4-BE49-F238E27FC236}">
                <a16:creationId xmlns:a16="http://schemas.microsoft.com/office/drawing/2014/main" id="{47E687A8-93C3-5BBC-E40B-656E3EBFF7EB}"/>
              </a:ext>
            </a:extLst>
          </p:cNvPr>
          <p:cNvSpPr>
            <a:spLocks noGrp="1"/>
          </p:cNvSpPr>
          <p:nvPr>
            <p:ph sz="half" idx="1"/>
          </p:nvPr>
        </p:nvSpPr>
        <p:spPr>
          <a:solidFill>
            <a:schemeClr val="accent4">
              <a:lumMod val="20000"/>
              <a:lumOff val="80000"/>
            </a:schemeClr>
          </a:solidFill>
        </p:spPr>
        <p:txBody>
          <a:bodyPr/>
          <a:lstStyle/>
          <a:p>
            <a:pPr marL="0" indent="0" algn="ctr">
              <a:buNone/>
            </a:pPr>
            <a:r>
              <a:rPr lang="en-GB" b="1" dirty="0"/>
              <a:t>Part 1</a:t>
            </a:r>
          </a:p>
          <a:p>
            <a:pPr marL="0" indent="0" algn="ctr">
              <a:buNone/>
            </a:pPr>
            <a:endParaRPr lang="en-GB" b="1" dirty="0"/>
          </a:p>
          <a:p>
            <a:pPr marL="0" indent="0" algn="ctr">
              <a:buNone/>
            </a:pPr>
            <a:r>
              <a:rPr lang="en-GB" b="1" dirty="0"/>
              <a:t>Presentation</a:t>
            </a:r>
          </a:p>
          <a:p>
            <a:pPr marL="0" indent="0" algn="ctr">
              <a:buNone/>
            </a:pPr>
            <a:endParaRPr lang="en-GB" b="1" dirty="0"/>
          </a:p>
          <a:p>
            <a:pPr marL="0" indent="0" algn="ctr">
              <a:buNone/>
            </a:pPr>
            <a:endParaRPr lang="en-GB" b="1" dirty="0"/>
          </a:p>
        </p:txBody>
      </p:sp>
      <p:sp>
        <p:nvSpPr>
          <p:cNvPr id="6" name="Content Placeholder 5">
            <a:extLst>
              <a:ext uri="{FF2B5EF4-FFF2-40B4-BE49-F238E27FC236}">
                <a16:creationId xmlns:a16="http://schemas.microsoft.com/office/drawing/2014/main" id="{47DB8269-DD98-5AF4-0F13-3F3D09566F91}"/>
              </a:ext>
            </a:extLst>
          </p:cNvPr>
          <p:cNvSpPr>
            <a:spLocks noGrp="1"/>
          </p:cNvSpPr>
          <p:nvPr>
            <p:ph sz="half" idx="2"/>
          </p:nvPr>
        </p:nvSpPr>
        <p:spPr>
          <a:solidFill>
            <a:schemeClr val="accent5">
              <a:lumMod val="20000"/>
              <a:lumOff val="80000"/>
            </a:schemeClr>
          </a:solidFill>
        </p:spPr>
        <p:txBody>
          <a:bodyPr/>
          <a:lstStyle/>
          <a:p>
            <a:pPr marL="0" indent="0" algn="ctr">
              <a:buNone/>
            </a:pPr>
            <a:r>
              <a:rPr lang="en-GB" b="1" dirty="0"/>
              <a:t>Part 2 </a:t>
            </a:r>
          </a:p>
          <a:p>
            <a:pPr marL="0" indent="0" algn="ctr">
              <a:buNone/>
            </a:pPr>
            <a:endParaRPr lang="en-GB" b="1" dirty="0"/>
          </a:p>
          <a:p>
            <a:pPr marL="0" indent="0" algn="ctr">
              <a:buNone/>
            </a:pPr>
            <a:r>
              <a:rPr lang="en-GB" b="1" dirty="0"/>
              <a:t>Written document</a:t>
            </a:r>
          </a:p>
          <a:p>
            <a:pPr marL="0" indent="0" algn="ctr">
              <a:buNone/>
            </a:pPr>
            <a:endParaRPr lang="en-GB" b="1" dirty="0"/>
          </a:p>
          <a:p>
            <a:pPr marL="0" indent="0" algn="ctr">
              <a:buNone/>
            </a:pPr>
            <a:endParaRPr lang="en-GB" b="1" dirty="0"/>
          </a:p>
        </p:txBody>
      </p:sp>
      <p:pic>
        <p:nvPicPr>
          <p:cNvPr id="8" name="Picture 7">
            <a:extLst>
              <a:ext uri="{FF2B5EF4-FFF2-40B4-BE49-F238E27FC236}">
                <a16:creationId xmlns:a16="http://schemas.microsoft.com/office/drawing/2014/main" id="{86589BF3-6DA9-BF31-F3B2-EFADE4CAD20E}"/>
              </a:ext>
            </a:extLst>
          </p:cNvPr>
          <p:cNvPicPr>
            <a:picLocks noChangeAspect="1"/>
          </p:cNvPicPr>
          <p:nvPr/>
        </p:nvPicPr>
        <p:blipFill>
          <a:blip r:embed="rId2"/>
          <a:stretch>
            <a:fillRect/>
          </a:stretch>
        </p:blipFill>
        <p:spPr>
          <a:xfrm>
            <a:off x="1854200" y="3429000"/>
            <a:ext cx="2895600" cy="1581150"/>
          </a:xfrm>
          <a:prstGeom prst="rect">
            <a:avLst/>
          </a:prstGeom>
        </p:spPr>
      </p:pic>
      <p:pic>
        <p:nvPicPr>
          <p:cNvPr id="9" name="Picture 8">
            <a:extLst>
              <a:ext uri="{FF2B5EF4-FFF2-40B4-BE49-F238E27FC236}">
                <a16:creationId xmlns:a16="http://schemas.microsoft.com/office/drawing/2014/main" id="{EA4DE9A5-C4E8-D63F-24BE-2C7EE79F5E17}"/>
              </a:ext>
            </a:extLst>
          </p:cNvPr>
          <p:cNvPicPr>
            <a:picLocks noChangeAspect="1"/>
          </p:cNvPicPr>
          <p:nvPr/>
        </p:nvPicPr>
        <p:blipFill>
          <a:blip r:embed="rId3"/>
          <a:stretch>
            <a:fillRect/>
          </a:stretch>
        </p:blipFill>
        <p:spPr>
          <a:xfrm>
            <a:off x="7823200" y="3322578"/>
            <a:ext cx="2133600" cy="2143125"/>
          </a:xfrm>
          <a:prstGeom prst="rect">
            <a:avLst/>
          </a:prstGeom>
        </p:spPr>
      </p:pic>
    </p:spTree>
    <p:extLst>
      <p:ext uri="{BB962C8B-B14F-4D97-AF65-F5344CB8AC3E}">
        <p14:creationId xmlns:p14="http://schemas.microsoft.com/office/powerpoint/2010/main" val="4161254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0225-575A-620C-CC1B-9D29295DFB89}"/>
              </a:ext>
            </a:extLst>
          </p:cNvPr>
          <p:cNvSpPr>
            <a:spLocks noGrp="1"/>
          </p:cNvSpPr>
          <p:nvPr>
            <p:ph type="title"/>
          </p:nvPr>
        </p:nvSpPr>
        <p:spPr>
          <a:solidFill>
            <a:srgbClr val="002060"/>
          </a:solidFill>
        </p:spPr>
        <p:txBody>
          <a:bodyPr/>
          <a:lstStyle/>
          <a:p>
            <a:r>
              <a:rPr lang="en-GB" dirty="0">
                <a:solidFill>
                  <a:schemeClr val="bg1"/>
                </a:solidFill>
              </a:rPr>
              <a:t>Part 1 - Presentation</a:t>
            </a:r>
          </a:p>
        </p:txBody>
      </p:sp>
      <p:sp>
        <p:nvSpPr>
          <p:cNvPr id="3" name="Content Placeholder 2">
            <a:extLst>
              <a:ext uri="{FF2B5EF4-FFF2-40B4-BE49-F238E27FC236}">
                <a16:creationId xmlns:a16="http://schemas.microsoft.com/office/drawing/2014/main" id="{2739D553-27D9-B3CC-1C23-BF16F9BEEB46}"/>
              </a:ext>
            </a:extLst>
          </p:cNvPr>
          <p:cNvSpPr>
            <a:spLocks noGrp="1"/>
          </p:cNvSpPr>
          <p:nvPr>
            <p:ph sz="half" idx="1"/>
          </p:nvPr>
        </p:nvSpPr>
        <p:spPr>
          <a:solidFill>
            <a:schemeClr val="accent2">
              <a:lumMod val="20000"/>
              <a:lumOff val="80000"/>
            </a:schemeClr>
          </a:solidFill>
        </p:spPr>
        <p:txBody>
          <a:bodyPr>
            <a:normAutofit fontScale="92500" lnSpcReduction="20000"/>
          </a:bodyPr>
          <a:lstStyle/>
          <a:p>
            <a:pPr marL="0" indent="0" algn="ctr">
              <a:buNone/>
            </a:pPr>
            <a:endParaRPr lang="en-GB" b="1" i="1" dirty="0"/>
          </a:p>
          <a:p>
            <a:pPr marL="0" indent="0" algn="ctr">
              <a:buNone/>
            </a:pPr>
            <a:r>
              <a:rPr lang="en-GB" b="1" i="1" dirty="0"/>
              <a:t>You are required to choose, and critically investigate a contemporary policing issue from the broad range of challenges currently faced in policing. The issue chosen should be an area in which you have a personal interest. Your investigative findings will be delivered in the form of an oral presentation.</a:t>
            </a:r>
          </a:p>
        </p:txBody>
      </p:sp>
      <p:sp>
        <p:nvSpPr>
          <p:cNvPr id="4" name="Content Placeholder 3">
            <a:extLst>
              <a:ext uri="{FF2B5EF4-FFF2-40B4-BE49-F238E27FC236}">
                <a16:creationId xmlns:a16="http://schemas.microsoft.com/office/drawing/2014/main" id="{1820E0E6-982E-A7FD-084A-2505EE330C22}"/>
              </a:ext>
            </a:extLst>
          </p:cNvPr>
          <p:cNvSpPr>
            <a:spLocks noGrp="1"/>
          </p:cNvSpPr>
          <p:nvPr>
            <p:ph sz="half" idx="2"/>
          </p:nvPr>
        </p:nvSpPr>
        <p:spPr>
          <a:solidFill>
            <a:schemeClr val="accent6">
              <a:lumMod val="20000"/>
              <a:lumOff val="80000"/>
            </a:schemeClr>
          </a:solidFill>
        </p:spPr>
        <p:txBody>
          <a:bodyPr>
            <a:normAutofit fontScale="92500" lnSpcReduction="20000"/>
          </a:bodyPr>
          <a:lstStyle/>
          <a:p>
            <a:r>
              <a:rPr lang="en-GB" dirty="0"/>
              <a:t>You will be allocated 15 mins</a:t>
            </a:r>
          </a:p>
          <a:p>
            <a:r>
              <a:rPr lang="en-GB" dirty="0"/>
              <a:t>(12mins presentation &amp; 3 mins Q&amp;A)</a:t>
            </a:r>
          </a:p>
          <a:p>
            <a:r>
              <a:rPr lang="en-GB" dirty="0">
                <a:solidFill>
                  <a:srgbClr val="FF0000"/>
                </a:solidFill>
              </a:rPr>
              <a:t>Upload ppt/presentation notes to Turnitin by 23:59hrs on 24 July</a:t>
            </a:r>
            <a:r>
              <a:rPr lang="en-GB" dirty="0"/>
              <a:t>.</a:t>
            </a:r>
          </a:p>
          <a:p>
            <a:r>
              <a:rPr lang="en-GB" dirty="0"/>
              <a:t>You will be allocated a date/time to give your presentation.</a:t>
            </a:r>
          </a:p>
          <a:p>
            <a:r>
              <a:rPr lang="en-GB" dirty="0"/>
              <a:t>Presentation will be recorded by examiners on Teams</a:t>
            </a:r>
          </a:p>
          <a:p>
            <a:r>
              <a:rPr lang="en-GB" dirty="0"/>
              <a:t>Equivalent allocation of 2500 words</a:t>
            </a:r>
          </a:p>
        </p:txBody>
      </p:sp>
    </p:spTree>
    <p:extLst>
      <p:ext uri="{BB962C8B-B14F-4D97-AF65-F5344CB8AC3E}">
        <p14:creationId xmlns:p14="http://schemas.microsoft.com/office/powerpoint/2010/main" val="197325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bg/>
                                          </p:spTgt>
                                        </p:tgtEl>
                                        <p:attrNameLst>
                                          <p:attrName>style.visibility</p:attrName>
                                        </p:attrNameLst>
                                      </p:cBhvr>
                                      <p:to>
                                        <p:strVal val="visible"/>
                                      </p:to>
                                    </p:set>
                                    <p:animEffect transition="in" filter="fade">
                                      <p:cBhvr>
                                        <p:cTn id="14" dur="1000"/>
                                        <p:tgtEl>
                                          <p:spTgt spid="4">
                                            <p:bg/>
                                          </p:spTgt>
                                        </p:tgtEl>
                                      </p:cBhvr>
                                    </p:animEffect>
                                    <p:anim calcmode="lin" valueType="num">
                                      <p:cBhvr>
                                        <p:cTn id="15" dur="1000" fill="hold"/>
                                        <p:tgtEl>
                                          <p:spTgt spid="4">
                                            <p:bg/>
                                          </p:spTgt>
                                        </p:tgtEl>
                                        <p:attrNameLst>
                                          <p:attrName>ppt_x</p:attrName>
                                        </p:attrNameLst>
                                      </p:cBhvr>
                                      <p:tavLst>
                                        <p:tav tm="0">
                                          <p:val>
                                            <p:strVal val="#ppt_x"/>
                                          </p:val>
                                        </p:tav>
                                        <p:tav tm="100000">
                                          <p:val>
                                            <p:strVal val="#ppt_x"/>
                                          </p:val>
                                        </p:tav>
                                      </p:tavLst>
                                    </p:anim>
                                    <p:anim calcmode="lin" valueType="num">
                                      <p:cBhvr>
                                        <p:cTn id="16"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anim calcmode="lin" valueType="num">
                                      <p:cBhvr>
                                        <p:cTn id="5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1000"/>
                                        <p:tgtEl>
                                          <p:spTgt spid="4">
                                            <p:txEl>
                                              <p:pRg st="5" end="5"/>
                                            </p:txEl>
                                          </p:spTgt>
                                        </p:tgtEl>
                                      </p:cBhvr>
                                    </p:animEffect>
                                    <p:anim calcmode="lin" valueType="num">
                                      <p:cBhvr>
                                        <p:cTn id="5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BDFBF-F710-FE2B-A88B-25F8471FA01B}"/>
              </a:ext>
            </a:extLst>
          </p:cNvPr>
          <p:cNvSpPr>
            <a:spLocks noGrp="1"/>
          </p:cNvSpPr>
          <p:nvPr>
            <p:ph type="title"/>
          </p:nvPr>
        </p:nvSpPr>
        <p:spPr>
          <a:solidFill>
            <a:srgbClr val="002060"/>
          </a:solidFill>
        </p:spPr>
        <p:txBody>
          <a:bodyPr/>
          <a:lstStyle/>
          <a:p>
            <a:r>
              <a:rPr lang="en-GB" dirty="0">
                <a:solidFill>
                  <a:schemeClr val="bg1"/>
                </a:solidFill>
              </a:rPr>
              <a:t>Turnitin Portal</a:t>
            </a:r>
          </a:p>
        </p:txBody>
      </p:sp>
      <p:pic>
        <p:nvPicPr>
          <p:cNvPr id="5" name="Content Placeholder 4" descr="A screenshot of a web page&#10;&#10;Description automatically generated">
            <a:extLst>
              <a:ext uri="{FF2B5EF4-FFF2-40B4-BE49-F238E27FC236}">
                <a16:creationId xmlns:a16="http://schemas.microsoft.com/office/drawing/2014/main" id="{64E510F3-EEFA-0736-8D96-FB1264F115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94941" y="2072274"/>
            <a:ext cx="8002117" cy="2972215"/>
          </a:xfrm>
        </p:spPr>
      </p:pic>
      <p:sp>
        <p:nvSpPr>
          <p:cNvPr id="6" name="Arrow: Down 5">
            <a:extLst>
              <a:ext uri="{FF2B5EF4-FFF2-40B4-BE49-F238E27FC236}">
                <a16:creationId xmlns:a16="http://schemas.microsoft.com/office/drawing/2014/main" id="{F900CADE-4EDD-D832-B5FD-F5819B21F877}"/>
              </a:ext>
            </a:extLst>
          </p:cNvPr>
          <p:cNvSpPr/>
          <p:nvPr/>
        </p:nvSpPr>
        <p:spPr>
          <a:xfrm rot="19395409">
            <a:off x="1634702" y="1950851"/>
            <a:ext cx="846769" cy="142664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02603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8F8B-3556-27B2-3FBD-4B750F9511E0}"/>
              </a:ext>
            </a:extLst>
          </p:cNvPr>
          <p:cNvSpPr>
            <a:spLocks noGrp="1"/>
          </p:cNvSpPr>
          <p:nvPr>
            <p:ph type="title"/>
          </p:nvPr>
        </p:nvSpPr>
        <p:spPr>
          <a:solidFill>
            <a:srgbClr val="002060"/>
          </a:solidFill>
        </p:spPr>
        <p:txBody>
          <a:bodyPr/>
          <a:lstStyle/>
          <a:p>
            <a:r>
              <a:rPr lang="en-GB" dirty="0">
                <a:solidFill>
                  <a:schemeClr val="bg1"/>
                </a:solidFill>
              </a:rPr>
              <a:t>Part 2 – Written task</a:t>
            </a:r>
          </a:p>
        </p:txBody>
      </p:sp>
      <p:sp>
        <p:nvSpPr>
          <p:cNvPr id="3" name="Content Placeholder 2">
            <a:extLst>
              <a:ext uri="{FF2B5EF4-FFF2-40B4-BE49-F238E27FC236}">
                <a16:creationId xmlns:a16="http://schemas.microsoft.com/office/drawing/2014/main" id="{EEBFFCD5-B984-464A-1D14-ECA9DBF731CA}"/>
              </a:ext>
            </a:extLst>
          </p:cNvPr>
          <p:cNvSpPr>
            <a:spLocks noGrp="1"/>
          </p:cNvSpPr>
          <p:nvPr>
            <p:ph sz="half" idx="1"/>
          </p:nvPr>
        </p:nvSpPr>
        <p:spPr>
          <a:solidFill>
            <a:schemeClr val="accent2">
              <a:lumMod val="20000"/>
              <a:lumOff val="80000"/>
            </a:schemeClr>
          </a:solidFill>
        </p:spPr>
        <p:txBody>
          <a:bodyPr>
            <a:normAutofit lnSpcReduction="10000"/>
          </a:bodyPr>
          <a:lstStyle/>
          <a:p>
            <a:pPr marL="0" indent="0" algn="ctr">
              <a:buNone/>
            </a:pPr>
            <a:endParaRPr lang="en-GB" b="1" i="1" dirty="0"/>
          </a:p>
          <a:p>
            <a:pPr marL="0" indent="0" algn="ctr">
              <a:buNone/>
            </a:pPr>
            <a:r>
              <a:rPr lang="en-GB" b="1" i="1" dirty="0"/>
              <a:t>You are required to choose a contemporary policing issue and present a 2500-word critical review of the literature around the subject area.</a:t>
            </a:r>
          </a:p>
        </p:txBody>
      </p:sp>
      <p:sp>
        <p:nvSpPr>
          <p:cNvPr id="4" name="Content Placeholder 3">
            <a:extLst>
              <a:ext uri="{FF2B5EF4-FFF2-40B4-BE49-F238E27FC236}">
                <a16:creationId xmlns:a16="http://schemas.microsoft.com/office/drawing/2014/main" id="{70ECC96A-1356-9455-C381-32DF56E07AD5}"/>
              </a:ext>
            </a:extLst>
          </p:cNvPr>
          <p:cNvSpPr>
            <a:spLocks noGrp="1"/>
          </p:cNvSpPr>
          <p:nvPr>
            <p:ph sz="half" idx="2"/>
          </p:nvPr>
        </p:nvSpPr>
        <p:spPr>
          <a:solidFill>
            <a:schemeClr val="accent6">
              <a:lumMod val="20000"/>
              <a:lumOff val="80000"/>
            </a:schemeClr>
          </a:solidFill>
        </p:spPr>
        <p:txBody>
          <a:bodyPr>
            <a:normAutofit lnSpcReduction="10000"/>
          </a:bodyPr>
          <a:lstStyle/>
          <a:p>
            <a:r>
              <a:rPr lang="en-GB" dirty="0"/>
              <a:t>Different subject to the presentation</a:t>
            </a:r>
          </a:p>
          <a:p>
            <a:r>
              <a:rPr lang="en-GB" dirty="0"/>
              <a:t>Allocation of 2500 words ( word count +/-10%)</a:t>
            </a:r>
          </a:p>
          <a:p>
            <a:r>
              <a:rPr lang="en-GB" dirty="0"/>
              <a:t>Appropriate referencing – Harvard</a:t>
            </a:r>
          </a:p>
          <a:p>
            <a:r>
              <a:rPr lang="en-GB" dirty="0"/>
              <a:t>Upload to Turnitin by 23:59hrs on 24</a:t>
            </a:r>
            <a:r>
              <a:rPr lang="en-GB" baseline="30000" dirty="0"/>
              <a:t>th</a:t>
            </a:r>
            <a:r>
              <a:rPr lang="en-GB" dirty="0"/>
              <a:t> July 2024 – separate tab</a:t>
            </a:r>
          </a:p>
        </p:txBody>
      </p:sp>
    </p:spTree>
    <p:extLst>
      <p:ext uri="{BB962C8B-B14F-4D97-AF65-F5344CB8AC3E}">
        <p14:creationId xmlns:p14="http://schemas.microsoft.com/office/powerpoint/2010/main" val="354829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0B7B8-E38C-3FE4-F3B7-F0380FFD6F87}"/>
              </a:ext>
            </a:extLst>
          </p:cNvPr>
          <p:cNvSpPr>
            <a:spLocks noGrp="1"/>
          </p:cNvSpPr>
          <p:nvPr>
            <p:ph type="title"/>
          </p:nvPr>
        </p:nvSpPr>
        <p:spPr>
          <a:solidFill>
            <a:srgbClr val="002060"/>
          </a:solidFill>
        </p:spPr>
        <p:txBody>
          <a:bodyPr/>
          <a:lstStyle/>
          <a:p>
            <a:r>
              <a:rPr lang="en-GB" dirty="0">
                <a:solidFill>
                  <a:schemeClr val="bg1"/>
                </a:solidFill>
              </a:rPr>
              <a:t>Turnitin Portal</a:t>
            </a:r>
          </a:p>
        </p:txBody>
      </p:sp>
      <p:pic>
        <p:nvPicPr>
          <p:cNvPr id="9" name="Content Placeholder 8" descr="A screenshot of a computer&#10;&#10;Description automatically generated">
            <a:extLst>
              <a:ext uri="{FF2B5EF4-FFF2-40B4-BE49-F238E27FC236}">
                <a16:creationId xmlns:a16="http://schemas.microsoft.com/office/drawing/2014/main" id="{0557EED9-A337-B5E2-071C-A87A83663B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0152" y="2177063"/>
            <a:ext cx="8211696" cy="2762636"/>
          </a:xfrm>
        </p:spPr>
      </p:pic>
      <p:sp>
        <p:nvSpPr>
          <p:cNvPr id="10" name="Arrow: Down 9">
            <a:extLst>
              <a:ext uri="{FF2B5EF4-FFF2-40B4-BE49-F238E27FC236}">
                <a16:creationId xmlns:a16="http://schemas.microsoft.com/office/drawing/2014/main" id="{A39D0276-D890-440F-959B-8E8DB7A10CC4}"/>
              </a:ext>
            </a:extLst>
          </p:cNvPr>
          <p:cNvSpPr/>
          <p:nvPr/>
        </p:nvSpPr>
        <p:spPr>
          <a:xfrm rot="3089926">
            <a:off x="6539283" y="1867107"/>
            <a:ext cx="867158" cy="15511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0169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GB" dirty="0">
                <a:solidFill>
                  <a:schemeClr val="bg1"/>
                </a:solidFill>
              </a:rPr>
              <a:t>The assessments</a:t>
            </a:r>
          </a:p>
        </p:txBody>
      </p:sp>
      <p:pic>
        <p:nvPicPr>
          <p:cNvPr id="6" name="Content Placeholder 5">
            <a:extLst>
              <a:ext uri="{FF2B5EF4-FFF2-40B4-BE49-F238E27FC236}">
                <a16:creationId xmlns:a16="http://schemas.microsoft.com/office/drawing/2014/main" id="{5753859D-6BF1-8C5C-F0CF-9F0A3CA7E705}"/>
              </a:ext>
            </a:extLst>
          </p:cNvPr>
          <p:cNvPicPr>
            <a:picLocks noGrp="1" noChangeAspect="1"/>
          </p:cNvPicPr>
          <p:nvPr>
            <p:ph sz="half" idx="1"/>
          </p:nvPr>
        </p:nvPicPr>
        <p:blipFill>
          <a:blip r:embed="rId5"/>
          <a:stretch>
            <a:fillRect/>
          </a:stretch>
        </p:blipFill>
        <p:spPr>
          <a:xfrm>
            <a:off x="798153" y="1840465"/>
            <a:ext cx="4928831" cy="3508512"/>
          </a:xfrm>
          <a:prstGeom prst="rect">
            <a:avLst/>
          </a:prstGeom>
        </p:spPr>
      </p:pic>
      <p:sp>
        <p:nvSpPr>
          <p:cNvPr id="5" name="Content Placeholder 4">
            <a:extLst>
              <a:ext uri="{FF2B5EF4-FFF2-40B4-BE49-F238E27FC236}">
                <a16:creationId xmlns:a16="http://schemas.microsoft.com/office/drawing/2014/main" id="{FBFE61CF-314D-9B3A-1964-5D814C0495F3}"/>
              </a:ext>
            </a:extLst>
          </p:cNvPr>
          <p:cNvSpPr>
            <a:spLocks noGrp="1"/>
          </p:cNvSpPr>
          <p:nvPr>
            <p:ph sz="half" idx="2"/>
          </p:nvPr>
        </p:nvSpPr>
        <p:spPr/>
        <p:txBody>
          <a:bodyPr>
            <a:normAutofit/>
          </a:bodyPr>
          <a:lstStyle/>
          <a:p>
            <a:r>
              <a:rPr lang="en-GB" dirty="0"/>
              <a:t>Goal – demonstrate understanding of theories/concepts that relate to the chosen issue</a:t>
            </a:r>
          </a:p>
          <a:p>
            <a:r>
              <a:rPr lang="en-GB" dirty="0"/>
              <a:t>Focus on an issue that interests YOU</a:t>
            </a:r>
          </a:p>
          <a:p>
            <a:r>
              <a:rPr lang="en-GB" dirty="0"/>
              <a:t>Personal/Professional interest</a:t>
            </a:r>
          </a:p>
        </p:txBody>
      </p:sp>
    </p:spTree>
    <p:extLst>
      <p:ext uri="{BB962C8B-B14F-4D97-AF65-F5344CB8AC3E}">
        <p14:creationId xmlns:p14="http://schemas.microsoft.com/office/powerpoint/2010/main" val="418723349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4C220-1AE9-0A21-83BA-BEB65F630B81}"/>
              </a:ext>
            </a:extLst>
          </p:cNvPr>
          <p:cNvSpPr>
            <a:spLocks noGrp="1"/>
          </p:cNvSpPr>
          <p:nvPr>
            <p:ph type="title"/>
          </p:nvPr>
        </p:nvSpPr>
        <p:spPr>
          <a:xfrm>
            <a:off x="609600" y="286994"/>
            <a:ext cx="10972800" cy="1143000"/>
          </a:xfrm>
          <a:solidFill>
            <a:srgbClr val="002060"/>
          </a:solidFill>
        </p:spPr>
        <p:txBody>
          <a:bodyPr>
            <a:normAutofit fontScale="90000"/>
          </a:bodyPr>
          <a:lstStyle/>
          <a:p>
            <a:r>
              <a:rPr lang="en-GB" dirty="0">
                <a:solidFill>
                  <a:schemeClr val="bg1"/>
                </a:solidFill>
              </a:rPr>
              <a:t>Recap</a:t>
            </a:r>
            <a:br>
              <a:rPr lang="en-GB" dirty="0">
                <a:solidFill>
                  <a:schemeClr val="bg1"/>
                </a:solidFill>
              </a:rPr>
            </a:br>
            <a:r>
              <a:rPr lang="en-GB" dirty="0">
                <a:solidFill>
                  <a:schemeClr val="bg1"/>
                </a:solidFill>
              </a:rPr>
              <a:t>Part 1 – Presentation</a:t>
            </a:r>
            <a:endParaRPr lang="en-US" dirty="0">
              <a:solidFill>
                <a:schemeClr val="bg1"/>
              </a:solidFill>
            </a:endParaRPr>
          </a:p>
        </p:txBody>
      </p:sp>
      <p:sp>
        <p:nvSpPr>
          <p:cNvPr id="3" name="Content Placeholder 2">
            <a:extLst>
              <a:ext uri="{FF2B5EF4-FFF2-40B4-BE49-F238E27FC236}">
                <a16:creationId xmlns:a16="http://schemas.microsoft.com/office/drawing/2014/main" id="{ADC65192-8DB7-3686-AB8E-790D8F130CE6}"/>
              </a:ext>
            </a:extLst>
          </p:cNvPr>
          <p:cNvSpPr>
            <a:spLocks noGrp="1"/>
          </p:cNvSpPr>
          <p:nvPr>
            <p:ph idx="1"/>
          </p:nvPr>
        </p:nvSpPr>
        <p:spPr>
          <a:xfrm>
            <a:off x="609600" y="1600201"/>
            <a:ext cx="6226629" cy="3917032"/>
          </a:xfrm>
        </p:spPr>
        <p:txBody>
          <a:bodyPr>
            <a:normAutofit fontScale="92500" lnSpcReduction="10000"/>
          </a:bodyPr>
          <a:lstStyle/>
          <a:p>
            <a:r>
              <a:rPr lang="en-US" sz="2400" b="1" dirty="0"/>
              <a:t>15 min Presentation in total</a:t>
            </a:r>
            <a:r>
              <a:rPr lang="en-US" sz="2400" dirty="0"/>
              <a:t> – topic broad ranging from issues identified from the course or your independent research. </a:t>
            </a:r>
          </a:p>
          <a:p>
            <a:r>
              <a:rPr lang="en-US" sz="2400" b="1" dirty="0"/>
              <a:t>12 mins presentation </a:t>
            </a:r>
            <a:r>
              <a:rPr lang="en-US" sz="2400" dirty="0"/>
              <a:t>– anything over will stop and not be marked.</a:t>
            </a:r>
          </a:p>
          <a:p>
            <a:r>
              <a:rPr lang="en-US" sz="2400" dirty="0"/>
              <a:t>Followed by </a:t>
            </a:r>
            <a:r>
              <a:rPr lang="en-US" sz="2400" b="1" dirty="0"/>
              <a:t>3mins Q&amp;A</a:t>
            </a:r>
          </a:p>
          <a:p>
            <a:r>
              <a:rPr lang="en-US" sz="2400" dirty="0"/>
              <a:t>Format – </a:t>
            </a:r>
            <a:r>
              <a:rPr lang="en-US" sz="2400" dirty="0" err="1"/>
              <a:t>Powerpoint</a:t>
            </a:r>
            <a:r>
              <a:rPr lang="en-US" sz="2400" dirty="0"/>
              <a:t> / other – but must be able to load onto Turnitin</a:t>
            </a:r>
          </a:p>
          <a:p>
            <a:r>
              <a:rPr lang="en-US" sz="2400" dirty="0"/>
              <a:t>Need to provide visual material of some sort</a:t>
            </a:r>
          </a:p>
          <a:p>
            <a:r>
              <a:rPr lang="en-US" sz="2400" dirty="0"/>
              <a:t>Written/presented in </a:t>
            </a:r>
            <a:r>
              <a:rPr lang="en-US" sz="2400" b="1" dirty="0"/>
              <a:t>1</a:t>
            </a:r>
            <a:r>
              <a:rPr lang="en-US" sz="2400" b="1" baseline="30000" dirty="0"/>
              <a:t>st</a:t>
            </a:r>
            <a:r>
              <a:rPr lang="en-US" sz="2400" b="1" dirty="0"/>
              <a:t> Person</a:t>
            </a:r>
          </a:p>
          <a:p>
            <a:r>
              <a:rPr lang="en-US" sz="2400" dirty="0"/>
              <a:t>Equivalent of </a:t>
            </a:r>
            <a:r>
              <a:rPr lang="en-US" sz="2400" b="1" dirty="0"/>
              <a:t>2500 words</a:t>
            </a:r>
          </a:p>
          <a:p>
            <a:pPr marL="0" indent="0">
              <a:buNone/>
            </a:pPr>
            <a:endParaRPr lang="en-US" sz="2000" dirty="0"/>
          </a:p>
        </p:txBody>
      </p:sp>
      <p:pic>
        <p:nvPicPr>
          <p:cNvPr id="4" name="Picture 3">
            <a:extLst>
              <a:ext uri="{FF2B5EF4-FFF2-40B4-BE49-F238E27FC236}">
                <a16:creationId xmlns:a16="http://schemas.microsoft.com/office/drawing/2014/main" id="{BE635791-4741-8750-2F79-965916BDC7C1}"/>
              </a:ext>
            </a:extLst>
          </p:cNvPr>
          <p:cNvPicPr>
            <a:picLocks noChangeAspect="1"/>
          </p:cNvPicPr>
          <p:nvPr/>
        </p:nvPicPr>
        <p:blipFill>
          <a:blip r:embed="rId3"/>
          <a:stretch>
            <a:fillRect/>
          </a:stretch>
        </p:blipFill>
        <p:spPr>
          <a:xfrm>
            <a:off x="7434817" y="2416949"/>
            <a:ext cx="3712154" cy="2024101"/>
          </a:xfrm>
          <a:prstGeom prst="rect">
            <a:avLst/>
          </a:prstGeom>
        </p:spPr>
      </p:pic>
    </p:spTree>
    <p:extLst>
      <p:ext uri="{BB962C8B-B14F-4D97-AF65-F5344CB8AC3E}">
        <p14:creationId xmlns:p14="http://schemas.microsoft.com/office/powerpoint/2010/main" val="2475965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2F01-CA2D-FF78-F086-4066BCB9C72D}"/>
              </a:ext>
            </a:extLst>
          </p:cNvPr>
          <p:cNvSpPr>
            <a:spLocks noGrp="1"/>
          </p:cNvSpPr>
          <p:nvPr>
            <p:ph type="title"/>
          </p:nvPr>
        </p:nvSpPr>
        <p:spPr>
          <a:solidFill>
            <a:srgbClr val="002060"/>
          </a:solidFill>
        </p:spPr>
        <p:txBody>
          <a:bodyPr/>
          <a:lstStyle/>
          <a:p>
            <a:r>
              <a:rPr lang="en-GB" dirty="0">
                <a:solidFill>
                  <a:schemeClr val="bg1"/>
                </a:solidFill>
              </a:rPr>
              <a:t>Part 1 – understanding the task </a:t>
            </a:r>
          </a:p>
        </p:txBody>
      </p:sp>
      <p:sp>
        <p:nvSpPr>
          <p:cNvPr id="3" name="Content Placeholder 2">
            <a:extLst>
              <a:ext uri="{FF2B5EF4-FFF2-40B4-BE49-F238E27FC236}">
                <a16:creationId xmlns:a16="http://schemas.microsoft.com/office/drawing/2014/main" id="{F26F10C6-A638-1CA4-EEFB-8D3B47806D4E}"/>
              </a:ext>
            </a:extLst>
          </p:cNvPr>
          <p:cNvSpPr>
            <a:spLocks noGrp="1"/>
          </p:cNvSpPr>
          <p:nvPr>
            <p:ph sz="half" idx="1"/>
          </p:nvPr>
        </p:nvSpPr>
        <p:spPr/>
        <p:txBody>
          <a:bodyPr>
            <a:normAutofit fontScale="92500" lnSpcReduction="20000"/>
          </a:bodyPr>
          <a:lstStyle/>
          <a:p>
            <a:pPr marL="0" indent="0">
              <a:buNone/>
            </a:pPr>
            <a:endParaRPr lang="en-GB" b="1" i="1" dirty="0"/>
          </a:p>
          <a:p>
            <a:pPr marL="0" indent="0">
              <a:buNone/>
            </a:pPr>
            <a:r>
              <a:rPr lang="en-GB" b="1" i="1" dirty="0"/>
              <a:t>You are required to choose, and critically investigate a contemporary policing issue from the broad range of challenges currently faced in policing. The issue chosen should be an area in which you have a personal interest. Your investigative findings will be delivered in the form of an oral presentation</a:t>
            </a:r>
            <a:endParaRPr lang="en-GB" dirty="0"/>
          </a:p>
        </p:txBody>
      </p:sp>
      <p:pic>
        <p:nvPicPr>
          <p:cNvPr id="11" name="Content Placeholder 10">
            <a:extLst>
              <a:ext uri="{FF2B5EF4-FFF2-40B4-BE49-F238E27FC236}">
                <a16:creationId xmlns:a16="http://schemas.microsoft.com/office/drawing/2014/main" id="{1435D86C-EBC1-BC76-71AF-D7D7AB9FDA53}"/>
              </a:ext>
            </a:extLst>
          </p:cNvPr>
          <p:cNvPicPr>
            <a:picLocks noGrp="1" noChangeAspect="1"/>
          </p:cNvPicPr>
          <p:nvPr>
            <p:ph sz="half" idx="2"/>
          </p:nvPr>
        </p:nvPicPr>
        <p:blipFill>
          <a:blip r:embed="rId3"/>
          <a:stretch>
            <a:fillRect/>
          </a:stretch>
        </p:blipFill>
        <p:spPr>
          <a:xfrm>
            <a:off x="6197602" y="2108821"/>
            <a:ext cx="5424428" cy="2971799"/>
          </a:xfrm>
          <a:prstGeom prst="rect">
            <a:avLst/>
          </a:prstGeom>
        </p:spPr>
      </p:pic>
    </p:spTree>
    <p:extLst>
      <p:ext uri="{BB962C8B-B14F-4D97-AF65-F5344CB8AC3E}">
        <p14:creationId xmlns:p14="http://schemas.microsoft.com/office/powerpoint/2010/main" val="2609053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DA64-AFE3-4D06-BF1D-AF813931D056}"/>
              </a:ext>
            </a:extLst>
          </p:cNvPr>
          <p:cNvSpPr>
            <a:spLocks noGrp="1"/>
          </p:cNvSpPr>
          <p:nvPr>
            <p:ph type="title"/>
          </p:nvPr>
        </p:nvSpPr>
        <p:spPr>
          <a:solidFill>
            <a:srgbClr val="002060"/>
          </a:solidFill>
        </p:spPr>
        <p:txBody>
          <a:bodyPr>
            <a:normAutofit/>
          </a:bodyPr>
          <a:lstStyle/>
          <a:p>
            <a:r>
              <a:rPr lang="en-US" dirty="0">
                <a:solidFill>
                  <a:schemeClr val="bg1"/>
                </a:solidFill>
              </a:rPr>
              <a:t>Part 1- </a:t>
            </a:r>
            <a:r>
              <a:rPr lang="en-GB" dirty="0">
                <a:solidFill>
                  <a:schemeClr val="bg1"/>
                </a:solidFill>
              </a:rPr>
              <a:t>Presentation – Structure example</a:t>
            </a:r>
            <a:endParaRPr lang="en-US" dirty="0">
              <a:solidFill>
                <a:schemeClr val="bg1"/>
              </a:solidFill>
            </a:endParaRPr>
          </a:p>
        </p:txBody>
      </p:sp>
      <p:sp>
        <p:nvSpPr>
          <p:cNvPr id="3" name="Content Placeholder 2">
            <a:extLst>
              <a:ext uri="{FF2B5EF4-FFF2-40B4-BE49-F238E27FC236}">
                <a16:creationId xmlns:a16="http://schemas.microsoft.com/office/drawing/2014/main" id="{F1D543D1-100F-9674-1F6D-507EB53236FD}"/>
              </a:ext>
            </a:extLst>
          </p:cNvPr>
          <p:cNvSpPr>
            <a:spLocks noGrp="1"/>
          </p:cNvSpPr>
          <p:nvPr>
            <p:ph idx="1"/>
          </p:nvPr>
        </p:nvSpPr>
        <p:spPr>
          <a:xfrm>
            <a:off x="421821" y="1632405"/>
            <a:ext cx="8120743" cy="3920034"/>
          </a:xfrm>
        </p:spPr>
        <p:txBody>
          <a:bodyPr>
            <a:normAutofit/>
          </a:bodyPr>
          <a:lstStyle/>
          <a:p>
            <a:pPr marL="0" indent="0">
              <a:buNone/>
            </a:pPr>
            <a:endParaRPr lang="en-GB" sz="2000" dirty="0"/>
          </a:p>
          <a:p>
            <a:pPr lvl="0"/>
            <a:r>
              <a:rPr lang="en-GB" sz="2000" b="1" dirty="0"/>
              <a:t>Context</a:t>
            </a:r>
            <a:r>
              <a:rPr lang="en-GB" sz="2000" dirty="0"/>
              <a:t> – A short overview </a:t>
            </a:r>
          </a:p>
          <a:p>
            <a:pPr lvl="0"/>
            <a:r>
              <a:rPr lang="en-GB" sz="2000" b="1" dirty="0"/>
              <a:t>Critical issues</a:t>
            </a:r>
            <a:r>
              <a:rPr lang="en-GB" sz="2000" dirty="0"/>
              <a:t> - Why this presents a challenge. </a:t>
            </a:r>
          </a:p>
          <a:p>
            <a:pPr lvl="0"/>
            <a:r>
              <a:rPr lang="en-GB" sz="2000" b="1" dirty="0"/>
              <a:t>Theoretical underpinning</a:t>
            </a:r>
            <a:r>
              <a:rPr lang="en-GB" sz="2000" dirty="0"/>
              <a:t> - A brief synopsis of the relevant theoretical literature and understanding in this area. </a:t>
            </a:r>
          </a:p>
          <a:p>
            <a:pPr lvl="0"/>
            <a:r>
              <a:rPr lang="en-GB" sz="2000" b="1" dirty="0"/>
              <a:t>Critical analysis </a:t>
            </a:r>
            <a:r>
              <a:rPr lang="en-GB" sz="2000" dirty="0"/>
              <a:t>– What needs to be done. How would you as a leader seek to address?</a:t>
            </a:r>
          </a:p>
          <a:p>
            <a:pPr lvl="0"/>
            <a:r>
              <a:rPr lang="en-GB" sz="2000" dirty="0"/>
              <a:t>Concluding remarks</a:t>
            </a:r>
          </a:p>
          <a:p>
            <a:pPr lvl="0"/>
            <a:r>
              <a:rPr lang="en-GB" sz="2000" b="1" dirty="0"/>
              <a:t>References</a:t>
            </a:r>
            <a:r>
              <a:rPr lang="en-GB" sz="2000" dirty="0"/>
              <a:t> – this is not included within the 15mins BUT MUST be included in the presentation</a:t>
            </a:r>
          </a:p>
          <a:p>
            <a:endParaRPr lang="en-US" dirty="0"/>
          </a:p>
        </p:txBody>
      </p:sp>
      <p:pic>
        <p:nvPicPr>
          <p:cNvPr id="4" name="Picture 3">
            <a:extLst>
              <a:ext uri="{FF2B5EF4-FFF2-40B4-BE49-F238E27FC236}">
                <a16:creationId xmlns:a16="http://schemas.microsoft.com/office/drawing/2014/main" id="{DECFC050-2458-3996-DC6E-5165D4365EC2}"/>
              </a:ext>
            </a:extLst>
          </p:cNvPr>
          <p:cNvPicPr>
            <a:picLocks noChangeAspect="1"/>
          </p:cNvPicPr>
          <p:nvPr/>
        </p:nvPicPr>
        <p:blipFill>
          <a:blip r:embed="rId3"/>
          <a:stretch>
            <a:fillRect/>
          </a:stretch>
        </p:blipFill>
        <p:spPr>
          <a:xfrm>
            <a:off x="8847364" y="2367643"/>
            <a:ext cx="2552700" cy="1790700"/>
          </a:xfrm>
          <a:prstGeom prst="rect">
            <a:avLst/>
          </a:prstGeom>
        </p:spPr>
      </p:pic>
    </p:spTree>
    <p:extLst>
      <p:ext uri="{BB962C8B-B14F-4D97-AF65-F5344CB8AC3E}">
        <p14:creationId xmlns:p14="http://schemas.microsoft.com/office/powerpoint/2010/main" val="4221798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354159-3497-694D-AFC9-ACD453A7B733}"/>
              </a:ext>
            </a:extLst>
          </p:cNvPr>
          <p:cNvPicPr>
            <a:picLocks noChangeAspect="1"/>
          </p:cNvPicPr>
          <p:nvPr/>
        </p:nvPicPr>
        <p:blipFill>
          <a:blip r:embed="rId2"/>
          <a:stretch>
            <a:fillRect/>
          </a:stretch>
        </p:blipFill>
        <p:spPr>
          <a:xfrm>
            <a:off x="4545465" y="838200"/>
            <a:ext cx="4141334" cy="4141334"/>
          </a:xfrm>
          <a:prstGeom prst="rect">
            <a:avLst/>
          </a:prstGeom>
        </p:spPr>
      </p:pic>
    </p:spTree>
    <p:extLst>
      <p:ext uri="{BB962C8B-B14F-4D97-AF65-F5344CB8AC3E}">
        <p14:creationId xmlns:p14="http://schemas.microsoft.com/office/powerpoint/2010/main" val="79442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83AAC-E835-24C1-722A-3303971F2C05}"/>
              </a:ext>
            </a:extLst>
          </p:cNvPr>
          <p:cNvSpPr>
            <a:spLocks noGrp="1"/>
          </p:cNvSpPr>
          <p:nvPr>
            <p:ph type="title"/>
          </p:nvPr>
        </p:nvSpPr>
        <p:spPr>
          <a:solidFill>
            <a:srgbClr val="002060"/>
          </a:solidFill>
        </p:spPr>
        <p:txBody>
          <a:bodyPr>
            <a:normAutofit fontScale="90000"/>
          </a:bodyPr>
          <a:lstStyle/>
          <a:p>
            <a:r>
              <a:rPr lang="en-US" dirty="0">
                <a:solidFill>
                  <a:schemeClr val="bg1"/>
                </a:solidFill>
              </a:rPr>
              <a:t>Recap</a:t>
            </a:r>
            <a:br>
              <a:rPr lang="en-US" dirty="0">
                <a:solidFill>
                  <a:schemeClr val="bg1"/>
                </a:solidFill>
              </a:rPr>
            </a:br>
            <a:r>
              <a:rPr lang="en-US" dirty="0">
                <a:solidFill>
                  <a:schemeClr val="bg1"/>
                </a:solidFill>
              </a:rPr>
              <a:t>Part 2- </a:t>
            </a:r>
            <a:r>
              <a:rPr lang="en-GB" dirty="0">
                <a:solidFill>
                  <a:schemeClr val="bg1"/>
                </a:solidFill>
              </a:rPr>
              <a:t>Literature Review</a:t>
            </a:r>
            <a:endParaRPr lang="en-US" dirty="0">
              <a:solidFill>
                <a:schemeClr val="bg1"/>
              </a:solidFill>
            </a:endParaRPr>
          </a:p>
        </p:txBody>
      </p:sp>
      <p:sp>
        <p:nvSpPr>
          <p:cNvPr id="4" name="Content Placeholder 3">
            <a:extLst>
              <a:ext uri="{FF2B5EF4-FFF2-40B4-BE49-F238E27FC236}">
                <a16:creationId xmlns:a16="http://schemas.microsoft.com/office/drawing/2014/main" id="{C65F3F65-F3AB-2BB4-DF52-1B43EF61F4BE}"/>
              </a:ext>
            </a:extLst>
          </p:cNvPr>
          <p:cNvSpPr>
            <a:spLocks noGrp="1"/>
          </p:cNvSpPr>
          <p:nvPr>
            <p:ph sz="half" idx="1"/>
          </p:nvPr>
        </p:nvSpPr>
        <p:spPr/>
        <p:txBody>
          <a:bodyPr/>
          <a:lstStyle/>
          <a:p>
            <a:r>
              <a:rPr lang="en-GB" dirty="0"/>
              <a:t>AIM – is to summarise, interpret and critically evaluate published material to establish your current knowledge of the chosen subject.</a:t>
            </a:r>
          </a:p>
          <a:p>
            <a:r>
              <a:rPr lang="en-GB" b="1" dirty="0"/>
              <a:t>2500 words </a:t>
            </a:r>
            <a:r>
              <a:rPr lang="en-GB" dirty="0"/>
              <a:t>(+/-10%)</a:t>
            </a:r>
          </a:p>
          <a:p>
            <a:r>
              <a:rPr lang="en-GB" dirty="0"/>
              <a:t>Harvard Referencing</a:t>
            </a:r>
          </a:p>
        </p:txBody>
      </p:sp>
      <p:pic>
        <p:nvPicPr>
          <p:cNvPr id="6" name="Content Placeholder 5">
            <a:extLst>
              <a:ext uri="{FF2B5EF4-FFF2-40B4-BE49-F238E27FC236}">
                <a16:creationId xmlns:a16="http://schemas.microsoft.com/office/drawing/2014/main" id="{294E048B-5D5E-2E98-5E4A-D10BE27FD05E}"/>
              </a:ext>
            </a:extLst>
          </p:cNvPr>
          <p:cNvPicPr>
            <a:picLocks noGrp="1" noChangeAspect="1"/>
          </p:cNvPicPr>
          <p:nvPr>
            <p:ph sz="half" idx="2"/>
          </p:nvPr>
        </p:nvPicPr>
        <p:blipFill>
          <a:blip r:embed="rId3"/>
          <a:stretch>
            <a:fillRect/>
          </a:stretch>
        </p:blipFill>
        <p:spPr>
          <a:xfrm>
            <a:off x="6108475" y="2177143"/>
            <a:ext cx="5617026" cy="2808513"/>
          </a:xfrm>
          <a:prstGeom prst="rect">
            <a:avLst/>
          </a:prstGeom>
        </p:spPr>
      </p:pic>
    </p:spTree>
    <p:extLst>
      <p:ext uri="{BB962C8B-B14F-4D97-AF65-F5344CB8AC3E}">
        <p14:creationId xmlns:p14="http://schemas.microsoft.com/office/powerpoint/2010/main" val="173418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B68F2-1F56-253A-A0FA-105D93D222AF}"/>
              </a:ext>
            </a:extLst>
          </p:cNvPr>
          <p:cNvSpPr>
            <a:spLocks noGrp="1"/>
          </p:cNvSpPr>
          <p:nvPr>
            <p:ph type="title"/>
          </p:nvPr>
        </p:nvSpPr>
        <p:spPr>
          <a:solidFill>
            <a:srgbClr val="002060"/>
          </a:solidFill>
        </p:spPr>
        <p:txBody>
          <a:bodyPr/>
          <a:lstStyle/>
          <a:p>
            <a:r>
              <a:rPr lang="en-GB" dirty="0">
                <a:solidFill>
                  <a:schemeClr val="bg1"/>
                </a:solidFill>
              </a:rPr>
              <a:t>Part 2 – Understanding the task</a:t>
            </a:r>
          </a:p>
        </p:txBody>
      </p:sp>
      <p:pic>
        <p:nvPicPr>
          <p:cNvPr id="9" name="Content Placeholder 8">
            <a:extLst>
              <a:ext uri="{FF2B5EF4-FFF2-40B4-BE49-F238E27FC236}">
                <a16:creationId xmlns:a16="http://schemas.microsoft.com/office/drawing/2014/main" id="{9F025C50-285E-060C-17D2-2942E857FEDC}"/>
              </a:ext>
            </a:extLst>
          </p:cNvPr>
          <p:cNvPicPr>
            <a:picLocks noGrp="1" noChangeAspect="1"/>
          </p:cNvPicPr>
          <p:nvPr>
            <p:ph sz="half" idx="1"/>
          </p:nvPr>
        </p:nvPicPr>
        <p:blipFill>
          <a:blip r:embed="rId3"/>
          <a:stretch>
            <a:fillRect/>
          </a:stretch>
        </p:blipFill>
        <p:spPr>
          <a:xfrm>
            <a:off x="897052" y="1504073"/>
            <a:ext cx="4926232" cy="4085168"/>
          </a:xfrm>
          <a:prstGeom prst="rect">
            <a:avLst/>
          </a:prstGeom>
        </p:spPr>
      </p:pic>
      <p:sp>
        <p:nvSpPr>
          <p:cNvPr id="8" name="Content Placeholder 7">
            <a:extLst>
              <a:ext uri="{FF2B5EF4-FFF2-40B4-BE49-F238E27FC236}">
                <a16:creationId xmlns:a16="http://schemas.microsoft.com/office/drawing/2014/main" id="{CE028DCD-26BF-819D-3B54-18FF73BA4236}"/>
              </a:ext>
            </a:extLst>
          </p:cNvPr>
          <p:cNvSpPr>
            <a:spLocks noGrp="1"/>
          </p:cNvSpPr>
          <p:nvPr>
            <p:ph sz="half" idx="2"/>
          </p:nvPr>
        </p:nvSpPr>
        <p:spPr/>
        <p:txBody>
          <a:bodyPr/>
          <a:lstStyle/>
          <a:p>
            <a:r>
              <a:rPr lang="en-GB" b="1" i="1" dirty="0"/>
              <a:t>You are required to choose a contemporary policing issue and present a 2500-word critical review of the literature around the subject area</a:t>
            </a:r>
            <a:endParaRPr lang="en-GB" dirty="0"/>
          </a:p>
          <a:p>
            <a:endParaRPr lang="en-GB" dirty="0"/>
          </a:p>
        </p:txBody>
      </p:sp>
    </p:spTree>
    <p:extLst>
      <p:ext uri="{BB962C8B-B14F-4D97-AF65-F5344CB8AC3E}">
        <p14:creationId xmlns:p14="http://schemas.microsoft.com/office/powerpoint/2010/main" val="1379322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3C522-E719-26CC-8B35-E18D841DFF77}"/>
              </a:ext>
            </a:extLst>
          </p:cNvPr>
          <p:cNvSpPr>
            <a:spLocks noGrp="1"/>
          </p:cNvSpPr>
          <p:nvPr>
            <p:ph type="title"/>
          </p:nvPr>
        </p:nvSpPr>
        <p:spPr>
          <a:solidFill>
            <a:srgbClr val="002060"/>
          </a:solidFill>
        </p:spPr>
        <p:txBody>
          <a:bodyPr/>
          <a:lstStyle/>
          <a:p>
            <a:r>
              <a:rPr lang="en-GB" dirty="0">
                <a:solidFill>
                  <a:schemeClr val="bg1"/>
                </a:solidFill>
              </a:rPr>
              <a:t>Part 2 – What is a literature review?</a:t>
            </a:r>
          </a:p>
        </p:txBody>
      </p:sp>
      <p:sp>
        <p:nvSpPr>
          <p:cNvPr id="3" name="Content Placeholder 2">
            <a:extLst>
              <a:ext uri="{FF2B5EF4-FFF2-40B4-BE49-F238E27FC236}">
                <a16:creationId xmlns:a16="http://schemas.microsoft.com/office/drawing/2014/main" id="{3298EA77-66FF-E501-5324-2FDA87BEE5BA}"/>
              </a:ext>
            </a:extLst>
          </p:cNvPr>
          <p:cNvSpPr>
            <a:spLocks noGrp="1"/>
          </p:cNvSpPr>
          <p:nvPr>
            <p:ph sz="half" idx="1"/>
          </p:nvPr>
        </p:nvSpPr>
        <p:spPr/>
        <p:txBody>
          <a:bodyPr>
            <a:normAutofit fontScale="85000" lnSpcReduction="10000"/>
          </a:bodyPr>
          <a:lstStyle/>
          <a:p>
            <a:r>
              <a:rPr lang="en-GB" dirty="0"/>
              <a:t>A piece of academic writing that demonstrates knowledge and understanding of the academic literature on a specific topic placed in context. </a:t>
            </a:r>
          </a:p>
          <a:p>
            <a:r>
              <a:rPr lang="en-GB" dirty="0"/>
              <a:t>Includes a critical evaluation of the material – synthesise &amp; reformulating</a:t>
            </a:r>
          </a:p>
          <a:p>
            <a:r>
              <a:rPr lang="en-GB" dirty="0"/>
              <a:t>A process of reviewing the literature as well as a form of writing</a:t>
            </a:r>
          </a:p>
          <a:p>
            <a:r>
              <a:rPr lang="en-GB" b="1" dirty="0"/>
              <a:t>Written in 3</a:t>
            </a:r>
            <a:r>
              <a:rPr lang="en-GB" b="1" baseline="30000" dirty="0"/>
              <a:t>rd</a:t>
            </a:r>
            <a:r>
              <a:rPr lang="en-GB" b="1" dirty="0"/>
              <a:t> Person</a:t>
            </a:r>
          </a:p>
        </p:txBody>
      </p:sp>
      <p:pic>
        <p:nvPicPr>
          <p:cNvPr id="5" name="Content Placeholder 4">
            <a:extLst>
              <a:ext uri="{FF2B5EF4-FFF2-40B4-BE49-F238E27FC236}">
                <a16:creationId xmlns:a16="http://schemas.microsoft.com/office/drawing/2014/main" id="{A463FB09-B155-BB79-0AD3-13AD886468DA}"/>
              </a:ext>
            </a:extLst>
          </p:cNvPr>
          <p:cNvPicPr>
            <a:picLocks noGrp="1" noChangeAspect="1"/>
          </p:cNvPicPr>
          <p:nvPr>
            <p:ph sz="half" idx="2"/>
          </p:nvPr>
        </p:nvPicPr>
        <p:blipFill>
          <a:blip r:embed="rId3"/>
          <a:stretch>
            <a:fillRect/>
          </a:stretch>
        </p:blipFill>
        <p:spPr>
          <a:xfrm>
            <a:off x="6523127" y="2087149"/>
            <a:ext cx="5059273" cy="2833193"/>
          </a:xfrm>
          <a:prstGeom prst="rect">
            <a:avLst/>
          </a:prstGeom>
        </p:spPr>
      </p:pic>
    </p:spTree>
    <p:extLst>
      <p:ext uri="{BB962C8B-B14F-4D97-AF65-F5344CB8AC3E}">
        <p14:creationId xmlns:p14="http://schemas.microsoft.com/office/powerpoint/2010/main" val="24109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252B-0C80-17D8-AFCA-3600EF9F678E}"/>
              </a:ext>
            </a:extLst>
          </p:cNvPr>
          <p:cNvSpPr>
            <a:spLocks noGrp="1"/>
          </p:cNvSpPr>
          <p:nvPr>
            <p:ph type="title"/>
          </p:nvPr>
        </p:nvSpPr>
        <p:spPr>
          <a:solidFill>
            <a:srgbClr val="002060"/>
          </a:solidFill>
        </p:spPr>
        <p:txBody>
          <a:bodyPr/>
          <a:lstStyle/>
          <a:p>
            <a:r>
              <a:rPr lang="en-GB" dirty="0">
                <a:solidFill>
                  <a:schemeClr val="bg1"/>
                </a:solidFill>
              </a:rPr>
              <a:t>What is a literature review NOT?</a:t>
            </a:r>
          </a:p>
        </p:txBody>
      </p:sp>
      <p:sp>
        <p:nvSpPr>
          <p:cNvPr id="3" name="Content Placeholder 2">
            <a:extLst>
              <a:ext uri="{FF2B5EF4-FFF2-40B4-BE49-F238E27FC236}">
                <a16:creationId xmlns:a16="http://schemas.microsoft.com/office/drawing/2014/main" id="{47EC483B-FBAD-D5BC-8940-6FF9B950E3BF}"/>
              </a:ext>
            </a:extLst>
          </p:cNvPr>
          <p:cNvSpPr>
            <a:spLocks noGrp="1"/>
          </p:cNvSpPr>
          <p:nvPr>
            <p:ph sz="half" idx="1"/>
          </p:nvPr>
        </p:nvSpPr>
        <p:spPr/>
        <p:txBody>
          <a:bodyPr>
            <a:normAutofit fontScale="92500"/>
          </a:bodyPr>
          <a:lstStyle/>
          <a:p>
            <a:r>
              <a:rPr lang="en-GB" dirty="0"/>
              <a:t>A history lesson</a:t>
            </a:r>
          </a:p>
          <a:p>
            <a:r>
              <a:rPr lang="en-GB" dirty="0"/>
              <a:t>Annotated bibliography or a simple description of major concepts/theories</a:t>
            </a:r>
          </a:p>
          <a:p>
            <a:r>
              <a:rPr lang="en-GB" dirty="0"/>
              <a:t>Summary of studies in field 1/1 </a:t>
            </a:r>
          </a:p>
          <a:p>
            <a:r>
              <a:rPr lang="en-GB" dirty="0"/>
              <a:t>Writing about everything that’s written about the subject</a:t>
            </a:r>
          </a:p>
          <a:p>
            <a:r>
              <a:rPr lang="en-GB" dirty="0"/>
              <a:t>Providing a list of books and articles</a:t>
            </a:r>
          </a:p>
        </p:txBody>
      </p:sp>
      <p:pic>
        <p:nvPicPr>
          <p:cNvPr id="5" name="Content Placeholder 4">
            <a:extLst>
              <a:ext uri="{FF2B5EF4-FFF2-40B4-BE49-F238E27FC236}">
                <a16:creationId xmlns:a16="http://schemas.microsoft.com/office/drawing/2014/main" id="{9C78C286-A464-5E1B-2340-BAAB27C5E447}"/>
              </a:ext>
            </a:extLst>
          </p:cNvPr>
          <p:cNvPicPr>
            <a:picLocks noGrp="1" noChangeAspect="1"/>
          </p:cNvPicPr>
          <p:nvPr>
            <p:ph sz="half" idx="2"/>
          </p:nvPr>
        </p:nvPicPr>
        <p:blipFill>
          <a:blip r:embed="rId3"/>
          <a:stretch>
            <a:fillRect/>
          </a:stretch>
        </p:blipFill>
        <p:spPr>
          <a:xfrm>
            <a:off x="5693720" y="2024417"/>
            <a:ext cx="5607691" cy="2884467"/>
          </a:xfrm>
          <a:prstGeom prst="rect">
            <a:avLst/>
          </a:prstGeom>
        </p:spPr>
      </p:pic>
    </p:spTree>
    <p:extLst>
      <p:ext uri="{BB962C8B-B14F-4D97-AF65-F5344CB8AC3E}">
        <p14:creationId xmlns:p14="http://schemas.microsoft.com/office/powerpoint/2010/main" val="2105105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33F4-E4F5-536C-066C-921052FCE847}"/>
              </a:ext>
            </a:extLst>
          </p:cNvPr>
          <p:cNvSpPr>
            <a:spLocks noGrp="1"/>
          </p:cNvSpPr>
          <p:nvPr>
            <p:ph type="title"/>
          </p:nvPr>
        </p:nvSpPr>
        <p:spPr>
          <a:solidFill>
            <a:srgbClr val="002060"/>
          </a:solidFill>
        </p:spPr>
        <p:txBody>
          <a:bodyPr/>
          <a:lstStyle/>
          <a:p>
            <a:r>
              <a:rPr lang="en-GB" dirty="0">
                <a:solidFill>
                  <a:schemeClr val="bg1"/>
                </a:solidFill>
              </a:rPr>
              <a:t>Part 2 – Literature Review structure</a:t>
            </a:r>
          </a:p>
        </p:txBody>
      </p:sp>
      <p:sp>
        <p:nvSpPr>
          <p:cNvPr id="3" name="Content Placeholder 2">
            <a:extLst>
              <a:ext uri="{FF2B5EF4-FFF2-40B4-BE49-F238E27FC236}">
                <a16:creationId xmlns:a16="http://schemas.microsoft.com/office/drawing/2014/main" id="{49165C55-7DD6-DB96-851D-53365DDC7EF4}"/>
              </a:ext>
            </a:extLst>
          </p:cNvPr>
          <p:cNvSpPr>
            <a:spLocks noGrp="1"/>
          </p:cNvSpPr>
          <p:nvPr>
            <p:ph idx="1"/>
          </p:nvPr>
        </p:nvSpPr>
        <p:spPr>
          <a:xfrm>
            <a:off x="609600" y="1600201"/>
            <a:ext cx="8294914" cy="3917032"/>
          </a:xfrm>
        </p:spPr>
        <p:txBody>
          <a:bodyPr>
            <a:normAutofit fontScale="92500" lnSpcReduction="20000"/>
          </a:bodyPr>
          <a:lstStyle/>
          <a:p>
            <a:r>
              <a:rPr lang="en-GB" b="1" dirty="0"/>
              <a:t>Introduction</a:t>
            </a:r>
            <a:r>
              <a:rPr lang="en-GB" dirty="0"/>
              <a:t> -  Identify and summarise the policing issue/challenge, why selected</a:t>
            </a:r>
          </a:p>
          <a:p>
            <a:endParaRPr lang="en-GB" dirty="0"/>
          </a:p>
          <a:p>
            <a:r>
              <a:rPr lang="en-GB" b="1" dirty="0"/>
              <a:t>Main body </a:t>
            </a:r>
            <a:r>
              <a:rPr lang="en-GB" dirty="0"/>
              <a:t>– </a:t>
            </a:r>
          </a:p>
          <a:p>
            <a:pPr marL="400050" lvl="1" indent="0">
              <a:buNone/>
            </a:pPr>
            <a:r>
              <a:rPr lang="en-GB" dirty="0"/>
              <a:t>4 ways to structure – chronological, Thematic, methodological or Theoretical</a:t>
            </a:r>
          </a:p>
          <a:p>
            <a:pPr marL="0" indent="0">
              <a:buNone/>
            </a:pPr>
            <a:endParaRPr lang="en-GB" dirty="0"/>
          </a:p>
          <a:p>
            <a:r>
              <a:rPr lang="en-GB" b="1" dirty="0"/>
              <a:t>Conclusion</a:t>
            </a:r>
            <a:r>
              <a:rPr lang="en-GB" dirty="0"/>
              <a:t> – bring key points from research together highlighting key findings.</a:t>
            </a:r>
          </a:p>
        </p:txBody>
      </p:sp>
      <p:pic>
        <p:nvPicPr>
          <p:cNvPr id="4" name="Picture 3">
            <a:extLst>
              <a:ext uri="{FF2B5EF4-FFF2-40B4-BE49-F238E27FC236}">
                <a16:creationId xmlns:a16="http://schemas.microsoft.com/office/drawing/2014/main" id="{200E85BC-F028-9813-A341-824BE89776E0}"/>
              </a:ext>
            </a:extLst>
          </p:cNvPr>
          <p:cNvPicPr>
            <a:picLocks noChangeAspect="1"/>
          </p:cNvPicPr>
          <p:nvPr/>
        </p:nvPicPr>
        <p:blipFill>
          <a:blip r:embed="rId3"/>
          <a:stretch>
            <a:fillRect/>
          </a:stretch>
        </p:blipFill>
        <p:spPr>
          <a:xfrm>
            <a:off x="8117849" y="2307771"/>
            <a:ext cx="3464551" cy="1848838"/>
          </a:xfrm>
          <a:prstGeom prst="rect">
            <a:avLst/>
          </a:prstGeom>
        </p:spPr>
      </p:pic>
    </p:spTree>
    <p:extLst>
      <p:ext uri="{BB962C8B-B14F-4D97-AF65-F5344CB8AC3E}">
        <p14:creationId xmlns:p14="http://schemas.microsoft.com/office/powerpoint/2010/main" val="402309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23DF8-0601-468B-4FF1-4BE8185144B9}"/>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36A25275-9525-1B6E-BC71-E6BEC61E8DD3}"/>
              </a:ext>
            </a:extLst>
          </p:cNvPr>
          <p:cNvSpPr>
            <a:spLocks noGrp="1"/>
          </p:cNvSpPr>
          <p:nvPr>
            <p:ph sz="half" idx="1"/>
          </p:nvPr>
        </p:nvSpPr>
        <p:spPr/>
        <p:txBody>
          <a:bodyPr>
            <a:normAutofit lnSpcReduction="10000"/>
          </a:bodyPr>
          <a:lstStyle/>
          <a:p>
            <a:r>
              <a:rPr lang="en-GB" dirty="0"/>
              <a:t>Decide on topic – narrow focus if too wide</a:t>
            </a:r>
          </a:p>
          <a:p>
            <a:r>
              <a:rPr lang="en-GB" dirty="0"/>
              <a:t>Decide on your initial approach – thematic, chronological, theoretic etc</a:t>
            </a:r>
          </a:p>
          <a:p>
            <a:r>
              <a:rPr lang="en-GB" dirty="0"/>
              <a:t>Identify search terms</a:t>
            </a:r>
          </a:p>
          <a:p>
            <a:r>
              <a:rPr lang="en-GB" dirty="0"/>
              <a:t>Research literature using search terms</a:t>
            </a:r>
          </a:p>
          <a:p>
            <a:r>
              <a:rPr lang="en-GB" dirty="0"/>
              <a:t>Read a lot!</a:t>
            </a:r>
          </a:p>
        </p:txBody>
      </p:sp>
      <p:sp>
        <p:nvSpPr>
          <p:cNvPr id="4" name="Content Placeholder 3">
            <a:extLst>
              <a:ext uri="{FF2B5EF4-FFF2-40B4-BE49-F238E27FC236}">
                <a16:creationId xmlns:a16="http://schemas.microsoft.com/office/drawing/2014/main" id="{007D3691-E295-3370-CA67-B5C867102823}"/>
              </a:ext>
            </a:extLst>
          </p:cNvPr>
          <p:cNvSpPr>
            <a:spLocks noGrp="1"/>
          </p:cNvSpPr>
          <p:nvPr>
            <p:ph sz="half" idx="2"/>
          </p:nvPr>
        </p:nvSpPr>
        <p:spPr/>
        <p:txBody>
          <a:bodyPr>
            <a:normAutofit lnSpcReduction="10000"/>
          </a:bodyPr>
          <a:lstStyle/>
          <a:p>
            <a:r>
              <a:rPr lang="en-GB" dirty="0"/>
              <a:t>Make notes</a:t>
            </a:r>
          </a:p>
          <a:p>
            <a:r>
              <a:rPr lang="en-GB" dirty="0"/>
              <a:t>Keep a reference list from the outset</a:t>
            </a:r>
          </a:p>
        </p:txBody>
      </p:sp>
      <p:pic>
        <p:nvPicPr>
          <p:cNvPr id="5" name="Picture 4">
            <a:extLst>
              <a:ext uri="{FF2B5EF4-FFF2-40B4-BE49-F238E27FC236}">
                <a16:creationId xmlns:a16="http://schemas.microsoft.com/office/drawing/2014/main" id="{44AED9DC-05FE-C353-6C83-0EE2DFD22FFF}"/>
              </a:ext>
            </a:extLst>
          </p:cNvPr>
          <p:cNvPicPr>
            <a:picLocks noChangeAspect="1"/>
          </p:cNvPicPr>
          <p:nvPr/>
        </p:nvPicPr>
        <p:blipFill>
          <a:blip r:embed="rId3"/>
          <a:stretch>
            <a:fillRect/>
          </a:stretch>
        </p:blipFill>
        <p:spPr>
          <a:xfrm>
            <a:off x="6939881" y="3081946"/>
            <a:ext cx="3900237" cy="2507295"/>
          </a:xfrm>
          <a:prstGeom prst="rect">
            <a:avLst/>
          </a:prstGeom>
        </p:spPr>
      </p:pic>
    </p:spTree>
    <p:extLst>
      <p:ext uri="{BB962C8B-B14F-4D97-AF65-F5344CB8AC3E}">
        <p14:creationId xmlns:p14="http://schemas.microsoft.com/office/powerpoint/2010/main" val="3316919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D73A7-A97E-143E-BF1E-36FDC155E28F}"/>
              </a:ext>
            </a:extLst>
          </p:cNvPr>
          <p:cNvSpPr>
            <a:spLocks noGrp="1"/>
          </p:cNvSpPr>
          <p:nvPr>
            <p:ph type="title"/>
          </p:nvPr>
        </p:nvSpPr>
        <p:spPr>
          <a:xfrm>
            <a:off x="508000" y="125759"/>
            <a:ext cx="10972800" cy="1143000"/>
          </a:xfrm>
          <a:solidFill>
            <a:srgbClr val="002060"/>
          </a:solidFill>
        </p:spPr>
        <p:txBody>
          <a:bodyPr/>
          <a:lstStyle/>
          <a:p>
            <a:r>
              <a:rPr lang="en-GB" dirty="0">
                <a:solidFill>
                  <a:schemeClr val="bg1"/>
                </a:solidFill>
              </a:rPr>
              <a:t>Questioning your sources</a:t>
            </a:r>
          </a:p>
        </p:txBody>
      </p:sp>
      <p:sp>
        <p:nvSpPr>
          <p:cNvPr id="3" name="Content Placeholder 2">
            <a:extLst>
              <a:ext uri="{FF2B5EF4-FFF2-40B4-BE49-F238E27FC236}">
                <a16:creationId xmlns:a16="http://schemas.microsoft.com/office/drawing/2014/main" id="{D701A293-C414-528F-95FA-F511004ED694}"/>
              </a:ext>
            </a:extLst>
          </p:cNvPr>
          <p:cNvSpPr>
            <a:spLocks noGrp="1"/>
          </p:cNvSpPr>
          <p:nvPr>
            <p:ph sz="half" idx="1"/>
          </p:nvPr>
        </p:nvSpPr>
        <p:spPr>
          <a:solidFill>
            <a:schemeClr val="accent1">
              <a:lumMod val="20000"/>
              <a:lumOff val="80000"/>
            </a:schemeClr>
          </a:solidFill>
        </p:spPr>
        <p:txBody>
          <a:bodyPr>
            <a:normAutofit fontScale="92500" lnSpcReduction="10000"/>
          </a:bodyPr>
          <a:lstStyle/>
          <a:p>
            <a:pPr marL="0" indent="0">
              <a:buNone/>
            </a:pPr>
            <a:r>
              <a:rPr lang="en-GB" b="1" i="1" dirty="0"/>
              <a:t>Demonstrating your knowledge and familiarity with the issue/challenge.</a:t>
            </a:r>
          </a:p>
          <a:p>
            <a:pPr marL="514350" indent="-514350">
              <a:buAutoNum type="arabicPeriod"/>
            </a:pPr>
            <a:endParaRPr lang="en-GB" dirty="0"/>
          </a:p>
          <a:p>
            <a:pPr marL="914400" lvl="1" indent="-514350">
              <a:buAutoNum type="arabicPeriod"/>
            </a:pPr>
            <a:r>
              <a:rPr lang="en-GB" dirty="0"/>
              <a:t>What are the significant and established themes of your issue?</a:t>
            </a:r>
          </a:p>
          <a:p>
            <a:pPr marL="914400" lvl="1" indent="-514350">
              <a:buAutoNum type="arabicPeriod"/>
            </a:pPr>
            <a:r>
              <a:rPr lang="en-GB" dirty="0"/>
              <a:t>What are the relevant sources?</a:t>
            </a:r>
          </a:p>
          <a:p>
            <a:pPr marL="914400" lvl="1" indent="-514350">
              <a:buAutoNum type="arabicPeriod"/>
            </a:pPr>
            <a:r>
              <a:rPr lang="en-GB" dirty="0"/>
              <a:t>What are the recent developments? Are they significant &amp; if so why?</a:t>
            </a:r>
          </a:p>
        </p:txBody>
      </p:sp>
      <p:sp>
        <p:nvSpPr>
          <p:cNvPr id="4" name="Content Placeholder 3">
            <a:extLst>
              <a:ext uri="{FF2B5EF4-FFF2-40B4-BE49-F238E27FC236}">
                <a16:creationId xmlns:a16="http://schemas.microsoft.com/office/drawing/2014/main" id="{51E7448A-5E95-BB2A-65E4-D71493E95444}"/>
              </a:ext>
            </a:extLst>
          </p:cNvPr>
          <p:cNvSpPr>
            <a:spLocks noGrp="1"/>
          </p:cNvSpPr>
          <p:nvPr>
            <p:ph sz="half" idx="2"/>
          </p:nvPr>
        </p:nvSpPr>
        <p:spPr>
          <a:solidFill>
            <a:schemeClr val="accent4">
              <a:lumMod val="20000"/>
              <a:lumOff val="80000"/>
            </a:schemeClr>
          </a:solidFill>
        </p:spPr>
        <p:txBody>
          <a:bodyPr>
            <a:normAutofit fontScale="92500" lnSpcReduction="10000"/>
          </a:bodyPr>
          <a:lstStyle/>
          <a:p>
            <a:pPr marL="0" indent="0">
              <a:buNone/>
            </a:pPr>
            <a:r>
              <a:rPr lang="en-GB" b="1" i="1" dirty="0"/>
              <a:t>Critical evaluation</a:t>
            </a:r>
          </a:p>
          <a:p>
            <a:pPr marL="0" indent="0">
              <a:buNone/>
            </a:pPr>
            <a:endParaRPr lang="en-GB" dirty="0"/>
          </a:p>
          <a:p>
            <a:pPr marL="514350" indent="-514350">
              <a:buAutoNum type="arabicPeriod"/>
            </a:pPr>
            <a:r>
              <a:rPr lang="en-GB" dirty="0"/>
              <a:t>What are the strengths of the themes of the issue? What evidence have you found that supports this?</a:t>
            </a:r>
          </a:p>
          <a:p>
            <a:pPr marL="514350" indent="-514350">
              <a:buAutoNum type="arabicPeriod"/>
            </a:pPr>
            <a:r>
              <a:rPr lang="en-GB" dirty="0"/>
              <a:t>Are there gaps/weaknesses in the literature? What are they?</a:t>
            </a:r>
          </a:p>
          <a:p>
            <a:pPr marL="514350" indent="-514350">
              <a:buAutoNum type="arabicPeriod"/>
            </a:pPr>
            <a:r>
              <a:rPr lang="en-GB" dirty="0"/>
              <a:t>Are there any areas of controversy? What are they?</a:t>
            </a:r>
          </a:p>
        </p:txBody>
      </p:sp>
      <p:sp>
        <p:nvSpPr>
          <p:cNvPr id="5" name="Rectangle 4">
            <a:extLst>
              <a:ext uri="{FF2B5EF4-FFF2-40B4-BE49-F238E27FC236}">
                <a16:creationId xmlns:a16="http://schemas.microsoft.com/office/drawing/2014/main" id="{589ABD6A-0ED8-FB23-7225-CF63D462D258}"/>
              </a:ext>
            </a:extLst>
          </p:cNvPr>
          <p:cNvSpPr/>
          <p:nvPr/>
        </p:nvSpPr>
        <p:spPr>
          <a:xfrm rot="19858495">
            <a:off x="6146450" y="2834357"/>
            <a:ext cx="525284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Don’t forget to use sources!!</a:t>
            </a:r>
          </a:p>
        </p:txBody>
      </p:sp>
    </p:spTree>
    <p:extLst>
      <p:ext uri="{BB962C8B-B14F-4D97-AF65-F5344CB8AC3E}">
        <p14:creationId xmlns:p14="http://schemas.microsoft.com/office/powerpoint/2010/main" val="148195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bg/>
                                          </p:spTgt>
                                        </p:tgtEl>
                                        <p:attrNameLst>
                                          <p:attrName>style.visibility</p:attrName>
                                        </p:attrNameLst>
                                      </p:cBhvr>
                                      <p:to>
                                        <p:strVal val="visible"/>
                                      </p:to>
                                    </p:set>
                                    <p:animEffect transition="in" filter="fade">
                                      <p:cBhvr>
                                        <p:cTn id="36" dur="1000"/>
                                        <p:tgtEl>
                                          <p:spTgt spid="4">
                                            <p:bg/>
                                          </p:spTgt>
                                        </p:tgtEl>
                                      </p:cBhvr>
                                    </p:animEffect>
                                    <p:anim calcmode="lin" valueType="num">
                                      <p:cBhvr>
                                        <p:cTn id="37" dur="1000" fill="hold"/>
                                        <p:tgtEl>
                                          <p:spTgt spid="4">
                                            <p:bg/>
                                          </p:spTgt>
                                        </p:tgtEl>
                                        <p:attrNameLst>
                                          <p:attrName>ppt_x</p:attrName>
                                        </p:attrNameLst>
                                      </p:cBhvr>
                                      <p:tavLst>
                                        <p:tav tm="0">
                                          <p:val>
                                            <p:strVal val="#ppt_x"/>
                                          </p:val>
                                        </p:tav>
                                        <p:tav tm="100000">
                                          <p:val>
                                            <p:strVal val="#ppt_x"/>
                                          </p:val>
                                        </p:tav>
                                      </p:tavLst>
                                    </p:anim>
                                    <p:anim calcmode="lin" valueType="num">
                                      <p:cBhvr>
                                        <p:cTn id="38"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Effect transition="in" filter="fade">
                                      <p:cBhvr>
                                        <p:cTn id="43" dur="1000"/>
                                        <p:tgtEl>
                                          <p:spTgt spid="4">
                                            <p:txEl>
                                              <p:pRg st="0" end="0"/>
                                            </p:txEl>
                                          </p:spTgt>
                                        </p:tgtEl>
                                      </p:cBhvr>
                                    </p:animEffect>
                                    <p:anim calcmode="lin" valueType="num">
                                      <p:cBhvr>
                                        <p:cTn id="4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1000"/>
                                        <p:tgtEl>
                                          <p:spTgt spid="4">
                                            <p:txEl>
                                              <p:pRg st="2" end="2"/>
                                            </p:txEl>
                                          </p:spTgt>
                                        </p:tgtEl>
                                      </p:cBhvr>
                                    </p:animEffect>
                                    <p:anim calcmode="lin" valueType="num">
                                      <p:cBhvr>
                                        <p:cTn id="5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1000"/>
                                        <p:tgtEl>
                                          <p:spTgt spid="4">
                                            <p:txEl>
                                              <p:pRg st="3" end="3"/>
                                            </p:txEl>
                                          </p:spTgt>
                                        </p:tgtEl>
                                      </p:cBhvr>
                                    </p:animEffect>
                                    <p:anim calcmode="lin" valueType="num">
                                      <p:cBhvr>
                                        <p:cTn id="5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4">
                                            <p:txEl>
                                              <p:pRg st="4" end="4"/>
                                            </p:txEl>
                                          </p:spTgt>
                                        </p:tgtEl>
                                        <p:attrNameLst>
                                          <p:attrName>style.visibility</p:attrName>
                                        </p:attrNameLst>
                                      </p:cBhvr>
                                      <p:to>
                                        <p:strVal val="visible"/>
                                      </p:to>
                                    </p:set>
                                    <p:animEffect transition="in" filter="fade">
                                      <p:cBhvr>
                                        <p:cTn id="64" dur="1000"/>
                                        <p:tgtEl>
                                          <p:spTgt spid="4">
                                            <p:txEl>
                                              <p:pRg st="4" end="4"/>
                                            </p:txEl>
                                          </p:spTgt>
                                        </p:tgtEl>
                                      </p:cBhvr>
                                    </p:animEffect>
                                    <p:anim calcmode="lin" valueType="num">
                                      <p:cBhvr>
                                        <p:cTn id="6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5"/>
                                        </p:tgtEl>
                                        <p:attrNameLst>
                                          <p:attrName>style.visibility</p:attrName>
                                        </p:attrNameLst>
                                      </p:cBhvr>
                                      <p:to>
                                        <p:strVal val="visible"/>
                                      </p:to>
                                    </p:set>
                                    <p:animEffect transition="in" filter="fade">
                                      <p:cBhvr>
                                        <p:cTn id="71" dur="1000"/>
                                        <p:tgtEl>
                                          <p:spTgt spid="5"/>
                                        </p:tgtEl>
                                      </p:cBhvr>
                                    </p:animEffect>
                                    <p:anim calcmode="lin" valueType="num">
                                      <p:cBhvr>
                                        <p:cTn id="72" dur="1000" fill="hold"/>
                                        <p:tgtEl>
                                          <p:spTgt spid="5"/>
                                        </p:tgtEl>
                                        <p:attrNameLst>
                                          <p:attrName>ppt_x</p:attrName>
                                        </p:attrNameLst>
                                      </p:cBhvr>
                                      <p:tavLst>
                                        <p:tav tm="0">
                                          <p:val>
                                            <p:strVal val="#ppt_x"/>
                                          </p:val>
                                        </p:tav>
                                        <p:tav tm="100000">
                                          <p:val>
                                            <p:strVal val="#ppt_x"/>
                                          </p:val>
                                        </p:tav>
                                      </p:tavLst>
                                    </p:anim>
                                    <p:anim calcmode="lin" valueType="num">
                                      <p:cBhvr>
                                        <p:cTn id="7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48A96-2932-929F-595A-FF6849963847}"/>
              </a:ext>
            </a:extLst>
          </p:cNvPr>
          <p:cNvSpPr>
            <a:spLocks noGrp="1"/>
          </p:cNvSpPr>
          <p:nvPr>
            <p:ph type="title"/>
          </p:nvPr>
        </p:nvSpPr>
        <p:spPr>
          <a:solidFill>
            <a:srgbClr val="002060"/>
          </a:solidFill>
        </p:spPr>
        <p:txBody>
          <a:bodyPr>
            <a:normAutofit fontScale="90000"/>
          </a:bodyPr>
          <a:lstStyle/>
          <a:p>
            <a:r>
              <a:rPr lang="en-GB" dirty="0">
                <a:solidFill>
                  <a:schemeClr val="bg1"/>
                </a:solidFill>
              </a:rPr>
              <a:t>Part 2 – Good/bad features of literature review</a:t>
            </a:r>
          </a:p>
        </p:txBody>
      </p:sp>
      <p:sp>
        <p:nvSpPr>
          <p:cNvPr id="3" name="Content Placeholder 2">
            <a:extLst>
              <a:ext uri="{FF2B5EF4-FFF2-40B4-BE49-F238E27FC236}">
                <a16:creationId xmlns:a16="http://schemas.microsoft.com/office/drawing/2014/main" id="{1E0AF499-5715-F5DD-EA2B-95634C4E1526}"/>
              </a:ext>
            </a:extLst>
          </p:cNvPr>
          <p:cNvSpPr>
            <a:spLocks noGrp="1"/>
          </p:cNvSpPr>
          <p:nvPr>
            <p:ph sz="half" idx="1"/>
          </p:nvPr>
        </p:nvSpPr>
        <p:spPr>
          <a:xfrm>
            <a:off x="609600" y="1600201"/>
            <a:ext cx="2927684" cy="3989040"/>
          </a:xfrm>
          <a:solidFill>
            <a:schemeClr val="accent2">
              <a:lumMod val="20000"/>
              <a:lumOff val="80000"/>
            </a:schemeClr>
          </a:solidFill>
        </p:spPr>
        <p:txBody>
          <a:bodyPr>
            <a:normAutofit fontScale="85000" lnSpcReduction="20000"/>
          </a:bodyPr>
          <a:lstStyle/>
          <a:p>
            <a:r>
              <a:rPr lang="en-GB" sz="2400" dirty="0"/>
              <a:t>Lays out what current research there is around the topic</a:t>
            </a:r>
          </a:p>
          <a:p>
            <a:r>
              <a:rPr lang="en-GB" sz="2400" dirty="0"/>
              <a:t>Presents work of others in clear and progressive manner</a:t>
            </a:r>
          </a:p>
          <a:p>
            <a:r>
              <a:rPr lang="en-GB" sz="2400" dirty="0"/>
              <a:t>Evidence of good critical evaluation</a:t>
            </a:r>
          </a:p>
          <a:p>
            <a:r>
              <a:rPr lang="en-GB" sz="2400" dirty="0"/>
              <a:t>Highlights important/emerging issues of topic</a:t>
            </a:r>
          </a:p>
          <a:p>
            <a:r>
              <a:rPr lang="en-GB" sz="2400" dirty="0"/>
              <a:t>Cites variety of appropriate sources</a:t>
            </a:r>
          </a:p>
        </p:txBody>
      </p:sp>
      <p:sp>
        <p:nvSpPr>
          <p:cNvPr id="4" name="Content Placeholder 3">
            <a:extLst>
              <a:ext uri="{FF2B5EF4-FFF2-40B4-BE49-F238E27FC236}">
                <a16:creationId xmlns:a16="http://schemas.microsoft.com/office/drawing/2014/main" id="{411BF0A6-CA42-6EFF-7EBF-7CE8BD610E45}"/>
              </a:ext>
            </a:extLst>
          </p:cNvPr>
          <p:cNvSpPr>
            <a:spLocks noGrp="1"/>
          </p:cNvSpPr>
          <p:nvPr>
            <p:ph sz="half" idx="2"/>
          </p:nvPr>
        </p:nvSpPr>
        <p:spPr>
          <a:xfrm>
            <a:off x="8654714" y="1600201"/>
            <a:ext cx="2927685" cy="3989040"/>
          </a:xfrm>
          <a:solidFill>
            <a:schemeClr val="accent6">
              <a:lumMod val="20000"/>
              <a:lumOff val="80000"/>
            </a:schemeClr>
          </a:solidFill>
        </p:spPr>
        <p:txBody>
          <a:bodyPr>
            <a:normAutofit fontScale="85000" lnSpcReduction="20000"/>
          </a:bodyPr>
          <a:lstStyle/>
          <a:p>
            <a:r>
              <a:rPr lang="en-GB" sz="2400" dirty="0"/>
              <a:t>Avoid rambling – stay focused</a:t>
            </a:r>
          </a:p>
          <a:p>
            <a:r>
              <a:rPr lang="en-GB" sz="2400" dirty="0"/>
              <a:t>Ideas presented in no order</a:t>
            </a:r>
          </a:p>
          <a:p>
            <a:r>
              <a:rPr lang="en-GB" sz="2400" dirty="0"/>
              <a:t>Too descriptive</a:t>
            </a:r>
          </a:p>
          <a:p>
            <a:r>
              <a:rPr lang="en-GB" sz="2400" dirty="0"/>
              <a:t>Ends abruptly with no main findings</a:t>
            </a:r>
          </a:p>
          <a:p>
            <a:r>
              <a:rPr lang="en-GB" sz="2400" dirty="0"/>
              <a:t>Limited sources used</a:t>
            </a:r>
          </a:p>
        </p:txBody>
      </p:sp>
      <p:pic>
        <p:nvPicPr>
          <p:cNvPr id="5" name="Picture 4">
            <a:extLst>
              <a:ext uri="{FF2B5EF4-FFF2-40B4-BE49-F238E27FC236}">
                <a16:creationId xmlns:a16="http://schemas.microsoft.com/office/drawing/2014/main" id="{21ADD896-34DE-08EE-2974-49EAD6BEF1D4}"/>
              </a:ext>
            </a:extLst>
          </p:cNvPr>
          <p:cNvPicPr>
            <a:picLocks noChangeAspect="1"/>
          </p:cNvPicPr>
          <p:nvPr/>
        </p:nvPicPr>
        <p:blipFill>
          <a:blip r:embed="rId3"/>
          <a:stretch>
            <a:fillRect/>
          </a:stretch>
        </p:blipFill>
        <p:spPr>
          <a:xfrm>
            <a:off x="3596837" y="1852863"/>
            <a:ext cx="5116707" cy="3404936"/>
          </a:xfrm>
          <a:prstGeom prst="rect">
            <a:avLst/>
          </a:prstGeom>
        </p:spPr>
      </p:pic>
    </p:spTree>
    <p:extLst>
      <p:ext uri="{BB962C8B-B14F-4D97-AF65-F5344CB8AC3E}">
        <p14:creationId xmlns:p14="http://schemas.microsoft.com/office/powerpoint/2010/main" val="160248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411771"/>
            <a:ext cx="10720226" cy="1090458"/>
          </a:xfrm>
          <a:solidFill>
            <a:srgbClr val="002060"/>
          </a:solidFill>
        </p:spPr>
        <p:txBody>
          <a:bodyPr/>
          <a:lstStyle/>
          <a:p>
            <a:r>
              <a:rPr lang="en-GB" dirty="0">
                <a:solidFill>
                  <a:schemeClr val="bg1"/>
                </a:solidFill>
              </a:rPr>
              <a:t>Referencing</a:t>
            </a:r>
          </a:p>
        </p:txBody>
      </p:sp>
      <p:sp>
        <p:nvSpPr>
          <p:cNvPr id="3" name="Content Placeholder 2"/>
          <p:cNvSpPr>
            <a:spLocks noGrp="1"/>
          </p:cNvSpPr>
          <p:nvPr>
            <p:ph idx="1"/>
          </p:nvPr>
        </p:nvSpPr>
        <p:spPr>
          <a:xfrm>
            <a:off x="838200" y="1915884"/>
            <a:ext cx="5431971" cy="3461657"/>
          </a:xfrm>
        </p:spPr>
        <p:txBody>
          <a:bodyPr>
            <a:normAutofit fontScale="85000" lnSpcReduction="10000"/>
          </a:bodyPr>
          <a:lstStyle/>
          <a:p>
            <a:pPr>
              <a:lnSpc>
                <a:spcPct val="150000"/>
              </a:lnSpc>
              <a:spcBef>
                <a:spcPts val="0"/>
              </a:spcBef>
            </a:pPr>
            <a:r>
              <a:rPr lang="en-GB" sz="2400" dirty="0"/>
              <a:t>Harvard Referencing Style – UWTSD version</a:t>
            </a:r>
          </a:p>
          <a:p>
            <a:pPr>
              <a:lnSpc>
                <a:spcPct val="150000"/>
              </a:lnSpc>
              <a:spcBef>
                <a:spcPts val="0"/>
              </a:spcBef>
            </a:pPr>
            <a:r>
              <a:rPr lang="en-GB" sz="2400" dirty="0"/>
              <a:t>Copy on Moodle</a:t>
            </a:r>
          </a:p>
          <a:p>
            <a:pPr>
              <a:lnSpc>
                <a:spcPct val="150000"/>
              </a:lnSpc>
              <a:spcBef>
                <a:spcPts val="0"/>
              </a:spcBef>
            </a:pPr>
            <a:r>
              <a:rPr lang="en-GB" sz="2400" dirty="0"/>
              <a:t>Link to Library - https://intranet.uwtsd.ac.uk/sites/intranet/files/2023-10/Harvard%20en_v.1.3%20%28V6%29.pdf</a:t>
            </a:r>
          </a:p>
        </p:txBody>
      </p:sp>
      <p:pic>
        <p:nvPicPr>
          <p:cNvPr id="7" name="Picture 6" descr="A book cover with text and a skylight&#10;&#10;Description automatically generated">
            <a:extLst>
              <a:ext uri="{FF2B5EF4-FFF2-40B4-BE49-F238E27FC236}">
                <a16:creationId xmlns:a16="http://schemas.microsoft.com/office/drawing/2014/main" id="{F44DB4BB-5A1E-2788-C966-03B083A0476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29935" y="1796139"/>
            <a:ext cx="3515216" cy="3419952"/>
          </a:xfrm>
          <a:prstGeom prst="rect">
            <a:avLst/>
          </a:prstGeom>
        </p:spPr>
      </p:pic>
    </p:spTree>
    <p:extLst>
      <p:ext uri="{BB962C8B-B14F-4D97-AF65-F5344CB8AC3E}">
        <p14:creationId xmlns:p14="http://schemas.microsoft.com/office/powerpoint/2010/main" val="2920952024"/>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57750-E903-C63C-1E47-8EEF0F0F144B}"/>
              </a:ext>
            </a:extLst>
          </p:cNvPr>
          <p:cNvSpPr>
            <a:spLocks noGrp="1"/>
          </p:cNvSpPr>
          <p:nvPr>
            <p:ph type="title"/>
          </p:nvPr>
        </p:nvSpPr>
        <p:spPr>
          <a:solidFill>
            <a:srgbClr val="002060"/>
          </a:solidFill>
        </p:spPr>
        <p:txBody>
          <a:bodyPr/>
          <a:lstStyle/>
          <a:p>
            <a:r>
              <a:rPr lang="en-GB" dirty="0">
                <a:solidFill>
                  <a:schemeClr val="bg1"/>
                </a:solidFill>
              </a:rPr>
              <a:t>Marking</a:t>
            </a:r>
            <a:endParaRPr lang="en-US" dirty="0">
              <a:solidFill>
                <a:schemeClr val="bg1"/>
              </a:solidFill>
            </a:endParaRPr>
          </a:p>
        </p:txBody>
      </p:sp>
      <p:sp>
        <p:nvSpPr>
          <p:cNvPr id="5" name="TextBox 4">
            <a:extLst>
              <a:ext uri="{FF2B5EF4-FFF2-40B4-BE49-F238E27FC236}">
                <a16:creationId xmlns:a16="http://schemas.microsoft.com/office/drawing/2014/main" id="{EA63544C-AD1C-8478-D375-8BF5C94551B5}"/>
              </a:ext>
            </a:extLst>
          </p:cNvPr>
          <p:cNvSpPr txBox="1"/>
          <p:nvPr/>
        </p:nvSpPr>
        <p:spPr>
          <a:xfrm>
            <a:off x="609600" y="1544595"/>
            <a:ext cx="11079892" cy="3554819"/>
          </a:xfrm>
          <a:prstGeom prst="rect">
            <a:avLst/>
          </a:prstGeom>
          <a:noFill/>
        </p:spPr>
        <p:txBody>
          <a:bodyPr wrap="square">
            <a:spAutoFit/>
          </a:bodyPr>
          <a:lstStyle/>
          <a:p>
            <a:r>
              <a:rPr lang="en-GB" sz="2000" dirty="0"/>
              <a:t>The assessment criteria on the assignment brief</a:t>
            </a:r>
          </a:p>
          <a:p>
            <a:endParaRPr lang="en-GB" sz="2000" dirty="0"/>
          </a:p>
          <a:p>
            <a:pPr>
              <a:spcAft>
                <a:spcPts val="600"/>
              </a:spcAft>
            </a:pPr>
            <a:r>
              <a:rPr lang="en-GB" sz="2000" dirty="0"/>
              <a:t>A successful answer should include the following:</a:t>
            </a:r>
          </a:p>
          <a:p>
            <a:pPr marL="342900" lvl="0" indent="-342900">
              <a:buFont typeface="Times New Roman" panose="02020603050405020304" pitchFamily="18" charset="0"/>
              <a:buChar char="-"/>
            </a:pPr>
            <a:r>
              <a:rPr lang="en-GB" sz="2000" dirty="0"/>
              <a:t>A clear definition of the problem to be addressed</a:t>
            </a:r>
          </a:p>
          <a:p>
            <a:pPr marL="342900" lvl="0" indent="-342900">
              <a:buFont typeface="Times New Roman" panose="02020603050405020304" pitchFamily="18" charset="0"/>
              <a:buChar char="-"/>
            </a:pPr>
            <a:r>
              <a:rPr lang="en-GB" sz="2000" dirty="0"/>
              <a:t>Clear links to theoretical perspectives within policing and more specifically your area of focus.</a:t>
            </a:r>
          </a:p>
          <a:p>
            <a:pPr marL="342900" lvl="0" indent="-342900">
              <a:buFont typeface="Times New Roman" panose="02020603050405020304" pitchFamily="18" charset="0"/>
              <a:buChar char="-"/>
            </a:pPr>
            <a:r>
              <a:rPr lang="en-GB" sz="2000" dirty="0"/>
              <a:t>Critical evaluation / analysis of the challenge(s), the theory and the measures that could be introduced to start to address these challenges. This is an opportunity to demonstrate knowledge and understand and shows the development of your thinking in terms of your area. </a:t>
            </a:r>
          </a:p>
          <a:p>
            <a:pPr marL="0" lvl="0" indent="0">
              <a:buNone/>
            </a:pPr>
            <a:endParaRPr lang="en-GB" sz="2000" dirty="0"/>
          </a:p>
          <a:p>
            <a:pPr marL="0" indent="0">
              <a:buNone/>
            </a:pPr>
            <a:r>
              <a:rPr lang="en-GB" sz="2000" i="1" dirty="0">
                <a:effectLst/>
                <a:ea typeface="Times New Roman" panose="02020603050405020304" pitchFamily="18" charset="0"/>
              </a:rPr>
              <a:t>Note. All marks are internally moderated, and externally reviewed by EE</a:t>
            </a:r>
          </a:p>
        </p:txBody>
      </p:sp>
    </p:spTree>
    <p:extLst>
      <p:ext uri="{BB962C8B-B14F-4D97-AF65-F5344CB8AC3E}">
        <p14:creationId xmlns:p14="http://schemas.microsoft.com/office/powerpoint/2010/main" val="3023523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5F39D-07FE-8BB5-BB35-3EA1683A0078}"/>
              </a:ext>
            </a:extLst>
          </p:cNvPr>
          <p:cNvSpPr>
            <a:spLocks noGrp="1"/>
          </p:cNvSpPr>
          <p:nvPr>
            <p:ph type="title"/>
          </p:nvPr>
        </p:nvSpPr>
        <p:spPr/>
        <p:txBody>
          <a:bodyPr/>
          <a:lstStyle/>
          <a:p>
            <a:r>
              <a:rPr lang="en-US" dirty="0"/>
              <a:t>Marking Criteria</a:t>
            </a:r>
          </a:p>
        </p:txBody>
      </p:sp>
      <p:sp>
        <p:nvSpPr>
          <p:cNvPr id="3" name="Content Placeholder 2">
            <a:extLst>
              <a:ext uri="{FF2B5EF4-FFF2-40B4-BE49-F238E27FC236}">
                <a16:creationId xmlns:a16="http://schemas.microsoft.com/office/drawing/2014/main" id="{33F3B99A-0F69-354B-CA90-F9C507FF5966}"/>
              </a:ext>
            </a:extLst>
          </p:cNvPr>
          <p:cNvSpPr>
            <a:spLocks noGrp="1"/>
          </p:cNvSpPr>
          <p:nvPr>
            <p:ph idx="1"/>
          </p:nvPr>
        </p:nvSpPr>
        <p:spPr/>
        <p:txBody>
          <a:bodyPr/>
          <a:lstStyle/>
          <a:p>
            <a:endParaRPr lang="en-US"/>
          </a:p>
        </p:txBody>
      </p:sp>
      <p:pic>
        <p:nvPicPr>
          <p:cNvPr id="4" name="Content Placeholder 4" descr="Table&#10;&#10;Description automatically generated">
            <a:extLst>
              <a:ext uri="{FF2B5EF4-FFF2-40B4-BE49-F238E27FC236}">
                <a16:creationId xmlns:a16="http://schemas.microsoft.com/office/drawing/2014/main" id="{8FF369A4-A37D-EA3D-3B5C-0CABA9FB16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353107"/>
            <a:ext cx="11201400" cy="4316881"/>
          </a:xfrm>
          <a:prstGeom prst="rect">
            <a:avLst/>
          </a:prstGeom>
        </p:spPr>
      </p:pic>
    </p:spTree>
    <p:extLst>
      <p:ext uri="{BB962C8B-B14F-4D97-AF65-F5344CB8AC3E}">
        <p14:creationId xmlns:p14="http://schemas.microsoft.com/office/powerpoint/2010/main" val="2279865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4872-7320-BDA3-1FDE-7A4C03355C62}"/>
              </a:ext>
            </a:extLst>
          </p:cNvPr>
          <p:cNvSpPr>
            <a:spLocks noGrp="1"/>
          </p:cNvSpPr>
          <p:nvPr>
            <p:ph type="title"/>
          </p:nvPr>
        </p:nvSpPr>
        <p:spPr>
          <a:solidFill>
            <a:srgbClr val="002060"/>
          </a:solidFill>
        </p:spPr>
        <p:txBody>
          <a:bodyPr>
            <a:normAutofit fontScale="90000"/>
          </a:bodyPr>
          <a:lstStyle/>
          <a:p>
            <a:br>
              <a:rPr lang="en-GB" dirty="0">
                <a:solidFill>
                  <a:schemeClr val="bg1"/>
                </a:solidFill>
              </a:rPr>
            </a:br>
            <a:r>
              <a:rPr lang="en-GB" dirty="0">
                <a:solidFill>
                  <a:schemeClr val="bg1"/>
                </a:solidFill>
              </a:rPr>
              <a:t>to summarise…</a:t>
            </a:r>
            <a:br>
              <a:rPr lang="en-GB" dirty="0"/>
            </a:br>
            <a:endParaRPr lang="en-US" dirty="0"/>
          </a:p>
        </p:txBody>
      </p:sp>
      <p:sp>
        <p:nvSpPr>
          <p:cNvPr id="3" name="Content Placeholder 2">
            <a:extLst>
              <a:ext uri="{FF2B5EF4-FFF2-40B4-BE49-F238E27FC236}">
                <a16:creationId xmlns:a16="http://schemas.microsoft.com/office/drawing/2014/main" id="{32CA51BE-29A7-484E-671C-1A46C7989F50}"/>
              </a:ext>
            </a:extLst>
          </p:cNvPr>
          <p:cNvSpPr>
            <a:spLocks noGrp="1"/>
          </p:cNvSpPr>
          <p:nvPr>
            <p:ph idx="1"/>
          </p:nvPr>
        </p:nvSpPr>
        <p:spPr/>
        <p:txBody>
          <a:bodyPr>
            <a:normAutofit fontScale="62500" lnSpcReduction="20000"/>
          </a:bodyPr>
          <a:lstStyle/>
          <a:p>
            <a:r>
              <a:rPr lang="en-GB" dirty="0"/>
              <a:t>Spend time understanding the questions – REMEMBER there are 2 parts.</a:t>
            </a:r>
          </a:p>
          <a:p>
            <a:r>
              <a:rPr lang="en-GB" dirty="0"/>
              <a:t>Review these slides again</a:t>
            </a:r>
          </a:p>
          <a:p>
            <a:r>
              <a:rPr lang="en-GB" dirty="0"/>
              <a:t>Choose 2 areas (contemporary issues)</a:t>
            </a:r>
          </a:p>
          <a:p>
            <a:r>
              <a:rPr lang="en-GB" dirty="0"/>
              <a:t>Plan, draft, write, re-write</a:t>
            </a:r>
          </a:p>
          <a:p>
            <a:r>
              <a:rPr lang="en-GB" dirty="0"/>
              <a:t>Read the literature</a:t>
            </a:r>
          </a:p>
          <a:p>
            <a:pPr lvl="1"/>
            <a:r>
              <a:rPr lang="en-GB" dirty="0"/>
              <a:t>Engage with the wider literature </a:t>
            </a:r>
          </a:p>
          <a:p>
            <a:pPr lvl="1"/>
            <a:r>
              <a:rPr lang="en-GB" dirty="0"/>
              <a:t>Identify themes/patterns around the subject and use these as structure</a:t>
            </a:r>
          </a:p>
          <a:p>
            <a:r>
              <a:rPr lang="en-GB" dirty="0"/>
              <a:t>Draft your literature review / Presentation</a:t>
            </a:r>
          </a:p>
          <a:p>
            <a:r>
              <a:rPr lang="en-GB" b="1" u="sng" dirty="0"/>
              <a:t>Construct a well developed argument</a:t>
            </a:r>
          </a:p>
          <a:p>
            <a:r>
              <a:rPr lang="en-GB" dirty="0"/>
              <a:t>Use reliable, peer-reviewed literature</a:t>
            </a:r>
          </a:p>
          <a:p>
            <a:pPr lvl="1"/>
            <a:r>
              <a:rPr lang="en-GB" dirty="0"/>
              <a:t>Published in Journals</a:t>
            </a:r>
          </a:p>
          <a:p>
            <a:pPr lvl="1"/>
            <a:r>
              <a:rPr lang="en-GB" dirty="0"/>
              <a:t>Try to use recent research (within past 5 years) and older theoretical papers </a:t>
            </a:r>
          </a:p>
          <a:p>
            <a:pPr lvl="1"/>
            <a:r>
              <a:rPr lang="en-GB" dirty="0"/>
              <a:t>Compare with marking criteria</a:t>
            </a:r>
          </a:p>
          <a:p>
            <a:pPr marL="0" indent="0">
              <a:buNone/>
            </a:pPr>
            <a:endParaRPr lang="en-GB" dirty="0"/>
          </a:p>
          <a:p>
            <a:pPr lvl="1"/>
            <a:endParaRPr lang="en-GB" dirty="0"/>
          </a:p>
          <a:p>
            <a:endParaRPr lang="en-US" dirty="0"/>
          </a:p>
        </p:txBody>
      </p:sp>
      <p:pic>
        <p:nvPicPr>
          <p:cNvPr id="4" name="Picture 3">
            <a:extLst>
              <a:ext uri="{FF2B5EF4-FFF2-40B4-BE49-F238E27FC236}">
                <a16:creationId xmlns:a16="http://schemas.microsoft.com/office/drawing/2014/main" id="{2BEBC781-4B48-2A6F-BAA9-6AA75E4A1C74}"/>
              </a:ext>
            </a:extLst>
          </p:cNvPr>
          <p:cNvPicPr>
            <a:picLocks noChangeAspect="1"/>
          </p:cNvPicPr>
          <p:nvPr/>
        </p:nvPicPr>
        <p:blipFill>
          <a:blip r:embed="rId2"/>
          <a:stretch>
            <a:fillRect/>
          </a:stretch>
        </p:blipFill>
        <p:spPr>
          <a:xfrm>
            <a:off x="8748712" y="2209120"/>
            <a:ext cx="2619375" cy="1743075"/>
          </a:xfrm>
          <a:prstGeom prst="rect">
            <a:avLst/>
          </a:prstGeom>
        </p:spPr>
      </p:pic>
    </p:spTree>
    <p:extLst>
      <p:ext uri="{BB962C8B-B14F-4D97-AF65-F5344CB8AC3E}">
        <p14:creationId xmlns:p14="http://schemas.microsoft.com/office/powerpoint/2010/main" val="114836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1000"/>
                                        <p:tgtEl>
                                          <p:spTgt spid="3">
                                            <p:txEl>
                                              <p:pRg st="11" end="11"/>
                                            </p:txEl>
                                          </p:spTgt>
                                        </p:tgtEl>
                                      </p:cBhvr>
                                    </p:animEffect>
                                    <p:anim calcmode="lin" valueType="num">
                                      <p:cBhvr>
                                        <p:cTn id="6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1000"/>
                                        <p:tgtEl>
                                          <p:spTgt spid="3">
                                            <p:txEl>
                                              <p:pRg st="12" end="12"/>
                                            </p:txEl>
                                          </p:spTgt>
                                        </p:tgtEl>
                                      </p:cBhvr>
                                    </p:animEffect>
                                    <p:anim calcmode="lin" valueType="num">
                                      <p:cBhvr>
                                        <p:cTn id="68"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BB8E-497A-8C59-019F-F77D8FD6912D}"/>
              </a:ext>
            </a:extLst>
          </p:cNvPr>
          <p:cNvSpPr>
            <a:spLocks noGrp="1"/>
          </p:cNvSpPr>
          <p:nvPr>
            <p:ph type="title"/>
          </p:nvPr>
        </p:nvSpPr>
        <p:spPr>
          <a:solidFill>
            <a:srgbClr val="002060"/>
          </a:solidFill>
        </p:spPr>
        <p:txBody>
          <a:bodyPr/>
          <a:lstStyle/>
          <a:p>
            <a:r>
              <a:rPr lang="en-GB" dirty="0">
                <a:solidFill>
                  <a:schemeClr val="bg1"/>
                </a:solidFill>
              </a:rPr>
              <a:t>REMINDER - Module Assignment</a:t>
            </a:r>
          </a:p>
        </p:txBody>
      </p:sp>
      <p:sp>
        <p:nvSpPr>
          <p:cNvPr id="3" name="Content Placeholder 2">
            <a:extLst>
              <a:ext uri="{FF2B5EF4-FFF2-40B4-BE49-F238E27FC236}">
                <a16:creationId xmlns:a16="http://schemas.microsoft.com/office/drawing/2014/main" id="{9046269D-8DB0-9332-757E-2A38EDA4AEDC}"/>
              </a:ext>
            </a:extLst>
          </p:cNvPr>
          <p:cNvSpPr>
            <a:spLocks noGrp="1"/>
          </p:cNvSpPr>
          <p:nvPr>
            <p:ph idx="1"/>
          </p:nvPr>
        </p:nvSpPr>
        <p:spPr>
          <a:xfrm>
            <a:off x="609600" y="1600201"/>
            <a:ext cx="6531429" cy="3917032"/>
          </a:xfrm>
        </p:spPr>
        <p:txBody>
          <a:bodyPr>
            <a:normAutofit fontScale="77500" lnSpcReduction="20000"/>
          </a:bodyPr>
          <a:lstStyle/>
          <a:p>
            <a:r>
              <a:rPr lang="en-GB" dirty="0"/>
              <a:t>Submission deadline is </a:t>
            </a:r>
            <a:r>
              <a:rPr lang="en-GB" b="1" dirty="0"/>
              <a:t>23:59hrs on Wednesday 24</a:t>
            </a:r>
            <a:r>
              <a:rPr lang="en-GB" b="1" baseline="30000" dirty="0"/>
              <a:t>th</a:t>
            </a:r>
            <a:r>
              <a:rPr lang="en-GB" b="1" dirty="0"/>
              <a:t> July 2024</a:t>
            </a:r>
          </a:p>
          <a:p>
            <a:r>
              <a:rPr lang="en-GB" b="1" dirty="0">
                <a:solidFill>
                  <a:srgbClr val="00B0F0"/>
                </a:solidFill>
              </a:rPr>
              <a:t>Cut off for drafts will be 10pm Tues 16 July</a:t>
            </a:r>
          </a:p>
          <a:p>
            <a:r>
              <a:rPr lang="en-GB" dirty="0"/>
              <a:t>23 July – drop-in session between 5.30pm and 6.30pm for any last minute issues</a:t>
            </a:r>
          </a:p>
          <a:p>
            <a:r>
              <a:rPr lang="en-GB" dirty="0"/>
              <a:t>If anyone feels that they cannot meet the submission deadline contact me this week</a:t>
            </a:r>
          </a:p>
          <a:p>
            <a:pPr marL="0" indent="0">
              <a:buNone/>
            </a:pPr>
            <a:r>
              <a:rPr lang="en-GB" b="1" dirty="0">
                <a:solidFill>
                  <a:srgbClr val="00B0F0"/>
                </a:solidFill>
              </a:rPr>
              <a:t> </a:t>
            </a:r>
          </a:p>
        </p:txBody>
      </p:sp>
      <p:pic>
        <p:nvPicPr>
          <p:cNvPr id="4" name="Picture 3">
            <a:extLst>
              <a:ext uri="{FF2B5EF4-FFF2-40B4-BE49-F238E27FC236}">
                <a16:creationId xmlns:a16="http://schemas.microsoft.com/office/drawing/2014/main" id="{981543AB-3884-3FCB-BC3D-A4F5E6015F75}"/>
              </a:ext>
            </a:extLst>
          </p:cNvPr>
          <p:cNvPicPr>
            <a:picLocks noChangeAspect="1"/>
          </p:cNvPicPr>
          <p:nvPr/>
        </p:nvPicPr>
        <p:blipFill>
          <a:blip r:embed="rId3"/>
          <a:stretch>
            <a:fillRect/>
          </a:stretch>
        </p:blipFill>
        <p:spPr>
          <a:xfrm>
            <a:off x="7423376" y="2024744"/>
            <a:ext cx="4030258" cy="2614612"/>
          </a:xfrm>
          <a:prstGeom prst="rect">
            <a:avLst/>
          </a:prstGeom>
        </p:spPr>
      </p:pic>
    </p:spTree>
    <p:extLst>
      <p:ext uri="{BB962C8B-B14F-4D97-AF65-F5344CB8AC3E}">
        <p14:creationId xmlns:p14="http://schemas.microsoft.com/office/powerpoint/2010/main" val="319373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5FD4-B512-6686-3B0C-8E6DC6461BC8}"/>
              </a:ext>
            </a:extLst>
          </p:cNvPr>
          <p:cNvSpPr>
            <a:spLocks noGrp="1"/>
          </p:cNvSpPr>
          <p:nvPr>
            <p:ph type="title"/>
          </p:nvPr>
        </p:nvSpPr>
        <p:spPr>
          <a:solidFill>
            <a:srgbClr val="002060"/>
          </a:solidFill>
        </p:spPr>
        <p:txBody>
          <a:bodyPr/>
          <a:lstStyle/>
          <a:p>
            <a:r>
              <a:rPr lang="en-GB" dirty="0">
                <a:solidFill>
                  <a:schemeClr val="bg1"/>
                </a:solidFill>
              </a:rPr>
              <a:t>And finally…</a:t>
            </a:r>
          </a:p>
        </p:txBody>
      </p:sp>
      <p:pic>
        <p:nvPicPr>
          <p:cNvPr id="4" name="Content Placeholder 3">
            <a:extLst>
              <a:ext uri="{FF2B5EF4-FFF2-40B4-BE49-F238E27FC236}">
                <a16:creationId xmlns:a16="http://schemas.microsoft.com/office/drawing/2014/main" id="{569B1ED2-F62F-F1C7-2AAE-5CECC00A6303}"/>
              </a:ext>
            </a:extLst>
          </p:cNvPr>
          <p:cNvPicPr>
            <a:picLocks noGrp="1" noChangeAspect="1"/>
          </p:cNvPicPr>
          <p:nvPr>
            <p:ph idx="1"/>
          </p:nvPr>
        </p:nvPicPr>
        <p:blipFill>
          <a:blip r:embed="rId2"/>
          <a:stretch>
            <a:fillRect/>
          </a:stretch>
        </p:blipFill>
        <p:spPr>
          <a:xfrm>
            <a:off x="3176337" y="1545550"/>
            <a:ext cx="5727031" cy="4106174"/>
          </a:xfrm>
          <a:prstGeom prst="rect">
            <a:avLst/>
          </a:prstGeom>
        </p:spPr>
      </p:pic>
    </p:spTree>
    <p:extLst>
      <p:ext uri="{BB962C8B-B14F-4D97-AF65-F5344CB8AC3E}">
        <p14:creationId xmlns:p14="http://schemas.microsoft.com/office/powerpoint/2010/main" val="10174048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354159-3497-694D-AFC9-ACD453A7B733}"/>
              </a:ext>
            </a:extLst>
          </p:cNvPr>
          <p:cNvPicPr>
            <a:picLocks noChangeAspect="1"/>
          </p:cNvPicPr>
          <p:nvPr/>
        </p:nvPicPr>
        <p:blipFill>
          <a:blip r:embed="rId2"/>
          <a:stretch>
            <a:fillRect/>
          </a:stretch>
        </p:blipFill>
        <p:spPr>
          <a:xfrm>
            <a:off x="4545465" y="838200"/>
            <a:ext cx="4141334" cy="4141334"/>
          </a:xfrm>
          <a:prstGeom prst="rect">
            <a:avLst/>
          </a:prstGeom>
        </p:spPr>
      </p:pic>
    </p:spTree>
    <p:extLst>
      <p:ext uri="{BB962C8B-B14F-4D97-AF65-F5344CB8AC3E}">
        <p14:creationId xmlns:p14="http://schemas.microsoft.com/office/powerpoint/2010/main" val="3373983576"/>
      </p:ext>
    </p:extLst>
  </p:cSld>
  <p:clrMapOvr>
    <a:masterClrMapping/>
  </p:clrMapOvr>
</p:sld>
</file>

<file path=ppt/theme/theme1.xml><?xml version="1.0" encoding="utf-8"?>
<a:theme xmlns:a="http://schemas.openxmlformats.org/drawingml/2006/main" name="White Title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E41E450A-101E-43C4-87E2-F17A3942B231}"/>
    </a:ext>
  </a:extLst>
</a:theme>
</file>

<file path=ppt/theme/theme2.xml><?xml version="1.0" encoding="utf-8"?>
<a:theme xmlns:a="http://schemas.openxmlformats.org/drawingml/2006/main" name="Black Title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1B0D80DF-CF11-4F24-8A42-5413DCE40F5E}"/>
    </a:ext>
  </a:extLst>
</a:theme>
</file>

<file path=ppt/theme/theme3.xml><?xml version="1.0" encoding="utf-8"?>
<a:theme xmlns:a="http://schemas.openxmlformats.org/drawingml/2006/main" name="White Content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E3B6E49D-91B1-4A8E-9EE5-C396A83928E2}"/>
    </a:ext>
  </a:extLst>
</a:theme>
</file>

<file path=ppt/theme/theme4.xml><?xml version="1.0" encoding="utf-8"?>
<a:theme xmlns:a="http://schemas.openxmlformats.org/drawingml/2006/main" name="Black Content Slid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NU Brand Font">
      <a:majorFont>
        <a:latin typeface="Azo Sans Medium"/>
        <a:ea typeface=""/>
        <a:cs typeface=""/>
      </a:majorFont>
      <a:minorFont>
        <a:latin typeface="Az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U New Brand Template v1 (003) [Read-Only]" id="{2FA4C9C6-C81F-4CCC-B467-74F7DBECBA69}" vid="{8BD65F71-72D9-467F-BE63-0D9F1EF6CC21}"/>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6.xml><?xml version="1.0" encoding="utf-8"?>
<a:theme xmlns:a="http://schemas.openxmlformats.org/drawingml/2006/main" name="1_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AC50D374D8274F9AD011681E39EE2C" ma:contentTypeVersion="11" ma:contentTypeDescription="Create a new document." ma:contentTypeScope="" ma:versionID="6eec415662b4c1e024a9a5bc2e052814">
  <xsd:schema xmlns:xsd="http://www.w3.org/2001/XMLSchema" xmlns:xs="http://www.w3.org/2001/XMLSchema" xmlns:p="http://schemas.microsoft.com/office/2006/metadata/properties" xmlns:ns3="8b1634da-3a80-402a-9386-74a444616358" xmlns:ns4="002e52bf-a84f-4c5a-a49c-f52d6034ab5f" targetNamespace="http://schemas.microsoft.com/office/2006/metadata/properties" ma:root="true" ma:fieldsID="80713f4ed3b8f1b8950e43ad308ddae5" ns3:_="" ns4:_="">
    <xsd:import namespace="8b1634da-3a80-402a-9386-74a444616358"/>
    <xsd:import namespace="002e52bf-a84f-4c5a-a49c-f52d6034ab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1634da-3a80-402a-9386-74a4446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2e52bf-a84f-4c5a-a49c-f52d6034ab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17986D-EABC-4094-B53E-2260DAC5A3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1634da-3a80-402a-9386-74a444616358"/>
    <ds:schemaRef ds:uri="002e52bf-a84f-4c5a-a49c-f52d6034ab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7ED2B4-593D-4921-83C4-62C2ED3D8655}">
  <ds:schemaRefs>
    <ds:schemaRef ds:uri="http://www.w3.org/XML/1998/namespace"/>
    <ds:schemaRef ds:uri="http://purl.org/dc/terms/"/>
    <ds:schemaRef ds:uri="002e52bf-a84f-4c5a-a49c-f52d6034ab5f"/>
    <ds:schemaRef ds:uri="8b1634da-3a80-402a-9386-74a444616358"/>
    <ds:schemaRef ds:uri="http://schemas.microsoft.com/office/2006/metadata/properties"/>
    <ds:schemaRef ds:uri="http://purl.org/dc/dcmitype/"/>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B3455C6C-7429-4EE8-91B3-6BE83D0955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13712</TotalTime>
  <Words>2931</Words>
  <Application>Microsoft Office PowerPoint</Application>
  <PresentationFormat>Widescreen</PresentationFormat>
  <Paragraphs>294</Paragraphs>
  <Slides>28</Slides>
  <Notes>18</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28</vt:i4>
      </vt:variant>
    </vt:vector>
  </HeadingPairs>
  <TitlesOfParts>
    <vt:vector size="42" baseType="lpstr">
      <vt:lpstr>Arial</vt:lpstr>
      <vt:lpstr>Azo Sans</vt:lpstr>
      <vt:lpstr>Azo Sans Medium</vt:lpstr>
      <vt:lpstr>Azo Sans Thin</vt:lpstr>
      <vt:lpstr>Calibri</vt:lpstr>
      <vt:lpstr>Myriad Pro</vt:lpstr>
      <vt:lpstr>Times New Roman</vt:lpstr>
      <vt:lpstr>Wingdings</vt:lpstr>
      <vt:lpstr>White Title Slide</vt:lpstr>
      <vt:lpstr>Black Title Slide</vt:lpstr>
      <vt:lpstr>White Content Slide</vt:lpstr>
      <vt:lpstr>Black Content Slide</vt:lpstr>
      <vt:lpstr>Theme1.thmx first page pp</vt:lpstr>
      <vt:lpstr>1_Theme1.thmx first page pp</vt:lpstr>
      <vt:lpstr>Materion cyfoes ym maes plismona Contemporary issues in policing  BMPO 7006D</vt:lpstr>
      <vt:lpstr>Module Assignment</vt:lpstr>
      <vt:lpstr>Assignment Brief</vt:lpstr>
      <vt:lpstr>Assignment tasks</vt:lpstr>
      <vt:lpstr>Part 1 - Presentation</vt:lpstr>
      <vt:lpstr>Turnitin Portal</vt:lpstr>
      <vt:lpstr>Part 2 – Written task</vt:lpstr>
      <vt:lpstr>Turnitin Portal</vt:lpstr>
      <vt:lpstr>The assessments</vt:lpstr>
      <vt:lpstr>Recap Part 1 – Presentation</vt:lpstr>
      <vt:lpstr>Part 1 – understanding the task </vt:lpstr>
      <vt:lpstr>Part 1- Presentation – Structure example</vt:lpstr>
      <vt:lpstr>PowerPoint Presentation</vt:lpstr>
      <vt:lpstr>Recap Part 2- Literature Review</vt:lpstr>
      <vt:lpstr>Part 2 – Understanding the task</vt:lpstr>
      <vt:lpstr>Part 2 – What is a literature review?</vt:lpstr>
      <vt:lpstr>What is a literature review NOT?</vt:lpstr>
      <vt:lpstr>Part 2 – Literature Review structure</vt:lpstr>
      <vt:lpstr>Where do I start?</vt:lpstr>
      <vt:lpstr>Questioning your sources</vt:lpstr>
      <vt:lpstr>Part 2 – Good/bad features of literature review</vt:lpstr>
      <vt:lpstr>Referencing</vt:lpstr>
      <vt:lpstr>Marking</vt:lpstr>
      <vt:lpstr>Marking Criteria</vt:lpstr>
      <vt:lpstr> to summarise… </vt:lpstr>
      <vt:lpstr>REMINDER - Module Assignment</vt:lpstr>
      <vt:lpstr>And finally…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When Harry met Meghan, got married, had a baby, and left:  Biracial royalty and intergroup attitudes</dc:title>
  <dc:creator>Jenny Paterson</dc:creator>
  <cp:lastModifiedBy>Ali COOKE</cp:lastModifiedBy>
  <cp:revision>70</cp:revision>
  <dcterms:created xsi:type="dcterms:W3CDTF">2020-03-02T21:48:05Z</dcterms:created>
  <dcterms:modified xsi:type="dcterms:W3CDTF">2024-07-09T12:15:39Z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0x0101002BAC50D374D8274F9AD011681E39EE2C</vt:lpwstr>
  </property>
</Properties>
</file>