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notesMasterIdLst>
    <p:notesMasterId r:id="rId28"/>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notesMaster" Target="notesMasters/notesMaster1.xml"/><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C2B4A"/>
        </a:solidFill>
      </p:bgPr>
    </p:bg>
    <p:spTree>
      <p:nvGrpSpPr>
        <p:cNvPr id="1" name=""/>
        <p:cNvGrpSpPr/>
        <p:nvPr/>
      </p:nvGrpSpPr>
      <p:grpSpPr>
        <a:xfrm>
          <a:off x="0" y="0"/>
          <a:ext cx="0" cy="0"/>
          <a:chOff x="0" y="0"/>
          <a:chExt cx="0" cy="0"/>
        </a:xfrm>
      </p:grpSpPr>
      <p:sp>
        <p:nvSpPr>
          <p:cNvPr id="2" name="Text 0"/>
          <p:cNvSpPr txBox="1"/>
          <p:nvPr/>
        </p:nvSpPr>
        <p:spPr>
          <a:xfrm>
            <a:off x="548640" y="640080"/>
            <a:ext cx="8046720" cy="457200"/>
          </a:xfrm>
          <a:prstGeom prst="rect">
            <a:avLst/>
          </a:prstGeom>
          <a:noFill/>
          <a:ln/>
        </p:spPr>
        <p:txBody>
          <a:bodyPr wrap="square" rtlCol="0" anchor="ctr"/>
          <a:lstStyle/>
          <a:p>
            <a:pPr indent="0" marL="0">
              <a:buNone/>
            </a:pPr>
            <a:r>
              <a:rPr lang="en-US" sz="1600" b="1" spc="400" kern="0" dirty="0">
                <a:solidFill>
                  <a:srgbClr val="C9A84C"/>
                </a:solidFill>
                <a:latin typeface="Calibri" pitchFamily="34" charset="0"/>
                <a:ea typeface="Calibri" pitchFamily="34" charset="-122"/>
                <a:cs typeface="Calibri" pitchFamily="34" charset="-120"/>
              </a:rPr>
              <a:t>LCDB7012</a:t>
            </a:r>
            <a:endParaRPr lang="en-US" sz="1600" dirty="0"/>
          </a:p>
        </p:txBody>
      </p:sp>
      <p:sp>
        <p:nvSpPr>
          <p:cNvPr id="3" name="Text 1"/>
          <p:cNvSpPr txBox="1"/>
          <p:nvPr/>
        </p:nvSpPr>
        <p:spPr>
          <a:xfrm>
            <a:off x="548640" y="1097280"/>
            <a:ext cx="8046720" cy="457200"/>
          </a:xfrm>
          <a:prstGeom prst="rect">
            <a:avLst/>
          </a:prstGeom>
          <a:noFill/>
          <a:ln/>
        </p:spPr>
        <p:txBody>
          <a:bodyPr wrap="square" rtlCol="0" anchor="ctr"/>
          <a:lstStyle/>
          <a:p>
            <a:pPr indent="0" marL="0">
              <a:buNone/>
            </a:pPr>
            <a:r>
              <a:rPr lang="en-US" sz="1400" dirty="0">
                <a:solidFill>
                  <a:srgbClr val="FFFFFF"/>
                </a:solidFill>
                <a:latin typeface="Calibri" pitchFamily="34" charset="0"/>
                <a:ea typeface="Calibri" pitchFamily="34" charset="-122"/>
                <a:cs typeface="Calibri" pitchFamily="34" charset="-120"/>
              </a:rPr>
              <a:t>Advancing to Doctoral Research Stage</a:t>
            </a:r>
            <a:endParaRPr lang="en-US" sz="1400" dirty="0"/>
          </a:p>
        </p:txBody>
      </p:sp>
      <p:sp>
        <p:nvSpPr>
          <p:cNvPr id="4" name="Text 2"/>
          <p:cNvSpPr txBox="1"/>
          <p:nvPr/>
        </p:nvSpPr>
        <p:spPr>
          <a:xfrm>
            <a:off x="548640" y="1828800"/>
            <a:ext cx="8046720" cy="914400"/>
          </a:xfrm>
          <a:prstGeom prst="rect">
            <a:avLst/>
          </a:prstGeom>
          <a:noFill/>
          <a:ln/>
        </p:spPr>
        <p:txBody>
          <a:bodyPr wrap="square" rtlCol="0" anchor="ctr"/>
          <a:lstStyle/>
          <a:p>
            <a:pPr indent="0" marL="0">
              <a:buNone/>
            </a:pPr>
            <a:r>
              <a:rPr lang="en-US" sz="4000" b="1" dirty="0">
                <a:solidFill>
                  <a:srgbClr val="FFFFFF"/>
                </a:solidFill>
                <a:latin typeface="Calibri" pitchFamily="34" charset="0"/>
                <a:ea typeface="Calibri" pitchFamily="34" charset="-122"/>
                <a:cs typeface="Calibri" pitchFamily="34" charset="-120"/>
              </a:rPr>
              <a:t>Criticality</a:t>
            </a:r>
            <a:endParaRPr lang="en-US" sz="4000" dirty="0"/>
          </a:p>
        </p:txBody>
      </p:sp>
      <p:sp>
        <p:nvSpPr>
          <p:cNvPr id="5" name="Text 3"/>
          <p:cNvSpPr txBox="1"/>
          <p:nvPr/>
        </p:nvSpPr>
        <p:spPr>
          <a:xfrm>
            <a:off x="548640" y="2606040"/>
            <a:ext cx="8046720" cy="548640"/>
          </a:xfrm>
          <a:prstGeom prst="rect">
            <a:avLst/>
          </a:prstGeom>
          <a:noFill/>
          <a:ln/>
        </p:spPr>
        <p:txBody>
          <a:bodyPr wrap="square" rtlCol="0" anchor="ctr"/>
          <a:lstStyle/>
          <a:p>
            <a:pPr indent="0" marL="0">
              <a:buNone/>
            </a:pPr>
            <a:r>
              <a:rPr lang="en-US" sz="2200" dirty="0">
                <a:solidFill>
                  <a:srgbClr val="C9A84C"/>
                </a:solidFill>
                <a:latin typeface="Calibri" pitchFamily="34" charset="0"/>
                <a:ea typeface="Calibri" pitchFamily="34" charset="-122"/>
                <a:cs typeface="Calibri" pitchFamily="34" charset="-120"/>
              </a:rPr>
              <a:t>Critical Thinking and Critical Writing</a:t>
            </a:r>
            <a:endParaRPr lang="en-US" sz="2200" dirty="0"/>
          </a:p>
        </p:txBody>
      </p:sp>
      <p:sp>
        <p:nvSpPr>
          <p:cNvPr id="6" name="Text 4"/>
          <p:cNvSpPr txBox="1"/>
          <p:nvPr/>
        </p:nvSpPr>
        <p:spPr>
          <a:xfrm>
            <a:off x="548640" y="4206240"/>
            <a:ext cx="8046720" cy="365760"/>
          </a:xfrm>
          <a:prstGeom prst="rect">
            <a:avLst/>
          </a:prstGeom>
          <a:noFill/>
          <a:ln/>
        </p:spPr>
        <p:txBody>
          <a:bodyPr wrap="square" rtlCol="0" anchor="ctr"/>
          <a:lstStyle/>
          <a:p>
            <a:pPr indent="0" marL="0">
              <a:buNone/>
            </a:pPr>
            <a:r>
              <a:rPr lang="en-US" sz="1400" dirty="0">
                <a:solidFill>
                  <a:srgbClr val="607085"/>
                </a:solidFill>
                <a:latin typeface="Calibri" pitchFamily="34" charset="0"/>
                <a:ea typeface="Calibri" pitchFamily="34" charset="-122"/>
                <a:cs typeface="Calibri" pitchFamily="34" charset="-120"/>
              </a:rPr>
              <a:t>Dr Caroline Jawad</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What Is Critical Thinking?</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Ennis (1987) defines critical thinking as reasonable and reflective thinking focused on deciding what to believe or do</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Reasonable means grounded in evidence and logic, not assumption or habit. Reflective means examining your own thinking and the thinking of others, not accepting either at face value</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At doctoral level this is not optional. What separates a doctorate from a master's degree is independent, reasoned judgement about the field, not competent summary of it</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Your examiners test this directly in the viva. They are not checking recall of the literature, they are checking whether you can reason with it, defend a position, and respond when challenged</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Critical writing is what this thinking looks like on the page, which is exactly what your Portfolio and Presentation are assessed on</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What Critical Writing Is Not</a:t>
            </a:r>
            <a:endParaRPr lang="en-US" sz="3200" dirty="0"/>
          </a:p>
        </p:txBody>
      </p:sp>
      <p:sp>
        <p:nvSpPr>
          <p:cNvPr id="3" name="Text 1"/>
          <p:cNvSpPr txBox="1"/>
          <p:nvPr/>
        </p:nvSpPr>
        <p:spPr>
          <a:xfrm>
            <a:off x="640080" y="2788920"/>
            <a:ext cx="7863840" cy="548640"/>
          </a:xfrm>
          <a:prstGeom prst="rect">
            <a:avLst/>
          </a:prstGeom>
          <a:noFill/>
          <a:ln/>
        </p:spPr>
        <p:txBody>
          <a:bodyPr wrap="square" rtlCol="0" anchor="ctr"/>
          <a:lstStyle/>
          <a:p>
            <a:pPr indent="0" marL="0">
              <a:buNone/>
            </a:pPr>
            <a:r>
              <a:rPr lang="en-US" sz="1600" dirty="0">
                <a:solidFill>
                  <a:srgbClr val="C9A84C"/>
                </a:solidFill>
                <a:latin typeface="Calibri" pitchFamily="34" charset="0"/>
                <a:ea typeface="Calibri" pitchFamily="34" charset="-122"/>
                <a:cs typeface="Calibri" pitchFamily="34" charset="-120"/>
              </a:rPr>
              <a:t>A diagnostic, before we name the difference</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Diagnostic: Which of these is critical?</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Extract A</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Transformational leadership theory, developed by Bass, suggests that leaders inspire followers to exceed expectations through vision, inspiration and personal charisma (Bass, 1985).</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Extract B</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Bass (1985) frames transformational leadership as inherently positive, yet this framing obscures the coercive potential that charismatic authority carries in organisations with weak governance.</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Answer: Extract B is critical. Extract A is longer but still only reports the theory in more detail. Extract B evaluates it, naming what the framing conceals and why that matters. Length is not the signal to look for; evaluation is.</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Diagnostic: A second pair</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Extract A</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Supply chain resilience has become a central concern following global disruptions, with many firms responding by adopting supplier diversification strategies (Ivanov, 2020).</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Extract B</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Ivanov (2020) treats diversification as a resilience strategy but does not acknowledge that it can itself introduce new vulnerabilities, such as reduced quality control across a wider supplier base.</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Answer: Extract B again. Both extracts are now a similar length, which should make it easier to see that the real difference is not how much is said, but whether the sentence evaluates the source or only restates it.</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Naming the Difference</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Descriptive writing tells the reader what was said, found, or claimed</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Critical writing tells the reader why it matters, what is incomplete, or what follows from it</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A useful working test: critical writing always answers a question nobody asked out loud</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Neither extract on the previous slides was wrong. One simply does more intellectual work than the other</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This is not about being negative. Critical evaluation can affirm a source as much as challenge it, provided the affirmation is reasoned rather than assumed</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The Anatomy of a Critical Sentence</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The Three-Part Structure</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Claim: state what the source or idea asserts</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Evidence or reasoning: show what it rests on, or fails to rest on</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So what: explain the consequence for your own argument or research</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Example: Braun and Clarke (2006) present thematic analysis as paradigm-flexible. This flexibility is valuable for early-career researchers, but it also means the method offers little guidance on how paradigmatic assumptions should shape coding decisions in practice, which is precisely the gap this study must address</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Notice the sentence does not stop at the claim. It moves through reasoning to consequence</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Signal Language for Critical Writing</a:t>
            </a:r>
            <a:endParaRPr lang="en-US" sz="2400" dirty="0"/>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914400"/>
        </p:xfrm>
        <a:graphic>
          <a:graphicData uri="http://schemas.openxmlformats.org/drawingml/2006/table">
            <a:tbl>
              <a:tblPr/>
              <a:tblGrid>
                <a:gridCol w="4114800"/>
                <a:gridCol w="4114800"/>
              </a:tblGrid>
              <a:tr h="0">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Reporting language (descriptive)</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Critical language (evaluative)</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states, argues, suggests, found</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however, by contrast, this assumes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describes, outlines, identifies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 limitation of this view is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shows, demonstrates, indicates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what remains unclear is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defines, categorises, lists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this overlooks, this raises the question of</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notes, observes, reports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this is inconsistent with, this presupposes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bl>
          </a:graphicData>
        </a:graphic>
      </p:graphicFrame>
      <p:sp>
        <p:nvSpPr>
          <p:cNvPr id="4"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Worked Examples</a:t>
            </a:r>
            <a:endParaRPr lang="en-US" sz="3200" dirty="0"/>
          </a:p>
        </p:txBody>
      </p:sp>
      <p:sp>
        <p:nvSpPr>
          <p:cNvPr id="3" name="Text 1"/>
          <p:cNvSpPr txBox="1"/>
          <p:nvPr/>
        </p:nvSpPr>
        <p:spPr>
          <a:xfrm>
            <a:off x="640080" y="2788920"/>
            <a:ext cx="7863840" cy="548640"/>
          </a:xfrm>
          <a:prstGeom prst="rect">
            <a:avLst/>
          </a:prstGeom>
          <a:noFill/>
          <a:ln/>
        </p:spPr>
        <p:txBody>
          <a:bodyPr wrap="square" rtlCol="0" anchor="ctr"/>
          <a:lstStyle/>
          <a:p>
            <a:pPr indent="0" marL="0">
              <a:buNone/>
            </a:pPr>
            <a:r>
              <a:rPr lang="en-US" sz="1600" dirty="0">
                <a:solidFill>
                  <a:srgbClr val="C9A84C"/>
                </a:solidFill>
                <a:latin typeface="Calibri" pitchFamily="34" charset="0"/>
                <a:ea typeface="Calibri" pitchFamily="34" charset="-122"/>
                <a:cs typeface="Calibri" pitchFamily="34" charset="-120"/>
              </a:rPr>
              <a:t>Four rewrites, four business and management contexts</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Worked Example: Digital Transformation</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Descriptive version</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Many organisations have adopted digital transformation strategies to remain competitive (Vial, 2019).</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Critical rewrite</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Vial (2019) presents digital transformation as a largely strategic and technological process, but this framing underplays the workforce disruption it causes. A more complete account would consider whose jobs are redefined and whose expertise is displaced in the process.</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The rewrite does not reject Vial. It identifies what the framing leaves out, which is where the researcher's own contribution can sit.</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Worked Example: Supply Chain Resilience</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Descriptive version</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Resilience in supply chains is often measured through recovery time following disruption (Christopher and Peck, 2004).</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Critical rewrite</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Christopher and Peck (2004) equate resilience with recovery speed, yet a firm can recover quickly while absorbing significant hidden costs, such as strained supplier relationships or reduced staff wellbeing, that this measure does not capture.</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The critical version questions what the measure hides, not just what it shows.</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Worked Example: Employee Engagement</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Descriptive version</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Employee engagement is associated with higher productivity and lower turnover (Saks, 2006).</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Critical rewrite</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Saks (2006) links engagement to positive organisational outcomes, but the model assumes engagement is something organisations can straightforwardly cultivate. This overlooks the possibility that some employees withhold engagement deliberately as a rational response to precarious conditions.</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This rewrite challenges an unstated assumption in the source, rather than the source's evidence.</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Worked Example: Consumer Behaviour</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Descriptive version</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Social media influencers shape consumer purchasing decisions through perceived authenticity (Audrezet et al., 2020).</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Critical rewrite</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Audrezet et al. (2020) treat authenticity as something influencers can perform, yet this raises the question of whether authenticity that is deliberately constructed can still function as authenticity for the audience, or whether it becomes a different, more fragile kind of trust.</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Here the critical move is to press on a concept the source treats as settled.</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Critical Thinking as Paradigm-Consistent Reasoning</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Same Finding, Different Paradigms</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Positivist critique</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A study reports that gig economy workers report lower job satisfaction than employees (measured via a validated scale). A positivist critique asks whether the scale was reliable, whether the sample was representative, and whether confounding variables such as income were controlled for.</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Interpretivist critique</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The same finding, read through an interpretivist lens, is critiqued differently: does a satisfaction score capture the lived meaning gig workers attach to autonomy and precarity, or does it flatten a more complex, contradictory experience into a single number?</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Neither critique is more correct. Each is consistent with a different ontology and epistemology. Critical thinking that ignores this consistency produces critique that contradicts your own paradigmatic position.</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Activity: Reading and Critiquing Published Work</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In pairs, read the short extract provided from a published business and management article</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Identify one sentence that is purely descriptive and one that does critical work, if either is present</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Using the three-part structure (claim, reasoning, so what), rewrite the descriptive sentence critically</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Consider which paradigm the critique you have written is consistent with, and whether that matches the paradigm of the article itself</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Be prepared to share your rewrite with the group</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Common Critical Thinking Failures</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1: False Balance</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problem</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Presenting two positions as equally weighted when the evidence for one is substantially stronger, simply to appear even-handed.</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In practice</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There are arguments for and against qualitative and quantitative approaches to studying leadership, and both have value. This sentence avoids taking any position at all, which is not the same as being balanced.</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What you could do instead: weigh the positions explicitly, even if your conclusion is that the balance is close.</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2: Unsupported Assertion</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problem</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Making a strong evaluative claim without evidence or reasoning to support it.</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In practice</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Grounded theory is the most rigorous approach to qualitative research. This is asserted, not argued. Rigorous by what criterion, and rigorous compared with what alternative?</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What you could do instead: state the criterion of rigour you are using and show how grounded theory meets it, compared with a named alternative.</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3: Description Masquerading as Analysis</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problem</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A long summary of what several sources say, presented as though the summarising itself were the critical work.</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In practice</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Smith (2018) found X, Jones (2019) found Y, and Patel (2020) found Z. This sentence sequence reports three studies but draws no relationship between them.</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What you could do instead: state what the pattern across the three studies reveals, or where they conflict, and what that conflict means for your own research.</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4: Over-hedging</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problem</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Qualifying every claim so heavily that no actual position is taken, often from anxiety about being wrong.</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In practice</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It could perhaps be argued that in some cases organisational culture might possibly influence employee retention to some extent. Five hedges in one sentence leave no claim standing.</a:t>
            </a:r>
            <a:endParaRPr lang="en-US" sz="1400" dirty="0"/>
          </a:p>
        </p:txBody>
      </p:sp>
      <p:sp>
        <p:nvSpPr>
          <p:cNvPr id="9" name="Text 7"/>
          <p:cNvSpPr txBox="1"/>
          <p:nvPr/>
        </p:nvSpPr>
        <p:spPr>
          <a:xfrm>
            <a:off x="457200" y="342900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What you could do instead: take a position and support it. One clear hedge, where genuinely warranted, carries more weight than five reflexive ones.</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Rewriting Your Own Work</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Activity: Your Own Paragraph</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Bring one paragraph from your Portfolio draft or Presentation script</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Working in pairs, identify whether each sentence is descriptive or critical</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For any descriptive sentence doing important work in your argument, rewrite it using the claim, reasoning, so what structure</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Check your rewrite against the signal language table: does it now use evaluative rather than purely reporting language</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Read your revised paragraph aloud to your partner. Does it now answer a question, or still only report a fact</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Self-Editing Checklist</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Does every paragraph contain at least one sentence that evaluates rather than only reports</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used signal language (however, this assumes, a limitation of this view is) at least once per paragraph where appropriate</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avoided false balance where the evidence is not actually balanced</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Is every strong claim supported by reasoning or evidence, not asserted alone</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checked my critique is consistent with my own paradigmatic position</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removed hedging that dilutes rather than genuinely qualifies a claim</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1C2B4A"/>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731520"/>
          </a:xfrm>
          <a:prstGeom prst="rect">
            <a:avLst/>
          </a:prstGeom>
          <a:noFill/>
          <a:ln/>
        </p:spPr>
        <p:txBody>
          <a:bodyPr wrap="square" rtlCol="0" anchor="ctr"/>
          <a:lstStyle/>
          <a:p>
            <a:pPr indent="0" marL="0">
              <a:buNone/>
            </a:pPr>
            <a:r>
              <a:rPr lang="en-US" sz="2400" dirty="0">
                <a:solidFill>
                  <a:srgbClr val="FFFFFF"/>
                </a:solidFill>
                <a:latin typeface="Calibri" pitchFamily="34" charset="0"/>
                <a:ea typeface="Calibri" pitchFamily="34" charset="-122"/>
                <a:cs typeface="Calibri" pitchFamily="34" charset="-120"/>
              </a:rPr>
              <a:t>Critical writing is not a style you apply at the end.</a:t>
            </a:r>
            <a:endParaRPr lang="en-US" sz="2400" dirty="0"/>
          </a:p>
        </p:txBody>
      </p:sp>
      <p:sp>
        <p:nvSpPr>
          <p:cNvPr id="3" name="Text 1"/>
          <p:cNvSpPr txBox="1"/>
          <p:nvPr/>
        </p:nvSpPr>
        <p:spPr>
          <a:xfrm>
            <a:off x="640080" y="2651760"/>
            <a:ext cx="7863840" cy="914400"/>
          </a:xfrm>
          <a:prstGeom prst="rect">
            <a:avLst/>
          </a:prstGeom>
          <a:noFill/>
          <a:ln/>
        </p:spPr>
        <p:txBody>
          <a:bodyPr wrap="square" rtlCol="0" anchor="ctr"/>
          <a:lstStyle/>
          <a:p>
            <a:pPr indent="0" marL="0">
              <a:buNone/>
            </a:pPr>
            <a:r>
              <a:rPr lang="en-US" sz="2000" b="1" dirty="0">
                <a:solidFill>
                  <a:srgbClr val="C9A84C"/>
                </a:solidFill>
                <a:latin typeface="Calibri" pitchFamily="34" charset="0"/>
                <a:ea typeface="Calibri" pitchFamily="34" charset="-122"/>
                <a:cs typeface="Calibri" pitchFamily="34" charset="-120"/>
              </a:rPr>
              <a:t>It is a way of thinking you practise from the first sentence.</a:t>
            </a:r>
            <a:endParaRPr lang="en-US" sz="2000" dirty="0"/>
          </a:p>
        </p:txBody>
      </p:sp>
      <p:sp>
        <p:nvSpPr>
          <p:cNvPr id="4" name="Text 2"/>
          <p:cNvSpPr txBox="1"/>
          <p:nvPr/>
        </p:nvSpPr>
        <p:spPr>
          <a:xfrm>
            <a:off x="640080" y="4297680"/>
            <a:ext cx="7863840" cy="365760"/>
          </a:xfrm>
          <a:prstGeom prst="rect">
            <a:avLst/>
          </a:prstGeom>
          <a:noFill/>
          <a:ln/>
        </p:spPr>
        <p:txBody>
          <a:bodyPr wrap="square" rtlCol="0" anchor="ctr"/>
          <a:lstStyle/>
          <a:p>
            <a:pPr indent="0" marL="0">
              <a:buNone/>
            </a:pPr>
            <a:r>
              <a:rPr lang="en-US" sz="1300" dirty="0">
                <a:solidFill>
                  <a:srgbClr val="607085"/>
                </a:solidFill>
                <a:latin typeface="Calibri" pitchFamily="34" charset="0"/>
                <a:ea typeface="Calibri" pitchFamily="34" charset="-122"/>
                <a:cs typeface="Calibri" pitchFamily="34" charset="-120"/>
              </a:rPr>
              <a:t>Dr Caroline Jawad  |  LCDB7012</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26</Slides>
  <Notes>26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LCDB7012 Criticality Teaching Day</dc:title>
  <dc:subject>PptxGenJS Presentation</dc:subject>
  <dc:creator>PptxGenJS</dc:creator>
  <cp:lastModifiedBy>PptxGenJS</cp:lastModifiedBy>
  <cp:revision>1</cp:revision>
  <dcterms:created xsi:type="dcterms:W3CDTF">2026-09-11T16:16:08Z</dcterms:created>
  <dcterms:modified xsi:type="dcterms:W3CDTF">2026-09-11T16:16:08Z</dcterms:modified>
</cp:coreProperties>
</file>