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8288000" cy="10287000"/>
  <p:notesSz cx="6858000" cy="9144000"/>
  <p:embeddedFontLst>
    <p:embeddedFont>
      <p:font typeface="Arial Bold" panose="020B0704020202020204" pitchFamily="34" charset="0"/>
      <p:bold r:id="rId16"/>
    </p:embeddedFont>
    <p:embeddedFont>
      <p:font typeface="Arial Italics" panose="020B0604020202020204" charset="0"/>
      <p:regular r:id="rId17"/>
    </p:embeddedFont>
    <p:embeddedFont>
      <p:font typeface="Calibri (MS)"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2" d="100"/>
          <a:sy n="32" d="100"/>
        </p:scale>
        <p:origin x="1248" y="2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08.11.2025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company will be focused on this individual presentation. Further, different recruitment processes will be discussed in this study. Different types of interviews for the team members will be explored in this presentation. Moreover, the presentation will provide career justification for different questioning techniques. Also, online interviews and face-to-face interviews will be compared specifically to a role.</a:t>
            </a:r>
          </a:p>
          <a:p>
            <a:r>
              <a:rPr lang="en-US"/>
              <a:t>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930616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Treehouse Hotels are operated by SH Hotels &amp; Resorts near “Oxford Street, Regent Street, and Regent's Park”. The hotel includes around 95 multiple guestrooms, and amenities are featured with rain showers, free Wi-Fi, and separate sitting areas (Treehousehotels, 2025). Customers have the advantage of direct bookings through the official website of Treehouse Hotels. Further, Booking.com, Agoda, and Expedia Group online travel agencies are partnered with Treehouse Hotel to reach a wider customer base.</a:t>
            </a:r>
          </a:p>
          <a:p>
            <a:endParaRPr lang="en-US"/>
          </a:p>
          <a:p>
            <a:r>
              <a:rPr lang="en-US"/>
              <a:t>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702731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From the above key points, I have understood that job analysis is a systematic process and foundation to create accurate and legally compliant recruitment documents. According to Eshete and Birbirssa (2024), human resource managers prepare job descriptions systematically before posting them to an online forum like LinkedIn. Reviewing this study, it is apparent that a clear job title, job summary, duties and responsibilities, reporting structure, required qualifications, and compensation and benefits are the primary elements of a job description. In contrast, person specification outlines the necessary skills, ideal characteristics, and qualifications of candidates. From this, it is clear that person specification is crucial in the recruitment process to communicate the necessary areas to hire potential candidates.</a:t>
            </a:r>
          </a:p>
          <a:p>
            <a:r>
              <a:rPr lang="en-US"/>
              <a:t>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245509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behavioural interview is conducted by human resource managers to recruit team members for business information projects. HR managers assess key competencies, including collaboration, communication, change management, adaptability, resilience and innovation, while recruiting a team member. As pointed out by Gustafsson (2025), the STAR method is a powerful tool to structure behavioural questions and evaluate candidates' responses. Aligning this to the chosen company context, the STAR method is suitable for the HR managers of Treehouse Hotels to evaluate candidate responses constantly before hiring team members in a business transformation project. Also, the STAR method allows HR directors to train interviewers and prepare them to ask questions consistently, probe questions, and evaluate the answers fairly. The behavioural interview likely allows access to adaptability and change management, problem solving, leadership, resilience, collaboration and communication competencies among candidates.</a:t>
            </a:r>
          </a:p>
          <a:p>
            <a:endParaRPr lang="en-US"/>
          </a:p>
          <a:p>
            <a:r>
              <a:rPr lang="en-US"/>
              <a:t>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109842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During the business transformation project, the HR team tends to conduct situational interviews to hire top talent. Based on the opinion of Sapra (2025), situational interviews are important for HR managers to assess the way candidates apply their skills to real-time scenarios. In the context of Treehouse Hotels, a situational interview is suitable to test the cultural fit, adaptability, and problem-solving skills of candidates. Additionally, the interview will allow HR managers to find the top-most problem solver who will fit into a business transformational project of Treehouse Hotels in the future.</a:t>
            </a:r>
          </a:p>
          <a:p>
            <a:endParaRPr lang="en-US"/>
          </a:p>
          <a:p>
            <a:r>
              <a:rPr lang="en-US"/>
              <a:t>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430953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technical interview is useful in hiring the right talent or a team member for a business transformation project. Employers rely on a technical or case study interview system to gain insights into the structured thought process of candidates. In the context of Treehouse Hotels, the interview is necessary to gain a practical and deeper assessment of candidates' capabilities. As per the opinion of Köseoglu et al., (2025), a technical interview is suitable for hotel businesses to assess the capabilities of applicants beyond traditional interviews and resumes. By reviewing this study, I have understood the significance of technical interviews in terms of recruiting team members for a business transformational project.</a:t>
            </a:r>
          </a:p>
          <a:p>
            <a:endParaRPr lang="en-US"/>
          </a:p>
          <a:p>
            <a:r>
              <a:rPr lang="en-US"/>
              <a:t>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888814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the context of Treehouse Hotels, recruiters may ask open-ended questions to candidates interested in changing manager positions. While recruiting a change manager, it is necessary to understand the candidate's ability to diagnose problems, understand resistance, and gather comprehensive feedback. Leading questions can be used strategically while interviewing a person interested in a “change manager” job role. Conversely, Socratic questions are generally disciplined and employed as a critical questioning technique to explore complex ideas.</a:t>
            </a:r>
          </a:p>
          <a:p>
            <a:endParaRPr lang="en-US"/>
          </a:p>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70419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 have selected Socratic questioning because I am concerned about fostering an environment of open communication. More specifically, while interviewing a change manager, I would rather try to foster a transparent and flexible communication environment for the respective interviewee. This is because open and transparent communication will allow interviewees to answer properly. Additionally, it is crucial for employers to cultivate a resilient and adaptable workforce while managing change within the business.</a:t>
            </a:r>
          </a:p>
          <a:p>
            <a:endParaRPr lang="en-US"/>
          </a:p>
          <a:p>
            <a:r>
              <a:rPr lang="en-US"/>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635699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Both online and face-to-face interviews offer distinct advantages and disadvantages to recruiters while hiring to change manager job roles or positions. Moon et al., (2024) observed that face-to-face and online interviews are different in terms of gaining insights into candidates' behaviours. From this study, it is understood that face-to-face interviews help in recognising non-verbal cues. This way, candidates' self-confidence and personality are easily understood. In the context of Treehouse Hotels, change managers can call for face-to-face interviews to gain insights into their verbal communication skills and expertise. Conversely, virtual interview formats standardise interview experiences for both interviewers and interviewees to interact with each other. However, audio issues, slow internet connection, and visibility issues are the primary obstacles to online interviews. Therefore, online interviews are less likely suitable for the HR managers in Treehouse Hotels to recruit the right candidate for the right role, and at the right time.</a:t>
            </a:r>
          </a:p>
          <a:p>
            <a:endParaRPr lang="en-US"/>
          </a:p>
          <a:p>
            <a:r>
              <a:rPr lang="en-US"/>
              <a:t>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9874460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Based on the overall discussion, it is concluded that job analysis, job description and person specification are the most significant processes of recruitment. Aligning business context, I have understood that the recruitment or HR team can use STAR method during the behavioural interview. In contrast, technical interviews were found to be the most suitable to gain insights into candidates' thought processes. Apart from that, the study cleared that face-to-face and online interviews comes with distinct advantages and disadvantages. However, face-to-face interviews are more trustworthy than online in terms of understanding a candidate's personality and self-confidence.</a:t>
            </a:r>
          </a:p>
          <a:p>
            <a:endParaRPr lang="en-US"/>
          </a:p>
          <a:p>
            <a:r>
              <a:rPr lang="en-US"/>
              <a:t>12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9863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6.png"/><Relationship Id="rId7" Type="http://schemas.openxmlformats.org/officeDocument/2006/relationships/image" Target="../media/image11.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image" Target="../media/image9.sv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7.sv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1.sv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3.sv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journals.sagepub.com/doi/abs/10.1177/16094069241234183" TargetMode="External"/><Relationship Id="rId3" Type="http://schemas.openxmlformats.org/officeDocument/2006/relationships/hyperlink" Target="https://journals.sagepub.com/doi/abs/10.1177/21582440241287667" TargetMode="External"/><Relationship Id="rId7" Type="http://schemas.openxmlformats.org/officeDocument/2006/relationships/hyperlink" Target="https://www.scielo.org.za/pdf/cura/v48n1/30.pdf" TargetMode="Externa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hyperlink" Target="https://www.tandfonline.com/doi/abs/10.1080/13032917.2024.2386173" TargetMode="External"/><Relationship Id="rId5" Type="http://schemas.openxmlformats.org/officeDocument/2006/relationships/hyperlink" Target="https://publikasi.abidan.org/index.php/educative/article/view/380" TargetMode="External"/><Relationship Id="rId4" Type="http://schemas.openxmlformats.org/officeDocument/2006/relationships/hyperlink" Target="https://www.diva-portal.org/smash/get/diva2:1981064/FULLTEXT01.pdf" TargetMode="External"/><Relationship Id="rId9" Type="http://schemas.openxmlformats.org/officeDocument/2006/relationships/hyperlink" Target="https://onlinelibrary.wiley.com/doi/abs/10.1002/hrm.22215"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17000"/>
            </a:blip>
            <a:stretch>
              <a:fillRect/>
            </a:stretch>
          </a:blipFill>
        </p:spPr>
        <p:txBody>
          <a:bodyPr/>
          <a:lstStyle/>
          <a:p>
            <a:endParaRPr lang="en-GB"/>
          </a:p>
        </p:txBody>
      </p:sp>
      <p:sp>
        <p:nvSpPr>
          <p:cNvPr id="3" name="Freeform 3"/>
          <p:cNvSpPr/>
          <p:nvPr/>
        </p:nvSpPr>
        <p:spPr>
          <a:xfrm>
            <a:off x="3843464" y="1323055"/>
            <a:ext cx="11851777" cy="4734845"/>
          </a:xfrm>
          <a:custGeom>
            <a:avLst/>
            <a:gdLst/>
            <a:ahLst/>
            <a:cxnLst/>
            <a:rect l="l" t="t" r="r" b="b"/>
            <a:pathLst>
              <a:path w="11851777" h="4734845">
                <a:moveTo>
                  <a:pt x="0" y="0"/>
                </a:moveTo>
                <a:lnTo>
                  <a:pt x="11851778" y="0"/>
                </a:lnTo>
                <a:lnTo>
                  <a:pt x="11851778" y="4734845"/>
                </a:lnTo>
                <a:lnTo>
                  <a:pt x="0" y="4734845"/>
                </a:lnTo>
                <a:lnTo>
                  <a:pt x="0" y="0"/>
                </a:lnTo>
                <a:close/>
              </a:path>
            </a:pathLst>
          </a:custGeom>
          <a:blipFill>
            <a:blip r:embed="rId3"/>
            <a:stretch>
              <a:fillRect t="-62142" b="-88167"/>
            </a:stretch>
          </a:blipFill>
        </p:spPr>
        <p:txBody>
          <a:bodyPr/>
          <a:lstStyle/>
          <a:p>
            <a:endParaRPr lang="en-GB"/>
          </a:p>
        </p:txBody>
      </p:sp>
      <p:grpSp>
        <p:nvGrpSpPr>
          <p:cNvPr id="4" name="Group 4"/>
          <p:cNvGrpSpPr/>
          <p:nvPr/>
        </p:nvGrpSpPr>
        <p:grpSpPr>
          <a:xfrm>
            <a:off x="2725615" y="1562100"/>
            <a:ext cx="13716000" cy="3581400"/>
            <a:chOff x="0" y="0"/>
            <a:chExt cx="18288000" cy="4775200"/>
          </a:xfrm>
        </p:grpSpPr>
        <p:sp>
          <p:nvSpPr>
            <p:cNvPr id="5" name="Freeform 5"/>
            <p:cNvSpPr/>
            <p:nvPr/>
          </p:nvSpPr>
          <p:spPr>
            <a:xfrm>
              <a:off x="0" y="0"/>
              <a:ext cx="18288000" cy="4775200"/>
            </a:xfrm>
            <a:custGeom>
              <a:avLst/>
              <a:gdLst/>
              <a:ahLst/>
              <a:cxnLst/>
              <a:rect l="l" t="t" r="r" b="b"/>
              <a:pathLst>
                <a:path w="18288000" h="4775200">
                  <a:moveTo>
                    <a:pt x="0" y="0"/>
                  </a:moveTo>
                  <a:lnTo>
                    <a:pt x="18288000" y="0"/>
                  </a:lnTo>
                  <a:lnTo>
                    <a:pt x="18288000" y="4775200"/>
                  </a:lnTo>
                  <a:lnTo>
                    <a:pt x="0" y="4775200"/>
                  </a:lnTo>
                  <a:close/>
                </a:path>
              </a:pathLst>
            </a:custGeom>
            <a:solidFill>
              <a:srgbClr val="000000">
                <a:alpha val="0"/>
              </a:srgbClr>
            </a:solidFill>
          </p:spPr>
          <p:txBody>
            <a:bodyPr/>
            <a:lstStyle/>
            <a:p>
              <a:endParaRPr lang="en-GB"/>
            </a:p>
          </p:txBody>
        </p:sp>
        <p:sp>
          <p:nvSpPr>
            <p:cNvPr id="6" name="TextBox 6"/>
            <p:cNvSpPr txBox="1"/>
            <p:nvPr/>
          </p:nvSpPr>
          <p:spPr>
            <a:xfrm>
              <a:off x="0" y="-171450"/>
              <a:ext cx="18288000" cy="4946650"/>
            </a:xfrm>
            <a:prstGeom prst="rect">
              <a:avLst/>
            </a:prstGeom>
          </p:spPr>
          <p:txBody>
            <a:bodyPr lIns="0" tIns="0" rIns="0" bIns="0" rtlCol="0" anchor="b"/>
            <a:lstStyle/>
            <a:p>
              <a:pPr algn="ctr">
                <a:lnSpc>
                  <a:spcPts val="4860"/>
                </a:lnSpc>
              </a:pPr>
              <a:r>
                <a:rPr lang="en-US" sz="2700" b="1" dirty="0">
                  <a:solidFill>
                    <a:srgbClr val="000000"/>
                  </a:solidFill>
                  <a:latin typeface="Arial Bold"/>
                  <a:ea typeface="Arial Bold"/>
                  <a:cs typeface="Arial Bold"/>
                  <a:sym typeface="Arial Bold"/>
                </a:rPr>
                <a:t>Module Name: Developing and Managing Individuals and Teams</a:t>
              </a:r>
            </a:p>
            <a:p>
              <a:pPr algn="ctr">
                <a:lnSpc>
                  <a:spcPts val="4860"/>
                </a:lnSpc>
              </a:pPr>
              <a:r>
                <a:rPr lang="en-US" sz="2700" b="1" dirty="0">
                  <a:solidFill>
                    <a:srgbClr val="000000"/>
                  </a:solidFill>
                  <a:latin typeface="Arial Bold"/>
                  <a:ea typeface="Arial Bold"/>
                  <a:cs typeface="Arial Bold"/>
                  <a:sym typeface="Arial Bold"/>
                </a:rPr>
                <a:t>Module Code: LCLM5002</a:t>
              </a:r>
            </a:p>
            <a:p>
              <a:pPr algn="ctr">
                <a:lnSpc>
                  <a:spcPts val="4860"/>
                </a:lnSpc>
              </a:pPr>
              <a:r>
                <a:rPr lang="en-US" sz="2700" b="1" dirty="0">
                  <a:solidFill>
                    <a:srgbClr val="000000"/>
                  </a:solidFill>
                  <a:latin typeface="Arial Bold"/>
                  <a:ea typeface="Arial Bold"/>
                  <a:cs typeface="Arial Bold"/>
                  <a:sym typeface="Arial Bold"/>
                </a:rPr>
                <a:t>Assignment Title: Component 1- Individual Presentation</a:t>
              </a:r>
            </a:p>
          </p:txBody>
        </p:sp>
      </p:grpSp>
      <p:sp>
        <p:nvSpPr>
          <p:cNvPr id="7" name="TextBox 7"/>
          <p:cNvSpPr txBox="1"/>
          <p:nvPr/>
        </p:nvSpPr>
        <p:spPr>
          <a:xfrm>
            <a:off x="2103119" y="6545841"/>
            <a:ext cx="14960991" cy="1806841"/>
          </a:xfrm>
          <a:prstGeom prst="rect">
            <a:avLst/>
          </a:prstGeom>
        </p:spPr>
        <p:txBody>
          <a:bodyPr lIns="0" tIns="0" rIns="0" bIns="0" rtlCol="0" anchor="t">
            <a:spAutoFit/>
          </a:bodyPr>
          <a:lstStyle/>
          <a:p>
            <a:pPr algn="ctr">
              <a:lnSpc>
                <a:spcPts val="4860"/>
              </a:lnSpc>
            </a:pPr>
            <a:r>
              <a:rPr lang="en-US" sz="2700" b="1" dirty="0">
                <a:solidFill>
                  <a:srgbClr val="000000"/>
                </a:solidFill>
                <a:latin typeface="Arial Bold"/>
                <a:ea typeface="Arial Bold"/>
                <a:cs typeface="Arial Bold"/>
                <a:sym typeface="Arial Bold"/>
              </a:rPr>
              <a:t>Lecturer Name: Amer Kareem</a:t>
            </a:r>
          </a:p>
          <a:p>
            <a:pPr algn="ctr">
              <a:lnSpc>
                <a:spcPts val="4860"/>
              </a:lnSpc>
            </a:pPr>
            <a:r>
              <a:rPr lang="en-US" sz="2700" b="1" dirty="0">
                <a:solidFill>
                  <a:srgbClr val="000000"/>
                </a:solidFill>
                <a:latin typeface="Arial Bold"/>
                <a:ea typeface="Arial Bold"/>
                <a:cs typeface="Arial Bold"/>
                <a:sym typeface="Arial Bold"/>
              </a:rPr>
              <a:t>Student Name: Maria Diana Iubis</a:t>
            </a:r>
          </a:p>
          <a:p>
            <a:pPr algn="ctr">
              <a:lnSpc>
                <a:spcPts val="4860"/>
              </a:lnSpc>
            </a:pPr>
            <a:r>
              <a:rPr lang="en-US" sz="2700" b="1" dirty="0">
                <a:solidFill>
                  <a:srgbClr val="000000"/>
                </a:solidFill>
                <a:latin typeface="Arial Bold"/>
                <a:ea typeface="Arial Bold"/>
                <a:cs typeface="Arial Bold"/>
                <a:sym typeface="Arial Bold"/>
              </a:rPr>
              <a:t>Student ID Number: 2412985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17000"/>
            </a:blip>
            <a:stretch>
              <a:fillRect/>
            </a:stretch>
          </a:blipFill>
        </p:spPr>
        <p:txBody>
          <a:bodyPr/>
          <a:lstStyle/>
          <a:p>
            <a:endParaRPr lang="en-GB"/>
          </a:p>
        </p:txBody>
      </p:sp>
      <p:grpSp>
        <p:nvGrpSpPr>
          <p:cNvPr id="3" name="Group 3"/>
          <p:cNvGrpSpPr/>
          <p:nvPr/>
        </p:nvGrpSpPr>
        <p:grpSpPr>
          <a:xfrm>
            <a:off x="1162050" y="357637"/>
            <a:ext cx="15963900" cy="1132817"/>
            <a:chOff x="0" y="0"/>
            <a:chExt cx="21031200" cy="2651126"/>
          </a:xfrm>
        </p:grpSpPr>
        <p:sp>
          <p:nvSpPr>
            <p:cNvPr id="4" name="Freeform 4"/>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5" name="TextBox 5"/>
            <p:cNvSpPr txBox="1"/>
            <p:nvPr/>
          </p:nvSpPr>
          <p:spPr>
            <a:xfrm>
              <a:off x="0" y="-219075"/>
              <a:ext cx="21031200" cy="2870201"/>
            </a:xfrm>
            <a:prstGeom prst="rect">
              <a:avLst/>
            </a:prstGeom>
          </p:spPr>
          <p:txBody>
            <a:bodyPr lIns="0" tIns="0" rIns="0" bIns="0" rtlCol="0" anchor="ctr"/>
            <a:lstStyle/>
            <a:p>
              <a:pPr algn="ctr">
                <a:lnSpc>
                  <a:spcPts val="6210"/>
                </a:lnSpc>
              </a:pPr>
              <a:r>
                <a:rPr lang="en-US" sz="3450" b="1" dirty="0">
                  <a:solidFill>
                    <a:srgbClr val="000000"/>
                  </a:solidFill>
                  <a:latin typeface="Arial Bold"/>
                  <a:ea typeface="Arial Bold"/>
                  <a:cs typeface="Arial Bold"/>
                  <a:sym typeface="Arial Bold"/>
                </a:rPr>
                <a:t>Introduction</a:t>
              </a:r>
            </a:p>
          </p:txBody>
        </p:sp>
      </p:grpSp>
      <p:sp>
        <p:nvSpPr>
          <p:cNvPr id="6" name="Freeform 6"/>
          <p:cNvSpPr/>
          <p:nvPr/>
        </p:nvSpPr>
        <p:spPr>
          <a:xfrm>
            <a:off x="10001909" y="1848090"/>
            <a:ext cx="7786654" cy="7786654"/>
          </a:xfrm>
          <a:custGeom>
            <a:avLst/>
            <a:gdLst/>
            <a:ahLst/>
            <a:cxnLst/>
            <a:rect l="l" t="t" r="r" b="b"/>
            <a:pathLst>
              <a:path w="7786654" h="7786654">
                <a:moveTo>
                  <a:pt x="0" y="0"/>
                </a:moveTo>
                <a:lnTo>
                  <a:pt x="7786653" y="0"/>
                </a:lnTo>
                <a:lnTo>
                  <a:pt x="7786653" y="7786654"/>
                </a:lnTo>
                <a:lnTo>
                  <a:pt x="0" y="7786654"/>
                </a:lnTo>
                <a:lnTo>
                  <a:pt x="0" y="0"/>
                </a:lnTo>
                <a:close/>
              </a:path>
            </a:pathLst>
          </a:custGeom>
          <a:blipFill>
            <a:blip r:embed="rId4">
              <a:alphaModFix amt="18000"/>
            </a:blip>
            <a:stretch>
              <a:fillRect/>
            </a:stretch>
          </a:blipFill>
        </p:spPr>
        <p:txBody>
          <a:bodyPr/>
          <a:lstStyle/>
          <a:p>
            <a:endParaRPr lang="en-GB"/>
          </a:p>
        </p:txBody>
      </p:sp>
      <p:sp>
        <p:nvSpPr>
          <p:cNvPr id="7" name="TextBox 7"/>
          <p:cNvSpPr txBox="1"/>
          <p:nvPr/>
        </p:nvSpPr>
        <p:spPr>
          <a:xfrm>
            <a:off x="10210799" y="1860197"/>
            <a:ext cx="7426201" cy="5642570"/>
          </a:xfrm>
          <a:prstGeom prst="rect">
            <a:avLst/>
          </a:prstGeom>
        </p:spPr>
        <p:txBody>
          <a:bodyPr wrap="square" lIns="0" tIns="0" rIns="0" bIns="0" rtlCol="0" anchor="t">
            <a:spAutoFit/>
          </a:bodyPr>
          <a:lstStyle/>
          <a:p>
            <a:pPr algn="just">
              <a:lnSpc>
                <a:spcPts val="5508"/>
              </a:lnSpc>
            </a:pPr>
            <a:r>
              <a:rPr lang="en-US" sz="2700" dirty="0">
                <a:solidFill>
                  <a:srgbClr val="000000"/>
                </a:solidFill>
                <a:latin typeface="Calibri (MS)"/>
                <a:ea typeface="Calibri (MS)"/>
                <a:cs typeface="Calibri (MS)"/>
                <a:sym typeface="Calibri (MS)"/>
              </a:rPr>
              <a:t>● The individual presentation will be based on a London-based company.</a:t>
            </a:r>
          </a:p>
          <a:p>
            <a:pPr algn="just">
              <a:lnSpc>
                <a:spcPts val="5508"/>
              </a:lnSpc>
            </a:pPr>
            <a:r>
              <a:rPr lang="en-US" sz="2700" dirty="0">
                <a:solidFill>
                  <a:srgbClr val="000000"/>
                </a:solidFill>
                <a:latin typeface="Calibri (MS)"/>
                <a:ea typeface="Calibri (MS)"/>
                <a:cs typeface="Calibri (MS)"/>
                <a:sym typeface="Calibri (MS)"/>
              </a:rPr>
              <a:t>● The chosen company for this research is Treehouse Hotels.</a:t>
            </a:r>
          </a:p>
          <a:p>
            <a:pPr algn="just">
              <a:lnSpc>
                <a:spcPts val="5508"/>
              </a:lnSpc>
            </a:pPr>
            <a:r>
              <a:rPr lang="en-US" sz="2700" dirty="0">
                <a:solidFill>
                  <a:srgbClr val="000000"/>
                </a:solidFill>
                <a:latin typeface="Calibri (MS)"/>
                <a:ea typeface="Calibri (MS)"/>
                <a:cs typeface="Calibri (MS)"/>
                <a:sym typeface="Calibri (MS)"/>
              </a:rPr>
              <a:t>● Treehouse Hotels will be used as an example whenever appropriate.</a:t>
            </a:r>
          </a:p>
          <a:p>
            <a:pPr algn="just">
              <a:lnSpc>
                <a:spcPts val="5508"/>
              </a:lnSpc>
            </a:pPr>
            <a:r>
              <a:rPr lang="en-US" sz="2700" dirty="0">
                <a:solidFill>
                  <a:srgbClr val="000000"/>
                </a:solidFill>
                <a:latin typeface="Calibri (MS)"/>
                <a:ea typeface="Calibri (MS)"/>
                <a:cs typeface="Calibri (MS)"/>
                <a:sym typeface="Calibri (MS)"/>
              </a:rPr>
              <a:t>● Change Manager role or the position is selected for this study.</a:t>
            </a:r>
          </a:p>
        </p:txBody>
      </p:sp>
      <p:sp>
        <p:nvSpPr>
          <p:cNvPr id="8" name="TextBox 8"/>
          <p:cNvSpPr txBox="1"/>
          <p:nvPr/>
        </p:nvSpPr>
        <p:spPr>
          <a:xfrm>
            <a:off x="2172788" y="8500020"/>
            <a:ext cx="5230238" cy="481608"/>
          </a:xfrm>
          <a:prstGeom prst="rect">
            <a:avLst/>
          </a:prstGeom>
        </p:spPr>
        <p:txBody>
          <a:bodyPr lIns="0" tIns="0" rIns="0" bIns="0" rtlCol="0" anchor="t">
            <a:spAutoFit/>
          </a:bodyPr>
          <a:lstStyle/>
          <a:p>
            <a:pPr algn="l">
              <a:lnSpc>
                <a:spcPts val="3240"/>
              </a:lnSpc>
            </a:pPr>
            <a:r>
              <a:rPr lang="en-US" sz="2700">
                <a:solidFill>
                  <a:srgbClr val="000000"/>
                </a:solidFill>
                <a:latin typeface="Arial"/>
                <a:ea typeface="Arial"/>
                <a:cs typeface="Arial"/>
                <a:sym typeface="Arial"/>
              </a:rPr>
              <a:t>(Source: Treehousehotels, 2025)</a:t>
            </a:r>
          </a:p>
        </p:txBody>
      </p:sp>
      <p:pic>
        <p:nvPicPr>
          <p:cNvPr id="9" name="Picture 8"/>
          <p:cNvPicPr>
            <a:picLocks noChangeAspect="1"/>
          </p:cNvPicPr>
          <p:nvPr/>
        </p:nvPicPr>
        <p:blipFill>
          <a:blip r:embed="rId5"/>
          <a:stretch>
            <a:fillRect/>
          </a:stretch>
        </p:blipFill>
        <p:spPr>
          <a:xfrm>
            <a:off x="1447800" y="2190750"/>
            <a:ext cx="7958032" cy="5313960"/>
          </a:xfrm>
          <a:prstGeom prst="rect">
            <a:avLst/>
          </a:prstGeom>
          <a:ln w="190500" cap="sq">
            <a:solidFill>
              <a:srgbClr val="D6D6D8"/>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17000"/>
            </a:blip>
            <a:stretch>
              <a:fillRect b="-3000"/>
            </a:stretch>
          </a:blipFill>
        </p:spPr>
        <p:txBody>
          <a:bodyPr/>
          <a:lstStyle/>
          <a:p>
            <a:endParaRPr lang="en-GB"/>
          </a:p>
        </p:txBody>
      </p:sp>
      <p:grpSp>
        <p:nvGrpSpPr>
          <p:cNvPr id="3" name="Group 3"/>
          <p:cNvGrpSpPr/>
          <p:nvPr/>
        </p:nvGrpSpPr>
        <p:grpSpPr>
          <a:xfrm>
            <a:off x="1257300" y="498807"/>
            <a:ext cx="15773400" cy="1988344"/>
            <a:chOff x="0" y="0"/>
            <a:chExt cx="21031200" cy="2651126"/>
          </a:xfrm>
        </p:grpSpPr>
        <p:sp>
          <p:nvSpPr>
            <p:cNvPr id="4" name="Freeform 4"/>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5" name="TextBox 5"/>
            <p:cNvSpPr txBox="1"/>
            <p:nvPr/>
          </p:nvSpPr>
          <p:spPr>
            <a:xfrm>
              <a:off x="0" y="-219075"/>
              <a:ext cx="21031200" cy="2870201"/>
            </a:xfrm>
            <a:prstGeom prst="rect">
              <a:avLst/>
            </a:prstGeom>
          </p:spPr>
          <p:txBody>
            <a:bodyPr lIns="0" tIns="0" rIns="0" bIns="0" rtlCol="0" anchor="ctr"/>
            <a:lstStyle/>
            <a:p>
              <a:pPr algn="ctr">
                <a:lnSpc>
                  <a:spcPts val="6210"/>
                </a:lnSpc>
              </a:pPr>
              <a:r>
                <a:rPr lang="en-US" sz="3450" b="1" dirty="0">
                  <a:solidFill>
                    <a:srgbClr val="000000"/>
                  </a:solidFill>
                  <a:latin typeface="Arial Bold"/>
                  <a:ea typeface="Arial Bold"/>
                  <a:cs typeface="Arial Bold"/>
                  <a:sym typeface="Arial Bold"/>
                </a:rPr>
                <a:t>Company introduction</a:t>
              </a:r>
            </a:p>
          </p:txBody>
        </p:sp>
      </p:grpSp>
      <p:sp>
        <p:nvSpPr>
          <p:cNvPr id="6" name="TextBox 6"/>
          <p:cNvSpPr txBox="1"/>
          <p:nvPr/>
        </p:nvSpPr>
        <p:spPr>
          <a:xfrm>
            <a:off x="275685" y="2985958"/>
            <a:ext cx="8005776" cy="5689241"/>
          </a:xfrm>
          <a:prstGeom prst="rect">
            <a:avLst/>
          </a:prstGeom>
        </p:spPr>
        <p:txBody>
          <a:bodyPr lIns="0" tIns="0" rIns="0" bIns="0" rtlCol="0" anchor="t">
            <a:spAutoFit/>
          </a:bodyPr>
          <a:lstStyle/>
          <a:p>
            <a:pPr marL="488632" lvl="1" indent="-244316" algn="just">
              <a:lnSpc>
                <a:spcPts val="4860"/>
              </a:lnSpc>
              <a:buFont typeface="Arial"/>
              <a:buChar char="•"/>
            </a:pPr>
            <a:r>
              <a:rPr lang="en-US" sz="2700" dirty="0">
                <a:solidFill>
                  <a:srgbClr val="000000"/>
                </a:solidFill>
                <a:latin typeface="Arial"/>
                <a:ea typeface="Arial"/>
                <a:cs typeface="Arial"/>
                <a:sym typeface="Arial"/>
              </a:rPr>
              <a:t>Treehouse Hotel is an upscale, whimsical hotel inspired by treehouses in the UK (</a:t>
            </a:r>
            <a:r>
              <a:rPr lang="en-US" sz="2700" dirty="0" err="1">
                <a:solidFill>
                  <a:srgbClr val="000000"/>
                </a:solidFill>
                <a:latin typeface="Arial"/>
                <a:ea typeface="Arial"/>
                <a:cs typeface="Arial"/>
                <a:sym typeface="Arial"/>
              </a:rPr>
              <a:t>Treehousehotels</a:t>
            </a:r>
            <a:r>
              <a:rPr lang="en-US" sz="2700" dirty="0">
                <a:solidFill>
                  <a:srgbClr val="000000"/>
                </a:solidFill>
                <a:latin typeface="Arial"/>
                <a:ea typeface="Arial"/>
                <a:cs typeface="Arial"/>
                <a:sym typeface="Arial"/>
              </a:rPr>
              <a:t>, 2025).</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This London-based hotel has a four-star property known for its nature-inspired and playful design.</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The strength of this business is its prime location in the </a:t>
            </a:r>
            <a:r>
              <a:rPr lang="en-US" sz="2700" dirty="0" err="1">
                <a:solidFill>
                  <a:srgbClr val="000000"/>
                </a:solidFill>
                <a:latin typeface="Arial"/>
                <a:ea typeface="Arial"/>
                <a:cs typeface="Arial"/>
                <a:sym typeface="Arial"/>
              </a:rPr>
              <a:t>Marlynbone</a:t>
            </a:r>
            <a:r>
              <a:rPr lang="en-US" sz="2700" dirty="0">
                <a:solidFill>
                  <a:srgbClr val="000000"/>
                </a:solidFill>
                <a:latin typeface="Arial"/>
                <a:ea typeface="Arial"/>
                <a:cs typeface="Arial"/>
                <a:sym typeface="Arial"/>
              </a:rPr>
              <a:t> </a:t>
            </a:r>
            <a:r>
              <a:rPr lang="en-US" sz="2700" dirty="0" err="1">
                <a:solidFill>
                  <a:srgbClr val="000000"/>
                </a:solidFill>
                <a:latin typeface="Arial"/>
                <a:ea typeface="Arial"/>
                <a:cs typeface="Arial"/>
                <a:sym typeface="Arial"/>
              </a:rPr>
              <a:t>neighbourhood</a:t>
            </a:r>
            <a:r>
              <a:rPr lang="en-US" sz="2700" dirty="0">
                <a:solidFill>
                  <a:srgbClr val="000000"/>
                </a:solidFill>
                <a:latin typeface="Arial"/>
                <a:ea typeface="Arial"/>
                <a:cs typeface="Arial"/>
                <a:sym typeface="Arial"/>
              </a:rPr>
              <a:t>.</a:t>
            </a:r>
          </a:p>
        </p:txBody>
      </p:sp>
      <p:grpSp>
        <p:nvGrpSpPr>
          <p:cNvPr id="7" name="Group 7"/>
          <p:cNvGrpSpPr>
            <a:grpSpLocks noChangeAspect="1"/>
          </p:cNvGrpSpPr>
          <p:nvPr/>
        </p:nvGrpSpPr>
        <p:grpSpPr>
          <a:xfrm>
            <a:off x="9657354" y="3045014"/>
            <a:ext cx="7730569" cy="4824274"/>
            <a:chOff x="0" y="0"/>
            <a:chExt cx="10307426" cy="6432366"/>
          </a:xfrm>
        </p:grpSpPr>
        <p:sp>
          <p:nvSpPr>
            <p:cNvPr id="8" name="Freeform 8"/>
            <p:cNvSpPr/>
            <p:nvPr/>
          </p:nvSpPr>
          <p:spPr>
            <a:xfrm>
              <a:off x="0" y="0"/>
              <a:ext cx="10307447" cy="6432423"/>
            </a:xfrm>
            <a:custGeom>
              <a:avLst/>
              <a:gdLst/>
              <a:ahLst/>
              <a:cxnLst/>
              <a:rect l="l" t="t" r="r" b="b"/>
              <a:pathLst>
                <a:path w="10307447" h="6432423">
                  <a:moveTo>
                    <a:pt x="0" y="0"/>
                  </a:moveTo>
                  <a:lnTo>
                    <a:pt x="10307447" y="0"/>
                  </a:lnTo>
                  <a:lnTo>
                    <a:pt x="10307447" y="6432423"/>
                  </a:lnTo>
                  <a:lnTo>
                    <a:pt x="0" y="6432423"/>
                  </a:lnTo>
                  <a:lnTo>
                    <a:pt x="0" y="0"/>
                  </a:lnTo>
                  <a:close/>
                </a:path>
              </a:pathLst>
            </a:custGeom>
            <a:blipFill>
              <a:blip r:embed="rId4"/>
              <a:stretch>
                <a:fillRect l="-23185" r="-23184"/>
              </a:stretch>
            </a:blipFill>
          </p:spPr>
          <p:txBody>
            <a:bodyPr/>
            <a:lstStyle/>
            <a:p>
              <a:endParaRPr lang="en-GB"/>
            </a:p>
          </p:txBody>
        </p:sp>
      </p:grpSp>
      <p:sp>
        <p:nvSpPr>
          <p:cNvPr id="9" name="TextBox 9"/>
          <p:cNvSpPr txBox="1"/>
          <p:nvPr/>
        </p:nvSpPr>
        <p:spPr>
          <a:xfrm>
            <a:off x="11548800" y="8205285"/>
            <a:ext cx="5230237" cy="481608"/>
          </a:xfrm>
          <a:prstGeom prst="rect">
            <a:avLst/>
          </a:prstGeom>
        </p:spPr>
        <p:txBody>
          <a:bodyPr lIns="0" tIns="0" rIns="0" bIns="0" rtlCol="0" anchor="t">
            <a:spAutoFit/>
          </a:bodyPr>
          <a:lstStyle/>
          <a:p>
            <a:pPr algn="l">
              <a:lnSpc>
                <a:spcPts val="3240"/>
              </a:lnSpc>
            </a:pPr>
            <a:r>
              <a:rPr lang="en-US" sz="2700">
                <a:solidFill>
                  <a:srgbClr val="000000"/>
                </a:solidFill>
                <a:latin typeface="Arial"/>
                <a:ea typeface="Arial"/>
                <a:cs typeface="Arial"/>
                <a:sym typeface="Arial"/>
              </a:rPr>
              <a:t>(Source: Treehousehotels,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17000"/>
            </a:blip>
            <a:stretch>
              <a:fillRect b="-3000"/>
            </a:stretch>
          </a:blipFill>
        </p:spPr>
        <p:txBody>
          <a:bodyPr/>
          <a:lstStyle/>
          <a:p>
            <a:endParaRPr lang="en-GB"/>
          </a:p>
        </p:txBody>
      </p:sp>
      <p:grpSp>
        <p:nvGrpSpPr>
          <p:cNvPr id="3" name="Group 3"/>
          <p:cNvGrpSpPr/>
          <p:nvPr/>
        </p:nvGrpSpPr>
        <p:grpSpPr>
          <a:xfrm>
            <a:off x="1257300" y="205752"/>
            <a:ext cx="15773400" cy="1988344"/>
            <a:chOff x="0" y="0"/>
            <a:chExt cx="21031200" cy="2651126"/>
          </a:xfrm>
        </p:grpSpPr>
        <p:sp>
          <p:nvSpPr>
            <p:cNvPr id="4" name="Freeform 4"/>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5" name="TextBox 5"/>
            <p:cNvSpPr txBox="1"/>
            <p:nvPr/>
          </p:nvSpPr>
          <p:spPr>
            <a:xfrm>
              <a:off x="0" y="-219075"/>
              <a:ext cx="21031200" cy="2870201"/>
            </a:xfrm>
            <a:prstGeom prst="rect">
              <a:avLst/>
            </a:prstGeom>
          </p:spPr>
          <p:txBody>
            <a:bodyPr lIns="0" tIns="0" rIns="0" bIns="0" rtlCol="0" anchor="ctr"/>
            <a:lstStyle/>
            <a:p>
              <a:pPr algn="ctr">
                <a:lnSpc>
                  <a:spcPts val="6210"/>
                </a:lnSpc>
              </a:pPr>
              <a:r>
                <a:rPr lang="en-US" sz="3450" b="1" dirty="0">
                  <a:solidFill>
                    <a:srgbClr val="000000"/>
                  </a:solidFill>
                  <a:latin typeface="Arial Bold"/>
                  <a:ea typeface="Arial Bold"/>
                  <a:cs typeface="Arial Bold"/>
                  <a:sym typeface="Arial Bold"/>
                </a:rPr>
                <a:t>Recruitment processes</a:t>
              </a:r>
            </a:p>
          </p:txBody>
        </p:sp>
      </p:grpSp>
      <p:sp>
        <p:nvSpPr>
          <p:cNvPr id="6" name="TextBox 6"/>
          <p:cNvSpPr txBox="1"/>
          <p:nvPr/>
        </p:nvSpPr>
        <p:spPr>
          <a:xfrm>
            <a:off x="9235440" y="2637940"/>
            <a:ext cx="8230964" cy="6833858"/>
          </a:xfrm>
          <a:prstGeom prst="rect">
            <a:avLst/>
          </a:prstGeom>
        </p:spPr>
        <p:txBody>
          <a:bodyPr lIns="0" tIns="0" rIns="0" bIns="0" rtlCol="0" anchor="t">
            <a:spAutoFit/>
          </a:bodyPr>
          <a:lstStyle/>
          <a:p>
            <a:pPr marL="488632" lvl="1" indent="-244316" algn="just">
              <a:lnSpc>
                <a:spcPts val="4860"/>
              </a:lnSpc>
              <a:buFont typeface="Arial"/>
              <a:buChar char="•"/>
            </a:pPr>
            <a:r>
              <a:rPr lang="en-US" sz="2700" dirty="0">
                <a:solidFill>
                  <a:srgbClr val="000000"/>
                </a:solidFill>
                <a:latin typeface="Arial"/>
                <a:ea typeface="Arial"/>
                <a:cs typeface="Arial"/>
                <a:sym typeface="Arial"/>
              </a:rPr>
              <a:t>Job analysis, job description, and person specification are the recruitment processes.</a:t>
            </a:r>
          </a:p>
          <a:p>
            <a:pPr marL="488632" lvl="1" indent="-244316" algn="just">
              <a:lnSpc>
                <a:spcPts val="4860"/>
              </a:lnSpc>
              <a:buFont typeface="Arial"/>
              <a:buChar char="•"/>
            </a:pPr>
            <a:r>
              <a:rPr lang="en-US" sz="2700" b="1" dirty="0">
                <a:solidFill>
                  <a:srgbClr val="000000"/>
                </a:solidFill>
                <a:latin typeface="Arial"/>
                <a:ea typeface="Arial"/>
                <a:cs typeface="Arial"/>
                <a:sym typeface="Arial"/>
              </a:rPr>
              <a:t>Person specification </a:t>
            </a:r>
            <a:r>
              <a:rPr lang="en-US" sz="2700" dirty="0">
                <a:solidFill>
                  <a:srgbClr val="000000"/>
                </a:solidFill>
                <a:latin typeface="Arial"/>
                <a:ea typeface="Arial"/>
                <a:cs typeface="Arial"/>
                <a:sym typeface="Arial"/>
              </a:rPr>
              <a:t>refers to a companion document to the job description.</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A </a:t>
            </a:r>
            <a:r>
              <a:rPr lang="en-US" sz="2700" b="1" dirty="0">
                <a:solidFill>
                  <a:srgbClr val="000000"/>
                </a:solidFill>
                <a:latin typeface="Arial"/>
                <a:ea typeface="Arial"/>
                <a:cs typeface="Arial"/>
                <a:sym typeface="Arial"/>
              </a:rPr>
              <a:t>job description </a:t>
            </a:r>
            <a:r>
              <a:rPr lang="en-US" sz="2700" dirty="0">
                <a:solidFill>
                  <a:srgbClr val="000000"/>
                </a:solidFill>
                <a:latin typeface="Arial"/>
                <a:ea typeface="Arial"/>
                <a:cs typeface="Arial"/>
                <a:sym typeface="Arial"/>
              </a:rPr>
              <a:t>is a written document that includes the purpose and responsibilities for a specific job role.</a:t>
            </a:r>
          </a:p>
          <a:p>
            <a:pPr marL="488632" lvl="1" indent="-244316" algn="just">
              <a:lnSpc>
                <a:spcPts val="4860"/>
              </a:lnSpc>
              <a:buFont typeface="Arial"/>
              <a:buChar char="•"/>
            </a:pPr>
            <a:r>
              <a:rPr lang="en-US" sz="2700" b="1" dirty="0">
                <a:solidFill>
                  <a:srgbClr val="000000"/>
                </a:solidFill>
                <a:latin typeface="Arial"/>
                <a:ea typeface="Arial"/>
                <a:cs typeface="Arial"/>
                <a:sym typeface="Arial"/>
              </a:rPr>
              <a:t>Job analysis </a:t>
            </a:r>
            <a:r>
              <a:rPr lang="en-US" sz="2700" dirty="0">
                <a:solidFill>
                  <a:srgbClr val="000000"/>
                </a:solidFill>
                <a:latin typeface="Arial"/>
                <a:ea typeface="Arial"/>
                <a:cs typeface="Arial"/>
                <a:sym typeface="Arial"/>
              </a:rPr>
              <a:t>helps candidates gather information about a specific job role.</a:t>
            </a:r>
          </a:p>
          <a:p>
            <a:pPr marL="488632" lvl="1" indent="-244316" algn="just">
              <a:lnSpc>
                <a:spcPts val="4860"/>
              </a:lnSpc>
              <a:buFont typeface="Arial"/>
              <a:buChar char="•"/>
            </a:pPr>
            <a:r>
              <a:rPr lang="en-US" sz="2700" b="1" dirty="0">
                <a:solidFill>
                  <a:srgbClr val="000000"/>
                </a:solidFill>
                <a:latin typeface="Arial"/>
                <a:ea typeface="Arial"/>
                <a:cs typeface="Arial"/>
                <a:sym typeface="Arial"/>
              </a:rPr>
              <a:t>Person specification </a:t>
            </a:r>
            <a:r>
              <a:rPr lang="en-US" sz="2700" dirty="0">
                <a:solidFill>
                  <a:srgbClr val="000000"/>
                </a:solidFill>
                <a:latin typeface="Arial"/>
                <a:ea typeface="Arial"/>
                <a:cs typeface="Arial"/>
                <a:sym typeface="Arial"/>
              </a:rPr>
              <a:t>involves right candidate for the right now</a:t>
            </a:r>
          </a:p>
        </p:txBody>
      </p:sp>
      <p:grpSp>
        <p:nvGrpSpPr>
          <p:cNvPr id="7" name="Group 7"/>
          <p:cNvGrpSpPr/>
          <p:nvPr/>
        </p:nvGrpSpPr>
        <p:grpSpPr>
          <a:xfrm>
            <a:off x="3467364" y="5377605"/>
            <a:ext cx="1824023" cy="1824022"/>
            <a:chOff x="0" y="0"/>
            <a:chExt cx="2432030" cy="2432030"/>
          </a:xfrm>
        </p:grpSpPr>
        <p:sp>
          <p:nvSpPr>
            <p:cNvPr id="8" name="Freeform 8"/>
            <p:cNvSpPr/>
            <p:nvPr/>
          </p:nvSpPr>
          <p:spPr>
            <a:xfrm>
              <a:off x="0" y="0"/>
              <a:ext cx="2432050" cy="2432050"/>
            </a:xfrm>
            <a:custGeom>
              <a:avLst/>
              <a:gdLst/>
              <a:ahLst/>
              <a:cxnLst/>
              <a:rect l="l" t="t" r="r" b="b"/>
              <a:pathLst>
                <a:path w="2432050" h="2432050">
                  <a:moveTo>
                    <a:pt x="0" y="405384"/>
                  </a:moveTo>
                  <a:cubicBezTo>
                    <a:pt x="0" y="181483"/>
                    <a:pt x="181483" y="0"/>
                    <a:pt x="405384" y="0"/>
                  </a:cubicBezTo>
                  <a:lnTo>
                    <a:pt x="2026666" y="0"/>
                  </a:lnTo>
                  <a:cubicBezTo>
                    <a:pt x="2250567" y="0"/>
                    <a:pt x="2432050" y="181483"/>
                    <a:pt x="2432050" y="405384"/>
                  </a:cubicBezTo>
                  <a:lnTo>
                    <a:pt x="2432050" y="2026666"/>
                  </a:lnTo>
                  <a:cubicBezTo>
                    <a:pt x="2432050" y="2250567"/>
                    <a:pt x="2250567" y="2432050"/>
                    <a:pt x="2026666" y="2432050"/>
                  </a:cubicBezTo>
                  <a:lnTo>
                    <a:pt x="405384" y="2432050"/>
                  </a:lnTo>
                  <a:cubicBezTo>
                    <a:pt x="181483" y="2432050"/>
                    <a:pt x="0" y="2250567"/>
                    <a:pt x="0" y="2026666"/>
                  </a:cubicBezTo>
                  <a:close/>
                </a:path>
              </a:pathLst>
            </a:custGeom>
            <a:gradFill rotWithShape="1">
              <a:gsLst>
                <a:gs pos="0">
                  <a:srgbClr val="B0B0B0">
                    <a:alpha val="100000"/>
                  </a:srgbClr>
                </a:gs>
                <a:gs pos="50000">
                  <a:srgbClr val="A5A5A5">
                    <a:alpha val="100000"/>
                  </a:srgbClr>
                </a:gs>
                <a:gs pos="100000">
                  <a:srgbClr val="929292">
                    <a:alpha val="100000"/>
                  </a:srgbClr>
                </a:gs>
              </a:gsLst>
              <a:lin ang="5400000"/>
            </a:gradFill>
          </p:spPr>
          <p:txBody>
            <a:bodyPr/>
            <a:lstStyle/>
            <a:p>
              <a:endParaRPr lang="en-GB"/>
            </a:p>
          </p:txBody>
        </p:sp>
      </p:grpSp>
      <p:grpSp>
        <p:nvGrpSpPr>
          <p:cNvPr id="9" name="Group 9"/>
          <p:cNvGrpSpPr/>
          <p:nvPr/>
        </p:nvGrpSpPr>
        <p:grpSpPr>
          <a:xfrm>
            <a:off x="3551643" y="5461884"/>
            <a:ext cx="1655464" cy="1655465"/>
            <a:chOff x="0" y="0"/>
            <a:chExt cx="2207286" cy="2207286"/>
          </a:xfrm>
        </p:grpSpPr>
        <p:sp>
          <p:nvSpPr>
            <p:cNvPr id="10" name="Freeform 10"/>
            <p:cNvSpPr/>
            <p:nvPr/>
          </p:nvSpPr>
          <p:spPr>
            <a:xfrm>
              <a:off x="0" y="0"/>
              <a:ext cx="2207286" cy="2207286"/>
            </a:xfrm>
            <a:custGeom>
              <a:avLst/>
              <a:gdLst/>
              <a:ahLst/>
              <a:cxnLst/>
              <a:rect l="l" t="t" r="r" b="b"/>
              <a:pathLst>
                <a:path w="2207286" h="2207286">
                  <a:moveTo>
                    <a:pt x="0" y="0"/>
                  </a:moveTo>
                  <a:lnTo>
                    <a:pt x="2207286" y="0"/>
                  </a:lnTo>
                  <a:lnTo>
                    <a:pt x="2207286" y="2207286"/>
                  </a:lnTo>
                  <a:lnTo>
                    <a:pt x="0" y="220728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1" name="Group 11"/>
            <p:cNvGrpSpPr/>
            <p:nvPr/>
          </p:nvGrpSpPr>
          <p:grpSpPr>
            <a:xfrm>
              <a:off x="0" y="0"/>
              <a:ext cx="2207286" cy="2207286"/>
              <a:chOff x="0" y="0"/>
              <a:chExt cx="2207286" cy="2207286"/>
            </a:xfrm>
          </p:grpSpPr>
          <p:sp>
            <p:nvSpPr>
              <p:cNvPr id="12" name="Freeform 12"/>
              <p:cNvSpPr/>
              <p:nvPr/>
            </p:nvSpPr>
            <p:spPr>
              <a:xfrm>
                <a:off x="0" y="0"/>
                <a:ext cx="2207286" cy="2207286"/>
              </a:xfrm>
              <a:custGeom>
                <a:avLst/>
                <a:gdLst/>
                <a:ahLst/>
                <a:cxnLst/>
                <a:rect l="l" t="t" r="r" b="b"/>
                <a:pathLst>
                  <a:path w="2207286" h="2207286">
                    <a:moveTo>
                      <a:pt x="0" y="0"/>
                    </a:moveTo>
                    <a:lnTo>
                      <a:pt x="2207286" y="0"/>
                    </a:lnTo>
                    <a:lnTo>
                      <a:pt x="2207286" y="2207286"/>
                    </a:lnTo>
                    <a:lnTo>
                      <a:pt x="0" y="2207286"/>
                    </a:lnTo>
                    <a:close/>
                  </a:path>
                </a:pathLst>
              </a:custGeom>
              <a:solidFill>
                <a:srgbClr val="000000">
                  <a:alpha val="0"/>
                </a:srgbClr>
              </a:solidFill>
            </p:spPr>
            <p:txBody>
              <a:bodyPr/>
              <a:lstStyle/>
              <a:p>
                <a:endParaRPr lang="en-GB"/>
              </a:p>
            </p:txBody>
          </p:sp>
          <p:sp>
            <p:nvSpPr>
              <p:cNvPr id="13" name="TextBox 13"/>
              <p:cNvSpPr txBox="1"/>
              <p:nvPr/>
            </p:nvSpPr>
            <p:spPr>
              <a:xfrm>
                <a:off x="0" y="0"/>
                <a:ext cx="2207286" cy="2207286"/>
              </a:xfrm>
              <a:prstGeom prst="rect">
                <a:avLst/>
              </a:prstGeom>
            </p:spPr>
            <p:txBody>
              <a:bodyPr lIns="0" tIns="0" rIns="0" bIns="0" rtlCol="0" anchor="ctr"/>
              <a:lstStyle/>
              <a:p>
                <a:pPr algn="ctr">
                  <a:lnSpc>
                    <a:spcPts val="2106"/>
                  </a:lnSpc>
                </a:pPr>
                <a:r>
                  <a:rPr lang="en-US" sz="1950" b="1" dirty="0">
                    <a:solidFill>
                      <a:srgbClr val="000000"/>
                    </a:solidFill>
                    <a:latin typeface="Arial Bold"/>
                    <a:ea typeface="Arial Bold"/>
                    <a:cs typeface="Arial Bold"/>
                    <a:sym typeface="Arial Bold"/>
                  </a:rPr>
                  <a:t>Recruitment processes</a:t>
                </a:r>
              </a:p>
            </p:txBody>
          </p:sp>
        </p:grpSp>
      </p:grpSp>
      <p:grpSp>
        <p:nvGrpSpPr>
          <p:cNvPr id="14" name="Group 14"/>
          <p:cNvGrpSpPr/>
          <p:nvPr/>
        </p:nvGrpSpPr>
        <p:grpSpPr>
          <a:xfrm>
            <a:off x="3768327" y="2876032"/>
            <a:ext cx="1222095" cy="1222095"/>
            <a:chOff x="0" y="0"/>
            <a:chExt cx="1629460" cy="1629460"/>
          </a:xfrm>
        </p:grpSpPr>
        <p:sp>
          <p:nvSpPr>
            <p:cNvPr id="15" name="Freeform 15"/>
            <p:cNvSpPr/>
            <p:nvPr/>
          </p:nvSpPr>
          <p:spPr>
            <a:xfrm>
              <a:off x="0" y="0"/>
              <a:ext cx="1629410" cy="1629410"/>
            </a:xfrm>
            <a:custGeom>
              <a:avLst/>
              <a:gdLst/>
              <a:ahLst/>
              <a:cxnLst/>
              <a:rect l="l" t="t" r="r" b="b"/>
              <a:pathLst>
                <a:path w="1629410" h="1629410">
                  <a:moveTo>
                    <a:pt x="0" y="271526"/>
                  </a:moveTo>
                  <a:cubicBezTo>
                    <a:pt x="0" y="121539"/>
                    <a:pt x="121539" y="0"/>
                    <a:pt x="271526" y="0"/>
                  </a:cubicBezTo>
                  <a:lnTo>
                    <a:pt x="1357884" y="0"/>
                  </a:lnTo>
                  <a:cubicBezTo>
                    <a:pt x="1507871" y="0"/>
                    <a:pt x="1629410" y="121539"/>
                    <a:pt x="1629410" y="271526"/>
                  </a:cubicBezTo>
                  <a:lnTo>
                    <a:pt x="1629410" y="1357884"/>
                  </a:lnTo>
                  <a:cubicBezTo>
                    <a:pt x="1629410" y="1507871"/>
                    <a:pt x="1507871" y="1629410"/>
                    <a:pt x="1357884" y="1629410"/>
                  </a:cubicBezTo>
                  <a:lnTo>
                    <a:pt x="271526" y="1629410"/>
                  </a:lnTo>
                  <a:cubicBezTo>
                    <a:pt x="121539" y="1629410"/>
                    <a:pt x="0" y="1507871"/>
                    <a:pt x="0" y="1357884"/>
                  </a:cubicBezTo>
                  <a:close/>
                </a:path>
              </a:pathLst>
            </a:custGeom>
            <a:gradFill rotWithShape="1">
              <a:gsLst>
                <a:gs pos="0">
                  <a:srgbClr val="85BEC2">
                    <a:alpha val="100000"/>
                  </a:srgbClr>
                </a:gs>
                <a:gs pos="50000">
                  <a:srgbClr val="76B7BB">
                    <a:alpha val="100000"/>
                  </a:srgbClr>
                </a:gs>
                <a:gs pos="100000">
                  <a:srgbClr val="5DA9AE">
                    <a:alpha val="100000"/>
                  </a:srgbClr>
                </a:gs>
              </a:gsLst>
              <a:lin ang="5400000"/>
            </a:gradFill>
          </p:spPr>
          <p:txBody>
            <a:bodyPr/>
            <a:lstStyle/>
            <a:p>
              <a:endParaRPr lang="en-GB"/>
            </a:p>
          </p:txBody>
        </p:sp>
      </p:grpSp>
      <p:grpSp>
        <p:nvGrpSpPr>
          <p:cNvPr id="16" name="Group 16"/>
          <p:cNvGrpSpPr/>
          <p:nvPr/>
        </p:nvGrpSpPr>
        <p:grpSpPr>
          <a:xfrm>
            <a:off x="3823222" y="2930928"/>
            <a:ext cx="1112304" cy="1112304"/>
            <a:chOff x="0" y="0"/>
            <a:chExt cx="1483072" cy="1483072"/>
          </a:xfrm>
        </p:grpSpPr>
        <p:sp>
          <p:nvSpPr>
            <p:cNvPr id="17" name="Freeform 17"/>
            <p:cNvSpPr/>
            <p:nvPr/>
          </p:nvSpPr>
          <p:spPr>
            <a:xfrm>
              <a:off x="0" y="0"/>
              <a:ext cx="1483072" cy="1483072"/>
            </a:xfrm>
            <a:custGeom>
              <a:avLst/>
              <a:gdLst/>
              <a:ahLst/>
              <a:cxnLst/>
              <a:rect l="l" t="t" r="r" b="b"/>
              <a:pathLst>
                <a:path w="1483072" h="1483072">
                  <a:moveTo>
                    <a:pt x="0" y="0"/>
                  </a:moveTo>
                  <a:lnTo>
                    <a:pt x="1483072" y="0"/>
                  </a:lnTo>
                  <a:lnTo>
                    <a:pt x="1483072" y="1483072"/>
                  </a:lnTo>
                  <a:lnTo>
                    <a:pt x="0" y="14830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18" name="Group 18"/>
            <p:cNvGrpSpPr/>
            <p:nvPr/>
          </p:nvGrpSpPr>
          <p:grpSpPr>
            <a:xfrm>
              <a:off x="0" y="0"/>
              <a:ext cx="1483072" cy="1483072"/>
              <a:chOff x="0" y="0"/>
              <a:chExt cx="1483072" cy="1483072"/>
            </a:xfrm>
          </p:grpSpPr>
          <p:sp>
            <p:nvSpPr>
              <p:cNvPr id="19" name="Freeform 19"/>
              <p:cNvSpPr/>
              <p:nvPr/>
            </p:nvSpPr>
            <p:spPr>
              <a:xfrm>
                <a:off x="0" y="0"/>
                <a:ext cx="1483072" cy="1483072"/>
              </a:xfrm>
              <a:custGeom>
                <a:avLst/>
                <a:gdLst/>
                <a:ahLst/>
                <a:cxnLst/>
                <a:rect l="l" t="t" r="r" b="b"/>
                <a:pathLst>
                  <a:path w="1483072" h="1483072">
                    <a:moveTo>
                      <a:pt x="0" y="0"/>
                    </a:moveTo>
                    <a:lnTo>
                      <a:pt x="1483072" y="0"/>
                    </a:lnTo>
                    <a:lnTo>
                      <a:pt x="1483072" y="1483072"/>
                    </a:lnTo>
                    <a:lnTo>
                      <a:pt x="0" y="1483072"/>
                    </a:lnTo>
                    <a:close/>
                  </a:path>
                </a:pathLst>
              </a:custGeom>
              <a:solidFill>
                <a:srgbClr val="000000">
                  <a:alpha val="0"/>
                </a:srgbClr>
              </a:solidFill>
            </p:spPr>
            <p:txBody>
              <a:bodyPr/>
              <a:lstStyle/>
              <a:p>
                <a:endParaRPr lang="en-GB"/>
              </a:p>
            </p:txBody>
          </p:sp>
          <p:sp>
            <p:nvSpPr>
              <p:cNvPr id="20" name="TextBox 20"/>
              <p:cNvSpPr txBox="1"/>
              <p:nvPr/>
            </p:nvSpPr>
            <p:spPr>
              <a:xfrm>
                <a:off x="0" y="0"/>
                <a:ext cx="1483072" cy="1483072"/>
              </a:xfrm>
              <a:prstGeom prst="rect">
                <a:avLst/>
              </a:prstGeom>
            </p:spPr>
            <p:txBody>
              <a:bodyPr lIns="0" tIns="0" rIns="0" bIns="0" rtlCol="0" anchor="ctr"/>
              <a:lstStyle/>
              <a:p>
                <a:pPr algn="ctr">
                  <a:lnSpc>
                    <a:spcPts val="2106"/>
                  </a:lnSpc>
                </a:pPr>
                <a:r>
                  <a:rPr lang="en-US" sz="1950" b="1" dirty="0">
                    <a:solidFill>
                      <a:srgbClr val="000000"/>
                    </a:solidFill>
                    <a:latin typeface="Arial Bold"/>
                    <a:ea typeface="Arial Bold"/>
                    <a:cs typeface="Arial Bold"/>
                    <a:sym typeface="Arial Bold"/>
                  </a:rPr>
                  <a:t>Job analysis</a:t>
                </a:r>
              </a:p>
            </p:txBody>
          </p:sp>
        </p:grpSp>
      </p:grpSp>
      <p:grpSp>
        <p:nvGrpSpPr>
          <p:cNvPr id="21" name="Group 21"/>
          <p:cNvGrpSpPr/>
          <p:nvPr/>
        </p:nvGrpSpPr>
        <p:grpSpPr>
          <a:xfrm>
            <a:off x="5784038" y="6977932"/>
            <a:ext cx="2044810" cy="1425904"/>
            <a:chOff x="0" y="0"/>
            <a:chExt cx="2726414" cy="1901206"/>
          </a:xfrm>
        </p:grpSpPr>
        <p:sp>
          <p:nvSpPr>
            <p:cNvPr id="22" name="Freeform 22"/>
            <p:cNvSpPr/>
            <p:nvPr/>
          </p:nvSpPr>
          <p:spPr>
            <a:xfrm>
              <a:off x="0" y="0"/>
              <a:ext cx="2726436" cy="1901190"/>
            </a:xfrm>
            <a:custGeom>
              <a:avLst/>
              <a:gdLst/>
              <a:ahLst/>
              <a:cxnLst/>
              <a:rect l="l" t="t" r="r" b="b"/>
              <a:pathLst>
                <a:path w="2726436" h="1901190">
                  <a:moveTo>
                    <a:pt x="0" y="316865"/>
                  </a:moveTo>
                  <a:cubicBezTo>
                    <a:pt x="0" y="141859"/>
                    <a:pt x="141859" y="0"/>
                    <a:pt x="316865" y="0"/>
                  </a:cubicBezTo>
                  <a:lnTo>
                    <a:pt x="2409571" y="0"/>
                  </a:lnTo>
                  <a:cubicBezTo>
                    <a:pt x="2584577" y="0"/>
                    <a:pt x="2726436" y="141859"/>
                    <a:pt x="2726436" y="316865"/>
                  </a:cubicBezTo>
                  <a:lnTo>
                    <a:pt x="2726436" y="1584325"/>
                  </a:lnTo>
                  <a:cubicBezTo>
                    <a:pt x="2726436" y="1759331"/>
                    <a:pt x="2584577" y="1901190"/>
                    <a:pt x="2409571" y="1901190"/>
                  </a:cubicBezTo>
                  <a:lnTo>
                    <a:pt x="316865" y="1901190"/>
                  </a:lnTo>
                  <a:cubicBezTo>
                    <a:pt x="141859" y="1901190"/>
                    <a:pt x="0" y="1759331"/>
                    <a:pt x="0" y="1584325"/>
                  </a:cubicBezTo>
                  <a:close/>
                </a:path>
              </a:pathLst>
            </a:custGeom>
            <a:gradFill rotWithShape="1">
              <a:gsLst>
                <a:gs pos="0">
                  <a:srgbClr val="DC6151">
                    <a:alpha val="100000"/>
                  </a:srgbClr>
                </a:gs>
                <a:gs pos="50000">
                  <a:srgbClr val="D9513F">
                    <a:alpha val="100000"/>
                  </a:srgbClr>
                </a:gs>
                <a:gs pos="100000">
                  <a:srgbClr val="CA3B28">
                    <a:alpha val="100000"/>
                  </a:srgbClr>
                </a:gs>
              </a:gsLst>
              <a:lin ang="5400000"/>
            </a:gradFill>
          </p:spPr>
          <p:txBody>
            <a:bodyPr/>
            <a:lstStyle/>
            <a:p>
              <a:endParaRPr lang="en-GB"/>
            </a:p>
          </p:txBody>
        </p:sp>
      </p:grpSp>
      <p:grpSp>
        <p:nvGrpSpPr>
          <p:cNvPr id="23" name="Group 23"/>
          <p:cNvGrpSpPr/>
          <p:nvPr/>
        </p:nvGrpSpPr>
        <p:grpSpPr>
          <a:xfrm>
            <a:off x="5848882" y="7042778"/>
            <a:ext cx="1915121" cy="1296214"/>
            <a:chOff x="0" y="0"/>
            <a:chExt cx="2553494" cy="1728286"/>
          </a:xfrm>
        </p:grpSpPr>
        <p:sp>
          <p:nvSpPr>
            <p:cNvPr id="24" name="Freeform 24"/>
            <p:cNvSpPr/>
            <p:nvPr/>
          </p:nvSpPr>
          <p:spPr>
            <a:xfrm>
              <a:off x="0" y="0"/>
              <a:ext cx="2553494" cy="1728286"/>
            </a:xfrm>
            <a:custGeom>
              <a:avLst/>
              <a:gdLst/>
              <a:ahLst/>
              <a:cxnLst/>
              <a:rect l="l" t="t" r="r" b="b"/>
              <a:pathLst>
                <a:path w="2553494" h="1728286">
                  <a:moveTo>
                    <a:pt x="0" y="0"/>
                  </a:moveTo>
                  <a:lnTo>
                    <a:pt x="2553494" y="0"/>
                  </a:lnTo>
                  <a:lnTo>
                    <a:pt x="2553494" y="1728286"/>
                  </a:lnTo>
                  <a:lnTo>
                    <a:pt x="0" y="172828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pSp>
          <p:nvGrpSpPr>
            <p:cNvPr id="25" name="Group 25"/>
            <p:cNvGrpSpPr/>
            <p:nvPr/>
          </p:nvGrpSpPr>
          <p:grpSpPr>
            <a:xfrm>
              <a:off x="0" y="0"/>
              <a:ext cx="2553494" cy="1728286"/>
              <a:chOff x="0" y="0"/>
              <a:chExt cx="2553494" cy="1728286"/>
            </a:xfrm>
          </p:grpSpPr>
          <p:sp>
            <p:nvSpPr>
              <p:cNvPr id="26" name="Freeform 26"/>
              <p:cNvSpPr/>
              <p:nvPr/>
            </p:nvSpPr>
            <p:spPr>
              <a:xfrm>
                <a:off x="0" y="0"/>
                <a:ext cx="2553494" cy="1728286"/>
              </a:xfrm>
              <a:custGeom>
                <a:avLst/>
                <a:gdLst/>
                <a:ahLst/>
                <a:cxnLst/>
                <a:rect l="l" t="t" r="r" b="b"/>
                <a:pathLst>
                  <a:path w="2553494" h="1728286">
                    <a:moveTo>
                      <a:pt x="0" y="0"/>
                    </a:moveTo>
                    <a:lnTo>
                      <a:pt x="2553494" y="0"/>
                    </a:lnTo>
                    <a:lnTo>
                      <a:pt x="2553494" y="1728286"/>
                    </a:lnTo>
                    <a:lnTo>
                      <a:pt x="0" y="1728286"/>
                    </a:lnTo>
                    <a:close/>
                  </a:path>
                </a:pathLst>
              </a:custGeom>
              <a:solidFill>
                <a:srgbClr val="000000">
                  <a:alpha val="0"/>
                </a:srgbClr>
              </a:solidFill>
            </p:spPr>
            <p:txBody>
              <a:bodyPr/>
              <a:lstStyle/>
              <a:p>
                <a:endParaRPr lang="en-GB"/>
              </a:p>
            </p:txBody>
          </p:sp>
          <p:sp>
            <p:nvSpPr>
              <p:cNvPr id="27" name="TextBox 27"/>
              <p:cNvSpPr txBox="1"/>
              <p:nvPr/>
            </p:nvSpPr>
            <p:spPr>
              <a:xfrm>
                <a:off x="0" y="0"/>
                <a:ext cx="2553494" cy="1728286"/>
              </a:xfrm>
              <a:prstGeom prst="rect">
                <a:avLst/>
              </a:prstGeom>
            </p:spPr>
            <p:txBody>
              <a:bodyPr lIns="0" tIns="0" rIns="0" bIns="0" rtlCol="0" anchor="ctr"/>
              <a:lstStyle/>
              <a:p>
                <a:pPr algn="ctr">
                  <a:lnSpc>
                    <a:spcPts val="2106"/>
                  </a:lnSpc>
                </a:pPr>
                <a:r>
                  <a:rPr lang="en-US" sz="1950" b="1">
                    <a:solidFill>
                      <a:srgbClr val="000000"/>
                    </a:solidFill>
                    <a:latin typeface="Arial Bold"/>
                    <a:ea typeface="Arial Bold"/>
                    <a:cs typeface="Arial Bold"/>
                    <a:sym typeface="Arial Bold"/>
                  </a:rPr>
                  <a:t>Job description </a:t>
                </a:r>
              </a:p>
            </p:txBody>
          </p:sp>
        </p:grpSp>
      </p:grpSp>
      <p:grpSp>
        <p:nvGrpSpPr>
          <p:cNvPr id="28" name="Group 28"/>
          <p:cNvGrpSpPr/>
          <p:nvPr/>
        </p:nvGrpSpPr>
        <p:grpSpPr>
          <a:xfrm>
            <a:off x="830656" y="6988393"/>
            <a:ext cx="2243303" cy="1404983"/>
            <a:chOff x="0" y="0"/>
            <a:chExt cx="2991070" cy="1873310"/>
          </a:xfrm>
        </p:grpSpPr>
        <p:sp>
          <p:nvSpPr>
            <p:cNvPr id="29" name="Freeform 29"/>
            <p:cNvSpPr/>
            <p:nvPr/>
          </p:nvSpPr>
          <p:spPr>
            <a:xfrm>
              <a:off x="0" y="0"/>
              <a:ext cx="2990977" cy="1873250"/>
            </a:xfrm>
            <a:custGeom>
              <a:avLst/>
              <a:gdLst/>
              <a:ahLst/>
              <a:cxnLst/>
              <a:rect l="l" t="t" r="r" b="b"/>
              <a:pathLst>
                <a:path w="2990977" h="1873250">
                  <a:moveTo>
                    <a:pt x="0" y="312166"/>
                  </a:moveTo>
                  <a:cubicBezTo>
                    <a:pt x="0" y="139827"/>
                    <a:pt x="139827" y="0"/>
                    <a:pt x="312166" y="0"/>
                  </a:cubicBezTo>
                  <a:lnTo>
                    <a:pt x="2678811" y="0"/>
                  </a:lnTo>
                  <a:cubicBezTo>
                    <a:pt x="2851277" y="0"/>
                    <a:pt x="2990977" y="139827"/>
                    <a:pt x="2990977" y="312166"/>
                  </a:cubicBezTo>
                  <a:lnTo>
                    <a:pt x="2990977" y="1561084"/>
                  </a:lnTo>
                  <a:cubicBezTo>
                    <a:pt x="2990977" y="1733550"/>
                    <a:pt x="2851150" y="1873250"/>
                    <a:pt x="2678811" y="1873250"/>
                  </a:cubicBezTo>
                  <a:lnTo>
                    <a:pt x="312166" y="1873250"/>
                  </a:lnTo>
                  <a:cubicBezTo>
                    <a:pt x="139827" y="1873250"/>
                    <a:pt x="0" y="1733550"/>
                    <a:pt x="0" y="1561084"/>
                  </a:cubicBezTo>
                  <a:close/>
                </a:path>
              </a:pathLst>
            </a:custGeom>
            <a:gradFill rotWithShape="1">
              <a:gsLst>
                <a:gs pos="0">
                  <a:srgbClr val="15D6FF">
                    <a:alpha val="100000"/>
                  </a:srgbClr>
                </a:gs>
                <a:gs pos="50000">
                  <a:srgbClr val="00D2FF">
                    <a:alpha val="100000"/>
                  </a:srgbClr>
                </a:gs>
                <a:gs pos="100000">
                  <a:srgbClr val="00B3D9">
                    <a:alpha val="100000"/>
                  </a:srgbClr>
                </a:gs>
              </a:gsLst>
              <a:lin ang="5400000"/>
            </a:gradFill>
          </p:spPr>
          <p:txBody>
            <a:bodyPr/>
            <a:lstStyle/>
            <a:p>
              <a:endParaRPr lang="en-GB"/>
            </a:p>
          </p:txBody>
        </p:sp>
      </p:grpSp>
      <p:grpSp>
        <p:nvGrpSpPr>
          <p:cNvPr id="30" name="Group 30"/>
          <p:cNvGrpSpPr/>
          <p:nvPr/>
        </p:nvGrpSpPr>
        <p:grpSpPr>
          <a:xfrm>
            <a:off x="894480" y="7052217"/>
            <a:ext cx="2115656" cy="1277335"/>
            <a:chOff x="0" y="0"/>
            <a:chExt cx="2820874" cy="1703114"/>
          </a:xfrm>
        </p:grpSpPr>
        <p:sp>
          <p:nvSpPr>
            <p:cNvPr id="31" name="Freeform 31"/>
            <p:cNvSpPr/>
            <p:nvPr/>
          </p:nvSpPr>
          <p:spPr>
            <a:xfrm>
              <a:off x="0" y="0"/>
              <a:ext cx="2820874" cy="1703114"/>
            </a:xfrm>
            <a:custGeom>
              <a:avLst/>
              <a:gdLst/>
              <a:ahLst/>
              <a:cxnLst/>
              <a:rect l="l" t="t" r="r" b="b"/>
              <a:pathLst>
                <a:path w="2820874" h="1703114">
                  <a:moveTo>
                    <a:pt x="0" y="0"/>
                  </a:moveTo>
                  <a:lnTo>
                    <a:pt x="2820874" y="0"/>
                  </a:lnTo>
                  <a:lnTo>
                    <a:pt x="2820874" y="1703114"/>
                  </a:lnTo>
                  <a:lnTo>
                    <a:pt x="0" y="170311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grpSp>
          <p:nvGrpSpPr>
            <p:cNvPr id="32" name="Group 32"/>
            <p:cNvGrpSpPr/>
            <p:nvPr/>
          </p:nvGrpSpPr>
          <p:grpSpPr>
            <a:xfrm>
              <a:off x="0" y="0"/>
              <a:ext cx="2820874" cy="1703114"/>
              <a:chOff x="0" y="0"/>
              <a:chExt cx="2820874" cy="1703114"/>
            </a:xfrm>
          </p:grpSpPr>
          <p:sp>
            <p:nvSpPr>
              <p:cNvPr id="33" name="Freeform 33"/>
              <p:cNvSpPr/>
              <p:nvPr/>
            </p:nvSpPr>
            <p:spPr>
              <a:xfrm>
                <a:off x="0" y="0"/>
                <a:ext cx="2820874" cy="1703114"/>
              </a:xfrm>
              <a:custGeom>
                <a:avLst/>
                <a:gdLst/>
                <a:ahLst/>
                <a:cxnLst/>
                <a:rect l="l" t="t" r="r" b="b"/>
                <a:pathLst>
                  <a:path w="2820874" h="1703114">
                    <a:moveTo>
                      <a:pt x="0" y="0"/>
                    </a:moveTo>
                    <a:lnTo>
                      <a:pt x="2820874" y="0"/>
                    </a:lnTo>
                    <a:lnTo>
                      <a:pt x="2820874" y="1703114"/>
                    </a:lnTo>
                    <a:lnTo>
                      <a:pt x="0" y="1703114"/>
                    </a:lnTo>
                    <a:close/>
                  </a:path>
                </a:pathLst>
              </a:custGeom>
              <a:solidFill>
                <a:srgbClr val="000000">
                  <a:alpha val="0"/>
                </a:srgbClr>
              </a:solidFill>
            </p:spPr>
            <p:txBody>
              <a:bodyPr/>
              <a:lstStyle/>
              <a:p>
                <a:endParaRPr lang="en-GB"/>
              </a:p>
            </p:txBody>
          </p:sp>
          <p:sp>
            <p:nvSpPr>
              <p:cNvPr id="34" name="TextBox 34"/>
              <p:cNvSpPr txBox="1"/>
              <p:nvPr/>
            </p:nvSpPr>
            <p:spPr>
              <a:xfrm>
                <a:off x="0" y="0"/>
                <a:ext cx="2820874" cy="1703114"/>
              </a:xfrm>
              <a:prstGeom prst="rect">
                <a:avLst/>
              </a:prstGeom>
            </p:spPr>
            <p:txBody>
              <a:bodyPr lIns="0" tIns="0" rIns="0" bIns="0" rtlCol="0" anchor="ctr"/>
              <a:lstStyle/>
              <a:p>
                <a:pPr algn="ctr">
                  <a:lnSpc>
                    <a:spcPts val="2106"/>
                  </a:lnSpc>
                </a:pPr>
                <a:r>
                  <a:rPr lang="en-US" sz="1950" b="1">
                    <a:solidFill>
                      <a:srgbClr val="000000"/>
                    </a:solidFill>
                    <a:latin typeface="Arial Bold"/>
                    <a:ea typeface="Arial Bold"/>
                    <a:cs typeface="Arial Bold"/>
                    <a:sym typeface="Arial Bold"/>
                  </a:rPr>
                  <a:t>Person specification </a:t>
                </a:r>
              </a:p>
            </p:txBody>
          </p:sp>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17000"/>
            </a:blip>
            <a:stretch>
              <a:fillRect b="-3000"/>
            </a:stretch>
          </a:blipFill>
        </p:spPr>
        <p:txBody>
          <a:bodyPr/>
          <a:lstStyle/>
          <a:p>
            <a:endParaRPr lang="en-GB"/>
          </a:p>
        </p:txBody>
      </p:sp>
      <p:grpSp>
        <p:nvGrpSpPr>
          <p:cNvPr id="3" name="Group 3"/>
          <p:cNvGrpSpPr/>
          <p:nvPr/>
        </p:nvGrpSpPr>
        <p:grpSpPr>
          <a:xfrm>
            <a:off x="1257300" y="547688"/>
            <a:ext cx="15773400" cy="1988345"/>
            <a:chOff x="0" y="0"/>
            <a:chExt cx="21031200" cy="2651126"/>
          </a:xfrm>
        </p:grpSpPr>
        <p:sp>
          <p:nvSpPr>
            <p:cNvPr id="4" name="Freeform 4"/>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5" name="TextBox 5"/>
            <p:cNvSpPr txBox="1"/>
            <p:nvPr/>
          </p:nvSpPr>
          <p:spPr>
            <a:xfrm>
              <a:off x="0" y="-219075"/>
              <a:ext cx="21031200" cy="2870201"/>
            </a:xfrm>
            <a:prstGeom prst="rect">
              <a:avLst/>
            </a:prstGeom>
          </p:spPr>
          <p:txBody>
            <a:bodyPr lIns="0" tIns="0" rIns="0" bIns="0" rtlCol="0" anchor="ctr"/>
            <a:lstStyle/>
            <a:p>
              <a:pPr algn="ctr">
                <a:lnSpc>
                  <a:spcPts val="6210"/>
                </a:lnSpc>
              </a:pPr>
              <a:r>
                <a:rPr lang="en-US" sz="3450" b="1" dirty="0" err="1">
                  <a:solidFill>
                    <a:srgbClr val="000000"/>
                  </a:solidFill>
                  <a:latin typeface="Arial Bold"/>
                  <a:ea typeface="Arial Bold"/>
                  <a:cs typeface="Arial Bold"/>
                  <a:sym typeface="Arial Bold"/>
                </a:rPr>
                <a:t>Behavioural</a:t>
              </a:r>
              <a:r>
                <a:rPr lang="en-US" sz="3450" b="1" dirty="0">
                  <a:solidFill>
                    <a:srgbClr val="000000"/>
                  </a:solidFill>
                  <a:latin typeface="Arial Bold"/>
                  <a:ea typeface="Arial Bold"/>
                  <a:cs typeface="Arial Bold"/>
                  <a:sym typeface="Arial Bold"/>
                </a:rPr>
                <a:t> Interview</a:t>
              </a:r>
            </a:p>
          </p:txBody>
        </p:sp>
      </p:grpSp>
      <p:sp>
        <p:nvSpPr>
          <p:cNvPr id="6" name="TextBox 6"/>
          <p:cNvSpPr txBox="1"/>
          <p:nvPr/>
        </p:nvSpPr>
        <p:spPr>
          <a:xfrm>
            <a:off x="8812359" y="3054055"/>
            <a:ext cx="8126901" cy="6165669"/>
          </a:xfrm>
          <a:prstGeom prst="rect">
            <a:avLst/>
          </a:prstGeom>
        </p:spPr>
        <p:txBody>
          <a:bodyPr lIns="0" tIns="0" rIns="0" bIns="0" rtlCol="0" anchor="t">
            <a:spAutoFit/>
          </a:bodyPr>
          <a:lstStyle/>
          <a:p>
            <a:pPr marL="488632" lvl="1" indent="-244316" algn="just">
              <a:lnSpc>
                <a:spcPts val="4374"/>
              </a:lnSpc>
              <a:buFont typeface="Arial"/>
              <a:buChar char="•"/>
            </a:pPr>
            <a:r>
              <a:rPr lang="en-US" sz="2700">
                <a:solidFill>
                  <a:srgbClr val="000000"/>
                </a:solidFill>
                <a:latin typeface="Arial"/>
                <a:ea typeface="Arial"/>
                <a:cs typeface="Arial"/>
                <a:sym typeface="Arial"/>
              </a:rPr>
              <a:t>Before interviewing, HR managers define the success of a transformation project.</a:t>
            </a:r>
          </a:p>
          <a:p>
            <a:pPr marL="488632" lvl="1" indent="-244316" algn="just">
              <a:lnSpc>
                <a:spcPts val="4374"/>
              </a:lnSpc>
              <a:buFont typeface="Arial"/>
              <a:buChar char="•"/>
            </a:pPr>
            <a:r>
              <a:rPr lang="en-US" sz="2700">
                <a:solidFill>
                  <a:srgbClr val="000000"/>
                </a:solidFill>
                <a:latin typeface="Arial"/>
                <a:ea typeface="Arial"/>
                <a:cs typeface="Arial"/>
                <a:sym typeface="Arial"/>
              </a:rPr>
              <a:t>Individual competencies are crucial to highlight during the behavioural interview.</a:t>
            </a:r>
          </a:p>
          <a:p>
            <a:pPr marL="488632" lvl="1" indent="-244316" algn="just">
              <a:lnSpc>
                <a:spcPts val="4374"/>
              </a:lnSpc>
              <a:buFont typeface="Arial"/>
              <a:buChar char="•"/>
            </a:pPr>
            <a:r>
              <a:rPr lang="en-US" sz="2700">
                <a:solidFill>
                  <a:srgbClr val="000000"/>
                </a:solidFill>
                <a:latin typeface="Arial"/>
                <a:ea typeface="Arial"/>
                <a:cs typeface="Arial"/>
                <a:sym typeface="Arial"/>
              </a:rPr>
              <a:t>The STAR method consists of a few elements, namely, situation, task, action, and result (Handayani</a:t>
            </a:r>
            <a:r>
              <a:rPr lang="en-US" sz="2700" i="1">
                <a:solidFill>
                  <a:srgbClr val="000000"/>
                </a:solidFill>
                <a:latin typeface="Arial Italics"/>
                <a:ea typeface="Arial Italics"/>
                <a:cs typeface="Arial Italics"/>
                <a:sym typeface="Arial Italics"/>
              </a:rPr>
              <a:t> et al.,</a:t>
            </a:r>
            <a:r>
              <a:rPr lang="en-US" sz="2700">
                <a:solidFill>
                  <a:srgbClr val="000000"/>
                </a:solidFill>
                <a:latin typeface="Arial"/>
                <a:ea typeface="Arial"/>
                <a:cs typeface="Arial"/>
                <a:sym typeface="Arial"/>
              </a:rPr>
              <a:t> 2024).</a:t>
            </a:r>
          </a:p>
          <a:p>
            <a:pPr marL="488632" lvl="1" indent="-244316" algn="just">
              <a:lnSpc>
                <a:spcPts val="4374"/>
              </a:lnSpc>
              <a:buFont typeface="Arial"/>
              <a:buChar char="•"/>
            </a:pPr>
            <a:r>
              <a:rPr lang="en-US" sz="2700">
                <a:solidFill>
                  <a:srgbClr val="000000"/>
                </a:solidFill>
                <a:latin typeface="Arial"/>
                <a:ea typeface="Arial"/>
                <a:cs typeface="Arial"/>
                <a:sym typeface="Arial"/>
              </a:rPr>
              <a:t>Factual and specific details of the candidates' answers are useful for further reviews.</a:t>
            </a:r>
          </a:p>
        </p:txBody>
      </p:sp>
      <p:grpSp>
        <p:nvGrpSpPr>
          <p:cNvPr id="7" name="Group 7"/>
          <p:cNvGrpSpPr/>
          <p:nvPr/>
        </p:nvGrpSpPr>
        <p:grpSpPr>
          <a:xfrm>
            <a:off x="1951724" y="3132160"/>
            <a:ext cx="5379303" cy="5379303"/>
            <a:chOff x="0" y="0"/>
            <a:chExt cx="7172404" cy="7172404"/>
          </a:xfrm>
        </p:grpSpPr>
        <p:sp>
          <p:nvSpPr>
            <p:cNvPr id="8" name="Freeform 8"/>
            <p:cNvSpPr/>
            <p:nvPr/>
          </p:nvSpPr>
          <p:spPr>
            <a:xfrm>
              <a:off x="0" y="0"/>
              <a:ext cx="7172452" cy="7172452"/>
            </a:xfrm>
            <a:custGeom>
              <a:avLst/>
              <a:gdLst/>
              <a:ahLst/>
              <a:cxnLst/>
              <a:rect l="l" t="t" r="r" b="b"/>
              <a:pathLst>
                <a:path w="7172452" h="7172452">
                  <a:moveTo>
                    <a:pt x="0" y="3586226"/>
                  </a:moveTo>
                  <a:lnTo>
                    <a:pt x="3586226" y="0"/>
                  </a:lnTo>
                  <a:lnTo>
                    <a:pt x="7172452" y="3586226"/>
                  </a:lnTo>
                  <a:lnTo>
                    <a:pt x="3586226" y="7172452"/>
                  </a:lnTo>
                  <a:close/>
                </a:path>
              </a:pathLst>
            </a:custGeom>
            <a:gradFill rotWithShape="1">
              <a:gsLst>
                <a:gs pos="0">
                  <a:srgbClr val="FADDD5">
                    <a:alpha val="100000"/>
                  </a:srgbClr>
                </a:gs>
                <a:gs pos="50000">
                  <a:srgbClr val="FAD6CB">
                    <a:alpha val="100000"/>
                  </a:srgbClr>
                </a:gs>
                <a:gs pos="100000">
                  <a:srgbClr val="F2D0C6">
                    <a:alpha val="100000"/>
                  </a:srgbClr>
                </a:gs>
              </a:gsLst>
              <a:lin ang="5400000"/>
            </a:gradFill>
          </p:spPr>
          <p:txBody>
            <a:bodyPr/>
            <a:lstStyle/>
            <a:p>
              <a:endParaRPr lang="en-GB"/>
            </a:p>
          </p:txBody>
        </p:sp>
      </p:grpSp>
      <p:grpSp>
        <p:nvGrpSpPr>
          <p:cNvPr id="9" name="Group 9"/>
          <p:cNvGrpSpPr/>
          <p:nvPr/>
        </p:nvGrpSpPr>
        <p:grpSpPr>
          <a:xfrm>
            <a:off x="2462757" y="3643194"/>
            <a:ext cx="2097927" cy="2097927"/>
            <a:chOff x="0" y="0"/>
            <a:chExt cx="2797236" cy="2797236"/>
          </a:xfrm>
        </p:grpSpPr>
        <p:sp>
          <p:nvSpPr>
            <p:cNvPr id="10" name="Freeform 10"/>
            <p:cNvSpPr/>
            <p:nvPr/>
          </p:nvSpPr>
          <p:spPr>
            <a:xfrm>
              <a:off x="0" y="0"/>
              <a:ext cx="2797175" cy="2797175"/>
            </a:xfrm>
            <a:custGeom>
              <a:avLst/>
              <a:gdLst/>
              <a:ahLst/>
              <a:cxnLst/>
              <a:rect l="l" t="t" r="r" b="b"/>
              <a:pathLst>
                <a:path w="2797175" h="2797175">
                  <a:moveTo>
                    <a:pt x="0" y="466217"/>
                  </a:moveTo>
                  <a:cubicBezTo>
                    <a:pt x="0" y="208788"/>
                    <a:pt x="208788" y="0"/>
                    <a:pt x="466217" y="0"/>
                  </a:cubicBezTo>
                  <a:lnTo>
                    <a:pt x="2330958" y="0"/>
                  </a:lnTo>
                  <a:cubicBezTo>
                    <a:pt x="2588387" y="0"/>
                    <a:pt x="2797175" y="208788"/>
                    <a:pt x="2797175" y="466217"/>
                  </a:cubicBezTo>
                  <a:lnTo>
                    <a:pt x="2797175" y="2330958"/>
                  </a:lnTo>
                  <a:cubicBezTo>
                    <a:pt x="2797175" y="2588387"/>
                    <a:pt x="2588387" y="2797175"/>
                    <a:pt x="2330958" y="2797175"/>
                  </a:cubicBezTo>
                  <a:lnTo>
                    <a:pt x="466217" y="2797175"/>
                  </a:lnTo>
                  <a:cubicBezTo>
                    <a:pt x="208788" y="2797175"/>
                    <a:pt x="0" y="2588514"/>
                    <a:pt x="0" y="2330958"/>
                  </a:cubicBezTo>
                  <a:close/>
                </a:path>
              </a:pathLst>
            </a:custGeom>
            <a:gradFill rotWithShape="1">
              <a:gsLst>
                <a:gs pos="0">
                  <a:srgbClr val="F18D58">
                    <a:alpha val="100000"/>
                  </a:srgbClr>
                </a:gs>
                <a:gs pos="50000">
                  <a:srgbClr val="F67B28">
                    <a:alpha val="100000"/>
                  </a:srgbClr>
                </a:gs>
                <a:gs pos="100000">
                  <a:srgbClr val="E36B1A">
                    <a:alpha val="100000"/>
                  </a:srgbClr>
                </a:gs>
              </a:gsLst>
              <a:lin ang="5400000"/>
            </a:gradFill>
          </p:spPr>
          <p:txBody>
            <a:bodyPr/>
            <a:lstStyle/>
            <a:p>
              <a:endParaRPr lang="en-GB"/>
            </a:p>
          </p:txBody>
        </p:sp>
      </p:grpSp>
      <p:grpSp>
        <p:nvGrpSpPr>
          <p:cNvPr id="11" name="Group 11"/>
          <p:cNvGrpSpPr/>
          <p:nvPr/>
        </p:nvGrpSpPr>
        <p:grpSpPr>
          <a:xfrm>
            <a:off x="2560407" y="3740844"/>
            <a:ext cx="1902627" cy="1902627"/>
            <a:chOff x="0" y="0"/>
            <a:chExt cx="2536836" cy="2536836"/>
          </a:xfrm>
        </p:grpSpPr>
        <p:sp>
          <p:nvSpPr>
            <p:cNvPr id="12" name="Freeform 12"/>
            <p:cNvSpPr/>
            <p:nvPr/>
          </p:nvSpPr>
          <p:spPr>
            <a:xfrm>
              <a:off x="0" y="0"/>
              <a:ext cx="2536836" cy="2536836"/>
            </a:xfrm>
            <a:custGeom>
              <a:avLst/>
              <a:gdLst/>
              <a:ahLst/>
              <a:cxnLst/>
              <a:rect l="l" t="t" r="r" b="b"/>
              <a:pathLst>
                <a:path w="2536836" h="2536836">
                  <a:moveTo>
                    <a:pt x="0" y="0"/>
                  </a:moveTo>
                  <a:lnTo>
                    <a:pt x="2536836" y="0"/>
                  </a:lnTo>
                  <a:lnTo>
                    <a:pt x="2536836" y="2536836"/>
                  </a:lnTo>
                  <a:lnTo>
                    <a:pt x="0" y="25368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3" name="Group 13"/>
            <p:cNvGrpSpPr/>
            <p:nvPr/>
          </p:nvGrpSpPr>
          <p:grpSpPr>
            <a:xfrm>
              <a:off x="0" y="0"/>
              <a:ext cx="2536836" cy="2536836"/>
              <a:chOff x="0" y="0"/>
              <a:chExt cx="2536836" cy="2536836"/>
            </a:xfrm>
          </p:grpSpPr>
          <p:sp>
            <p:nvSpPr>
              <p:cNvPr id="14" name="Freeform 14"/>
              <p:cNvSpPr/>
              <p:nvPr/>
            </p:nvSpPr>
            <p:spPr>
              <a:xfrm>
                <a:off x="0" y="0"/>
                <a:ext cx="2536836" cy="2536836"/>
              </a:xfrm>
              <a:custGeom>
                <a:avLst/>
                <a:gdLst/>
                <a:ahLst/>
                <a:cxnLst/>
                <a:rect l="l" t="t" r="r" b="b"/>
                <a:pathLst>
                  <a:path w="2536836" h="2536836">
                    <a:moveTo>
                      <a:pt x="0" y="0"/>
                    </a:moveTo>
                    <a:lnTo>
                      <a:pt x="2536836" y="0"/>
                    </a:lnTo>
                    <a:lnTo>
                      <a:pt x="2536836" y="2536836"/>
                    </a:lnTo>
                    <a:lnTo>
                      <a:pt x="0" y="2536836"/>
                    </a:lnTo>
                    <a:close/>
                  </a:path>
                </a:pathLst>
              </a:custGeom>
              <a:solidFill>
                <a:srgbClr val="000000">
                  <a:alpha val="0"/>
                </a:srgbClr>
              </a:solidFill>
            </p:spPr>
            <p:txBody>
              <a:bodyPr/>
              <a:lstStyle/>
              <a:p>
                <a:endParaRPr lang="en-GB"/>
              </a:p>
            </p:txBody>
          </p:sp>
          <p:sp>
            <p:nvSpPr>
              <p:cNvPr id="15" name="TextBox 15"/>
              <p:cNvSpPr txBox="1"/>
              <p:nvPr/>
            </p:nvSpPr>
            <p:spPr>
              <a:xfrm>
                <a:off x="0" y="19050"/>
                <a:ext cx="2536836" cy="2517786"/>
              </a:xfrm>
              <a:prstGeom prst="rect">
                <a:avLst/>
              </a:prstGeom>
            </p:spPr>
            <p:txBody>
              <a:bodyPr lIns="0" tIns="0" rIns="0" bIns="0" rtlCol="0" anchor="ctr"/>
              <a:lstStyle/>
              <a:p>
                <a:pPr algn="ctr">
                  <a:lnSpc>
                    <a:spcPts val="2592"/>
                  </a:lnSpc>
                </a:pPr>
                <a:r>
                  <a:rPr lang="en-US" sz="2400" b="1">
                    <a:solidFill>
                      <a:srgbClr val="000000"/>
                    </a:solidFill>
                    <a:latin typeface="Arial Bold"/>
                    <a:ea typeface="Arial Bold"/>
                    <a:cs typeface="Arial Bold"/>
                    <a:sym typeface="Arial Bold"/>
                  </a:rPr>
                  <a:t>Situation</a:t>
                </a:r>
              </a:p>
            </p:txBody>
          </p:sp>
        </p:grpSp>
      </p:grpSp>
      <p:grpSp>
        <p:nvGrpSpPr>
          <p:cNvPr id="16" name="Group 16"/>
          <p:cNvGrpSpPr/>
          <p:nvPr/>
        </p:nvGrpSpPr>
        <p:grpSpPr>
          <a:xfrm>
            <a:off x="4722064" y="3643194"/>
            <a:ext cx="2097927" cy="2097927"/>
            <a:chOff x="0" y="0"/>
            <a:chExt cx="2797236" cy="2797236"/>
          </a:xfrm>
        </p:grpSpPr>
        <p:sp>
          <p:nvSpPr>
            <p:cNvPr id="17" name="Freeform 17"/>
            <p:cNvSpPr/>
            <p:nvPr/>
          </p:nvSpPr>
          <p:spPr>
            <a:xfrm>
              <a:off x="0" y="0"/>
              <a:ext cx="2797175" cy="2797175"/>
            </a:xfrm>
            <a:custGeom>
              <a:avLst/>
              <a:gdLst/>
              <a:ahLst/>
              <a:cxnLst/>
              <a:rect l="l" t="t" r="r" b="b"/>
              <a:pathLst>
                <a:path w="2797175" h="2797175">
                  <a:moveTo>
                    <a:pt x="0" y="466217"/>
                  </a:moveTo>
                  <a:cubicBezTo>
                    <a:pt x="0" y="208788"/>
                    <a:pt x="208788" y="0"/>
                    <a:pt x="466217" y="0"/>
                  </a:cubicBezTo>
                  <a:lnTo>
                    <a:pt x="2330958" y="0"/>
                  </a:lnTo>
                  <a:cubicBezTo>
                    <a:pt x="2588387" y="0"/>
                    <a:pt x="2797175" y="208788"/>
                    <a:pt x="2797175" y="466217"/>
                  </a:cubicBezTo>
                  <a:lnTo>
                    <a:pt x="2797175" y="2330958"/>
                  </a:lnTo>
                  <a:cubicBezTo>
                    <a:pt x="2797175" y="2588387"/>
                    <a:pt x="2588387" y="2797175"/>
                    <a:pt x="2330958" y="2797175"/>
                  </a:cubicBezTo>
                  <a:lnTo>
                    <a:pt x="466217" y="2797175"/>
                  </a:lnTo>
                  <a:cubicBezTo>
                    <a:pt x="208788" y="2797175"/>
                    <a:pt x="0" y="2588514"/>
                    <a:pt x="0" y="2330958"/>
                  </a:cubicBezTo>
                  <a:close/>
                </a:path>
              </a:pathLst>
            </a:custGeom>
            <a:gradFill rotWithShape="1">
              <a:gsLst>
                <a:gs pos="0">
                  <a:srgbClr val="957DDB">
                    <a:alpha val="100000"/>
                  </a:srgbClr>
                </a:gs>
                <a:gs pos="50000">
                  <a:srgbClr val="7E53DA">
                    <a:alpha val="100000"/>
                  </a:srgbClr>
                </a:gs>
                <a:gs pos="100000">
                  <a:srgbClr val="6F47C5">
                    <a:alpha val="100000"/>
                  </a:srgbClr>
                </a:gs>
              </a:gsLst>
              <a:lin ang="5400000"/>
            </a:gradFill>
          </p:spPr>
          <p:txBody>
            <a:bodyPr/>
            <a:lstStyle/>
            <a:p>
              <a:endParaRPr lang="en-GB"/>
            </a:p>
          </p:txBody>
        </p:sp>
      </p:grpSp>
      <p:grpSp>
        <p:nvGrpSpPr>
          <p:cNvPr id="18" name="Group 18"/>
          <p:cNvGrpSpPr/>
          <p:nvPr/>
        </p:nvGrpSpPr>
        <p:grpSpPr>
          <a:xfrm>
            <a:off x="4819714" y="3740844"/>
            <a:ext cx="1902627" cy="1902627"/>
            <a:chOff x="0" y="0"/>
            <a:chExt cx="2536836" cy="2536836"/>
          </a:xfrm>
        </p:grpSpPr>
        <p:sp>
          <p:nvSpPr>
            <p:cNvPr id="19" name="Freeform 19"/>
            <p:cNvSpPr/>
            <p:nvPr/>
          </p:nvSpPr>
          <p:spPr>
            <a:xfrm>
              <a:off x="0" y="0"/>
              <a:ext cx="2536836" cy="2536836"/>
            </a:xfrm>
            <a:custGeom>
              <a:avLst/>
              <a:gdLst/>
              <a:ahLst/>
              <a:cxnLst/>
              <a:rect l="l" t="t" r="r" b="b"/>
              <a:pathLst>
                <a:path w="2536836" h="2536836">
                  <a:moveTo>
                    <a:pt x="0" y="0"/>
                  </a:moveTo>
                  <a:lnTo>
                    <a:pt x="2536836" y="0"/>
                  </a:lnTo>
                  <a:lnTo>
                    <a:pt x="2536836" y="2536836"/>
                  </a:lnTo>
                  <a:lnTo>
                    <a:pt x="0" y="25368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20" name="Group 20"/>
            <p:cNvGrpSpPr/>
            <p:nvPr/>
          </p:nvGrpSpPr>
          <p:grpSpPr>
            <a:xfrm>
              <a:off x="0" y="0"/>
              <a:ext cx="2536836" cy="2536836"/>
              <a:chOff x="0" y="0"/>
              <a:chExt cx="2536836" cy="2536836"/>
            </a:xfrm>
          </p:grpSpPr>
          <p:sp>
            <p:nvSpPr>
              <p:cNvPr id="21" name="Freeform 21"/>
              <p:cNvSpPr/>
              <p:nvPr/>
            </p:nvSpPr>
            <p:spPr>
              <a:xfrm>
                <a:off x="0" y="0"/>
                <a:ext cx="2536836" cy="2536836"/>
              </a:xfrm>
              <a:custGeom>
                <a:avLst/>
                <a:gdLst/>
                <a:ahLst/>
                <a:cxnLst/>
                <a:rect l="l" t="t" r="r" b="b"/>
                <a:pathLst>
                  <a:path w="2536836" h="2536836">
                    <a:moveTo>
                      <a:pt x="0" y="0"/>
                    </a:moveTo>
                    <a:lnTo>
                      <a:pt x="2536836" y="0"/>
                    </a:lnTo>
                    <a:lnTo>
                      <a:pt x="2536836" y="2536836"/>
                    </a:lnTo>
                    <a:lnTo>
                      <a:pt x="0" y="2536836"/>
                    </a:lnTo>
                    <a:close/>
                  </a:path>
                </a:pathLst>
              </a:custGeom>
              <a:solidFill>
                <a:srgbClr val="000000">
                  <a:alpha val="0"/>
                </a:srgbClr>
              </a:solidFill>
            </p:spPr>
            <p:txBody>
              <a:bodyPr/>
              <a:lstStyle/>
              <a:p>
                <a:endParaRPr lang="en-GB"/>
              </a:p>
            </p:txBody>
          </p:sp>
          <p:sp>
            <p:nvSpPr>
              <p:cNvPr id="22" name="TextBox 22"/>
              <p:cNvSpPr txBox="1"/>
              <p:nvPr/>
            </p:nvSpPr>
            <p:spPr>
              <a:xfrm>
                <a:off x="0" y="19050"/>
                <a:ext cx="2536836" cy="2517786"/>
              </a:xfrm>
              <a:prstGeom prst="rect">
                <a:avLst/>
              </a:prstGeom>
            </p:spPr>
            <p:txBody>
              <a:bodyPr lIns="0" tIns="0" rIns="0" bIns="0" rtlCol="0" anchor="ctr"/>
              <a:lstStyle/>
              <a:p>
                <a:pPr algn="ctr">
                  <a:lnSpc>
                    <a:spcPts val="2592"/>
                  </a:lnSpc>
                </a:pPr>
                <a:r>
                  <a:rPr lang="en-US" sz="2400" b="1">
                    <a:solidFill>
                      <a:srgbClr val="000000"/>
                    </a:solidFill>
                    <a:latin typeface="Arial Bold"/>
                    <a:ea typeface="Arial Bold"/>
                    <a:cs typeface="Arial Bold"/>
                    <a:sym typeface="Arial Bold"/>
                  </a:rPr>
                  <a:t>Task</a:t>
                </a:r>
              </a:p>
            </p:txBody>
          </p:sp>
        </p:grpSp>
      </p:grpSp>
      <p:grpSp>
        <p:nvGrpSpPr>
          <p:cNvPr id="23" name="Group 23"/>
          <p:cNvGrpSpPr/>
          <p:nvPr/>
        </p:nvGrpSpPr>
        <p:grpSpPr>
          <a:xfrm>
            <a:off x="2462757" y="5902502"/>
            <a:ext cx="2097927" cy="2097927"/>
            <a:chOff x="0" y="0"/>
            <a:chExt cx="2797236" cy="2797236"/>
          </a:xfrm>
        </p:grpSpPr>
        <p:sp>
          <p:nvSpPr>
            <p:cNvPr id="24" name="Freeform 24"/>
            <p:cNvSpPr/>
            <p:nvPr/>
          </p:nvSpPr>
          <p:spPr>
            <a:xfrm>
              <a:off x="0" y="0"/>
              <a:ext cx="2797175" cy="2797175"/>
            </a:xfrm>
            <a:custGeom>
              <a:avLst/>
              <a:gdLst/>
              <a:ahLst/>
              <a:cxnLst/>
              <a:rect l="l" t="t" r="r" b="b"/>
              <a:pathLst>
                <a:path w="2797175" h="2797175">
                  <a:moveTo>
                    <a:pt x="0" y="466217"/>
                  </a:moveTo>
                  <a:cubicBezTo>
                    <a:pt x="0" y="208788"/>
                    <a:pt x="208788" y="0"/>
                    <a:pt x="466217" y="0"/>
                  </a:cubicBezTo>
                  <a:lnTo>
                    <a:pt x="2330958" y="0"/>
                  </a:lnTo>
                  <a:cubicBezTo>
                    <a:pt x="2588387" y="0"/>
                    <a:pt x="2797175" y="208788"/>
                    <a:pt x="2797175" y="466217"/>
                  </a:cubicBezTo>
                  <a:lnTo>
                    <a:pt x="2797175" y="2330958"/>
                  </a:lnTo>
                  <a:cubicBezTo>
                    <a:pt x="2797175" y="2588387"/>
                    <a:pt x="2588387" y="2797175"/>
                    <a:pt x="2330958" y="2797175"/>
                  </a:cubicBezTo>
                  <a:lnTo>
                    <a:pt x="466217" y="2797175"/>
                  </a:lnTo>
                  <a:cubicBezTo>
                    <a:pt x="208788" y="2797175"/>
                    <a:pt x="0" y="2588514"/>
                    <a:pt x="0" y="2330958"/>
                  </a:cubicBezTo>
                  <a:close/>
                </a:path>
              </a:pathLst>
            </a:custGeom>
            <a:gradFill rotWithShape="1">
              <a:gsLst>
                <a:gs pos="0">
                  <a:srgbClr val="9DC9A5">
                    <a:alpha val="100000"/>
                  </a:srgbClr>
                </a:gs>
                <a:gs pos="50000">
                  <a:srgbClr val="7AC18B">
                    <a:alpha val="100000"/>
                  </a:srgbClr>
                </a:gs>
                <a:gs pos="100000">
                  <a:srgbClr val="72A87E">
                    <a:alpha val="100000"/>
                  </a:srgbClr>
                </a:gs>
              </a:gsLst>
              <a:lin ang="5400000"/>
            </a:gradFill>
          </p:spPr>
          <p:txBody>
            <a:bodyPr/>
            <a:lstStyle/>
            <a:p>
              <a:endParaRPr lang="en-GB"/>
            </a:p>
          </p:txBody>
        </p:sp>
      </p:grpSp>
      <p:grpSp>
        <p:nvGrpSpPr>
          <p:cNvPr id="25" name="Group 25"/>
          <p:cNvGrpSpPr/>
          <p:nvPr/>
        </p:nvGrpSpPr>
        <p:grpSpPr>
          <a:xfrm>
            <a:off x="2560407" y="6000152"/>
            <a:ext cx="1902627" cy="1902627"/>
            <a:chOff x="0" y="0"/>
            <a:chExt cx="2536836" cy="2536836"/>
          </a:xfrm>
        </p:grpSpPr>
        <p:sp>
          <p:nvSpPr>
            <p:cNvPr id="26" name="Freeform 26"/>
            <p:cNvSpPr/>
            <p:nvPr/>
          </p:nvSpPr>
          <p:spPr>
            <a:xfrm>
              <a:off x="0" y="0"/>
              <a:ext cx="2536836" cy="2536836"/>
            </a:xfrm>
            <a:custGeom>
              <a:avLst/>
              <a:gdLst/>
              <a:ahLst/>
              <a:cxnLst/>
              <a:rect l="l" t="t" r="r" b="b"/>
              <a:pathLst>
                <a:path w="2536836" h="2536836">
                  <a:moveTo>
                    <a:pt x="0" y="0"/>
                  </a:moveTo>
                  <a:lnTo>
                    <a:pt x="2536836" y="0"/>
                  </a:lnTo>
                  <a:lnTo>
                    <a:pt x="2536836" y="2536836"/>
                  </a:lnTo>
                  <a:lnTo>
                    <a:pt x="0" y="25368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27" name="Group 27"/>
            <p:cNvGrpSpPr/>
            <p:nvPr/>
          </p:nvGrpSpPr>
          <p:grpSpPr>
            <a:xfrm>
              <a:off x="0" y="0"/>
              <a:ext cx="2536836" cy="2536836"/>
              <a:chOff x="0" y="0"/>
              <a:chExt cx="2536836" cy="2536836"/>
            </a:xfrm>
          </p:grpSpPr>
          <p:sp>
            <p:nvSpPr>
              <p:cNvPr id="28" name="Freeform 28"/>
              <p:cNvSpPr/>
              <p:nvPr/>
            </p:nvSpPr>
            <p:spPr>
              <a:xfrm>
                <a:off x="0" y="0"/>
                <a:ext cx="2536836" cy="2536836"/>
              </a:xfrm>
              <a:custGeom>
                <a:avLst/>
                <a:gdLst/>
                <a:ahLst/>
                <a:cxnLst/>
                <a:rect l="l" t="t" r="r" b="b"/>
                <a:pathLst>
                  <a:path w="2536836" h="2536836">
                    <a:moveTo>
                      <a:pt x="0" y="0"/>
                    </a:moveTo>
                    <a:lnTo>
                      <a:pt x="2536836" y="0"/>
                    </a:lnTo>
                    <a:lnTo>
                      <a:pt x="2536836" y="2536836"/>
                    </a:lnTo>
                    <a:lnTo>
                      <a:pt x="0" y="2536836"/>
                    </a:lnTo>
                    <a:close/>
                  </a:path>
                </a:pathLst>
              </a:custGeom>
              <a:solidFill>
                <a:srgbClr val="000000">
                  <a:alpha val="0"/>
                </a:srgbClr>
              </a:solidFill>
            </p:spPr>
            <p:txBody>
              <a:bodyPr/>
              <a:lstStyle/>
              <a:p>
                <a:endParaRPr lang="en-GB"/>
              </a:p>
            </p:txBody>
          </p:sp>
          <p:sp>
            <p:nvSpPr>
              <p:cNvPr id="29" name="TextBox 29"/>
              <p:cNvSpPr txBox="1"/>
              <p:nvPr/>
            </p:nvSpPr>
            <p:spPr>
              <a:xfrm>
                <a:off x="0" y="19050"/>
                <a:ext cx="2536836" cy="2517786"/>
              </a:xfrm>
              <a:prstGeom prst="rect">
                <a:avLst/>
              </a:prstGeom>
            </p:spPr>
            <p:txBody>
              <a:bodyPr lIns="0" tIns="0" rIns="0" bIns="0" rtlCol="0" anchor="ctr"/>
              <a:lstStyle/>
              <a:p>
                <a:pPr algn="ctr">
                  <a:lnSpc>
                    <a:spcPts val="2592"/>
                  </a:lnSpc>
                </a:pPr>
                <a:r>
                  <a:rPr lang="en-US" sz="2400" b="1">
                    <a:solidFill>
                      <a:srgbClr val="000000"/>
                    </a:solidFill>
                    <a:latin typeface="Arial Bold"/>
                    <a:ea typeface="Arial Bold"/>
                    <a:cs typeface="Arial Bold"/>
                    <a:sym typeface="Arial Bold"/>
                  </a:rPr>
                  <a:t>Action</a:t>
                </a:r>
              </a:p>
            </p:txBody>
          </p:sp>
        </p:grpSp>
      </p:grpSp>
      <p:grpSp>
        <p:nvGrpSpPr>
          <p:cNvPr id="30" name="Group 30"/>
          <p:cNvGrpSpPr/>
          <p:nvPr/>
        </p:nvGrpSpPr>
        <p:grpSpPr>
          <a:xfrm>
            <a:off x="4722064" y="5902502"/>
            <a:ext cx="2097927" cy="2097927"/>
            <a:chOff x="0" y="0"/>
            <a:chExt cx="2797236" cy="2797236"/>
          </a:xfrm>
        </p:grpSpPr>
        <p:sp>
          <p:nvSpPr>
            <p:cNvPr id="31" name="Freeform 31"/>
            <p:cNvSpPr/>
            <p:nvPr/>
          </p:nvSpPr>
          <p:spPr>
            <a:xfrm>
              <a:off x="0" y="0"/>
              <a:ext cx="2797175" cy="2797175"/>
            </a:xfrm>
            <a:custGeom>
              <a:avLst/>
              <a:gdLst/>
              <a:ahLst/>
              <a:cxnLst/>
              <a:rect l="l" t="t" r="r" b="b"/>
              <a:pathLst>
                <a:path w="2797175" h="2797175">
                  <a:moveTo>
                    <a:pt x="0" y="466217"/>
                  </a:moveTo>
                  <a:cubicBezTo>
                    <a:pt x="0" y="208788"/>
                    <a:pt x="208788" y="0"/>
                    <a:pt x="466217" y="0"/>
                  </a:cubicBezTo>
                  <a:lnTo>
                    <a:pt x="2330958" y="0"/>
                  </a:lnTo>
                  <a:cubicBezTo>
                    <a:pt x="2588387" y="0"/>
                    <a:pt x="2797175" y="208788"/>
                    <a:pt x="2797175" y="466217"/>
                  </a:cubicBezTo>
                  <a:lnTo>
                    <a:pt x="2797175" y="2330958"/>
                  </a:lnTo>
                  <a:cubicBezTo>
                    <a:pt x="2797175" y="2588387"/>
                    <a:pt x="2588387" y="2797175"/>
                    <a:pt x="2330958" y="2797175"/>
                  </a:cubicBezTo>
                  <a:lnTo>
                    <a:pt x="466217" y="2797175"/>
                  </a:lnTo>
                  <a:cubicBezTo>
                    <a:pt x="208788" y="2797175"/>
                    <a:pt x="0" y="2588514"/>
                    <a:pt x="0" y="2330958"/>
                  </a:cubicBezTo>
                  <a:close/>
                </a:path>
              </a:pathLst>
            </a:custGeom>
            <a:gradFill rotWithShape="1">
              <a:gsLst>
                <a:gs pos="0">
                  <a:srgbClr val="BBBAB8">
                    <a:alpha val="100000"/>
                  </a:srgbClr>
                </a:gs>
                <a:gs pos="50000">
                  <a:srgbClr val="ADA081">
                    <a:alpha val="100000"/>
                  </a:srgbClr>
                </a:gs>
                <a:gs pos="100000">
                  <a:srgbClr val="949494">
                    <a:alpha val="100000"/>
                  </a:srgbClr>
                </a:gs>
              </a:gsLst>
              <a:lin ang="5400000"/>
            </a:gradFill>
          </p:spPr>
          <p:txBody>
            <a:bodyPr/>
            <a:lstStyle/>
            <a:p>
              <a:endParaRPr lang="en-GB"/>
            </a:p>
          </p:txBody>
        </p:sp>
      </p:grpSp>
      <p:grpSp>
        <p:nvGrpSpPr>
          <p:cNvPr id="32" name="Group 32"/>
          <p:cNvGrpSpPr/>
          <p:nvPr/>
        </p:nvGrpSpPr>
        <p:grpSpPr>
          <a:xfrm>
            <a:off x="4819714" y="6000152"/>
            <a:ext cx="1902627" cy="1902627"/>
            <a:chOff x="0" y="0"/>
            <a:chExt cx="2536836" cy="2536836"/>
          </a:xfrm>
        </p:grpSpPr>
        <p:sp>
          <p:nvSpPr>
            <p:cNvPr id="33" name="Freeform 33"/>
            <p:cNvSpPr/>
            <p:nvPr/>
          </p:nvSpPr>
          <p:spPr>
            <a:xfrm>
              <a:off x="0" y="0"/>
              <a:ext cx="2536836" cy="2536836"/>
            </a:xfrm>
            <a:custGeom>
              <a:avLst/>
              <a:gdLst/>
              <a:ahLst/>
              <a:cxnLst/>
              <a:rect l="l" t="t" r="r" b="b"/>
              <a:pathLst>
                <a:path w="2536836" h="2536836">
                  <a:moveTo>
                    <a:pt x="0" y="0"/>
                  </a:moveTo>
                  <a:lnTo>
                    <a:pt x="2536836" y="0"/>
                  </a:lnTo>
                  <a:lnTo>
                    <a:pt x="2536836" y="2536836"/>
                  </a:lnTo>
                  <a:lnTo>
                    <a:pt x="0" y="25368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34" name="Group 34"/>
            <p:cNvGrpSpPr/>
            <p:nvPr/>
          </p:nvGrpSpPr>
          <p:grpSpPr>
            <a:xfrm>
              <a:off x="0" y="0"/>
              <a:ext cx="2536836" cy="2536836"/>
              <a:chOff x="0" y="0"/>
              <a:chExt cx="2536836" cy="2536836"/>
            </a:xfrm>
          </p:grpSpPr>
          <p:sp>
            <p:nvSpPr>
              <p:cNvPr id="35" name="Freeform 35"/>
              <p:cNvSpPr/>
              <p:nvPr/>
            </p:nvSpPr>
            <p:spPr>
              <a:xfrm>
                <a:off x="0" y="0"/>
                <a:ext cx="2536836" cy="2536836"/>
              </a:xfrm>
              <a:custGeom>
                <a:avLst/>
                <a:gdLst/>
                <a:ahLst/>
                <a:cxnLst/>
                <a:rect l="l" t="t" r="r" b="b"/>
                <a:pathLst>
                  <a:path w="2536836" h="2536836">
                    <a:moveTo>
                      <a:pt x="0" y="0"/>
                    </a:moveTo>
                    <a:lnTo>
                      <a:pt x="2536836" y="0"/>
                    </a:lnTo>
                    <a:lnTo>
                      <a:pt x="2536836" y="2536836"/>
                    </a:lnTo>
                    <a:lnTo>
                      <a:pt x="0" y="2536836"/>
                    </a:lnTo>
                    <a:close/>
                  </a:path>
                </a:pathLst>
              </a:custGeom>
              <a:solidFill>
                <a:srgbClr val="000000">
                  <a:alpha val="0"/>
                </a:srgbClr>
              </a:solidFill>
            </p:spPr>
            <p:txBody>
              <a:bodyPr/>
              <a:lstStyle/>
              <a:p>
                <a:endParaRPr lang="en-GB"/>
              </a:p>
            </p:txBody>
          </p:sp>
          <p:sp>
            <p:nvSpPr>
              <p:cNvPr id="36" name="TextBox 36"/>
              <p:cNvSpPr txBox="1"/>
              <p:nvPr/>
            </p:nvSpPr>
            <p:spPr>
              <a:xfrm>
                <a:off x="0" y="19050"/>
                <a:ext cx="2536836" cy="2517786"/>
              </a:xfrm>
              <a:prstGeom prst="rect">
                <a:avLst/>
              </a:prstGeom>
            </p:spPr>
            <p:txBody>
              <a:bodyPr lIns="0" tIns="0" rIns="0" bIns="0" rtlCol="0" anchor="ctr"/>
              <a:lstStyle/>
              <a:p>
                <a:pPr algn="ctr">
                  <a:lnSpc>
                    <a:spcPts val="2592"/>
                  </a:lnSpc>
                </a:pPr>
                <a:r>
                  <a:rPr lang="en-US" sz="2400" b="1">
                    <a:solidFill>
                      <a:srgbClr val="000000"/>
                    </a:solidFill>
                    <a:latin typeface="Arial Bold"/>
                    <a:ea typeface="Arial Bold"/>
                    <a:cs typeface="Arial Bold"/>
                    <a:sym typeface="Arial Bold"/>
                  </a:rPr>
                  <a:t>Result</a:t>
                </a:r>
              </a:p>
            </p:txBody>
          </p:sp>
        </p:gr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17000"/>
            </a:blip>
            <a:stretch>
              <a:fillRect/>
            </a:stretch>
          </a:blipFill>
        </p:spPr>
        <p:txBody>
          <a:bodyPr/>
          <a:lstStyle/>
          <a:p>
            <a:endParaRPr lang="en-GB"/>
          </a:p>
        </p:txBody>
      </p:sp>
      <p:grpSp>
        <p:nvGrpSpPr>
          <p:cNvPr id="3" name="Group 3"/>
          <p:cNvGrpSpPr/>
          <p:nvPr/>
        </p:nvGrpSpPr>
        <p:grpSpPr>
          <a:xfrm>
            <a:off x="1257300" y="547688"/>
            <a:ext cx="15773400" cy="1988345"/>
            <a:chOff x="0" y="0"/>
            <a:chExt cx="21031200" cy="2651126"/>
          </a:xfrm>
        </p:grpSpPr>
        <p:sp>
          <p:nvSpPr>
            <p:cNvPr id="4" name="Freeform 4"/>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5" name="TextBox 5"/>
            <p:cNvSpPr txBox="1"/>
            <p:nvPr/>
          </p:nvSpPr>
          <p:spPr>
            <a:xfrm>
              <a:off x="0" y="-219075"/>
              <a:ext cx="21031200" cy="2870201"/>
            </a:xfrm>
            <a:prstGeom prst="rect">
              <a:avLst/>
            </a:prstGeom>
          </p:spPr>
          <p:txBody>
            <a:bodyPr lIns="0" tIns="0" rIns="0" bIns="0" rtlCol="0" anchor="ctr"/>
            <a:lstStyle/>
            <a:p>
              <a:pPr algn="ctr">
                <a:lnSpc>
                  <a:spcPts val="6210"/>
                </a:lnSpc>
              </a:pPr>
              <a:r>
                <a:rPr lang="en-US" sz="3450" b="1">
                  <a:solidFill>
                    <a:srgbClr val="000000"/>
                  </a:solidFill>
                  <a:latin typeface="Arial Bold"/>
                  <a:ea typeface="Arial Bold"/>
                  <a:cs typeface="Arial Bold"/>
                  <a:sym typeface="Arial Bold"/>
                </a:rPr>
                <a:t>Situational Interview</a:t>
              </a:r>
            </a:p>
          </p:txBody>
        </p:sp>
      </p:grpSp>
      <p:sp>
        <p:nvSpPr>
          <p:cNvPr id="6" name="Freeform 6"/>
          <p:cNvSpPr/>
          <p:nvPr/>
        </p:nvSpPr>
        <p:spPr>
          <a:xfrm>
            <a:off x="5334000" y="1255935"/>
            <a:ext cx="7942661" cy="2152651"/>
          </a:xfrm>
          <a:custGeom>
            <a:avLst/>
            <a:gdLst/>
            <a:ahLst/>
            <a:cxnLst/>
            <a:rect l="l" t="t" r="r" b="b"/>
            <a:pathLst>
              <a:path w="7942661" h="7942661">
                <a:moveTo>
                  <a:pt x="0" y="0"/>
                </a:moveTo>
                <a:lnTo>
                  <a:pt x="7942662" y="0"/>
                </a:lnTo>
                <a:lnTo>
                  <a:pt x="7942662" y="7942662"/>
                </a:lnTo>
                <a:lnTo>
                  <a:pt x="0" y="7942662"/>
                </a:lnTo>
                <a:lnTo>
                  <a:pt x="0" y="0"/>
                </a:lnTo>
                <a:close/>
              </a:path>
            </a:pathLst>
          </a:custGeom>
          <a:blipFill>
            <a:blip r:embed="rId4">
              <a:alphaModFix amt="21999"/>
            </a:blip>
            <a:stretch>
              <a:fillRect t="-75198" b="75198"/>
            </a:stretch>
          </a:blipFill>
        </p:spPr>
        <p:txBody>
          <a:bodyPr/>
          <a:lstStyle/>
          <a:p>
            <a:endParaRPr lang="en-GB"/>
          </a:p>
        </p:txBody>
      </p:sp>
      <p:sp>
        <p:nvSpPr>
          <p:cNvPr id="7" name="TextBox 7"/>
          <p:cNvSpPr txBox="1"/>
          <p:nvPr/>
        </p:nvSpPr>
        <p:spPr>
          <a:xfrm>
            <a:off x="1257300" y="4006100"/>
            <a:ext cx="15590520" cy="3013710"/>
          </a:xfrm>
          <a:prstGeom prst="rect">
            <a:avLst/>
          </a:prstGeom>
        </p:spPr>
        <p:txBody>
          <a:bodyPr lIns="0" tIns="0" rIns="0" bIns="0" rtlCol="0" anchor="t">
            <a:spAutoFit/>
          </a:bodyPr>
          <a:lstStyle/>
          <a:p>
            <a:pPr marL="488632" lvl="1" indent="-244316" algn="just">
              <a:lnSpc>
                <a:spcPts val="4860"/>
              </a:lnSpc>
              <a:buFont typeface="Arial"/>
              <a:buChar char="•"/>
            </a:pPr>
            <a:r>
              <a:rPr lang="en-US" sz="2700" dirty="0">
                <a:solidFill>
                  <a:srgbClr val="000000"/>
                </a:solidFill>
                <a:latin typeface="Arial"/>
                <a:ea typeface="Arial"/>
                <a:cs typeface="Arial"/>
                <a:sym typeface="Arial"/>
              </a:rPr>
              <a:t>The situational interview provides a framework for how the candidate will behave or act in a real-time scenario during a transformational business project.</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Job performance can be accurately measured with situational interviews.</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Career enthusiasts or applicants have opportunities to showcase their expertise and abilities in problem-solving (</a:t>
            </a:r>
            <a:r>
              <a:rPr lang="en-US" sz="2700" dirty="0" err="1">
                <a:solidFill>
                  <a:srgbClr val="000000"/>
                </a:solidFill>
                <a:latin typeface="Arial"/>
                <a:ea typeface="Arial"/>
                <a:cs typeface="Arial"/>
                <a:sym typeface="Arial"/>
              </a:rPr>
              <a:t>Deshmukh</a:t>
            </a:r>
            <a:r>
              <a:rPr lang="en-US" sz="2700" dirty="0">
                <a:solidFill>
                  <a:srgbClr val="000000"/>
                </a:solidFill>
                <a:latin typeface="Arial"/>
                <a:ea typeface="Arial"/>
                <a:cs typeface="Arial"/>
                <a:sym typeface="Arial"/>
              </a:rPr>
              <a:t>, 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17000"/>
            </a:blip>
            <a:stretch>
              <a:fillRect b="-3000"/>
            </a:stretch>
          </a:blipFill>
        </p:spPr>
        <p:txBody>
          <a:bodyPr/>
          <a:lstStyle/>
          <a:p>
            <a:endParaRPr lang="en-GB"/>
          </a:p>
        </p:txBody>
      </p:sp>
      <p:sp>
        <p:nvSpPr>
          <p:cNvPr id="3" name="Freeform 3"/>
          <p:cNvSpPr/>
          <p:nvPr/>
        </p:nvSpPr>
        <p:spPr>
          <a:xfrm>
            <a:off x="580200" y="2211959"/>
            <a:ext cx="17524666" cy="5863082"/>
          </a:xfrm>
          <a:custGeom>
            <a:avLst/>
            <a:gdLst/>
            <a:ahLst/>
            <a:cxnLst/>
            <a:rect l="l" t="t" r="r" b="b"/>
            <a:pathLst>
              <a:path w="17524666" h="5863082">
                <a:moveTo>
                  <a:pt x="0" y="0"/>
                </a:moveTo>
                <a:lnTo>
                  <a:pt x="17524666" y="0"/>
                </a:lnTo>
                <a:lnTo>
                  <a:pt x="17524666" y="5863082"/>
                </a:lnTo>
                <a:lnTo>
                  <a:pt x="0" y="5863082"/>
                </a:lnTo>
                <a:lnTo>
                  <a:pt x="0" y="0"/>
                </a:lnTo>
                <a:close/>
              </a:path>
            </a:pathLst>
          </a:custGeom>
          <a:blipFill>
            <a:blip r:embed="rId4">
              <a:alphaModFix amt="12000"/>
            </a:blip>
            <a:stretch>
              <a:fillRect t="-99449" b="-99449"/>
            </a:stretch>
          </a:blipFill>
        </p:spPr>
        <p:txBody>
          <a:bodyPr/>
          <a:lstStyle/>
          <a:p>
            <a:endParaRPr lang="en-GB"/>
          </a:p>
        </p:txBody>
      </p:sp>
      <p:grpSp>
        <p:nvGrpSpPr>
          <p:cNvPr id="4" name="Group 4"/>
          <p:cNvGrpSpPr/>
          <p:nvPr/>
        </p:nvGrpSpPr>
        <p:grpSpPr>
          <a:xfrm>
            <a:off x="1257300" y="547688"/>
            <a:ext cx="15773400" cy="1988345"/>
            <a:chOff x="0" y="0"/>
            <a:chExt cx="21031200" cy="2651126"/>
          </a:xfrm>
        </p:grpSpPr>
        <p:sp>
          <p:nvSpPr>
            <p:cNvPr id="5" name="Freeform 5"/>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6" name="TextBox 6"/>
            <p:cNvSpPr txBox="1"/>
            <p:nvPr/>
          </p:nvSpPr>
          <p:spPr>
            <a:xfrm>
              <a:off x="0" y="-219075"/>
              <a:ext cx="21031200" cy="2870201"/>
            </a:xfrm>
            <a:prstGeom prst="rect">
              <a:avLst/>
            </a:prstGeom>
          </p:spPr>
          <p:txBody>
            <a:bodyPr lIns="0" tIns="0" rIns="0" bIns="0" rtlCol="0" anchor="ctr"/>
            <a:lstStyle/>
            <a:p>
              <a:pPr algn="ctr">
                <a:lnSpc>
                  <a:spcPts val="6210"/>
                </a:lnSpc>
              </a:pPr>
              <a:r>
                <a:rPr lang="en-US" sz="3450" b="1">
                  <a:solidFill>
                    <a:srgbClr val="000000"/>
                  </a:solidFill>
                  <a:latin typeface="Arial Bold"/>
                  <a:ea typeface="Arial Bold"/>
                  <a:cs typeface="Arial Bold"/>
                  <a:sym typeface="Arial Bold"/>
                </a:rPr>
                <a:t>Technical Interview</a:t>
              </a:r>
            </a:p>
          </p:txBody>
        </p:sp>
      </p:grpSp>
      <p:sp>
        <p:nvSpPr>
          <p:cNvPr id="7" name="Freeform 7"/>
          <p:cNvSpPr/>
          <p:nvPr/>
        </p:nvSpPr>
        <p:spPr>
          <a:xfrm>
            <a:off x="5932759" y="3160984"/>
            <a:ext cx="5193757" cy="3965032"/>
          </a:xfrm>
          <a:custGeom>
            <a:avLst/>
            <a:gdLst/>
            <a:ahLst/>
            <a:cxnLst/>
            <a:rect l="l" t="t" r="r" b="b"/>
            <a:pathLst>
              <a:path w="5193757" h="3965032">
                <a:moveTo>
                  <a:pt x="0" y="0"/>
                </a:moveTo>
                <a:lnTo>
                  <a:pt x="5193757" y="0"/>
                </a:lnTo>
                <a:lnTo>
                  <a:pt x="5193757" y="3965032"/>
                </a:lnTo>
                <a:lnTo>
                  <a:pt x="0" y="3965032"/>
                </a:lnTo>
                <a:lnTo>
                  <a:pt x="0" y="0"/>
                </a:lnTo>
                <a:close/>
              </a:path>
            </a:pathLst>
          </a:custGeom>
          <a:blipFill>
            <a:blip r:embed="rId5">
              <a:alphaModFix amt="30000"/>
            </a:blip>
            <a:stretch>
              <a:fillRect t="-15494" b="-15494"/>
            </a:stretch>
          </a:blipFill>
        </p:spPr>
        <p:txBody>
          <a:bodyPr/>
          <a:lstStyle/>
          <a:p>
            <a:endParaRPr lang="en-GB"/>
          </a:p>
        </p:txBody>
      </p:sp>
      <p:sp>
        <p:nvSpPr>
          <p:cNvPr id="8" name="TextBox 8"/>
          <p:cNvSpPr txBox="1"/>
          <p:nvPr/>
        </p:nvSpPr>
        <p:spPr>
          <a:xfrm>
            <a:off x="580200" y="2410302"/>
            <a:ext cx="17127599" cy="4232910"/>
          </a:xfrm>
          <a:prstGeom prst="rect">
            <a:avLst/>
          </a:prstGeom>
        </p:spPr>
        <p:txBody>
          <a:bodyPr lIns="0" tIns="0" rIns="0" bIns="0" rtlCol="0" anchor="t">
            <a:spAutoFit/>
          </a:bodyPr>
          <a:lstStyle/>
          <a:p>
            <a:pPr marL="488632" lvl="1" indent="-244316" algn="just">
              <a:lnSpc>
                <a:spcPts val="4860"/>
              </a:lnSpc>
              <a:buFont typeface="Arial"/>
              <a:buChar char="•"/>
            </a:pPr>
            <a:r>
              <a:rPr lang="en-US" sz="2700" dirty="0">
                <a:solidFill>
                  <a:srgbClr val="000000"/>
                </a:solidFill>
                <a:latin typeface="Arial"/>
                <a:ea typeface="Arial"/>
                <a:cs typeface="Arial"/>
                <a:sym typeface="Arial"/>
              </a:rPr>
              <a:t>A technical interview helps to build a realistic understanding of problem-solving, analytical, and reasoning skills.</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The working style of future candidates is easily understood during the technical interview.</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As opined by Wingate and </a:t>
            </a:r>
            <a:r>
              <a:rPr lang="en-US" sz="2700" dirty="0" err="1">
                <a:solidFill>
                  <a:srgbClr val="000000"/>
                </a:solidFill>
                <a:latin typeface="Arial"/>
                <a:ea typeface="Arial"/>
                <a:cs typeface="Arial"/>
                <a:sym typeface="Arial"/>
              </a:rPr>
              <a:t>Bourdage</a:t>
            </a:r>
            <a:r>
              <a:rPr lang="en-US" sz="2700" dirty="0">
                <a:solidFill>
                  <a:srgbClr val="000000"/>
                </a:solidFill>
                <a:latin typeface="Arial"/>
                <a:ea typeface="Arial"/>
                <a:cs typeface="Arial"/>
                <a:sym typeface="Arial"/>
              </a:rPr>
              <a:t> (2024), the capabilities of the client-facing readiness are observed well with technical interviews.</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It is derived from the study that a technical interview helps determine a candidate's ability to interact with customers or fit for customer-facing roles.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17000"/>
            </a:blip>
            <a:stretch>
              <a:fillRect b="-3000"/>
            </a:stretch>
          </a:blipFill>
        </p:spPr>
        <p:txBody>
          <a:bodyPr/>
          <a:lstStyle/>
          <a:p>
            <a:endParaRPr lang="en-GB"/>
          </a:p>
        </p:txBody>
      </p:sp>
      <p:grpSp>
        <p:nvGrpSpPr>
          <p:cNvPr id="3" name="Group 3"/>
          <p:cNvGrpSpPr/>
          <p:nvPr/>
        </p:nvGrpSpPr>
        <p:grpSpPr>
          <a:xfrm>
            <a:off x="1257300" y="547688"/>
            <a:ext cx="15773400" cy="1988345"/>
            <a:chOff x="0" y="0"/>
            <a:chExt cx="21031200" cy="2651126"/>
          </a:xfrm>
        </p:grpSpPr>
        <p:sp>
          <p:nvSpPr>
            <p:cNvPr id="4" name="Freeform 4"/>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5" name="TextBox 5"/>
            <p:cNvSpPr txBox="1"/>
            <p:nvPr/>
          </p:nvSpPr>
          <p:spPr>
            <a:xfrm>
              <a:off x="0" y="-219075"/>
              <a:ext cx="21031200" cy="2870201"/>
            </a:xfrm>
            <a:prstGeom prst="rect">
              <a:avLst/>
            </a:prstGeom>
          </p:spPr>
          <p:txBody>
            <a:bodyPr lIns="0" tIns="0" rIns="0" bIns="0" rtlCol="0" anchor="ctr"/>
            <a:lstStyle/>
            <a:p>
              <a:pPr algn="ctr">
                <a:lnSpc>
                  <a:spcPts val="6210"/>
                </a:lnSpc>
              </a:pPr>
              <a:r>
                <a:rPr lang="en-US" sz="3450" b="1">
                  <a:solidFill>
                    <a:srgbClr val="000000"/>
                  </a:solidFill>
                  <a:latin typeface="Arial Bold"/>
                  <a:ea typeface="Arial Bold"/>
                  <a:cs typeface="Arial Bold"/>
                  <a:sym typeface="Arial Bold"/>
                </a:rPr>
                <a:t>Appropriate questioning techniques</a:t>
              </a:r>
            </a:p>
          </p:txBody>
        </p:sp>
      </p:grpSp>
      <p:sp>
        <p:nvSpPr>
          <p:cNvPr id="6" name="TextBox 6"/>
          <p:cNvSpPr txBox="1"/>
          <p:nvPr/>
        </p:nvSpPr>
        <p:spPr>
          <a:xfrm>
            <a:off x="6956265" y="2407851"/>
            <a:ext cx="11067993" cy="7554611"/>
          </a:xfrm>
          <a:prstGeom prst="rect">
            <a:avLst/>
          </a:prstGeom>
        </p:spPr>
        <p:txBody>
          <a:bodyPr lIns="0" tIns="0" rIns="0" bIns="0" rtlCol="0" anchor="t">
            <a:spAutoFit/>
          </a:bodyPr>
          <a:lstStyle/>
          <a:p>
            <a:pPr marL="488632" lvl="1" indent="-244316" algn="just">
              <a:lnSpc>
                <a:spcPts val="4860"/>
              </a:lnSpc>
              <a:buFont typeface="Arial"/>
              <a:buChar char="•"/>
            </a:pPr>
            <a:r>
              <a:rPr lang="en-US" sz="2700" dirty="0">
                <a:solidFill>
                  <a:srgbClr val="000000"/>
                </a:solidFill>
                <a:latin typeface="Arial"/>
                <a:ea typeface="Arial"/>
                <a:cs typeface="Arial"/>
                <a:sym typeface="Arial"/>
              </a:rPr>
              <a:t>The chosen position is Change Manager, and the analysis is held accordingly in this section.</a:t>
            </a:r>
          </a:p>
          <a:p>
            <a:pPr marL="488632" lvl="1" indent="-244316" algn="just">
              <a:lnSpc>
                <a:spcPts val="4860"/>
              </a:lnSpc>
              <a:buFont typeface="Arial"/>
              <a:buChar char="•"/>
            </a:pPr>
            <a:r>
              <a:rPr lang="en-US" sz="2700" dirty="0" err="1">
                <a:solidFill>
                  <a:srgbClr val="000000"/>
                </a:solidFill>
                <a:latin typeface="Arial"/>
                <a:ea typeface="Arial"/>
                <a:cs typeface="Arial"/>
                <a:sym typeface="Arial"/>
              </a:rPr>
              <a:t>Malape</a:t>
            </a:r>
            <a:r>
              <a:rPr lang="en-US" sz="2700" dirty="0">
                <a:solidFill>
                  <a:srgbClr val="000000"/>
                </a:solidFill>
                <a:latin typeface="Arial"/>
                <a:ea typeface="Arial"/>
                <a:cs typeface="Arial"/>
                <a:sym typeface="Arial"/>
              </a:rPr>
              <a:t> </a:t>
            </a:r>
            <a:r>
              <a:rPr lang="en-US" sz="2700" i="1" dirty="0">
                <a:solidFill>
                  <a:srgbClr val="000000"/>
                </a:solidFill>
                <a:latin typeface="Arial Italics"/>
                <a:ea typeface="Arial Italics"/>
                <a:cs typeface="Arial Italics"/>
                <a:sym typeface="Arial Italics"/>
              </a:rPr>
              <a:t>et al</a:t>
            </a:r>
            <a:r>
              <a:rPr lang="en-US" sz="2700" dirty="0">
                <a:solidFill>
                  <a:srgbClr val="000000"/>
                </a:solidFill>
                <a:latin typeface="Arial"/>
                <a:ea typeface="Arial"/>
                <a:cs typeface="Arial"/>
                <a:sym typeface="Arial"/>
              </a:rPr>
              <a:t>., (2025) propounded that probing, leading, and Socratic are the different questioning techniques used by recruiters. </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Probing questions are crucial for recruiters to uncover root causes and details about the candidates.</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Leading questions are mostly used cautiously and sparingly to avoid undermining trust (Schein and Schein, 2025).</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In contrast, Socratic questions are valuable to foster genuine buy-in and critical thinking. </a:t>
            </a:r>
          </a:p>
        </p:txBody>
      </p:sp>
      <p:grpSp>
        <p:nvGrpSpPr>
          <p:cNvPr id="7" name="Group 7"/>
          <p:cNvGrpSpPr/>
          <p:nvPr/>
        </p:nvGrpSpPr>
        <p:grpSpPr>
          <a:xfrm>
            <a:off x="336147" y="3737446"/>
            <a:ext cx="6383314" cy="992325"/>
            <a:chOff x="0" y="0"/>
            <a:chExt cx="8511086" cy="1323100"/>
          </a:xfrm>
        </p:grpSpPr>
        <p:sp>
          <p:nvSpPr>
            <p:cNvPr id="8" name="Freeform 8"/>
            <p:cNvSpPr/>
            <p:nvPr/>
          </p:nvSpPr>
          <p:spPr>
            <a:xfrm>
              <a:off x="6350" y="6350"/>
              <a:ext cx="8498332" cy="1310386"/>
            </a:xfrm>
            <a:custGeom>
              <a:avLst/>
              <a:gdLst/>
              <a:ahLst/>
              <a:cxnLst/>
              <a:rect l="l" t="t" r="r" b="b"/>
              <a:pathLst>
                <a:path w="8498332" h="1310386">
                  <a:moveTo>
                    <a:pt x="0" y="0"/>
                  </a:moveTo>
                  <a:lnTo>
                    <a:pt x="8498332" y="0"/>
                  </a:lnTo>
                  <a:lnTo>
                    <a:pt x="8498332" y="1310386"/>
                  </a:lnTo>
                  <a:lnTo>
                    <a:pt x="0" y="1310386"/>
                  </a:lnTo>
                  <a:close/>
                </a:path>
              </a:pathLst>
            </a:custGeom>
            <a:solidFill>
              <a:srgbClr val="FFFFFF">
                <a:alpha val="80784"/>
              </a:srgbClr>
            </a:solidFill>
          </p:spPr>
          <p:txBody>
            <a:bodyPr/>
            <a:lstStyle/>
            <a:p>
              <a:endParaRPr lang="en-GB"/>
            </a:p>
          </p:txBody>
        </p:sp>
        <p:sp>
          <p:nvSpPr>
            <p:cNvPr id="9" name="Freeform 9"/>
            <p:cNvSpPr/>
            <p:nvPr/>
          </p:nvSpPr>
          <p:spPr>
            <a:xfrm>
              <a:off x="0" y="0"/>
              <a:ext cx="8511032" cy="1323086"/>
            </a:xfrm>
            <a:custGeom>
              <a:avLst/>
              <a:gdLst/>
              <a:ahLst/>
              <a:cxnLst/>
              <a:rect l="l" t="t" r="r" b="b"/>
              <a:pathLst>
                <a:path w="8511032" h="1323086">
                  <a:moveTo>
                    <a:pt x="6350" y="0"/>
                  </a:moveTo>
                  <a:lnTo>
                    <a:pt x="8504682" y="0"/>
                  </a:lnTo>
                  <a:cubicBezTo>
                    <a:pt x="8508238" y="0"/>
                    <a:pt x="8511032" y="2794"/>
                    <a:pt x="8511032" y="6350"/>
                  </a:cubicBezTo>
                  <a:lnTo>
                    <a:pt x="8511032" y="1316736"/>
                  </a:lnTo>
                  <a:cubicBezTo>
                    <a:pt x="8511032" y="1320292"/>
                    <a:pt x="8508238" y="1323086"/>
                    <a:pt x="8504682" y="1323086"/>
                  </a:cubicBezTo>
                  <a:lnTo>
                    <a:pt x="6350" y="1323086"/>
                  </a:lnTo>
                  <a:cubicBezTo>
                    <a:pt x="2794" y="1323086"/>
                    <a:pt x="0" y="1320292"/>
                    <a:pt x="0" y="1316736"/>
                  </a:cubicBezTo>
                  <a:lnTo>
                    <a:pt x="0" y="6350"/>
                  </a:lnTo>
                  <a:cubicBezTo>
                    <a:pt x="0" y="2794"/>
                    <a:pt x="2794" y="0"/>
                    <a:pt x="6350" y="0"/>
                  </a:cubicBezTo>
                  <a:moveTo>
                    <a:pt x="6350" y="12700"/>
                  </a:moveTo>
                  <a:lnTo>
                    <a:pt x="6350" y="6350"/>
                  </a:lnTo>
                  <a:lnTo>
                    <a:pt x="12700" y="6350"/>
                  </a:lnTo>
                  <a:lnTo>
                    <a:pt x="12700" y="1316736"/>
                  </a:lnTo>
                  <a:lnTo>
                    <a:pt x="6350" y="1316736"/>
                  </a:lnTo>
                  <a:lnTo>
                    <a:pt x="6350" y="1310386"/>
                  </a:lnTo>
                  <a:lnTo>
                    <a:pt x="8504682" y="1310386"/>
                  </a:lnTo>
                  <a:lnTo>
                    <a:pt x="8504682" y="1316736"/>
                  </a:lnTo>
                  <a:lnTo>
                    <a:pt x="8498332" y="1316736"/>
                  </a:lnTo>
                  <a:lnTo>
                    <a:pt x="8498332" y="6350"/>
                  </a:lnTo>
                  <a:lnTo>
                    <a:pt x="8504682" y="6350"/>
                  </a:lnTo>
                  <a:lnTo>
                    <a:pt x="8504682" y="12700"/>
                  </a:lnTo>
                  <a:lnTo>
                    <a:pt x="6350" y="12700"/>
                  </a:lnTo>
                  <a:close/>
                </a:path>
              </a:pathLst>
            </a:custGeom>
            <a:solidFill>
              <a:srgbClr val="ED7D31"/>
            </a:solidFill>
          </p:spPr>
          <p:txBody>
            <a:bodyPr/>
            <a:lstStyle/>
            <a:p>
              <a:endParaRPr lang="en-GB"/>
            </a:p>
          </p:txBody>
        </p:sp>
      </p:grpSp>
      <p:grpSp>
        <p:nvGrpSpPr>
          <p:cNvPr id="10" name="Group 10"/>
          <p:cNvGrpSpPr/>
          <p:nvPr/>
        </p:nvGrpSpPr>
        <p:grpSpPr>
          <a:xfrm>
            <a:off x="659598" y="3166569"/>
            <a:ext cx="4461652" cy="1151280"/>
            <a:chOff x="0" y="0"/>
            <a:chExt cx="5948870" cy="1535040"/>
          </a:xfrm>
        </p:grpSpPr>
        <p:sp>
          <p:nvSpPr>
            <p:cNvPr id="11" name="Freeform 11"/>
            <p:cNvSpPr/>
            <p:nvPr/>
          </p:nvSpPr>
          <p:spPr>
            <a:xfrm>
              <a:off x="0" y="0"/>
              <a:ext cx="5948934" cy="1535176"/>
            </a:xfrm>
            <a:custGeom>
              <a:avLst/>
              <a:gdLst/>
              <a:ahLst/>
              <a:cxnLst/>
              <a:rect l="l" t="t" r="r" b="b"/>
              <a:pathLst>
                <a:path w="5948934" h="1535176">
                  <a:moveTo>
                    <a:pt x="0" y="255905"/>
                  </a:moveTo>
                  <a:cubicBezTo>
                    <a:pt x="0" y="114554"/>
                    <a:pt x="114554" y="0"/>
                    <a:pt x="255905" y="0"/>
                  </a:cubicBezTo>
                  <a:lnTo>
                    <a:pt x="5693029" y="0"/>
                  </a:lnTo>
                  <a:cubicBezTo>
                    <a:pt x="5834380" y="0"/>
                    <a:pt x="5948934" y="114554"/>
                    <a:pt x="5948934" y="255905"/>
                  </a:cubicBezTo>
                  <a:lnTo>
                    <a:pt x="5948934" y="1279271"/>
                  </a:lnTo>
                  <a:cubicBezTo>
                    <a:pt x="5948934" y="1420622"/>
                    <a:pt x="5834380" y="1535176"/>
                    <a:pt x="5693029" y="1535176"/>
                  </a:cubicBezTo>
                  <a:lnTo>
                    <a:pt x="255905" y="1535176"/>
                  </a:lnTo>
                  <a:cubicBezTo>
                    <a:pt x="114554" y="1535049"/>
                    <a:pt x="0" y="1420495"/>
                    <a:pt x="0" y="1279144"/>
                  </a:cubicBezTo>
                  <a:close/>
                </a:path>
              </a:pathLst>
            </a:custGeom>
            <a:gradFill rotWithShape="1">
              <a:gsLst>
                <a:gs pos="0">
                  <a:srgbClr val="F18D58">
                    <a:alpha val="100000"/>
                  </a:srgbClr>
                </a:gs>
                <a:gs pos="50000">
                  <a:srgbClr val="F67B28">
                    <a:alpha val="100000"/>
                  </a:srgbClr>
                </a:gs>
                <a:gs pos="100000">
                  <a:srgbClr val="E36B1A">
                    <a:alpha val="100000"/>
                  </a:srgbClr>
                </a:gs>
              </a:gsLst>
              <a:lin ang="5400000"/>
            </a:gradFill>
          </p:spPr>
          <p:txBody>
            <a:bodyPr/>
            <a:lstStyle/>
            <a:p>
              <a:endParaRPr lang="en-GB"/>
            </a:p>
          </p:txBody>
        </p:sp>
      </p:grpSp>
      <p:grpSp>
        <p:nvGrpSpPr>
          <p:cNvPr id="12" name="Group 12"/>
          <p:cNvGrpSpPr/>
          <p:nvPr/>
        </p:nvGrpSpPr>
        <p:grpSpPr>
          <a:xfrm>
            <a:off x="711036" y="3218007"/>
            <a:ext cx="4358777" cy="1048404"/>
            <a:chOff x="0" y="0"/>
            <a:chExt cx="5811702" cy="1397872"/>
          </a:xfrm>
        </p:grpSpPr>
        <p:sp>
          <p:nvSpPr>
            <p:cNvPr id="13" name="Freeform 13"/>
            <p:cNvSpPr/>
            <p:nvPr/>
          </p:nvSpPr>
          <p:spPr>
            <a:xfrm>
              <a:off x="0" y="0"/>
              <a:ext cx="5811702" cy="1397872"/>
            </a:xfrm>
            <a:custGeom>
              <a:avLst/>
              <a:gdLst/>
              <a:ahLst/>
              <a:cxnLst/>
              <a:rect l="l" t="t" r="r" b="b"/>
              <a:pathLst>
                <a:path w="5811702" h="1397872">
                  <a:moveTo>
                    <a:pt x="0" y="0"/>
                  </a:moveTo>
                  <a:lnTo>
                    <a:pt x="5811702" y="0"/>
                  </a:lnTo>
                  <a:lnTo>
                    <a:pt x="5811702" y="1397872"/>
                  </a:lnTo>
                  <a:lnTo>
                    <a:pt x="0" y="139787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4" name="Group 14"/>
            <p:cNvGrpSpPr/>
            <p:nvPr/>
          </p:nvGrpSpPr>
          <p:grpSpPr>
            <a:xfrm>
              <a:off x="0" y="0"/>
              <a:ext cx="5811702" cy="1397872"/>
              <a:chOff x="0" y="0"/>
              <a:chExt cx="5811702" cy="1397872"/>
            </a:xfrm>
          </p:grpSpPr>
          <p:sp>
            <p:nvSpPr>
              <p:cNvPr id="15" name="Freeform 15"/>
              <p:cNvSpPr/>
              <p:nvPr/>
            </p:nvSpPr>
            <p:spPr>
              <a:xfrm>
                <a:off x="0" y="0"/>
                <a:ext cx="5811702" cy="1397872"/>
              </a:xfrm>
              <a:custGeom>
                <a:avLst/>
                <a:gdLst/>
                <a:ahLst/>
                <a:cxnLst/>
                <a:rect l="l" t="t" r="r" b="b"/>
                <a:pathLst>
                  <a:path w="5811702" h="1397872">
                    <a:moveTo>
                      <a:pt x="0" y="0"/>
                    </a:moveTo>
                    <a:lnTo>
                      <a:pt x="5811702" y="0"/>
                    </a:lnTo>
                    <a:lnTo>
                      <a:pt x="5811702" y="1397872"/>
                    </a:lnTo>
                    <a:lnTo>
                      <a:pt x="0" y="1397872"/>
                    </a:lnTo>
                    <a:close/>
                  </a:path>
                </a:pathLst>
              </a:custGeom>
              <a:solidFill>
                <a:srgbClr val="000000">
                  <a:alpha val="0"/>
                </a:srgbClr>
              </a:solidFill>
            </p:spPr>
            <p:txBody>
              <a:bodyPr/>
              <a:lstStyle/>
              <a:p>
                <a:endParaRPr lang="en-GB"/>
              </a:p>
            </p:txBody>
          </p:sp>
          <p:sp>
            <p:nvSpPr>
              <p:cNvPr id="16" name="TextBox 16"/>
              <p:cNvSpPr txBox="1"/>
              <p:nvPr/>
            </p:nvSpPr>
            <p:spPr>
              <a:xfrm>
                <a:off x="0" y="19050"/>
                <a:ext cx="5811702" cy="1378822"/>
              </a:xfrm>
              <a:prstGeom prst="rect">
                <a:avLst/>
              </a:prstGeom>
            </p:spPr>
            <p:txBody>
              <a:bodyPr lIns="0" tIns="0" rIns="0" bIns="0" rtlCol="0" anchor="ctr"/>
              <a:lstStyle/>
              <a:p>
                <a:pPr algn="l">
                  <a:lnSpc>
                    <a:spcPts val="3240"/>
                  </a:lnSpc>
                </a:pPr>
                <a:r>
                  <a:rPr lang="en-US" sz="3000" b="1">
                    <a:solidFill>
                      <a:srgbClr val="000000"/>
                    </a:solidFill>
                    <a:latin typeface="Arial Bold"/>
                    <a:ea typeface="Arial Bold"/>
                    <a:cs typeface="Arial Bold"/>
                    <a:sym typeface="Arial Bold"/>
                  </a:rPr>
                  <a:t>Probing</a:t>
                </a:r>
              </a:p>
            </p:txBody>
          </p:sp>
        </p:grpSp>
      </p:grpSp>
      <p:grpSp>
        <p:nvGrpSpPr>
          <p:cNvPr id="17" name="Group 17"/>
          <p:cNvGrpSpPr/>
          <p:nvPr/>
        </p:nvGrpSpPr>
        <p:grpSpPr>
          <a:xfrm>
            <a:off x="336147" y="5506486"/>
            <a:ext cx="6383314" cy="992325"/>
            <a:chOff x="0" y="0"/>
            <a:chExt cx="8511086" cy="1323100"/>
          </a:xfrm>
        </p:grpSpPr>
        <p:sp>
          <p:nvSpPr>
            <p:cNvPr id="18" name="Freeform 18"/>
            <p:cNvSpPr/>
            <p:nvPr/>
          </p:nvSpPr>
          <p:spPr>
            <a:xfrm>
              <a:off x="6350" y="6350"/>
              <a:ext cx="8498332" cy="1310386"/>
            </a:xfrm>
            <a:custGeom>
              <a:avLst/>
              <a:gdLst/>
              <a:ahLst/>
              <a:cxnLst/>
              <a:rect l="l" t="t" r="r" b="b"/>
              <a:pathLst>
                <a:path w="8498332" h="1310386">
                  <a:moveTo>
                    <a:pt x="0" y="0"/>
                  </a:moveTo>
                  <a:lnTo>
                    <a:pt x="8498332" y="0"/>
                  </a:lnTo>
                  <a:lnTo>
                    <a:pt x="8498332" y="1310386"/>
                  </a:lnTo>
                  <a:lnTo>
                    <a:pt x="0" y="1310386"/>
                  </a:lnTo>
                  <a:close/>
                </a:path>
              </a:pathLst>
            </a:custGeom>
            <a:solidFill>
              <a:srgbClr val="FFFFFF">
                <a:alpha val="80784"/>
              </a:srgbClr>
            </a:solidFill>
          </p:spPr>
          <p:txBody>
            <a:bodyPr/>
            <a:lstStyle/>
            <a:p>
              <a:endParaRPr lang="en-GB"/>
            </a:p>
          </p:txBody>
        </p:sp>
        <p:sp>
          <p:nvSpPr>
            <p:cNvPr id="19" name="Freeform 19"/>
            <p:cNvSpPr/>
            <p:nvPr/>
          </p:nvSpPr>
          <p:spPr>
            <a:xfrm>
              <a:off x="0" y="0"/>
              <a:ext cx="8511032" cy="1323086"/>
            </a:xfrm>
            <a:custGeom>
              <a:avLst/>
              <a:gdLst/>
              <a:ahLst/>
              <a:cxnLst/>
              <a:rect l="l" t="t" r="r" b="b"/>
              <a:pathLst>
                <a:path w="8511032" h="1323086">
                  <a:moveTo>
                    <a:pt x="6350" y="0"/>
                  </a:moveTo>
                  <a:lnTo>
                    <a:pt x="8504682" y="0"/>
                  </a:lnTo>
                  <a:cubicBezTo>
                    <a:pt x="8508238" y="0"/>
                    <a:pt x="8511032" y="2794"/>
                    <a:pt x="8511032" y="6350"/>
                  </a:cubicBezTo>
                  <a:lnTo>
                    <a:pt x="8511032" y="1316736"/>
                  </a:lnTo>
                  <a:cubicBezTo>
                    <a:pt x="8511032" y="1320292"/>
                    <a:pt x="8508238" y="1323086"/>
                    <a:pt x="8504682" y="1323086"/>
                  </a:cubicBezTo>
                  <a:lnTo>
                    <a:pt x="6350" y="1323086"/>
                  </a:lnTo>
                  <a:cubicBezTo>
                    <a:pt x="2794" y="1323086"/>
                    <a:pt x="0" y="1320292"/>
                    <a:pt x="0" y="1316736"/>
                  </a:cubicBezTo>
                  <a:lnTo>
                    <a:pt x="0" y="6350"/>
                  </a:lnTo>
                  <a:cubicBezTo>
                    <a:pt x="0" y="2794"/>
                    <a:pt x="2794" y="0"/>
                    <a:pt x="6350" y="0"/>
                  </a:cubicBezTo>
                  <a:moveTo>
                    <a:pt x="6350" y="12700"/>
                  </a:moveTo>
                  <a:lnTo>
                    <a:pt x="6350" y="6350"/>
                  </a:lnTo>
                  <a:lnTo>
                    <a:pt x="12700" y="6350"/>
                  </a:lnTo>
                  <a:lnTo>
                    <a:pt x="12700" y="1316736"/>
                  </a:lnTo>
                  <a:lnTo>
                    <a:pt x="6350" y="1316736"/>
                  </a:lnTo>
                  <a:lnTo>
                    <a:pt x="6350" y="1310386"/>
                  </a:lnTo>
                  <a:lnTo>
                    <a:pt x="8504682" y="1310386"/>
                  </a:lnTo>
                  <a:lnTo>
                    <a:pt x="8504682" y="1316736"/>
                  </a:lnTo>
                  <a:lnTo>
                    <a:pt x="8498332" y="1316736"/>
                  </a:lnTo>
                  <a:lnTo>
                    <a:pt x="8498332" y="6350"/>
                  </a:lnTo>
                  <a:lnTo>
                    <a:pt x="8504682" y="6350"/>
                  </a:lnTo>
                  <a:lnTo>
                    <a:pt x="8504682" y="12700"/>
                  </a:lnTo>
                  <a:lnTo>
                    <a:pt x="6350" y="12700"/>
                  </a:lnTo>
                  <a:close/>
                </a:path>
              </a:pathLst>
            </a:custGeom>
            <a:solidFill>
              <a:srgbClr val="A5A5A5"/>
            </a:solidFill>
          </p:spPr>
          <p:txBody>
            <a:bodyPr/>
            <a:lstStyle/>
            <a:p>
              <a:endParaRPr lang="en-GB"/>
            </a:p>
          </p:txBody>
        </p:sp>
      </p:grpSp>
      <p:grpSp>
        <p:nvGrpSpPr>
          <p:cNvPr id="20" name="Group 20"/>
          <p:cNvGrpSpPr/>
          <p:nvPr/>
        </p:nvGrpSpPr>
        <p:grpSpPr>
          <a:xfrm>
            <a:off x="659598" y="4935611"/>
            <a:ext cx="4461652" cy="1151280"/>
            <a:chOff x="0" y="0"/>
            <a:chExt cx="5948870" cy="1535040"/>
          </a:xfrm>
        </p:grpSpPr>
        <p:sp>
          <p:nvSpPr>
            <p:cNvPr id="21" name="Freeform 21"/>
            <p:cNvSpPr/>
            <p:nvPr/>
          </p:nvSpPr>
          <p:spPr>
            <a:xfrm>
              <a:off x="0" y="0"/>
              <a:ext cx="5948934" cy="1535176"/>
            </a:xfrm>
            <a:custGeom>
              <a:avLst/>
              <a:gdLst/>
              <a:ahLst/>
              <a:cxnLst/>
              <a:rect l="l" t="t" r="r" b="b"/>
              <a:pathLst>
                <a:path w="5948934" h="1535176">
                  <a:moveTo>
                    <a:pt x="0" y="255905"/>
                  </a:moveTo>
                  <a:cubicBezTo>
                    <a:pt x="0" y="114554"/>
                    <a:pt x="114554" y="0"/>
                    <a:pt x="255905" y="0"/>
                  </a:cubicBezTo>
                  <a:lnTo>
                    <a:pt x="5693029" y="0"/>
                  </a:lnTo>
                  <a:cubicBezTo>
                    <a:pt x="5834380" y="0"/>
                    <a:pt x="5948934" y="114554"/>
                    <a:pt x="5948934" y="255905"/>
                  </a:cubicBezTo>
                  <a:lnTo>
                    <a:pt x="5948934" y="1279271"/>
                  </a:lnTo>
                  <a:cubicBezTo>
                    <a:pt x="5948934" y="1420622"/>
                    <a:pt x="5834380" y="1535176"/>
                    <a:pt x="5693029" y="1535176"/>
                  </a:cubicBezTo>
                  <a:lnTo>
                    <a:pt x="255905" y="1535176"/>
                  </a:lnTo>
                  <a:cubicBezTo>
                    <a:pt x="114554" y="1535049"/>
                    <a:pt x="0" y="1420495"/>
                    <a:pt x="0" y="1279144"/>
                  </a:cubicBezTo>
                  <a:close/>
                </a:path>
              </a:pathLst>
            </a:custGeom>
            <a:gradFill rotWithShape="1">
              <a:gsLst>
                <a:gs pos="0">
                  <a:srgbClr val="B0B0B0">
                    <a:alpha val="100000"/>
                  </a:srgbClr>
                </a:gs>
                <a:gs pos="50000">
                  <a:srgbClr val="A5A5A5">
                    <a:alpha val="100000"/>
                  </a:srgbClr>
                </a:gs>
                <a:gs pos="100000">
                  <a:srgbClr val="929292">
                    <a:alpha val="100000"/>
                  </a:srgbClr>
                </a:gs>
              </a:gsLst>
              <a:lin ang="5400000"/>
            </a:gradFill>
          </p:spPr>
          <p:txBody>
            <a:bodyPr/>
            <a:lstStyle/>
            <a:p>
              <a:endParaRPr lang="en-GB"/>
            </a:p>
          </p:txBody>
        </p:sp>
      </p:grpSp>
      <p:grpSp>
        <p:nvGrpSpPr>
          <p:cNvPr id="22" name="Group 22"/>
          <p:cNvGrpSpPr/>
          <p:nvPr/>
        </p:nvGrpSpPr>
        <p:grpSpPr>
          <a:xfrm>
            <a:off x="711036" y="4987048"/>
            <a:ext cx="4358777" cy="1048404"/>
            <a:chOff x="0" y="0"/>
            <a:chExt cx="5811702" cy="1397872"/>
          </a:xfrm>
        </p:grpSpPr>
        <p:sp>
          <p:nvSpPr>
            <p:cNvPr id="23" name="Freeform 23"/>
            <p:cNvSpPr/>
            <p:nvPr/>
          </p:nvSpPr>
          <p:spPr>
            <a:xfrm>
              <a:off x="0" y="0"/>
              <a:ext cx="5811702" cy="1397872"/>
            </a:xfrm>
            <a:custGeom>
              <a:avLst/>
              <a:gdLst/>
              <a:ahLst/>
              <a:cxnLst/>
              <a:rect l="l" t="t" r="r" b="b"/>
              <a:pathLst>
                <a:path w="5811702" h="1397872">
                  <a:moveTo>
                    <a:pt x="0" y="0"/>
                  </a:moveTo>
                  <a:lnTo>
                    <a:pt x="5811702" y="0"/>
                  </a:lnTo>
                  <a:lnTo>
                    <a:pt x="5811702" y="1397872"/>
                  </a:lnTo>
                  <a:lnTo>
                    <a:pt x="0" y="139787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24" name="Group 24"/>
            <p:cNvGrpSpPr/>
            <p:nvPr/>
          </p:nvGrpSpPr>
          <p:grpSpPr>
            <a:xfrm>
              <a:off x="0" y="0"/>
              <a:ext cx="5811702" cy="1397872"/>
              <a:chOff x="0" y="0"/>
              <a:chExt cx="5811702" cy="1397872"/>
            </a:xfrm>
          </p:grpSpPr>
          <p:sp>
            <p:nvSpPr>
              <p:cNvPr id="25" name="Freeform 25"/>
              <p:cNvSpPr/>
              <p:nvPr/>
            </p:nvSpPr>
            <p:spPr>
              <a:xfrm>
                <a:off x="0" y="0"/>
                <a:ext cx="5811702" cy="1397872"/>
              </a:xfrm>
              <a:custGeom>
                <a:avLst/>
                <a:gdLst/>
                <a:ahLst/>
                <a:cxnLst/>
                <a:rect l="l" t="t" r="r" b="b"/>
                <a:pathLst>
                  <a:path w="5811702" h="1397872">
                    <a:moveTo>
                      <a:pt x="0" y="0"/>
                    </a:moveTo>
                    <a:lnTo>
                      <a:pt x="5811702" y="0"/>
                    </a:lnTo>
                    <a:lnTo>
                      <a:pt x="5811702" y="1397872"/>
                    </a:lnTo>
                    <a:lnTo>
                      <a:pt x="0" y="1397872"/>
                    </a:lnTo>
                    <a:close/>
                  </a:path>
                </a:pathLst>
              </a:custGeom>
              <a:solidFill>
                <a:srgbClr val="000000">
                  <a:alpha val="0"/>
                </a:srgbClr>
              </a:solidFill>
            </p:spPr>
            <p:txBody>
              <a:bodyPr/>
              <a:lstStyle/>
              <a:p>
                <a:endParaRPr lang="en-GB"/>
              </a:p>
            </p:txBody>
          </p:sp>
          <p:sp>
            <p:nvSpPr>
              <p:cNvPr id="26" name="TextBox 26"/>
              <p:cNvSpPr txBox="1"/>
              <p:nvPr/>
            </p:nvSpPr>
            <p:spPr>
              <a:xfrm>
                <a:off x="0" y="19050"/>
                <a:ext cx="5811702" cy="1378822"/>
              </a:xfrm>
              <a:prstGeom prst="rect">
                <a:avLst/>
              </a:prstGeom>
            </p:spPr>
            <p:txBody>
              <a:bodyPr lIns="0" tIns="0" rIns="0" bIns="0" rtlCol="0" anchor="ctr"/>
              <a:lstStyle/>
              <a:p>
                <a:pPr algn="l">
                  <a:lnSpc>
                    <a:spcPts val="3240"/>
                  </a:lnSpc>
                </a:pPr>
                <a:r>
                  <a:rPr lang="en-US" sz="3000" b="1">
                    <a:solidFill>
                      <a:srgbClr val="000000"/>
                    </a:solidFill>
                    <a:latin typeface="Arial Bold"/>
                    <a:ea typeface="Arial Bold"/>
                    <a:cs typeface="Arial Bold"/>
                    <a:sym typeface="Arial Bold"/>
                  </a:rPr>
                  <a:t>Leading</a:t>
                </a:r>
              </a:p>
            </p:txBody>
          </p:sp>
        </p:grpSp>
      </p:grpSp>
      <p:grpSp>
        <p:nvGrpSpPr>
          <p:cNvPr id="27" name="Group 27"/>
          <p:cNvGrpSpPr/>
          <p:nvPr/>
        </p:nvGrpSpPr>
        <p:grpSpPr>
          <a:xfrm>
            <a:off x="336147" y="7275528"/>
            <a:ext cx="6383314" cy="992325"/>
            <a:chOff x="0" y="0"/>
            <a:chExt cx="8511086" cy="1323100"/>
          </a:xfrm>
        </p:grpSpPr>
        <p:sp>
          <p:nvSpPr>
            <p:cNvPr id="28" name="Freeform 28"/>
            <p:cNvSpPr/>
            <p:nvPr/>
          </p:nvSpPr>
          <p:spPr>
            <a:xfrm>
              <a:off x="6350" y="6350"/>
              <a:ext cx="8498332" cy="1310386"/>
            </a:xfrm>
            <a:custGeom>
              <a:avLst/>
              <a:gdLst/>
              <a:ahLst/>
              <a:cxnLst/>
              <a:rect l="l" t="t" r="r" b="b"/>
              <a:pathLst>
                <a:path w="8498332" h="1310386">
                  <a:moveTo>
                    <a:pt x="0" y="0"/>
                  </a:moveTo>
                  <a:lnTo>
                    <a:pt x="8498332" y="0"/>
                  </a:lnTo>
                  <a:lnTo>
                    <a:pt x="8498332" y="1310386"/>
                  </a:lnTo>
                  <a:lnTo>
                    <a:pt x="0" y="1310386"/>
                  </a:lnTo>
                  <a:close/>
                </a:path>
              </a:pathLst>
            </a:custGeom>
            <a:solidFill>
              <a:srgbClr val="FFFFFF">
                <a:alpha val="80784"/>
              </a:srgbClr>
            </a:solidFill>
          </p:spPr>
          <p:txBody>
            <a:bodyPr/>
            <a:lstStyle/>
            <a:p>
              <a:endParaRPr lang="en-GB"/>
            </a:p>
          </p:txBody>
        </p:sp>
        <p:sp>
          <p:nvSpPr>
            <p:cNvPr id="29" name="Freeform 29"/>
            <p:cNvSpPr/>
            <p:nvPr/>
          </p:nvSpPr>
          <p:spPr>
            <a:xfrm>
              <a:off x="0" y="0"/>
              <a:ext cx="8511032" cy="1323086"/>
            </a:xfrm>
            <a:custGeom>
              <a:avLst/>
              <a:gdLst/>
              <a:ahLst/>
              <a:cxnLst/>
              <a:rect l="l" t="t" r="r" b="b"/>
              <a:pathLst>
                <a:path w="8511032" h="1323086">
                  <a:moveTo>
                    <a:pt x="6350" y="0"/>
                  </a:moveTo>
                  <a:lnTo>
                    <a:pt x="8504682" y="0"/>
                  </a:lnTo>
                  <a:cubicBezTo>
                    <a:pt x="8508238" y="0"/>
                    <a:pt x="8511032" y="2794"/>
                    <a:pt x="8511032" y="6350"/>
                  </a:cubicBezTo>
                  <a:lnTo>
                    <a:pt x="8511032" y="1316736"/>
                  </a:lnTo>
                  <a:cubicBezTo>
                    <a:pt x="8511032" y="1320292"/>
                    <a:pt x="8508238" y="1323086"/>
                    <a:pt x="8504682" y="1323086"/>
                  </a:cubicBezTo>
                  <a:lnTo>
                    <a:pt x="6350" y="1323086"/>
                  </a:lnTo>
                  <a:cubicBezTo>
                    <a:pt x="2794" y="1323086"/>
                    <a:pt x="0" y="1320292"/>
                    <a:pt x="0" y="1316736"/>
                  </a:cubicBezTo>
                  <a:lnTo>
                    <a:pt x="0" y="6350"/>
                  </a:lnTo>
                  <a:cubicBezTo>
                    <a:pt x="0" y="2794"/>
                    <a:pt x="2794" y="0"/>
                    <a:pt x="6350" y="0"/>
                  </a:cubicBezTo>
                  <a:moveTo>
                    <a:pt x="6350" y="12700"/>
                  </a:moveTo>
                  <a:lnTo>
                    <a:pt x="6350" y="6350"/>
                  </a:lnTo>
                  <a:lnTo>
                    <a:pt x="12700" y="6350"/>
                  </a:lnTo>
                  <a:lnTo>
                    <a:pt x="12700" y="1316736"/>
                  </a:lnTo>
                  <a:lnTo>
                    <a:pt x="6350" y="1316736"/>
                  </a:lnTo>
                  <a:lnTo>
                    <a:pt x="6350" y="1310386"/>
                  </a:lnTo>
                  <a:lnTo>
                    <a:pt x="8504682" y="1310386"/>
                  </a:lnTo>
                  <a:lnTo>
                    <a:pt x="8504682" y="1316736"/>
                  </a:lnTo>
                  <a:lnTo>
                    <a:pt x="8498332" y="1316736"/>
                  </a:lnTo>
                  <a:lnTo>
                    <a:pt x="8498332" y="6350"/>
                  </a:lnTo>
                  <a:lnTo>
                    <a:pt x="8504682" y="6350"/>
                  </a:lnTo>
                  <a:lnTo>
                    <a:pt x="8504682" y="12700"/>
                  </a:lnTo>
                  <a:lnTo>
                    <a:pt x="6350" y="12700"/>
                  </a:lnTo>
                  <a:close/>
                </a:path>
              </a:pathLst>
            </a:custGeom>
            <a:solidFill>
              <a:srgbClr val="FFC000"/>
            </a:solidFill>
          </p:spPr>
          <p:txBody>
            <a:bodyPr/>
            <a:lstStyle/>
            <a:p>
              <a:endParaRPr lang="en-GB"/>
            </a:p>
          </p:txBody>
        </p:sp>
      </p:grpSp>
      <p:grpSp>
        <p:nvGrpSpPr>
          <p:cNvPr id="30" name="Group 30"/>
          <p:cNvGrpSpPr/>
          <p:nvPr/>
        </p:nvGrpSpPr>
        <p:grpSpPr>
          <a:xfrm>
            <a:off x="659598" y="6704650"/>
            <a:ext cx="4461652" cy="1151280"/>
            <a:chOff x="0" y="0"/>
            <a:chExt cx="5948870" cy="1535040"/>
          </a:xfrm>
        </p:grpSpPr>
        <p:sp>
          <p:nvSpPr>
            <p:cNvPr id="31" name="Freeform 31"/>
            <p:cNvSpPr/>
            <p:nvPr/>
          </p:nvSpPr>
          <p:spPr>
            <a:xfrm>
              <a:off x="0" y="0"/>
              <a:ext cx="5948934" cy="1535176"/>
            </a:xfrm>
            <a:custGeom>
              <a:avLst/>
              <a:gdLst/>
              <a:ahLst/>
              <a:cxnLst/>
              <a:rect l="l" t="t" r="r" b="b"/>
              <a:pathLst>
                <a:path w="5948934" h="1535176">
                  <a:moveTo>
                    <a:pt x="0" y="255905"/>
                  </a:moveTo>
                  <a:cubicBezTo>
                    <a:pt x="0" y="114554"/>
                    <a:pt x="114554" y="0"/>
                    <a:pt x="255905" y="0"/>
                  </a:cubicBezTo>
                  <a:lnTo>
                    <a:pt x="5693029" y="0"/>
                  </a:lnTo>
                  <a:cubicBezTo>
                    <a:pt x="5834380" y="0"/>
                    <a:pt x="5948934" y="114554"/>
                    <a:pt x="5948934" y="255905"/>
                  </a:cubicBezTo>
                  <a:lnTo>
                    <a:pt x="5948934" y="1279271"/>
                  </a:lnTo>
                  <a:cubicBezTo>
                    <a:pt x="5948934" y="1420622"/>
                    <a:pt x="5834380" y="1535176"/>
                    <a:pt x="5693029" y="1535176"/>
                  </a:cubicBezTo>
                  <a:lnTo>
                    <a:pt x="255905" y="1535176"/>
                  </a:lnTo>
                  <a:cubicBezTo>
                    <a:pt x="114554" y="1535049"/>
                    <a:pt x="0" y="1420495"/>
                    <a:pt x="0" y="1279144"/>
                  </a:cubicBezTo>
                  <a:close/>
                </a:path>
              </a:pathLst>
            </a:custGeom>
            <a:gradFill rotWithShape="1">
              <a:gsLst>
                <a:gs pos="0">
                  <a:srgbClr val="FFC74C">
                    <a:alpha val="100000"/>
                  </a:srgbClr>
                </a:gs>
                <a:gs pos="50000">
                  <a:srgbClr val="FFC000">
                    <a:alpha val="100000"/>
                  </a:srgbClr>
                </a:gs>
                <a:gs pos="100000">
                  <a:srgbClr val="E2AA00">
                    <a:alpha val="100000"/>
                  </a:srgbClr>
                </a:gs>
              </a:gsLst>
              <a:lin ang="5400000"/>
            </a:gradFill>
          </p:spPr>
          <p:txBody>
            <a:bodyPr/>
            <a:lstStyle/>
            <a:p>
              <a:endParaRPr lang="en-GB"/>
            </a:p>
          </p:txBody>
        </p:sp>
      </p:grpSp>
      <p:grpSp>
        <p:nvGrpSpPr>
          <p:cNvPr id="32" name="Group 32"/>
          <p:cNvGrpSpPr/>
          <p:nvPr/>
        </p:nvGrpSpPr>
        <p:grpSpPr>
          <a:xfrm>
            <a:off x="711036" y="6756088"/>
            <a:ext cx="4358777" cy="1048404"/>
            <a:chOff x="0" y="0"/>
            <a:chExt cx="5811702" cy="1397872"/>
          </a:xfrm>
        </p:grpSpPr>
        <p:sp>
          <p:nvSpPr>
            <p:cNvPr id="33" name="Freeform 33"/>
            <p:cNvSpPr/>
            <p:nvPr/>
          </p:nvSpPr>
          <p:spPr>
            <a:xfrm>
              <a:off x="0" y="0"/>
              <a:ext cx="5811702" cy="1397872"/>
            </a:xfrm>
            <a:custGeom>
              <a:avLst/>
              <a:gdLst/>
              <a:ahLst/>
              <a:cxnLst/>
              <a:rect l="l" t="t" r="r" b="b"/>
              <a:pathLst>
                <a:path w="5811702" h="1397872">
                  <a:moveTo>
                    <a:pt x="0" y="0"/>
                  </a:moveTo>
                  <a:lnTo>
                    <a:pt x="5811702" y="0"/>
                  </a:lnTo>
                  <a:lnTo>
                    <a:pt x="5811702" y="1397872"/>
                  </a:lnTo>
                  <a:lnTo>
                    <a:pt x="0" y="139787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34" name="Group 34"/>
            <p:cNvGrpSpPr/>
            <p:nvPr/>
          </p:nvGrpSpPr>
          <p:grpSpPr>
            <a:xfrm>
              <a:off x="0" y="0"/>
              <a:ext cx="5811702" cy="1397872"/>
              <a:chOff x="0" y="0"/>
              <a:chExt cx="5811702" cy="1397872"/>
            </a:xfrm>
          </p:grpSpPr>
          <p:sp>
            <p:nvSpPr>
              <p:cNvPr id="35" name="Freeform 35"/>
              <p:cNvSpPr/>
              <p:nvPr/>
            </p:nvSpPr>
            <p:spPr>
              <a:xfrm>
                <a:off x="0" y="0"/>
                <a:ext cx="5811702" cy="1397872"/>
              </a:xfrm>
              <a:custGeom>
                <a:avLst/>
                <a:gdLst/>
                <a:ahLst/>
                <a:cxnLst/>
                <a:rect l="l" t="t" r="r" b="b"/>
                <a:pathLst>
                  <a:path w="5811702" h="1397872">
                    <a:moveTo>
                      <a:pt x="0" y="0"/>
                    </a:moveTo>
                    <a:lnTo>
                      <a:pt x="5811702" y="0"/>
                    </a:lnTo>
                    <a:lnTo>
                      <a:pt x="5811702" y="1397872"/>
                    </a:lnTo>
                    <a:lnTo>
                      <a:pt x="0" y="1397872"/>
                    </a:lnTo>
                    <a:close/>
                  </a:path>
                </a:pathLst>
              </a:custGeom>
              <a:solidFill>
                <a:srgbClr val="000000">
                  <a:alpha val="0"/>
                </a:srgbClr>
              </a:solidFill>
            </p:spPr>
            <p:txBody>
              <a:bodyPr/>
              <a:lstStyle/>
              <a:p>
                <a:endParaRPr lang="en-GB"/>
              </a:p>
            </p:txBody>
          </p:sp>
          <p:sp>
            <p:nvSpPr>
              <p:cNvPr id="36" name="TextBox 36"/>
              <p:cNvSpPr txBox="1"/>
              <p:nvPr/>
            </p:nvSpPr>
            <p:spPr>
              <a:xfrm>
                <a:off x="0" y="19050"/>
                <a:ext cx="5811702" cy="1378822"/>
              </a:xfrm>
              <a:prstGeom prst="rect">
                <a:avLst/>
              </a:prstGeom>
            </p:spPr>
            <p:txBody>
              <a:bodyPr lIns="0" tIns="0" rIns="0" bIns="0" rtlCol="0" anchor="ctr"/>
              <a:lstStyle/>
              <a:p>
                <a:pPr algn="l">
                  <a:lnSpc>
                    <a:spcPts val="3240"/>
                  </a:lnSpc>
                </a:pPr>
                <a:r>
                  <a:rPr lang="en-US" sz="3000" b="1">
                    <a:solidFill>
                      <a:srgbClr val="000000"/>
                    </a:solidFill>
                    <a:latin typeface="Arial Bold"/>
                    <a:ea typeface="Arial Bold"/>
                    <a:cs typeface="Arial Bold"/>
                    <a:sym typeface="Arial Bold"/>
                  </a:rPr>
                  <a:t>Socratic</a:t>
                </a:r>
              </a:p>
            </p:txBody>
          </p:sp>
        </p:gr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17000"/>
            </a:blip>
            <a:stretch>
              <a:fillRect b="-3000"/>
            </a:stretch>
          </a:blipFill>
        </p:spPr>
        <p:txBody>
          <a:bodyPr/>
          <a:lstStyle/>
          <a:p>
            <a:endParaRPr lang="en-GB"/>
          </a:p>
        </p:txBody>
      </p:sp>
      <p:grpSp>
        <p:nvGrpSpPr>
          <p:cNvPr id="3" name="Group 3"/>
          <p:cNvGrpSpPr/>
          <p:nvPr/>
        </p:nvGrpSpPr>
        <p:grpSpPr>
          <a:xfrm>
            <a:off x="1257300" y="547688"/>
            <a:ext cx="15773400" cy="1988345"/>
            <a:chOff x="0" y="0"/>
            <a:chExt cx="21031200" cy="2651126"/>
          </a:xfrm>
        </p:grpSpPr>
        <p:sp>
          <p:nvSpPr>
            <p:cNvPr id="4" name="Freeform 4"/>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5" name="TextBox 5"/>
            <p:cNvSpPr txBox="1"/>
            <p:nvPr/>
          </p:nvSpPr>
          <p:spPr>
            <a:xfrm>
              <a:off x="0" y="-219075"/>
              <a:ext cx="21031200" cy="2870201"/>
            </a:xfrm>
            <a:prstGeom prst="rect">
              <a:avLst/>
            </a:prstGeom>
          </p:spPr>
          <p:txBody>
            <a:bodyPr lIns="0" tIns="0" rIns="0" bIns="0" rtlCol="0" anchor="ctr"/>
            <a:lstStyle/>
            <a:p>
              <a:pPr algn="ctr">
                <a:lnSpc>
                  <a:spcPts val="6210"/>
                </a:lnSpc>
              </a:pPr>
              <a:r>
                <a:rPr lang="en-US" sz="3450" b="1" dirty="0">
                  <a:solidFill>
                    <a:srgbClr val="000000"/>
                  </a:solidFill>
                  <a:latin typeface="Arial Bold"/>
                  <a:ea typeface="Arial Bold"/>
                  <a:cs typeface="Arial Bold"/>
                  <a:sym typeface="Arial Bold"/>
                </a:rPr>
                <a:t>Justification of the most appropriate questioning technique</a:t>
              </a:r>
            </a:p>
          </p:txBody>
        </p:sp>
      </p:grpSp>
      <p:sp>
        <p:nvSpPr>
          <p:cNvPr id="6" name="TextBox 6"/>
          <p:cNvSpPr txBox="1"/>
          <p:nvPr/>
        </p:nvSpPr>
        <p:spPr>
          <a:xfrm>
            <a:off x="1348740" y="3743410"/>
            <a:ext cx="15590520" cy="5476314"/>
          </a:xfrm>
          <a:prstGeom prst="rect">
            <a:avLst/>
          </a:prstGeom>
        </p:spPr>
        <p:txBody>
          <a:bodyPr lIns="0" tIns="0" rIns="0" bIns="0" rtlCol="0" anchor="t">
            <a:spAutoFit/>
          </a:bodyPr>
          <a:lstStyle/>
          <a:p>
            <a:pPr marL="488632" lvl="1" indent="-244316" algn="just">
              <a:lnSpc>
                <a:spcPts val="4860"/>
              </a:lnSpc>
              <a:buFont typeface="Arial"/>
              <a:buChar char="•"/>
            </a:pPr>
            <a:r>
              <a:rPr lang="en-US" sz="2700" dirty="0">
                <a:solidFill>
                  <a:srgbClr val="000000"/>
                </a:solidFill>
                <a:latin typeface="Arial"/>
                <a:ea typeface="Arial"/>
                <a:cs typeface="Arial"/>
                <a:sym typeface="Arial"/>
              </a:rPr>
              <a:t>Among all the questioning techniques, Socratic questioning techniques were found to be the most appropriate for interviewing for change manager positions.</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Socratic questioning allows interviewers to challenge their own assumptions.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17000"/>
            </a:blip>
            <a:stretch>
              <a:fillRect b="-3000"/>
            </a:stretch>
          </a:blipFill>
        </p:spPr>
        <p:txBody>
          <a:bodyPr/>
          <a:lstStyle/>
          <a:p>
            <a:endParaRPr lang="en-GB"/>
          </a:p>
        </p:txBody>
      </p:sp>
      <p:grpSp>
        <p:nvGrpSpPr>
          <p:cNvPr id="3" name="Group 3"/>
          <p:cNvGrpSpPr/>
          <p:nvPr/>
        </p:nvGrpSpPr>
        <p:grpSpPr>
          <a:xfrm>
            <a:off x="1257300" y="547688"/>
            <a:ext cx="15773400" cy="1988345"/>
            <a:chOff x="0" y="0"/>
            <a:chExt cx="21031200" cy="2651126"/>
          </a:xfrm>
        </p:grpSpPr>
        <p:sp>
          <p:nvSpPr>
            <p:cNvPr id="4" name="Freeform 4"/>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5" name="TextBox 5"/>
            <p:cNvSpPr txBox="1"/>
            <p:nvPr/>
          </p:nvSpPr>
          <p:spPr>
            <a:xfrm>
              <a:off x="0" y="-219075"/>
              <a:ext cx="21031200" cy="2870201"/>
            </a:xfrm>
            <a:prstGeom prst="rect">
              <a:avLst/>
            </a:prstGeom>
          </p:spPr>
          <p:txBody>
            <a:bodyPr lIns="0" tIns="0" rIns="0" bIns="0" rtlCol="0" anchor="ctr"/>
            <a:lstStyle/>
            <a:p>
              <a:pPr algn="ctr">
                <a:lnSpc>
                  <a:spcPts val="6210"/>
                </a:lnSpc>
              </a:pPr>
              <a:r>
                <a:rPr lang="en-US" sz="3450" b="1">
                  <a:solidFill>
                    <a:srgbClr val="000000"/>
                  </a:solidFill>
                  <a:latin typeface="Arial Bold"/>
                  <a:ea typeface="Arial Bold"/>
                  <a:cs typeface="Arial Bold"/>
                  <a:sym typeface="Arial Bold"/>
                </a:rPr>
                <a:t>Comparison between face-to-face interview and an Online Interview </a:t>
              </a:r>
            </a:p>
          </p:txBody>
        </p:sp>
      </p:grpSp>
      <p:sp>
        <p:nvSpPr>
          <p:cNvPr id="6" name="TextBox 6"/>
          <p:cNvSpPr txBox="1"/>
          <p:nvPr/>
        </p:nvSpPr>
        <p:spPr>
          <a:xfrm>
            <a:off x="563994" y="3006430"/>
            <a:ext cx="8488566" cy="4948727"/>
          </a:xfrm>
          <a:prstGeom prst="rect">
            <a:avLst/>
          </a:prstGeom>
        </p:spPr>
        <p:txBody>
          <a:bodyPr lIns="0" tIns="0" rIns="0" bIns="0" rtlCol="0" anchor="t">
            <a:spAutoFit/>
          </a:bodyPr>
          <a:lstStyle/>
          <a:p>
            <a:pPr marL="488632" lvl="1" indent="-244316" algn="just">
              <a:lnSpc>
                <a:spcPts val="4860"/>
              </a:lnSpc>
              <a:buFont typeface="Arial"/>
              <a:buChar char="•"/>
            </a:pPr>
            <a:r>
              <a:rPr lang="en-US" sz="2700" dirty="0">
                <a:solidFill>
                  <a:srgbClr val="000000"/>
                </a:solidFill>
                <a:latin typeface="Arial"/>
                <a:ea typeface="Arial"/>
                <a:cs typeface="Arial"/>
                <a:sym typeface="Arial"/>
              </a:rPr>
              <a:t>As per the viewpoint of Wakelin </a:t>
            </a:r>
            <a:r>
              <a:rPr lang="en-US" sz="2700" i="1" dirty="0">
                <a:solidFill>
                  <a:srgbClr val="000000"/>
                </a:solidFill>
                <a:latin typeface="Arial Italics"/>
                <a:ea typeface="Arial Italics"/>
                <a:cs typeface="Arial Italics"/>
                <a:sym typeface="Arial Italics"/>
              </a:rPr>
              <a:t>et al.,</a:t>
            </a:r>
            <a:r>
              <a:rPr lang="en-US" sz="2700" dirty="0">
                <a:solidFill>
                  <a:srgbClr val="000000"/>
                </a:solidFill>
                <a:latin typeface="Arial"/>
                <a:ea typeface="Arial"/>
                <a:cs typeface="Arial"/>
                <a:sym typeface="Arial"/>
              </a:rPr>
              <a:t> (2024), a face-to-face interview is suitable for interviewers to test the body language, in-person communication abilities among candidates.</a:t>
            </a:r>
          </a:p>
          <a:p>
            <a:pPr marL="244316" lvl="1" algn="just">
              <a:lnSpc>
                <a:spcPts val="4860"/>
              </a:lnSpc>
            </a:pPr>
            <a:endParaRPr lang="en-US" sz="2700" dirty="0">
              <a:solidFill>
                <a:srgbClr val="000000"/>
              </a:solidFill>
              <a:latin typeface="Arial"/>
              <a:ea typeface="Arial"/>
              <a:cs typeface="Arial"/>
              <a:sym typeface="Arial"/>
            </a:endParaRPr>
          </a:p>
          <a:p>
            <a:pPr marL="488632" lvl="1" indent="-244316" algn="just">
              <a:lnSpc>
                <a:spcPts val="4860"/>
              </a:lnSpc>
              <a:buFont typeface="Arial"/>
              <a:buChar char="•"/>
            </a:pPr>
            <a:r>
              <a:rPr lang="en-US" sz="2700" dirty="0">
                <a:solidFill>
                  <a:srgbClr val="000000"/>
                </a:solidFill>
                <a:latin typeface="Arial"/>
                <a:ea typeface="Arial"/>
                <a:cs typeface="Arial"/>
                <a:sym typeface="Arial"/>
              </a:rPr>
              <a:t>On the other hand, an online interview is better for recruiting candidates from different locations and at a suitable time.</a:t>
            </a:r>
          </a:p>
        </p:txBody>
      </p:sp>
      <p:grpSp>
        <p:nvGrpSpPr>
          <p:cNvPr id="7" name="Group 7"/>
          <p:cNvGrpSpPr/>
          <p:nvPr/>
        </p:nvGrpSpPr>
        <p:grpSpPr>
          <a:xfrm rot="5400000">
            <a:off x="10589693" y="6990356"/>
            <a:ext cx="1784406" cy="2031483"/>
            <a:chOff x="0" y="0"/>
            <a:chExt cx="2379208" cy="2708644"/>
          </a:xfrm>
        </p:grpSpPr>
        <p:sp>
          <p:nvSpPr>
            <p:cNvPr id="8" name="Freeform 8"/>
            <p:cNvSpPr/>
            <p:nvPr/>
          </p:nvSpPr>
          <p:spPr>
            <a:xfrm>
              <a:off x="0" y="0"/>
              <a:ext cx="2379091" cy="2708656"/>
            </a:xfrm>
            <a:custGeom>
              <a:avLst/>
              <a:gdLst/>
              <a:ahLst/>
              <a:cxnLst/>
              <a:rect l="l" t="t" r="r" b="b"/>
              <a:pathLst>
                <a:path w="2379091" h="2708656">
                  <a:moveTo>
                    <a:pt x="0" y="1927352"/>
                  </a:moveTo>
                  <a:lnTo>
                    <a:pt x="1393698" y="1927352"/>
                  </a:lnTo>
                  <a:lnTo>
                    <a:pt x="1393698" y="851281"/>
                  </a:lnTo>
                  <a:lnTo>
                    <a:pt x="1189609" y="851281"/>
                  </a:lnTo>
                  <a:lnTo>
                    <a:pt x="1784350" y="0"/>
                  </a:lnTo>
                  <a:lnTo>
                    <a:pt x="2379091" y="851281"/>
                  </a:lnTo>
                  <a:lnTo>
                    <a:pt x="2175129" y="851281"/>
                  </a:lnTo>
                  <a:lnTo>
                    <a:pt x="2175129" y="2708656"/>
                  </a:lnTo>
                  <a:lnTo>
                    <a:pt x="0" y="2708656"/>
                  </a:lnTo>
                  <a:close/>
                </a:path>
              </a:pathLst>
            </a:custGeom>
            <a:solidFill>
              <a:srgbClr val="C0C9E4"/>
            </a:solidFill>
          </p:spPr>
          <p:txBody>
            <a:bodyPr/>
            <a:lstStyle/>
            <a:p>
              <a:endParaRPr lang="en-GB"/>
            </a:p>
          </p:txBody>
        </p:sp>
      </p:grpSp>
      <p:grpSp>
        <p:nvGrpSpPr>
          <p:cNvPr id="9" name="Group 9"/>
          <p:cNvGrpSpPr/>
          <p:nvPr/>
        </p:nvGrpSpPr>
        <p:grpSpPr>
          <a:xfrm>
            <a:off x="10116933" y="5012306"/>
            <a:ext cx="3003891" cy="2102625"/>
            <a:chOff x="0" y="0"/>
            <a:chExt cx="4005188" cy="2803500"/>
          </a:xfrm>
        </p:grpSpPr>
        <p:sp>
          <p:nvSpPr>
            <p:cNvPr id="10" name="Freeform 10"/>
            <p:cNvSpPr/>
            <p:nvPr/>
          </p:nvSpPr>
          <p:spPr>
            <a:xfrm>
              <a:off x="0" y="0"/>
              <a:ext cx="4005199" cy="2803525"/>
            </a:xfrm>
            <a:custGeom>
              <a:avLst/>
              <a:gdLst/>
              <a:ahLst/>
              <a:cxnLst/>
              <a:rect l="l" t="t" r="r" b="b"/>
              <a:pathLst>
                <a:path w="4005199" h="2803525">
                  <a:moveTo>
                    <a:pt x="0" y="467360"/>
                  </a:moveTo>
                  <a:cubicBezTo>
                    <a:pt x="0" y="209296"/>
                    <a:pt x="209296" y="0"/>
                    <a:pt x="467360" y="0"/>
                  </a:cubicBezTo>
                  <a:lnTo>
                    <a:pt x="3537839" y="0"/>
                  </a:lnTo>
                  <a:cubicBezTo>
                    <a:pt x="3795903" y="0"/>
                    <a:pt x="4005199" y="209296"/>
                    <a:pt x="4005199" y="467360"/>
                  </a:cubicBezTo>
                  <a:lnTo>
                    <a:pt x="4005199" y="2336165"/>
                  </a:lnTo>
                  <a:cubicBezTo>
                    <a:pt x="4005199" y="2594229"/>
                    <a:pt x="3795903" y="2803525"/>
                    <a:pt x="3537839" y="2803525"/>
                  </a:cubicBezTo>
                  <a:lnTo>
                    <a:pt x="467360" y="2803525"/>
                  </a:lnTo>
                  <a:cubicBezTo>
                    <a:pt x="209296" y="2803525"/>
                    <a:pt x="0" y="2594229"/>
                    <a:pt x="0" y="2336165"/>
                  </a:cubicBezTo>
                  <a:close/>
                </a:path>
              </a:pathLst>
            </a:custGeom>
            <a:gradFill rotWithShape="1">
              <a:gsLst>
                <a:gs pos="0">
                  <a:srgbClr val="6284CB">
                    <a:alpha val="100000"/>
                  </a:srgbClr>
                </a:gs>
                <a:gs pos="50000">
                  <a:srgbClr val="3E70CA">
                    <a:alpha val="100000"/>
                  </a:srgbClr>
                </a:gs>
                <a:gs pos="100000">
                  <a:srgbClr val="3061B9">
                    <a:alpha val="100000"/>
                  </a:srgbClr>
                </a:gs>
              </a:gsLst>
              <a:lin ang="5400000"/>
            </a:gradFill>
          </p:spPr>
          <p:txBody>
            <a:bodyPr/>
            <a:lstStyle/>
            <a:p>
              <a:endParaRPr lang="en-GB"/>
            </a:p>
          </p:txBody>
        </p:sp>
      </p:grpSp>
      <p:grpSp>
        <p:nvGrpSpPr>
          <p:cNvPr id="11" name="Group 11"/>
          <p:cNvGrpSpPr/>
          <p:nvPr/>
        </p:nvGrpSpPr>
        <p:grpSpPr>
          <a:xfrm>
            <a:off x="10214830" y="5110203"/>
            <a:ext cx="2808096" cy="1906830"/>
            <a:chOff x="0" y="0"/>
            <a:chExt cx="3744128" cy="2542440"/>
          </a:xfrm>
        </p:grpSpPr>
        <p:sp>
          <p:nvSpPr>
            <p:cNvPr id="12" name="Freeform 12"/>
            <p:cNvSpPr/>
            <p:nvPr/>
          </p:nvSpPr>
          <p:spPr>
            <a:xfrm>
              <a:off x="0" y="0"/>
              <a:ext cx="3744128" cy="2542440"/>
            </a:xfrm>
            <a:custGeom>
              <a:avLst/>
              <a:gdLst/>
              <a:ahLst/>
              <a:cxnLst/>
              <a:rect l="l" t="t" r="r" b="b"/>
              <a:pathLst>
                <a:path w="3744128" h="2542440">
                  <a:moveTo>
                    <a:pt x="0" y="0"/>
                  </a:moveTo>
                  <a:lnTo>
                    <a:pt x="3744128" y="0"/>
                  </a:lnTo>
                  <a:lnTo>
                    <a:pt x="3744128" y="2542440"/>
                  </a:lnTo>
                  <a:lnTo>
                    <a:pt x="0" y="254244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3" name="Group 13"/>
            <p:cNvGrpSpPr/>
            <p:nvPr/>
          </p:nvGrpSpPr>
          <p:grpSpPr>
            <a:xfrm>
              <a:off x="0" y="0"/>
              <a:ext cx="3744128" cy="2542440"/>
              <a:chOff x="0" y="0"/>
              <a:chExt cx="3744128" cy="2542440"/>
            </a:xfrm>
          </p:grpSpPr>
          <p:sp>
            <p:nvSpPr>
              <p:cNvPr id="14" name="Freeform 14"/>
              <p:cNvSpPr/>
              <p:nvPr/>
            </p:nvSpPr>
            <p:spPr>
              <a:xfrm>
                <a:off x="0" y="0"/>
                <a:ext cx="3744128" cy="2542440"/>
              </a:xfrm>
              <a:custGeom>
                <a:avLst/>
                <a:gdLst/>
                <a:ahLst/>
                <a:cxnLst/>
                <a:rect l="l" t="t" r="r" b="b"/>
                <a:pathLst>
                  <a:path w="3744128" h="2542440">
                    <a:moveTo>
                      <a:pt x="0" y="0"/>
                    </a:moveTo>
                    <a:lnTo>
                      <a:pt x="3744128" y="0"/>
                    </a:lnTo>
                    <a:lnTo>
                      <a:pt x="3744128" y="2542440"/>
                    </a:lnTo>
                    <a:lnTo>
                      <a:pt x="0" y="2542440"/>
                    </a:lnTo>
                    <a:close/>
                  </a:path>
                </a:pathLst>
              </a:custGeom>
              <a:solidFill>
                <a:srgbClr val="000000">
                  <a:alpha val="0"/>
                </a:srgbClr>
              </a:solidFill>
            </p:spPr>
            <p:txBody>
              <a:bodyPr/>
              <a:lstStyle/>
              <a:p>
                <a:endParaRPr lang="en-GB"/>
              </a:p>
            </p:txBody>
          </p:sp>
          <p:sp>
            <p:nvSpPr>
              <p:cNvPr id="15" name="TextBox 15"/>
              <p:cNvSpPr txBox="1"/>
              <p:nvPr/>
            </p:nvSpPr>
            <p:spPr>
              <a:xfrm>
                <a:off x="0" y="-152400"/>
                <a:ext cx="3744128" cy="2694840"/>
              </a:xfrm>
              <a:prstGeom prst="rect">
                <a:avLst/>
              </a:prstGeom>
            </p:spPr>
            <p:txBody>
              <a:bodyPr lIns="0" tIns="0" rIns="0" bIns="0" rtlCol="0" anchor="ctr"/>
              <a:lstStyle/>
              <a:p>
                <a:pPr algn="ctr">
                  <a:lnSpc>
                    <a:spcPts val="4320"/>
                  </a:lnSpc>
                </a:pPr>
                <a:r>
                  <a:rPr lang="en-US" sz="2400" b="1" dirty="0">
                    <a:solidFill>
                      <a:srgbClr val="000000"/>
                    </a:solidFill>
                    <a:latin typeface="Arial Bold"/>
                    <a:ea typeface="Arial Bold"/>
                    <a:cs typeface="Arial Bold"/>
                    <a:sym typeface="Arial Bold"/>
                  </a:rPr>
                  <a:t>Face-to-face Interviews</a:t>
                </a:r>
              </a:p>
            </p:txBody>
          </p:sp>
        </p:grpSp>
      </p:grpSp>
      <p:grpSp>
        <p:nvGrpSpPr>
          <p:cNvPr id="16" name="Group 16"/>
          <p:cNvGrpSpPr/>
          <p:nvPr/>
        </p:nvGrpSpPr>
        <p:grpSpPr>
          <a:xfrm>
            <a:off x="12607479" y="7374248"/>
            <a:ext cx="3003891" cy="2102625"/>
            <a:chOff x="0" y="0"/>
            <a:chExt cx="4005188" cy="2803500"/>
          </a:xfrm>
        </p:grpSpPr>
        <p:sp>
          <p:nvSpPr>
            <p:cNvPr id="17" name="Freeform 17"/>
            <p:cNvSpPr/>
            <p:nvPr/>
          </p:nvSpPr>
          <p:spPr>
            <a:xfrm>
              <a:off x="0" y="0"/>
              <a:ext cx="4005199" cy="2803525"/>
            </a:xfrm>
            <a:custGeom>
              <a:avLst/>
              <a:gdLst/>
              <a:ahLst/>
              <a:cxnLst/>
              <a:rect l="l" t="t" r="r" b="b"/>
              <a:pathLst>
                <a:path w="4005199" h="2803525">
                  <a:moveTo>
                    <a:pt x="0" y="467360"/>
                  </a:moveTo>
                  <a:cubicBezTo>
                    <a:pt x="0" y="209296"/>
                    <a:pt x="209296" y="0"/>
                    <a:pt x="467360" y="0"/>
                  </a:cubicBezTo>
                  <a:lnTo>
                    <a:pt x="3537839" y="0"/>
                  </a:lnTo>
                  <a:cubicBezTo>
                    <a:pt x="3795903" y="0"/>
                    <a:pt x="4005199" y="209296"/>
                    <a:pt x="4005199" y="467360"/>
                  </a:cubicBezTo>
                  <a:lnTo>
                    <a:pt x="4005199" y="2336165"/>
                  </a:lnTo>
                  <a:cubicBezTo>
                    <a:pt x="4005199" y="2594229"/>
                    <a:pt x="3795903" y="2803525"/>
                    <a:pt x="3537839" y="2803525"/>
                  </a:cubicBezTo>
                  <a:lnTo>
                    <a:pt x="467360" y="2803525"/>
                  </a:lnTo>
                  <a:cubicBezTo>
                    <a:pt x="209296" y="2803525"/>
                    <a:pt x="0" y="2594229"/>
                    <a:pt x="0" y="2336165"/>
                  </a:cubicBezTo>
                  <a:close/>
                </a:path>
              </a:pathLst>
            </a:custGeom>
            <a:gradFill rotWithShape="1">
              <a:gsLst>
                <a:gs pos="0">
                  <a:srgbClr val="AFBB0E">
                    <a:alpha val="100000"/>
                  </a:srgbClr>
                </a:gs>
                <a:gs pos="50000">
                  <a:srgbClr val="AAB300">
                    <a:alpha val="100000"/>
                  </a:srgbClr>
                </a:gs>
                <a:gs pos="100000">
                  <a:srgbClr val="959E00">
                    <a:alpha val="100000"/>
                  </a:srgbClr>
                </a:gs>
              </a:gsLst>
              <a:lin ang="5400000"/>
            </a:gradFill>
          </p:spPr>
          <p:txBody>
            <a:bodyPr/>
            <a:lstStyle/>
            <a:p>
              <a:endParaRPr lang="en-GB"/>
            </a:p>
          </p:txBody>
        </p:sp>
      </p:grpSp>
      <p:grpSp>
        <p:nvGrpSpPr>
          <p:cNvPr id="18" name="Group 18"/>
          <p:cNvGrpSpPr/>
          <p:nvPr/>
        </p:nvGrpSpPr>
        <p:grpSpPr>
          <a:xfrm>
            <a:off x="12705377" y="7472145"/>
            <a:ext cx="2808096" cy="1906830"/>
            <a:chOff x="0" y="0"/>
            <a:chExt cx="3744128" cy="2542440"/>
          </a:xfrm>
        </p:grpSpPr>
        <p:sp>
          <p:nvSpPr>
            <p:cNvPr id="19" name="Freeform 19"/>
            <p:cNvSpPr/>
            <p:nvPr/>
          </p:nvSpPr>
          <p:spPr>
            <a:xfrm>
              <a:off x="0" y="0"/>
              <a:ext cx="3744128" cy="2542440"/>
            </a:xfrm>
            <a:custGeom>
              <a:avLst/>
              <a:gdLst/>
              <a:ahLst/>
              <a:cxnLst/>
              <a:rect l="l" t="t" r="r" b="b"/>
              <a:pathLst>
                <a:path w="3744128" h="2542440">
                  <a:moveTo>
                    <a:pt x="0" y="0"/>
                  </a:moveTo>
                  <a:lnTo>
                    <a:pt x="3744128" y="0"/>
                  </a:lnTo>
                  <a:lnTo>
                    <a:pt x="3744128" y="2542440"/>
                  </a:lnTo>
                  <a:lnTo>
                    <a:pt x="0" y="254244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20" name="Group 20"/>
            <p:cNvGrpSpPr/>
            <p:nvPr/>
          </p:nvGrpSpPr>
          <p:grpSpPr>
            <a:xfrm>
              <a:off x="0" y="0"/>
              <a:ext cx="3744128" cy="2542440"/>
              <a:chOff x="0" y="0"/>
              <a:chExt cx="3744128" cy="2542440"/>
            </a:xfrm>
          </p:grpSpPr>
          <p:sp>
            <p:nvSpPr>
              <p:cNvPr id="21" name="Freeform 21"/>
              <p:cNvSpPr/>
              <p:nvPr/>
            </p:nvSpPr>
            <p:spPr>
              <a:xfrm>
                <a:off x="0" y="0"/>
                <a:ext cx="3744128" cy="2542440"/>
              </a:xfrm>
              <a:custGeom>
                <a:avLst/>
                <a:gdLst/>
                <a:ahLst/>
                <a:cxnLst/>
                <a:rect l="l" t="t" r="r" b="b"/>
                <a:pathLst>
                  <a:path w="3744128" h="2542440">
                    <a:moveTo>
                      <a:pt x="0" y="0"/>
                    </a:moveTo>
                    <a:lnTo>
                      <a:pt x="3744128" y="0"/>
                    </a:lnTo>
                    <a:lnTo>
                      <a:pt x="3744128" y="2542440"/>
                    </a:lnTo>
                    <a:lnTo>
                      <a:pt x="0" y="2542440"/>
                    </a:lnTo>
                    <a:close/>
                  </a:path>
                </a:pathLst>
              </a:custGeom>
              <a:solidFill>
                <a:srgbClr val="000000">
                  <a:alpha val="0"/>
                </a:srgbClr>
              </a:solidFill>
            </p:spPr>
            <p:txBody>
              <a:bodyPr/>
              <a:lstStyle/>
              <a:p>
                <a:endParaRPr lang="en-GB"/>
              </a:p>
            </p:txBody>
          </p:sp>
          <p:sp>
            <p:nvSpPr>
              <p:cNvPr id="22" name="TextBox 22"/>
              <p:cNvSpPr txBox="1"/>
              <p:nvPr/>
            </p:nvSpPr>
            <p:spPr>
              <a:xfrm>
                <a:off x="0" y="-152400"/>
                <a:ext cx="3744128" cy="2694840"/>
              </a:xfrm>
              <a:prstGeom prst="rect">
                <a:avLst/>
              </a:prstGeom>
            </p:spPr>
            <p:txBody>
              <a:bodyPr lIns="0" tIns="0" rIns="0" bIns="0" rtlCol="0" anchor="ctr"/>
              <a:lstStyle/>
              <a:p>
                <a:pPr algn="ctr">
                  <a:lnSpc>
                    <a:spcPts val="4320"/>
                  </a:lnSpc>
                </a:pPr>
                <a:r>
                  <a:rPr lang="en-US" sz="2400" b="1">
                    <a:solidFill>
                      <a:srgbClr val="000000"/>
                    </a:solidFill>
                    <a:latin typeface="Arial Bold"/>
                    <a:ea typeface="Arial Bold"/>
                    <a:cs typeface="Arial Bold"/>
                    <a:sym typeface="Arial Bold"/>
                  </a:rPr>
                  <a:t>Online Interviews</a:t>
                </a:r>
              </a:p>
            </p:txBody>
          </p:sp>
        </p:gr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17000"/>
            </a:blip>
            <a:stretch>
              <a:fillRect b="-3000"/>
            </a:stretch>
          </a:blipFill>
        </p:spPr>
        <p:txBody>
          <a:bodyPr/>
          <a:lstStyle/>
          <a:p>
            <a:endParaRPr lang="en-GB"/>
          </a:p>
        </p:txBody>
      </p:sp>
      <p:grpSp>
        <p:nvGrpSpPr>
          <p:cNvPr id="3" name="Group 3"/>
          <p:cNvGrpSpPr/>
          <p:nvPr/>
        </p:nvGrpSpPr>
        <p:grpSpPr>
          <a:xfrm>
            <a:off x="1257300" y="547688"/>
            <a:ext cx="15773400" cy="1988345"/>
            <a:chOff x="0" y="0"/>
            <a:chExt cx="21031200" cy="2651126"/>
          </a:xfrm>
        </p:grpSpPr>
        <p:sp>
          <p:nvSpPr>
            <p:cNvPr id="4" name="Freeform 4"/>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5" name="TextBox 5"/>
            <p:cNvSpPr txBox="1"/>
            <p:nvPr/>
          </p:nvSpPr>
          <p:spPr>
            <a:xfrm>
              <a:off x="0" y="-219075"/>
              <a:ext cx="21031200" cy="2870201"/>
            </a:xfrm>
            <a:prstGeom prst="rect">
              <a:avLst/>
            </a:prstGeom>
          </p:spPr>
          <p:txBody>
            <a:bodyPr lIns="0" tIns="0" rIns="0" bIns="0" rtlCol="0" anchor="ctr"/>
            <a:lstStyle/>
            <a:p>
              <a:pPr algn="ctr">
                <a:lnSpc>
                  <a:spcPts val="6210"/>
                </a:lnSpc>
              </a:pPr>
              <a:r>
                <a:rPr lang="en-US" sz="3450" b="1" dirty="0">
                  <a:solidFill>
                    <a:srgbClr val="000000"/>
                  </a:solidFill>
                  <a:latin typeface="Arial Bold"/>
                  <a:ea typeface="Arial Bold"/>
                  <a:cs typeface="Arial Bold"/>
                  <a:sym typeface="Arial Bold"/>
                </a:rPr>
                <a:t>Conclusion</a:t>
              </a:r>
            </a:p>
          </p:txBody>
        </p:sp>
      </p:grpSp>
      <p:sp>
        <p:nvSpPr>
          <p:cNvPr id="6" name="TextBox 6"/>
          <p:cNvSpPr txBox="1"/>
          <p:nvPr/>
        </p:nvSpPr>
        <p:spPr>
          <a:xfrm>
            <a:off x="1348740" y="2700339"/>
            <a:ext cx="15590520" cy="2435218"/>
          </a:xfrm>
          <a:prstGeom prst="rect">
            <a:avLst/>
          </a:prstGeom>
        </p:spPr>
        <p:txBody>
          <a:bodyPr lIns="0" tIns="0" rIns="0" bIns="0" rtlCol="0" anchor="t">
            <a:spAutoFit/>
          </a:bodyPr>
          <a:lstStyle/>
          <a:p>
            <a:pPr marL="488632" lvl="1" indent="-244316" algn="just">
              <a:lnSpc>
                <a:spcPts val="4860"/>
              </a:lnSpc>
              <a:buFont typeface="Arial"/>
              <a:buChar char="•"/>
            </a:pPr>
            <a:r>
              <a:rPr lang="en-US" sz="2700" dirty="0">
                <a:solidFill>
                  <a:srgbClr val="000000"/>
                </a:solidFill>
                <a:latin typeface="Arial"/>
                <a:ea typeface="Arial"/>
                <a:cs typeface="Arial"/>
                <a:sym typeface="Arial"/>
              </a:rPr>
              <a:t>In a nutshell, it is concluded that Treehouse Hotels is famous and recognized for its ranges of guestrooms.</a:t>
            </a:r>
          </a:p>
          <a:p>
            <a:pPr marL="488632" lvl="1" indent="-244316" algn="just">
              <a:lnSpc>
                <a:spcPts val="4860"/>
              </a:lnSpc>
              <a:buFont typeface="Arial"/>
              <a:buChar char="•"/>
            </a:pPr>
            <a:r>
              <a:rPr lang="en-US" sz="2700" dirty="0">
                <a:solidFill>
                  <a:srgbClr val="000000"/>
                </a:solidFill>
                <a:latin typeface="Arial"/>
                <a:ea typeface="Arial"/>
                <a:cs typeface="Arial"/>
                <a:sym typeface="Arial"/>
              </a:rPr>
              <a:t>In the context of this business case, the Socratic questioning technique was found the most appropriate among the rest.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17000"/>
            </a:blip>
            <a:stretch>
              <a:fillRect b="-3000"/>
            </a:stretch>
          </a:blipFill>
        </p:spPr>
        <p:txBody>
          <a:bodyPr/>
          <a:lstStyle/>
          <a:p>
            <a:endParaRPr lang="en-GB"/>
          </a:p>
        </p:txBody>
      </p:sp>
      <p:grpSp>
        <p:nvGrpSpPr>
          <p:cNvPr id="3" name="Group 3"/>
          <p:cNvGrpSpPr/>
          <p:nvPr/>
        </p:nvGrpSpPr>
        <p:grpSpPr>
          <a:xfrm>
            <a:off x="1456046" y="115473"/>
            <a:ext cx="15773400" cy="1358486"/>
            <a:chOff x="0" y="0"/>
            <a:chExt cx="21031200" cy="1811314"/>
          </a:xfrm>
        </p:grpSpPr>
        <p:sp>
          <p:nvSpPr>
            <p:cNvPr id="4" name="Freeform 4"/>
            <p:cNvSpPr/>
            <p:nvPr/>
          </p:nvSpPr>
          <p:spPr>
            <a:xfrm>
              <a:off x="0" y="0"/>
              <a:ext cx="21031200" cy="1811314"/>
            </a:xfrm>
            <a:custGeom>
              <a:avLst/>
              <a:gdLst/>
              <a:ahLst/>
              <a:cxnLst/>
              <a:rect l="l" t="t" r="r" b="b"/>
              <a:pathLst>
                <a:path w="21031200" h="1811314">
                  <a:moveTo>
                    <a:pt x="0" y="0"/>
                  </a:moveTo>
                  <a:lnTo>
                    <a:pt x="21031200" y="0"/>
                  </a:lnTo>
                  <a:lnTo>
                    <a:pt x="21031200" y="1811314"/>
                  </a:lnTo>
                  <a:lnTo>
                    <a:pt x="0" y="1811314"/>
                  </a:lnTo>
                  <a:close/>
                </a:path>
              </a:pathLst>
            </a:custGeom>
            <a:solidFill>
              <a:srgbClr val="000000">
                <a:alpha val="0"/>
              </a:srgbClr>
            </a:solidFill>
          </p:spPr>
          <p:txBody>
            <a:bodyPr/>
            <a:lstStyle/>
            <a:p>
              <a:endParaRPr lang="en-GB"/>
            </a:p>
          </p:txBody>
        </p:sp>
        <p:sp>
          <p:nvSpPr>
            <p:cNvPr id="5" name="TextBox 5"/>
            <p:cNvSpPr txBox="1"/>
            <p:nvPr/>
          </p:nvSpPr>
          <p:spPr>
            <a:xfrm>
              <a:off x="0" y="-219075"/>
              <a:ext cx="21031200" cy="2030389"/>
            </a:xfrm>
            <a:prstGeom prst="rect">
              <a:avLst/>
            </a:prstGeom>
          </p:spPr>
          <p:txBody>
            <a:bodyPr lIns="0" tIns="0" rIns="0" bIns="0" rtlCol="0" anchor="ctr"/>
            <a:lstStyle/>
            <a:p>
              <a:pPr algn="ctr">
                <a:lnSpc>
                  <a:spcPts val="6210"/>
                </a:lnSpc>
              </a:pPr>
              <a:r>
                <a:rPr lang="en-US" sz="3450" b="1">
                  <a:solidFill>
                    <a:srgbClr val="000000"/>
                  </a:solidFill>
                  <a:latin typeface="Arial Bold"/>
                  <a:ea typeface="Arial Bold"/>
                  <a:cs typeface="Arial Bold"/>
                  <a:sym typeface="Arial Bold"/>
                </a:rPr>
                <a:t>Reference List</a:t>
              </a:r>
            </a:p>
          </p:txBody>
        </p:sp>
      </p:grpSp>
      <p:sp>
        <p:nvSpPr>
          <p:cNvPr id="6" name="TextBox 6"/>
          <p:cNvSpPr txBox="1"/>
          <p:nvPr/>
        </p:nvSpPr>
        <p:spPr>
          <a:xfrm>
            <a:off x="488931" y="2035238"/>
            <a:ext cx="17707629" cy="6740820"/>
          </a:xfrm>
          <a:prstGeom prst="rect">
            <a:avLst/>
          </a:prstGeom>
        </p:spPr>
        <p:txBody>
          <a:bodyPr lIns="0" tIns="0" rIns="0" bIns="0" rtlCol="0" anchor="t">
            <a:spAutoFit/>
          </a:bodyPr>
          <a:lstStyle/>
          <a:p>
            <a:pPr marL="217170" lvl="1" indent="-108585" algn="just">
              <a:lnSpc>
                <a:spcPts val="2448"/>
              </a:lnSpc>
              <a:buFont typeface="Arial"/>
              <a:buChar char="•"/>
            </a:pPr>
            <a:r>
              <a:rPr lang="en-US" sz="1600" dirty="0" err="1">
                <a:solidFill>
                  <a:srgbClr val="000000"/>
                </a:solidFill>
                <a:latin typeface="Arial" panose="020B0604020202020204" pitchFamily="34" charset="0"/>
                <a:ea typeface="Arial"/>
                <a:cs typeface="Arial" panose="020B0604020202020204" pitchFamily="34" charset="0"/>
                <a:sym typeface="Arial"/>
              </a:rPr>
              <a:t>Deshmukh</a:t>
            </a:r>
            <a:r>
              <a:rPr lang="en-US" sz="1600" dirty="0">
                <a:solidFill>
                  <a:srgbClr val="000000"/>
                </a:solidFill>
                <a:latin typeface="Arial" panose="020B0604020202020204" pitchFamily="34" charset="0"/>
                <a:ea typeface="Arial"/>
                <a:cs typeface="Arial" panose="020B0604020202020204" pitchFamily="34" charset="0"/>
                <a:sym typeface="Arial"/>
              </a:rPr>
              <a:t>, J., 2024.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Building a Career in AI: A Practical Guide for Aspiring Professionals</a:t>
            </a:r>
            <a:r>
              <a:rPr lang="en-US" sz="1600" dirty="0">
                <a:solidFill>
                  <a:srgbClr val="000000"/>
                </a:solidFill>
                <a:latin typeface="Arial" panose="020B0604020202020204" pitchFamily="34" charset="0"/>
                <a:ea typeface="Arial"/>
                <a:cs typeface="Arial" panose="020B0604020202020204" pitchFamily="34" charset="0"/>
                <a:sym typeface="Arial"/>
              </a:rPr>
              <a:t>. Jayant </a:t>
            </a:r>
            <a:r>
              <a:rPr lang="en-US" sz="1600" dirty="0" err="1">
                <a:solidFill>
                  <a:srgbClr val="000000"/>
                </a:solidFill>
                <a:latin typeface="Arial" panose="020B0604020202020204" pitchFamily="34" charset="0"/>
                <a:ea typeface="Arial"/>
                <a:cs typeface="Arial" panose="020B0604020202020204" pitchFamily="34" charset="0"/>
                <a:sym typeface="Arial"/>
              </a:rPr>
              <a:t>Deshmukh</a:t>
            </a:r>
            <a:r>
              <a:rPr lang="en-US" sz="1600" dirty="0">
                <a:solidFill>
                  <a:srgbClr val="000000"/>
                </a:solidFill>
                <a:latin typeface="Arial" panose="020B0604020202020204" pitchFamily="34" charset="0"/>
                <a:ea typeface="Arial"/>
                <a:cs typeface="Arial" panose="020B0604020202020204" pitchFamily="34" charset="0"/>
                <a:sym typeface="Arial"/>
              </a:rPr>
              <a:t>.</a:t>
            </a:r>
          </a:p>
          <a:p>
            <a:pPr marL="217170" lvl="1" indent="-108585" algn="just">
              <a:lnSpc>
                <a:spcPts val="2448"/>
              </a:lnSpc>
              <a:buFont typeface="Arial"/>
              <a:buChar char="•"/>
            </a:pPr>
            <a:r>
              <a:rPr lang="en-US" sz="1600" dirty="0">
                <a:solidFill>
                  <a:srgbClr val="000000"/>
                </a:solidFill>
                <a:latin typeface="Arial" panose="020B0604020202020204" pitchFamily="34" charset="0"/>
                <a:ea typeface="Arial"/>
                <a:cs typeface="Arial" panose="020B0604020202020204" pitchFamily="34" charset="0"/>
                <a:sym typeface="Arial"/>
              </a:rPr>
              <a:t>Eshete, S.K. and </a:t>
            </a:r>
            <a:r>
              <a:rPr lang="en-US" sz="1600" dirty="0" err="1">
                <a:solidFill>
                  <a:srgbClr val="000000"/>
                </a:solidFill>
                <a:latin typeface="Arial" panose="020B0604020202020204" pitchFamily="34" charset="0"/>
                <a:ea typeface="Arial"/>
                <a:cs typeface="Arial" panose="020B0604020202020204" pitchFamily="34" charset="0"/>
                <a:sym typeface="Arial"/>
              </a:rPr>
              <a:t>Birbirssa</a:t>
            </a:r>
            <a:r>
              <a:rPr lang="en-US" sz="1600" dirty="0">
                <a:solidFill>
                  <a:srgbClr val="000000"/>
                </a:solidFill>
                <a:latin typeface="Arial" panose="020B0604020202020204" pitchFamily="34" charset="0"/>
                <a:ea typeface="Arial"/>
                <a:cs typeface="Arial" panose="020B0604020202020204" pitchFamily="34" charset="0"/>
                <a:sym typeface="Arial"/>
              </a:rPr>
              <a:t>, Z.A., 2024. Strategic Human Resource Management (SHRM) in Creating Inclusive Workplace: Systematic Review.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SAGE Open</a:t>
            </a:r>
            <a:r>
              <a:rPr lang="en-US" sz="1600" dirty="0">
                <a:solidFill>
                  <a:srgbClr val="000000"/>
                </a:solidFill>
                <a:latin typeface="Arial" panose="020B0604020202020204" pitchFamily="34" charset="0"/>
                <a:ea typeface="Arial"/>
                <a:cs typeface="Arial" panose="020B0604020202020204" pitchFamily="34" charset="0"/>
                <a:sym typeface="Arial"/>
              </a:rPr>
              <a:t>,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14</a:t>
            </a:r>
            <a:r>
              <a:rPr lang="en-US" sz="1600" dirty="0">
                <a:solidFill>
                  <a:srgbClr val="000000"/>
                </a:solidFill>
                <a:latin typeface="Arial" panose="020B0604020202020204" pitchFamily="34" charset="0"/>
                <a:ea typeface="Arial"/>
                <a:cs typeface="Arial" panose="020B0604020202020204" pitchFamily="34" charset="0"/>
                <a:sym typeface="Arial"/>
              </a:rPr>
              <a:t>(4),</a:t>
            </a:r>
            <a:r>
              <a:rPr lang="en-US" sz="1600" u="sng" dirty="0">
                <a:solidFill>
                  <a:srgbClr val="0563C1"/>
                </a:solidFill>
                <a:latin typeface="Arial" panose="020B0604020202020204" pitchFamily="34" charset="0"/>
                <a:ea typeface="Arial"/>
                <a:cs typeface="Arial" panose="020B0604020202020204" pitchFamily="34" charset="0"/>
                <a:sym typeface="Arial"/>
                <a:hlinkClick r:id="rId3" tooltip="https://journals.sagepub.com/doi/abs/10.1177/21582440241287667"/>
              </a:rPr>
              <a:t> https://journals.sagepub.com/doi/abs/10.1177/21582440241287667</a:t>
            </a:r>
          </a:p>
          <a:p>
            <a:pPr marL="217170" lvl="1" indent="-108585" algn="just">
              <a:lnSpc>
                <a:spcPts val="2448"/>
              </a:lnSpc>
              <a:buFont typeface="Arial"/>
              <a:buChar char="•"/>
            </a:pPr>
            <a:r>
              <a:rPr lang="en-US" sz="1600" dirty="0" err="1">
                <a:solidFill>
                  <a:srgbClr val="000000"/>
                </a:solidFill>
                <a:latin typeface="Arial" panose="020B0604020202020204" pitchFamily="34" charset="0"/>
                <a:ea typeface="Arial"/>
                <a:cs typeface="Arial" panose="020B0604020202020204" pitchFamily="34" charset="0"/>
                <a:sym typeface="Arial"/>
              </a:rPr>
              <a:t>Gustafsson</a:t>
            </a:r>
            <a:r>
              <a:rPr lang="en-US" sz="1600" dirty="0">
                <a:solidFill>
                  <a:srgbClr val="000000"/>
                </a:solidFill>
                <a:latin typeface="Arial" panose="020B0604020202020204" pitchFamily="34" charset="0"/>
                <a:ea typeface="Arial"/>
                <a:cs typeface="Arial" panose="020B0604020202020204" pitchFamily="34" charset="0"/>
                <a:sym typeface="Arial"/>
              </a:rPr>
              <a:t>, J., 2025. Recruiters’ use of the STAR Method to assess Cultural Competence in Candidates: A Qualitative Case Study within a Global Company.</a:t>
            </a:r>
            <a:r>
              <a:rPr lang="en-US" sz="1600" u="sng" dirty="0">
                <a:solidFill>
                  <a:srgbClr val="0563C1"/>
                </a:solidFill>
                <a:latin typeface="Arial" panose="020B0604020202020204" pitchFamily="34" charset="0"/>
                <a:ea typeface="Arial"/>
                <a:cs typeface="Arial" panose="020B0604020202020204" pitchFamily="34" charset="0"/>
                <a:sym typeface="Arial"/>
                <a:hlinkClick r:id="rId4" tooltip="https://www.diva-portal.org/smash/get/diva2:1981064/FULLTEXT01.pdf"/>
              </a:rPr>
              <a:t> https://www.diva-portal.org/smash/get/diva2:1981064/FULLTEXT01.pdf</a:t>
            </a:r>
          </a:p>
          <a:p>
            <a:pPr marL="217170" lvl="1" indent="-108585" algn="just">
              <a:lnSpc>
                <a:spcPts val="2448"/>
              </a:lnSpc>
              <a:buFont typeface="Arial"/>
              <a:buChar char="•"/>
            </a:pPr>
            <a:r>
              <a:rPr lang="en-US" sz="1600" dirty="0" err="1">
                <a:solidFill>
                  <a:srgbClr val="000000"/>
                </a:solidFill>
                <a:latin typeface="Arial" panose="020B0604020202020204" pitchFamily="34" charset="0"/>
                <a:ea typeface="Arial"/>
                <a:cs typeface="Arial" panose="020B0604020202020204" pitchFamily="34" charset="0"/>
                <a:sym typeface="Arial"/>
              </a:rPr>
              <a:t>Handayani</a:t>
            </a:r>
            <a:r>
              <a:rPr lang="en-US" sz="1600" dirty="0">
                <a:solidFill>
                  <a:srgbClr val="000000"/>
                </a:solidFill>
                <a:latin typeface="Arial" panose="020B0604020202020204" pitchFamily="34" charset="0"/>
                <a:ea typeface="Arial"/>
                <a:cs typeface="Arial" panose="020B0604020202020204" pitchFamily="34" charset="0"/>
                <a:sym typeface="Arial"/>
              </a:rPr>
              <a:t>, S.W., </a:t>
            </a:r>
            <a:r>
              <a:rPr lang="en-US" sz="1600" dirty="0" err="1">
                <a:solidFill>
                  <a:srgbClr val="000000"/>
                </a:solidFill>
                <a:latin typeface="Arial" panose="020B0604020202020204" pitchFamily="34" charset="0"/>
                <a:ea typeface="Arial"/>
                <a:cs typeface="Arial" panose="020B0604020202020204" pitchFamily="34" charset="0"/>
                <a:sym typeface="Arial"/>
              </a:rPr>
              <a:t>Pranoto</a:t>
            </a:r>
            <a:r>
              <a:rPr lang="en-US" sz="1600" dirty="0">
                <a:solidFill>
                  <a:srgbClr val="000000"/>
                </a:solidFill>
                <a:latin typeface="Arial" panose="020B0604020202020204" pitchFamily="34" charset="0"/>
                <a:ea typeface="Arial"/>
                <a:cs typeface="Arial" panose="020B0604020202020204" pitchFamily="34" charset="0"/>
                <a:sym typeface="Arial"/>
              </a:rPr>
              <a:t>, Y.K.S., </a:t>
            </a:r>
            <a:r>
              <a:rPr lang="en-US" sz="1600" dirty="0" err="1">
                <a:solidFill>
                  <a:srgbClr val="000000"/>
                </a:solidFill>
                <a:latin typeface="Arial" panose="020B0604020202020204" pitchFamily="34" charset="0"/>
                <a:ea typeface="Arial"/>
                <a:cs typeface="Arial" panose="020B0604020202020204" pitchFamily="34" charset="0"/>
                <a:sym typeface="Arial"/>
              </a:rPr>
              <a:t>Puspitaningrum</a:t>
            </a:r>
            <a:r>
              <a:rPr lang="en-US" sz="1600" dirty="0">
                <a:solidFill>
                  <a:srgbClr val="000000"/>
                </a:solidFill>
                <a:latin typeface="Arial" panose="020B0604020202020204" pitchFamily="34" charset="0"/>
                <a:ea typeface="Arial"/>
                <a:cs typeface="Arial" panose="020B0604020202020204" pitchFamily="34" charset="0"/>
                <a:sym typeface="Arial"/>
              </a:rPr>
              <a:t>, S. and </a:t>
            </a:r>
            <a:r>
              <a:rPr lang="en-US" sz="1600" dirty="0" err="1">
                <a:solidFill>
                  <a:srgbClr val="000000"/>
                </a:solidFill>
                <a:latin typeface="Arial" panose="020B0604020202020204" pitchFamily="34" charset="0"/>
                <a:ea typeface="Arial"/>
                <a:cs typeface="Arial" panose="020B0604020202020204" pitchFamily="34" charset="0"/>
                <a:sym typeface="Arial"/>
              </a:rPr>
              <a:t>Ghazali</a:t>
            </a:r>
            <a:r>
              <a:rPr lang="en-US" sz="1600" dirty="0">
                <a:solidFill>
                  <a:srgbClr val="000000"/>
                </a:solidFill>
                <a:latin typeface="Arial" panose="020B0604020202020204" pitchFamily="34" charset="0"/>
                <a:ea typeface="Arial"/>
                <a:cs typeface="Arial" panose="020B0604020202020204" pitchFamily="34" charset="0"/>
                <a:sym typeface="Arial"/>
              </a:rPr>
              <a:t>, M.N.A.B., 2024. STAR Technique in the ABCD5E Learning Model to Improve Teacher Assessment Capability in Early </a:t>
            </a:r>
            <a:r>
              <a:rPr lang="en-US" sz="1600" dirty="0" err="1">
                <a:solidFill>
                  <a:srgbClr val="000000"/>
                </a:solidFill>
                <a:latin typeface="Arial" panose="020B0604020202020204" pitchFamily="34" charset="0"/>
                <a:ea typeface="Arial"/>
                <a:cs typeface="Arial" panose="020B0604020202020204" pitchFamily="34" charset="0"/>
                <a:sym typeface="Arial"/>
              </a:rPr>
              <a:t>Chilhood</a:t>
            </a:r>
            <a:r>
              <a:rPr lang="en-US" sz="1600" dirty="0">
                <a:solidFill>
                  <a:srgbClr val="000000"/>
                </a:solidFill>
                <a:latin typeface="Arial" panose="020B0604020202020204" pitchFamily="34" charset="0"/>
                <a:ea typeface="Arial"/>
                <a:cs typeface="Arial" panose="020B0604020202020204" pitchFamily="34" charset="0"/>
                <a:sym typeface="Arial"/>
              </a:rPr>
              <a:t> Education.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Educative: </a:t>
            </a:r>
            <a:r>
              <a:rPr lang="en-US" sz="1600" i="1" dirty="0" err="1">
                <a:solidFill>
                  <a:srgbClr val="000000"/>
                </a:solidFill>
                <a:latin typeface="Arial" panose="020B0604020202020204" pitchFamily="34" charset="0"/>
                <a:ea typeface="Arial Italics"/>
                <a:cs typeface="Arial" panose="020B0604020202020204" pitchFamily="34" charset="0"/>
                <a:sym typeface="Arial Italics"/>
              </a:rPr>
              <a:t>Jurnal</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 </a:t>
            </a:r>
            <a:r>
              <a:rPr lang="en-US" sz="1600" i="1" dirty="0" err="1">
                <a:solidFill>
                  <a:srgbClr val="000000"/>
                </a:solidFill>
                <a:latin typeface="Arial" panose="020B0604020202020204" pitchFamily="34" charset="0"/>
                <a:ea typeface="Arial Italics"/>
                <a:cs typeface="Arial" panose="020B0604020202020204" pitchFamily="34" charset="0"/>
                <a:sym typeface="Arial Italics"/>
              </a:rPr>
              <a:t>Ilmiah</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 </a:t>
            </a:r>
            <a:r>
              <a:rPr lang="en-US" sz="1600" i="1" dirty="0" err="1">
                <a:solidFill>
                  <a:srgbClr val="000000"/>
                </a:solidFill>
                <a:latin typeface="Arial" panose="020B0604020202020204" pitchFamily="34" charset="0"/>
                <a:ea typeface="Arial Italics"/>
                <a:cs typeface="Arial" panose="020B0604020202020204" pitchFamily="34" charset="0"/>
                <a:sym typeface="Arial Italics"/>
              </a:rPr>
              <a:t>Pendidikan</a:t>
            </a:r>
            <a:r>
              <a:rPr lang="en-US" sz="1600" dirty="0">
                <a:solidFill>
                  <a:srgbClr val="000000"/>
                </a:solidFill>
                <a:latin typeface="Arial" panose="020B0604020202020204" pitchFamily="34" charset="0"/>
                <a:ea typeface="Arial"/>
                <a:cs typeface="Arial" panose="020B0604020202020204" pitchFamily="34" charset="0"/>
                <a:sym typeface="Arial"/>
              </a:rPr>
              <a:t>,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2</a:t>
            </a:r>
            <a:r>
              <a:rPr lang="en-US" sz="1600" dirty="0">
                <a:solidFill>
                  <a:srgbClr val="000000"/>
                </a:solidFill>
                <a:latin typeface="Arial" panose="020B0604020202020204" pitchFamily="34" charset="0"/>
                <a:ea typeface="Arial"/>
                <a:cs typeface="Arial" panose="020B0604020202020204" pitchFamily="34" charset="0"/>
                <a:sym typeface="Arial"/>
              </a:rPr>
              <a:t>(2), pp.80-86.</a:t>
            </a:r>
            <a:r>
              <a:rPr lang="en-US" sz="1600" u="sng" dirty="0">
                <a:solidFill>
                  <a:srgbClr val="0563C1"/>
                </a:solidFill>
                <a:latin typeface="Arial" panose="020B0604020202020204" pitchFamily="34" charset="0"/>
                <a:ea typeface="Arial"/>
                <a:cs typeface="Arial" panose="020B0604020202020204" pitchFamily="34" charset="0"/>
                <a:sym typeface="Arial"/>
                <a:hlinkClick r:id="rId5" tooltip="https://publikasi.abidan.org/index.php/educative/article/view/380"/>
              </a:rPr>
              <a:t> https://publikasi.abidan.org/index.php/educative/article/view/380</a:t>
            </a:r>
          </a:p>
          <a:p>
            <a:pPr marL="217170" lvl="1" indent="-108585" algn="just">
              <a:lnSpc>
                <a:spcPts val="2448"/>
              </a:lnSpc>
              <a:buFont typeface="Arial"/>
              <a:buChar char="•"/>
            </a:pPr>
            <a:r>
              <a:rPr lang="en-US" sz="1600" dirty="0" err="1">
                <a:solidFill>
                  <a:srgbClr val="000000"/>
                </a:solidFill>
                <a:latin typeface="Arial" panose="020B0604020202020204" pitchFamily="34" charset="0"/>
                <a:ea typeface="Arial"/>
                <a:cs typeface="Arial" panose="020B0604020202020204" pitchFamily="34" charset="0"/>
                <a:sym typeface="Arial"/>
              </a:rPr>
              <a:t>Köseoglu</a:t>
            </a:r>
            <a:r>
              <a:rPr lang="en-US" sz="1600" dirty="0">
                <a:solidFill>
                  <a:srgbClr val="000000"/>
                </a:solidFill>
                <a:latin typeface="Arial" panose="020B0604020202020204" pitchFamily="34" charset="0"/>
                <a:ea typeface="Arial"/>
                <a:cs typeface="Arial" panose="020B0604020202020204" pitchFamily="34" charset="0"/>
                <a:sym typeface="Arial"/>
              </a:rPr>
              <a:t>, M.A., </a:t>
            </a:r>
            <a:r>
              <a:rPr lang="en-US" sz="1600" dirty="0" err="1">
                <a:solidFill>
                  <a:srgbClr val="000000"/>
                </a:solidFill>
                <a:latin typeface="Arial" panose="020B0604020202020204" pitchFamily="34" charset="0"/>
                <a:ea typeface="Arial"/>
                <a:cs typeface="Arial" panose="020B0604020202020204" pitchFamily="34" charset="0"/>
                <a:sym typeface="Arial"/>
              </a:rPr>
              <a:t>Evrim</a:t>
            </a:r>
            <a:r>
              <a:rPr lang="en-US" sz="1600" dirty="0">
                <a:solidFill>
                  <a:srgbClr val="000000"/>
                </a:solidFill>
                <a:latin typeface="Arial" panose="020B0604020202020204" pitchFamily="34" charset="0"/>
                <a:ea typeface="Arial"/>
                <a:cs typeface="Arial" panose="020B0604020202020204" pitchFamily="34" charset="0"/>
                <a:sym typeface="Arial"/>
              </a:rPr>
              <a:t> </a:t>
            </a:r>
            <a:r>
              <a:rPr lang="en-US" sz="1600" dirty="0" err="1">
                <a:solidFill>
                  <a:srgbClr val="000000"/>
                </a:solidFill>
                <a:latin typeface="Arial" panose="020B0604020202020204" pitchFamily="34" charset="0"/>
                <a:ea typeface="Arial"/>
                <a:cs typeface="Arial" panose="020B0604020202020204" pitchFamily="34" charset="0"/>
                <a:sym typeface="Arial"/>
              </a:rPr>
              <a:t>Arici</a:t>
            </a:r>
            <a:r>
              <a:rPr lang="en-US" sz="1600" dirty="0">
                <a:solidFill>
                  <a:srgbClr val="000000"/>
                </a:solidFill>
                <a:latin typeface="Arial" panose="020B0604020202020204" pitchFamily="34" charset="0"/>
                <a:ea typeface="Arial"/>
                <a:cs typeface="Arial" panose="020B0604020202020204" pitchFamily="34" charset="0"/>
                <a:sym typeface="Arial"/>
              </a:rPr>
              <a:t>, H., </a:t>
            </a:r>
            <a:r>
              <a:rPr lang="en-US" sz="1600" dirty="0" err="1">
                <a:solidFill>
                  <a:srgbClr val="000000"/>
                </a:solidFill>
                <a:latin typeface="Arial" panose="020B0604020202020204" pitchFamily="34" charset="0"/>
                <a:ea typeface="Arial"/>
                <a:cs typeface="Arial" panose="020B0604020202020204" pitchFamily="34" charset="0"/>
                <a:sym typeface="Arial"/>
              </a:rPr>
              <a:t>Yeşiltaş</a:t>
            </a:r>
            <a:r>
              <a:rPr lang="en-US" sz="1600" dirty="0">
                <a:solidFill>
                  <a:srgbClr val="000000"/>
                </a:solidFill>
                <a:latin typeface="Arial" panose="020B0604020202020204" pitchFamily="34" charset="0"/>
                <a:ea typeface="Arial"/>
                <a:cs typeface="Arial" panose="020B0604020202020204" pitchFamily="34" charset="0"/>
                <a:sym typeface="Arial"/>
              </a:rPr>
              <a:t>, M. and </a:t>
            </a:r>
            <a:r>
              <a:rPr lang="en-US" sz="1600" dirty="0" err="1">
                <a:solidFill>
                  <a:srgbClr val="000000"/>
                </a:solidFill>
                <a:latin typeface="Arial" panose="020B0604020202020204" pitchFamily="34" charset="0"/>
                <a:ea typeface="Arial"/>
                <a:cs typeface="Arial" panose="020B0604020202020204" pitchFamily="34" charset="0"/>
                <a:sym typeface="Arial"/>
              </a:rPr>
              <a:t>Altinay</a:t>
            </a:r>
            <a:r>
              <a:rPr lang="en-US" sz="1600" dirty="0">
                <a:solidFill>
                  <a:srgbClr val="000000"/>
                </a:solidFill>
                <a:latin typeface="Arial" panose="020B0604020202020204" pitchFamily="34" charset="0"/>
                <a:ea typeface="Arial"/>
                <a:cs typeface="Arial" panose="020B0604020202020204" pitchFamily="34" charset="0"/>
                <a:sym typeface="Arial"/>
              </a:rPr>
              <a:t>, L., 2025. How do hotels test their strategies? An approach from the strategic planning process.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Anatolia</a:t>
            </a:r>
            <a:r>
              <a:rPr lang="en-US" sz="1600" dirty="0">
                <a:solidFill>
                  <a:srgbClr val="000000"/>
                </a:solidFill>
                <a:latin typeface="Arial" panose="020B0604020202020204" pitchFamily="34" charset="0"/>
                <a:ea typeface="Arial"/>
                <a:cs typeface="Arial" panose="020B0604020202020204" pitchFamily="34" charset="0"/>
                <a:sym typeface="Arial"/>
              </a:rPr>
              <a:t>,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36</a:t>
            </a:r>
            <a:r>
              <a:rPr lang="en-US" sz="1600" dirty="0">
                <a:solidFill>
                  <a:srgbClr val="000000"/>
                </a:solidFill>
                <a:latin typeface="Arial" panose="020B0604020202020204" pitchFamily="34" charset="0"/>
                <a:ea typeface="Arial"/>
                <a:cs typeface="Arial" panose="020B0604020202020204" pitchFamily="34" charset="0"/>
                <a:sym typeface="Arial"/>
              </a:rPr>
              <a:t>(1), pp.177-194.</a:t>
            </a:r>
            <a:r>
              <a:rPr lang="en-US" sz="1600" u="sng" dirty="0">
                <a:solidFill>
                  <a:srgbClr val="0563C1"/>
                </a:solidFill>
                <a:latin typeface="Arial" panose="020B0604020202020204" pitchFamily="34" charset="0"/>
                <a:ea typeface="Arial"/>
                <a:cs typeface="Arial" panose="020B0604020202020204" pitchFamily="34" charset="0"/>
                <a:sym typeface="Arial"/>
                <a:hlinkClick r:id="rId6" tooltip="https://www.tandfonline.com/doi/abs/10.1080/13032917.2024.2386173"/>
              </a:rPr>
              <a:t> https://www.tandfonline.com/doi/abs/10.1080/13032917.2024.2386173</a:t>
            </a:r>
          </a:p>
          <a:p>
            <a:pPr marL="217170" lvl="1" indent="-108585" algn="just">
              <a:lnSpc>
                <a:spcPts val="2448"/>
              </a:lnSpc>
              <a:buFont typeface="Arial"/>
              <a:buChar char="•"/>
            </a:pPr>
            <a:r>
              <a:rPr lang="en-US" sz="1600" dirty="0" err="1">
                <a:solidFill>
                  <a:srgbClr val="000000"/>
                </a:solidFill>
                <a:latin typeface="Arial" panose="020B0604020202020204" pitchFamily="34" charset="0"/>
                <a:ea typeface="Arial"/>
                <a:cs typeface="Arial" panose="020B0604020202020204" pitchFamily="34" charset="0"/>
                <a:sym typeface="Arial"/>
              </a:rPr>
              <a:t>Malape</a:t>
            </a:r>
            <a:r>
              <a:rPr lang="en-US" sz="1600" dirty="0">
                <a:solidFill>
                  <a:srgbClr val="000000"/>
                </a:solidFill>
                <a:latin typeface="Arial" panose="020B0604020202020204" pitchFamily="34" charset="0"/>
                <a:ea typeface="Arial"/>
                <a:cs typeface="Arial" panose="020B0604020202020204" pitchFamily="34" charset="0"/>
                <a:sym typeface="Arial"/>
              </a:rPr>
              <a:t>, G.T., </a:t>
            </a:r>
            <a:r>
              <a:rPr lang="en-US" sz="1600" dirty="0" err="1">
                <a:solidFill>
                  <a:srgbClr val="000000"/>
                </a:solidFill>
                <a:latin typeface="Arial" panose="020B0604020202020204" pitchFamily="34" charset="0"/>
                <a:ea typeface="Arial"/>
                <a:cs typeface="Arial" panose="020B0604020202020204" pitchFamily="34" charset="0"/>
                <a:sym typeface="Arial"/>
              </a:rPr>
              <a:t>Makhene</a:t>
            </a:r>
            <a:r>
              <a:rPr lang="en-US" sz="1600" dirty="0">
                <a:solidFill>
                  <a:srgbClr val="000000"/>
                </a:solidFill>
                <a:latin typeface="Arial" panose="020B0604020202020204" pitchFamily="34" charset="0"/>
                <a:ea typeface="Arial"/>
                <a:cs typeface="Arial" panose="020B0604020202020204" pitchFamily="34" charset="0"/>
                <a:sym typeface="Arial"/>
              </a:rPr>
              <a:t>, A. and </a:t>
            </a:r>
            <a:r>
              <a:rPr lang="en-US" sz="1600" dirty="0" err="1">
                <a:solidFill>
                  <a:srgbClr val="000000"/>
                </a:solidFill>
                <a:latin typeface="Arial" panose="020B0604020202020204" pitchFamily="34" charset="0"/>
                <a:ea typeface="Arial"/>
                <a:cs typeface="Arial" panose="020B0604020202020204" pitchFamily="34" charset="0"/>
                <a:sym typeface="Arial"/>
              </a:rPr>
              <a:t>Mutava</a:t>
            </a:r>
            <a:r>
              <a:rPr lang="en-US" sz="1600" dirty="0">
                <a:solidFill>
                  <a:srgbClr val="000000"/>
                </a:solidFill>
                <a:latin typeface="Arial" panose="020B0604020202020204" pitchFamily="34" charset="0"/>
                <a:ea typeface="Arial"/>
                <a:cs typeface="Arial" panose="020B0604020202020204" pitchFamily="34" charset="0"/>
                <a:sym typeface="Arial"/>
              </a:rPr>
              <a:t>, E., 2025. Evaluating Socratic inquiry, reflection and argumentation as strategies for critical thinking. </a:t>
            </a:r>
            <a:r>
              <a:rPr lang="en-US" sz="1600" i="1" dirty="0" err="1">
                <a:solidFill>
                  <a:srgbClr val="000000"/>
                </a:solidFill>
                <a:latin typeface="Arial" panose="020B0604020202020204" pitchFamily="34" charset="0"/>
                <a:ea typeface="Arial Italics"/>
                <a:cs typeface="Arial" panose="020B0604020202020204" pitchFamily="34" charset="0"/>
                <a:sym typeface="Arial Italics"/>
              </a:rPr>
              <a:t>curationis</a:t>
            </a:r>
            <a:r>
              <a:rPr lang="en-US" sz="1600" dirty="0">
                <a:solidFill>
                  <a:srgbClr val="000000"/>
                </a:solidFill>
                <a:latin typeface="Arial" panose="020B0604020202020204" pitchFamily="34" charset="0"/>
                <a:ea typeface="Arial"/>
                <a:cs typeface="Arial" panose="020B0604020202020204" pitchFamily="34" charset="0"/>
                <a:sym typeface="Arial"/>
              </a:rPr>
              <a:t>,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48</a:t>
            </a:r>
            <a:r>
              <a:rPr lang="en-US" sz="1600" dirty="0">
                <a:solidFill>
                  <a:srgbClr val="000000"/>
                </a:solidFill>
                <a:latin typeface="Arial" panose="020B0604020202020204" pitchFamily="34" charset="0"/>
                <a:ea typeface="Arial"/>
                <a:cs typeface="Arial" panose="020B0604020202020204" pitchFamily="34" charset="0"/>
                <a:sym typeface="Arial"/>
              </a:rPr>
              <a:t>(1), pp.1-8.</a:t>
            </a:r>
            <a:r>
              <a:rPr lang="en-US" sz="1600" u="sng" dirty="0">
                <a:solidFill>
                  <a:srgbClr val="0563C1"/>
                </a:solidFill>
                <a:latin typeface="Arial" panose="020B0604020202020204" pitchFamily="34" charset="0"/>
                <a:ea typeface="Arial"/>
                <a:cs typeface="Arial" panose="020B0604020202020204" pitchFamily="34" charset="0"/>
                <a:sym typeface="Arial"/>
                <a:hlinkClick r:id="rId7" tooltip="https://www.scielo.org.za/pdf/cura/v48n1/30.pdf"/>
              </a:rPr>
              <a:t> https://www.scielo.org.za/pdf/cura/v48n1/30.pdf</a:t>
            </a:r>
          </a:p>
          <a:p>
            <a:pPr marL="217170" lvl="1" indent="-108585" algn="just">
              <a:lnSpc>
                <a:spcPts val="2448"/>
              </a:lnSpc>
              <a:buFont typeface="Arial"/>
              <a:buChar char="•"/>
            </a:pPr>
            <a:r>
              <a:rPr lang="en-US" sz="1600" dirty="0">
                <a:solidFill>
                  <a:srgbClr val="000000"/>
                </a:solidFill>
                <a:latin typeface="Arial" panose="020B0604020202020204" pitchFamily="34" charset="0"/>
                <a:ea typeface="Arial"/>
                <a:cs typeface="Arial" panose="020B0604020202020204" pitchFamily="34" charset="0"/>
                <a:sym typeface="Arial"/>
              </a:rPr>
              <a:t>Moon, B., Law, S.J., </a:t>
            </a:r>
            <a:r>
              <a:rPr lang="en-US" sz="1600" dirty="0" err="1">
                <a:solidFill>
                  <a:srgbClr val="000000"/>
                </a:solidFill>
                <a:latin typeface="Arial" panose="020B0604020202020204" pitchFamily="34" charset="0"/>
                <a:ea typeface="Arial"/>
                <a:cs typeface="Arial" panose="020B0604020202020204" pitchFamily="34" charset="0"/>
                <a:sym typeface="Arial"/>
              </a:rPr>
              <a:t>Bourdage</a:t>
            </a:r>
            <a:r>
              <a:rPr lang="en-US" sz="1600" dirty="0">
                <a:solidFill>
                  <a:srgbClr val="000000"/>
                </a:solidFill>
                <a:latin typeface="Arial" panose="020B0604020202020204" pitchFamily="34" charset="0"/>
                <a:ea typeface="Arial"/>
                <a:cs typeface="Arial" panose="020B0604020202020204" pitchFamily="34" charset="0"/>
                <a:sym typeface="Arial"/>
              </a:rPr>
              <a:t>, J.S., </a:t>
            </a:r>
            <a:r>
              <a:rPr lang="en-US" sz="1600" dirty="0" err="1">
                <a:solidFill>
                  <a:srgbClr val="000000"/>
                </a:solidFill>
                <a:latin typeface="Arial" panose="020B0604020202020204" pitchFamily="34" charset="0"/>
                <a:ea typeface="Arial"/>
                <a:cs typeface="Arial" panose="020B0604020202020204" pitchFamily="34" charset="0"/>
                <a:sym typeface="Arial"/>
              </a:rPr>
              <a:t>Roulin</a:t>
            </a:r>
            <a:r>
              <a:rPr lang="en-US" sz="1600" dirty="0">
                <a:solidFill>
                  <a:srgbClr val="000000"/>
                </a:solidFill>
                <a:latin typeface="Arial" panose="020B0604020202020204" pitchFamily="34" charset="0"/>
                <a:ea typeface="Arial"/>
                <a:cs typeface="Arial" panose="020B0604020202020204" pitchFamily="34" charset="0"/>
                <a:sym typeface="Arial"/>
              </a:rPr>
              <a:t>, N. and Melchers, K.G., 2024. Exploring the role of interviewee cognitive capacities on impression management in face‐to‐face and virtual interviews.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International Journal of Selection and Assessment</a:t>
            </a:r>
            <a:r>
              <a:rPr lang="en-US" sz="1600" dirty="0">
                <a:solidFill>
                  <a:srgbClr val="000000"/>
                </a:solidFill>
                <a:latin typeface="Arial" panose="020B0604020202020204" pitchFamily="34" charset="0"/>
                <a:ea typeface="Arial"/>
                <a:cs typeface="Arial" panose="020B0604020202020204" pitchFamily="34" charset="0"/>
                <a:sym typeface="Arial"/>
              </a:rPr>
              <a:t>,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32</a:t>
            </a:r>
            <a:r>
              <a:rPr lang="en-US" sz="1600" dirty="0">
                <a:solidFill>
                  <a:srgbClr val="000000"/>
                </a:solidFill>
                <a:latin typeface="Arial" panose="020B0604020202020204" pitchFamily="34" charset="0"/>
                <a:ea typeface="Arial"/>
                <a:cs typeface="Arial" panose="020B0604020202020204" pitchFamily="34" charset="0"/>
                <a:sym typeface="Arial"/>
              </a:rPr>
              <a:t>(2), pp.261-278. https://www.researchgate.net/profile/Nicolas-Roulin/publication/375828515_Exploring_the_Role_of_Interviewee_Cognitive_Capacities_on_Impression_Management_in_Face-to-Face_and_Virtual_Interviews/links/655e57353fa26f66f420915b/Exploring-the-Role-of-Interviewee-Cognitive-Capacities-on-Impression-Management-in-Face-to-Face-and-Virtual-Interviews.pdf</a:t>
            </a:r>
          </a:p>
          <a:p>
            <a:pPr marL="217170" lvl="1" indent="-108585" algn="just">
              <a:lnSpc>
                <a:spcPts val="2448"/>
              </a:lnSpc>
              <a:buFont typeface="Arial"/>
              <a:buChar char="•"/>
            </a:pPr>
            <a:r>
              <a:rPr lang="en-US" sz="1600" dirty="0" err="1">
                <a:solidFill>
                  <a:srgbClr val="000000"/>
                </a:solidFill>
                <a:latin typeface="Arial" panose="020B0604020202020204" pitchFamily="34" charset="0"/>
                <a:ea typeface="Arial"/>
                <a:cs typeface="Arial" panose="020B0604020202020204" pitchFamily="34" charset="0"/>
                <a:sym typeface="Arial"/>
              </a:rPr>
              <a:t>Sapra</a:t>
            </a:r>
            <a:r>
              <a:rPr lang="en-US" sz="1600" dirty="0">
                <a:solidFill>
                  <a:srgbClr val="000000"/>
                </a:solidFill>
                <a:latin typeface="Arial" panose="020B0604020202020204" pitchFamily="34" charset="0"/>
                <a:ea typeface="Arial"/>
                <a:cs typeface="Arial" panose="020B0604020202020204" pitchFamily="34" charset="0"/>
                <a:sym typeface="Arial"/>
              </a:rPr>
              <a:t>, A.C., 2025.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Mastering Interview Skills: A Comprehensive Guide</a:t>
            </a:r>
            <a:r>
              <a:rPr lang="en-US" sz="1600" dirty="0">
                <a:solidFill>
                  <a:srgbClr val="000000"/>
                </a:solidFill>
                <a:latin typeface="Arial" panose="020B0604020202020204" pitchFamily="34" charset="0"/>
                <a:ea typeface="Arial"/>
                <a:cs typeface="Arial" panose="020B0604020202020204" pitchFamily="34" charset="0"/>
                <a:sym typeface="Arial"/>
              </a:rPr>
              <a:t>. Academic Guru Publishing House.</a:t>
            </a:r>
          </a:p>
          <a:p>
            <a:pPr marL="217170" lvl="1" indent="-108585" algn="just">
              <a:lnSpc>
                <a:spcPts val="2448"/>
              </a:lnSpc>
              <a:buFont typeface="Arial"/>
              <a:buChar char="•"/>
            </a:pPr>
            <a:r>
              <a:rPr lang="en-US" sz="1600" dirty="0">
                <a:solidFill>
                  <a:srgbClr val="000000"/>
                </a:solidFill>
                <a:latin typeface="Arial" panose="020B0604020202020204" pitchFamily="34" charset="0"/>
                <a:ea typeface="Arial"/>
                <a:cs typeface="Arial" panose="020B0604020202020204" pitchFamily="34" charset="0"/>
                <a:sym typeface="Arial"/>
              </a:rPr>
              <a:t>Schein, E.H. and Schein, P.A., 2025.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Humble inquiry: The gentle art of asking instead of telling</a:t>
            </a:r>
            <a:r>
              <a:rPr lang="en-US" sz="1600" dirty="0">
                <a:solidFill>
                  <a:srgbClr val="000000"/>
                </a:solidFill>
                <a:latin typeface="Arial" panose="020B0604020202020204" pitchFamily="34" charset="0"/>
                <a:ea typeface="Arial"/>
                <a:cs typeface="Arial" panose="020B0604020202020204" pitchFamily="34" charset="0"/>
                <a:sym typeface="Arial"/>
              </a:rPr>
              <a:t>. </a:t>
            </a:r>
            <a:r>
              <a:rPr lang="en-US" sz="1600" dirty="0" err="1">
                <a:solidFill>
                  <a:srgbClr val="000000"/>
                </a:solidFill>
                <a:latin typeface="Arial" panose="020B0604020202020204" pitchFamily="34" charset="0"/>
                <a:ea typeface="Arial"/>
                <a:cs typeface="Arial" panose="020B0604020202020204" pitchFamily="34" charset="0"/>
                <a:sym typeface="Arial"/>
              </a:rPr>
              <a:t>Berrett</a:t>
            </a:r>
            <a:r>
              <a:rPr lang="en-US" sz="1600" dirty="0">
                <a:solidFill>
                  <a:srgbClr val="000000"/>
                </a:solidFill>
                <a:latin typeface="Arial" panose="020B0604020202020204" pitchFamily="34" charset="0"/>
                <a:ea typeface="Arial"/>
                <a:cs typeface="Arial" panose="020B0604020202020204" pitchFamily="34" charset="0"/>
                <a:sym typeface="Arial"/>
              </a:rPr>
              <a:t>-Koehler Publishers.</a:t>
            </a:r>
          </a:p>
          <a:p>
            <a:pPr marL="217170" lvl="1" indent="-108585" algn="just">
              <a:lnSpc>
                <a:spcPts val="2448"/>
              </a:lnSpc>
              <a:buFont typeface="Arial"/>
              <a:buChar char="•"/>
            </a:pPr>
            <a:r>
              <a:rPr lang="en-US" sz="1600" dirty="0" err="1">
                <a:solidFill>
                  <a:srgbClr val="000000"/>
                </a:solidFill>
                <a:latin typeface="Arial" panose="020B0604020202020204" pitchFamily="34" charset="0"/>
                <a:ea typeface="Arial"/>
                <a:cs typeface="Arial" panose="020B0604020202020204" pitchFamily="34" charset="0"/>
                <a:sym typeface="Arial"/>
              </a:rPr>
              <a:t>Treehousehotels</a:t>
            </a:r>
            <a:r>
              <a:rPr lang="en-US" sz="1600" dirty="0">
                <a:solidFill>
                  <a:srgbClr val="000000"/>
                </a:solidFill>
                <a:latin typeface="Arial" panose="020B0604020202020204" pitchFamily="34" charset="0"/>
                <a:ea typeface="Arial"/>
                <a:cs typeface="Arial" panose="020B0604020202020204" pitchFamily="34" charset="0"/>
                <a:sym typeface="Arial"/>
              </a:rPr>
              <a:t> 2025.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Treehouse Hotel London</a:t>
            </a:r>
            <a:r>
              <a:rPr lang="en-US" sz="1600" dirty="0">
                <a:solidFill>
                  <a:srgbClr val="000000"/>
                </a:solidFill>
                <a:latin typeface="Arial" panose="020B0604020202020204" pitchFamily="34" charset="0"/>
                <a:ea typeface="Arial"/>
                <a:cs typeface="Arial" panose="020B0604020202020204" pitchFamily="34" charset="0"/>
                <a:sym typeface="Arial"/>
              </a:rPr>
              <a:t>. [online] Available at: https://www.treehousehotels.com/london [Accessed 30 Oct. 2025].</a:t>
            </a:r>
          </a:p>
          <a:p>
            <a:pPr marL="217170" lvl="1" indent="-108585" algn="just">
              <a:lnSpc>
                <a:spcPts val="2448"/>
              </a:lnSpc>
              <a:buFont typeface="Arial"/>
              <a:buChar char="•"/>
            </a:pPr>
            <a:r>
              <a:rPr lang="en-US" sz="1600" dirty="0">
                <a:solidFill>
                  <a:srgbClr val="000000"/>
                </a:solidFill>
                <a:latin typeface="Arial" panose="020B0604020202020204" pitchFamily="34" charset="0"/>
                <a:ea typeface="Arial"/>
                <a:cs typeface="Arial" panose="020B0604020202020204" pitchFamily="34" charset="0"/>
                <a:sym typeface="Arial"/>
              </a:rPr>
              <a:t>Wakelin, K.J., </a:t>
            </a:r>
            <a:r>
              <a:rPr lang="en-US" sz="1600" dirty="0" err="1">
                <a:solidFill>
                  <a:srgbClr val="000000"/>
                </a:solidFill>
                <a:latin typeface="Arial" panose="020B0604020202020204" pitchFamily="34" charset="0"/>
                <a:ea typeface="Arial"/>
                <a:cs typeface="Arial" panose="020B0604020202020204" pitchFamily="34" charset="0"/>
                <a:sym typeface="Arial"/>
              </a:rPr>
              <a:t>McAra</a:t>
            </a:r>
            <a:r>
              <a:rPr lang="en-US" sz="1600" dirty="0">
                <a:solidFill>
                  <a:srgbClr val="000000"/>
                </a:solidFill>
                <a:latin typeface="Arial" panose="020B0604020202020204" pitchFamily="34" charset="0"/>
                <a:ea typeface="Arial"/>
                <a:cs typeface="Arial" panose="020B0604020202020204" pitchFamily="34" charset="0"/>
                <a:sym typeface="Arial"/>
              </a:rPr>
              <a:t>-Couper, J. and Fleming, T., 2024. Using an online platform for conducting face-to-face interviews.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International Journal of Qualitative Methods</a:t>
            </a:r>
            <a:r>
              <a:rPr lang="en-US" sz="1600" dirty="0">
                <a:solidFill>
                  <a:srgbClr val="000000"/>
                </a:solidFill>
                <a:latin typeface="Arial" panose="020B0604020202020204" pitchFamily="34" charset="0"/>
                <a:ea typeface="Arial"/>
                <a:cs typeface="Arial" panose="020B0604020202020204" pitchFamily="34" charset="0"/>
                <a:sym typeface="Arial"/>
              </a:rPr>
              <a:t>,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23</a:t>
            </a:r>
            <a:r>
              <a:rPr lang="en-US" sz="1600" dirty="0">
                <a:solidFill>
                  <a:srgbClr val="000000"/>
                </a:solidFill>
                <a:latin typeface="Arial" panose="020B0604020202020204" pitchFamily="34" charset="0"/>
                <a:ea typeface="Arial"/>
                <a:cs typeface="Arial" panose="020B0604020202020204" pitchFamily="34" charset="0"/>
                <a:sym typeface="Arial"/>
              </a:rPr>
              <a:t>,</a:t>
            </a:r>
            <a:r>
              <a:rPr lang="en-US" sz="1600" u="sng" dirty="0">
                <a:solidFill>
                  <a:srgbClr val="0563C1"/>
                </a:solidFill>
                <a:latin typeface="Arial" panose="020B0604020202020204" pitchFamily="34" charset="0"/>
                <a:ea typeface="Arial"/>
                <a:cs typeface="Arial" panose="020B0604020202020204" pitchFamily="34" charset="0"/>
                <a:sym typeface="Arial"/>
                <a:hlinkClick r:id="rId8" tooltip="https://journals.sagepub.com/doi/abs/10.1177/16094069241234183"/>
              </a:rPr>
              <a:t> https://journals.sagepub.com/doi/abs/10.1177/16094069241234183</a:t>
            </a:r>
          </a:p>
          <a:p>
            <a:pPr marL="217170" lvl="1" indent="-108585" algn="just">
              <a:lnSpc>
                <a:spcPts val="2448"/>
              </a:lnSpc>
              <a:buFont typeface="Arial"/>
              <a:buChar char="•"/>
            </a:pPr>
            <a:r>
              <a:rPr lang="en-US" sz="1600" dirty="0">
                <a:solidFill>
                  <a:srgbClr val="000000"/>
                </a:solidFill>
                <a:latin typeface="Arial" panose="020B0604020202020204" pitchFamily="34" charset="0"/>
                <a:ea typeface="Arial"/>
                <a:cs typeface="Arial" panose="020B0604020202020204" pitchFamily="34" charset="0"/>
                <a:sym typeface="Arial"/>
              </a:rPr>
              <a:t>Wingate, T.G. and </a:t>
            </a:r>
            <a:r>
              <a:rPr lang="en-US" sz="1600" dirty="0" err="1">
                <a:solidFill>
                  <a:srgbClr val="000000"/>
                </a:solidFill>
                <a:latin typeface="Arial" panose="020B0604020202020204" pitchFamily="34" charset="0"/>
                <a:ea typeface="Arial"/>
                <a:cs typeface="Arial" panose="020B0604020202020204" pitchFamily="34" charset="0"/>
                <a:sym typeface="Arial"/>
              </a:rPr>
              <a:t>Bourdage</a:t>
            </a:r>
            <a:r>
              <a:rPr lang="en-US" sz="1600" dirty="0">
                <a:solidFill>
                  <a:srgbClr val="000000"/>
                </a:solidFill>
                <a:latin typeface="Arial" panose="020B0604020202020204" pitchFamily="34" charset="0"/>
                <a:ea typeface="Arial"/>
                <a:cs typeface="Arial" panose="020B0604020202020204" pitchFamily="34" charset="0"/>
                <a:sym typeface="Arial"/>
              </a:rPr>
              <a:t>, J.S., 2024. What are interviews for? A qualitative study of employment interview goals and design.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Human Resource Management</a:t>
            </a:r>
            <a:r>
              <a:rPr lang="en-US" sz="1600" dirty="0">
                <a:solidFill>
                  <a:srgbClr val="000000"/>
                </a:solidFill>
                <a:latin typeface="Arial" panose="020B0604020202020204" pitchFamily="34" charset="0"/>
                <a:ea typeface="Arial"/>
                <a:cs typeface="Arial" panose="020B0604020202020204" pitchFamily="34" charset="0"/>
                <a:sym typeface="Arial"/>
              </a:rPr>
              <a:t>,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63</a:t>
            </a:r>
            <a:r>
              <a:rPr lang="en-US" sz="1600" dirty="0">
                <a:solidFill>
                  <a:srgbClr val="000000"/>
                </a:solidFill>
                <a:latin typeface="Arial" panose="020B0604020202020204" pitchFamily="34" charset="0"/>
                <a:ea typeface="Arial"/>
                <a:cs typeface="Arial" panose="020B0604020202020204" pitchFamily="34" charset="0"/>
                <a:sym typeface="Arial"/>
              </a:rPr>
              <a:t>(4), pp.555-580.</a:t>
            </a:r>
            <a:r>
              <a:rPr lang="en-US" sz="1600" u="sng" dirty="0">
                <a:solidFill>
                  <a:srgbClr val="0563C1"/>
                </a:solidFill>
                <a:latin typeface="Arial" panose="020B0604020202020204" pitchFamily="34" charset="0"/>
                <a:ea typeface="Arial"/>
                <a:cs typeface="Arial" panose="020B0604020202020204" pitchFamily="34" charset="0"/>
                <a:sym typeface="Arial"/>
                <a:hlinkClick r:id="rId9" tooltip="https://onlinelibrary.wiley.com/doi/abs/10.1002/hrm.22215"/>
              </a:rPr>
              <a:t> https://onlinelibrary.wiley.com/doi/abs/10.1002/hrm.22215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17000"/>
            </a:blip>
            <a:stretch>
              <a:fillRect b="-3000"/>
            </a:stretch>
          </a:blipFill>
        </p:spPr>
        <p:txBody>
          <a:bodyPr/>
          <a:lstStyle/>
          <a:p>
            <a:endParaRPr lang="en-GB"/>
          </a:p>
        </p:txBody>
      </p:sp>
      <p:grpSp>
        <p:nvGrpSpPr>
          <p:cNvPr id="3" name="Group 3"/>
          <p:cNvGrpSpPr>
            <a:grpSpLocks noChangeAspect="1"/>
          </p:cNvGrpSpPr>
          <p:nvPr/>
        </p:nvGrpSpPr>
        <p:grpSpPr>
          <a:xfrm>
            <a:off x="0" y="0"/>
            <a:ext cx="18288000" cy="10287000"/>
            <a:chOff x="0" y="0"/>
            <a:chExt cx="24384000" cy="13716000"/>
          </a:xfrm>
        </p:grpSpPr>
        <p:sp>
          <p:nvSpPr>
            <p:cNvPr id="4" name="Freeform 4" descr="Ways to Thank Your Boss"/>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lnTo>
                    <a:pt x="0" y="0"/>
                  </a:lnTo>
                  <a:close/>
                </a:path>
              </a:pathLst>
            </a:custGeom>
            <a:blipFill>
              <a:blip r:embed="rId3"/>
              <a:stretch>
                <a:fillRect b="-284"/>
              </a:stretch>
            </a:blipFill>
          </p:spPr>
          <p:txBody>
            <a:bodyPr/>
            <a:lstStyle/>
            <a:p>
              <a:endParaRPr lang="en-GB"/>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2425</Words>
  <Application>Microsoft Office PowerPoint</Application>
  <PresentationFormat>Custom</PresentationFormat>
  <Paragraphs>127</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 Italics</vt:lpstr>
      <vt:lpstr>Arial</vt:lpstr>
      <vt:lpstr>Calibri (MS)</vt:lpstr>
      <vt:lpstr>Calibri</vt:lpstr>
      <vt:lpstr>Arial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SCS 11319.pptx</dc:title>
  <dc:creator>user</dc:creator>
  <cp:lastModifiedBy>diana iubis</cp:lastModifiedBy>
  <cp:revision>6</cp:revision>
  <dcterms:created xsi:type="dcterms:W3CDTF">2006-08-16T00:00:00Z</dcterms:created>
  <dcterms:modified xsi:type="dcterms:W3CDTF">2025-11-08T10:49:43Z</dcterms:modified>
  <dc:identifier>DAG3RPdHrXI</dc:identifier>
</cp:coreProperties>
</file>