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76" r:id="rId2"/>
    <p:sldId id="314" r:id="rId3"/>
    <p:sldId id="316" r:id="rId4"/>
    <p:sldId id="317" r:id="rId5"/>
    <p:sldId id="315" r:id="rId6"/>
    <p:sldId id="320" r:id="rId7"/>
    <p:sldId id="321" r:id="rId8"/>
    <p:sldId id="322" r:id="rId9"/>
    <p:sldId id="306" r:id="rId10"/>
    <p:sldId id="323" r:id="rId11"/>
    <p:sldId id="324" r:id="rId12"/>
    <p:sldId id="325" r:id="rId13"/>
    <p:sldId id="326" r:id="rId14"/>
    <p:sldId id="338" r:id="rId15"/>
    <p:sldId id="340" r:id="rId16"/>
    <p:sldId id="341" r:id="rId17"/>
    <p:sldId id="328" r:id="rId18"/>
    <p:sldId id="329" r:id="rId19"/>
    <p:sldId id="330" r:id="rId20"/>
    <p:sldId id="331" r:id="rId21"/>
    <p:sldId id="333" r:id="rId22"/>
    <p:sldId id="334" r:id="rId23"/>
    <p:sldId id="332" r:id="rId24"/>
    <p:sldId id="344" r:id="rId25"/>
    <p:sldId id="343" r:id="rId26"/>
    <p:sldId id="313" r:id="rId27"/>
    <p:sldId id="335" r:id="rId28"/>
    <p:sldId id="336" r:id="rId29"/>
    <p:sldId id="337" r:id="rId30"/>
    <p:sldId id="304" r:id="rId31"/>
    <p:sldId id="305" r:id="rId32"/>
    <p:sldId id="308" r:id="rId33"/>
    <p:sldId id="309" r:id="rId34"/>
    <p:sldId id="345" r:id="rId35"/>
    <p:sldId id="285" r:id="rId36"/>
    <p:sldId id="286" r:id="rId37"/>
    <p:sldId id="277" r:id="rId38"/>
    <p:sldId id="283" r:id="rId39"/>
    <p:sldId id="279" r:id="rId40"/>
    <p:sldId id="280" r:id="rId41"/>
    <p:sldId id="281" r:id="rId42"/>
    <p:sldId id="282" r:id="rId43"/>
    <p:sldId id="311" r:id="rId44"/>
    <p:sldId id="319" r:id="rId45"/>
    <p:sldId id="318" r:id="rId46"/>
    <p:sldId id="312" r:id="rId47"/>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410" autoAdjust="0"/>
    <p:restoredTop sz="94660"/>
  </p:normalViewPr>
  <p:slideViewPr>
    <p:cSldViewPr snapToGrid="0">
      <p:cViewPr>
        <p:scale>
          <a:sx n="66" d="100"/>
          <a:sy n="66" d="100"/>
        </p:scale>
        <p:origin x="808"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rgbClr val="262626"/>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6/10/2020</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2D3E9E-A95C-48F2-B4BF-A71542E0BE9A}" type="datetimeFigureOut">
              <a:rPr lang="en-US" dirty="0"/>
              <a:t>6/10/2020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6/10/2020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2952B5-7A2F-4CC8-B7CE-9234E21C2837}" type="datetimeFigureOut">
              <a:rPr lang="en-US" dirty="0"/>
              <a:t>6/10/2020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1DA07A-9201-4B4B-BAF2-015AFA30F520}" type="datetimeFigureOut">
              <a:rPr lang="en-US" dirty="0"/>
              <a:t>6/10/2020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7E00A-486F-4252-8B1D-E32645521F49}" type="datetimeFigureOut">
              <a:rPr lang="en-US" dirty="0"/>
              <a:t>6/10/2020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6/10/2020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6/10/2020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6/10/2020</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4E5243-F52A-4D37-9694-EB26C6C31910}" type="datetimeFigureOut">
              <a:rPr lang="en-US" dirty="0"/>
              <a:t>6/10/2020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77B6E1-634A-48DC-9E8B-D894023267EF}" type="datetimeFigureOut">
              <a:rPr lang="en-US" dirty="0"/>
              <a:t>6/10/2020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6/10/2020</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_3R7xcuGct0?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3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slideLayout" Target="../slideLayouts/slideLayout2.xml"/><Relationship Id="rId1" Type="http://schemas.openxmlformats.org/officeDocument/2006/relationships/video" Target="https://www.youtube.com/embed/rxheqj2Su9A" TargetMode="External"/><Relationship Id="rId4" Type="http://schemas.openxmlformats.org/officeDocument/2006/relationships/image" Target="../media/image22.jpeg"/></Relationships>
</file>

<file path=ppt/slides/_rels/slide3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slideLayout" Target="../slideLayouts/slideLayout2.xml"/><Relationship Id="rId1" Type="http://schemas.openxmlformats.org/officeDocument/2006/relationships/video" Target="https://www.youtube.com/embed/obttv41D9AI" TargetMode="External"/><Relationship Id="rId4" Type="http://schemas.openxmlformats.org/officeDocument/2006/relationships/image" Target="../media/image24.jpeg"/></Relationships>
</file>

<file path=ppt/slides/_rels/slide3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dictionary.com/e/pop-culture/code-of-ethics/" TargetMode="External"/><Relationship Id="rId7" Type="http://schemas.openxmlformats.org/officeDocument/2006/relationships/hyperlink" Target="https://www.gov.uk/government/publications/health-matters-health-and-work/health-matters-health-and-work" TargetMode="External"/><Relationship Id="rId2" Type="http://schemas.openxmlformats.org/officeDocument/2006/relationships/hyperlink" Target="https://www.cipd.co.uk/knowledge/culture/well-being/factsheet" TargetMode="External"/><Relationship Id="rId1" Type="http://schemas.openxmlformats.org/officeDocument/2006/relationships/slideLayout" Target="../slideLayouts/slideLayout2.xml"/><Relationship Id="rId6" Type="http://schemas.openxmlformats.org/officeDocument/2006/relationships/hyperlink" Target="https://news.marriott.com/news/2019/09/18/marriott-international-announces-expanded-wellbeing-certification-program" TargetMode="External"/><Relationship Id="rId5" Type="http://schemas.openxmlformats.org/officeDocument/2006/relationships/hyperlink" Target="https://www.hotelbusiness.com/marriott-urges-employees-to-take-care/" TargetMode="External"/><Relationship Id="rId4" Type="http://schemas.openxmlformats.org/officeDocument/2006/relationships/hyperlink" Target="https://www.investopedia.com/terms/c/code-of-ethics.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Personnel Resourcing and Development</a:t>
            </a:r>
          </a:p>
        </p:txBody>
      </p:sp>
      <p:sp>
        <p:nvSpPr>
          <p:cNvPr id="3" name="Subtitle 2"/>
          <p:cNvSpPr>
            <a:spLocks noGrp="1"/>
          </p:cNvSpPr>
          <p:nvPr>
            <p:ph type="subTitle" idx="1"/>
          </p:nvPr>
        </p:nvSpPr>
        <p:spPr>
          <a:xfrm>
            <a:off x="603504" y="4589431"/>
            <a:ext cx="9228201" cy="1074251"/>
          </a:xfrm>
        </p:spPr>
        <p:txBody>
          <a:bodyPr>
            <a:normAutofit lnSpcReduction="10000"/>
          </a:bodyPr>
          <a:lstStyle/>
          <a:p>
            <a:r>
              <a:rPr lang="en-GB" dirty="0"/>
              <a:t>Level 5 IHM Lecture </a:t>
            </a:r>
            <a:r>
              <a:rPr lang="en-GB" dirty="0" smtClean="0"/>
              <a:t>8</a:t>
            </a:r>
            <a:endParaRPr lang="en-GB" dirty="0"/>
          </a:p>
          <a:p>
            <a:r>
              <a:rPr lang="en-GB" dirty="0"/>
              <a:t>Samantha Birdsell </a:t>
            </a:r>
          </a:p>
          <a:p>
            <a:endParaRPr lang="en-GB" dirty="0"/>
          </a:p>
        </p:txBody>
      </p:sp>
    </p:spTree>
    <p:extLst>
      <p:ext uri="{BB962C8B-B14F-4D97-AF65-F5344CB8AC3E}">
        <p14:creationId xmlns:p14="http://schemas.microsoft.com/office/powerpoint/2010/main" val="6895235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504" y="770468"/>
            <a:ext cx="7191987" cy="1446259"/>
          </a:xfrm>
        </p:spPr>
        <p:txBody>
          <a:bodyPr/>
          <a:lstStyle/>
          <a:p>
            <a:r>
              <a:rPr lang="en-GB" dirty="0" smtClean="0"/>
              <a:t>Assignment (2) </a:t>
            </a:r>
            <a:endParaRPr lang="en-GB" dirty="0"/>
          </a:p>
        </p:txBody>
      </p:sp>
      <p:sp>
        <p:nvSpPr>
          <p:cNvPr id="3" name="Subtitle 2"/>
          <p:cNvSpPr>
            <a:spLocks noGrp="1"/>
          </p:cNvSpPr>
          <p:nvPr>
            <p:ph type="subTitle" idx="1"/>
          </p:nvPr>
        </p:nvSpPr>
        <p:spPr>
          <a:xfrm>
            <a:off x="350982" y="2521527"/>
            <a:ext cx="9055204" cy="2795560"/>
          </a:xfrm>
        </p:spPr>
        <p:txBody>
          <a:bodyPr>
            <a:normAutofit fontScale="92500" lnSpcReduction="20000"/>
          </a:bodyPr>
          <a:lstStyle/>
          <a:p>
            <a:r>
              <a:rPr lang="en-GB" dirty="0" smtClean="0"/>
              <a:t>Review of the Assignment Criteria</a:t>
            </a:r>
          </a:p>
          <a:p>
            <a:r>
              <a:rPr lang="en-GB" dirty="0" smtClean="0"/>
              <a:t>Employee – Health and Wellbeing</a:t>
            </a:r>
          </a:p>
          <a:p>
            <a:r>
              <a:rPr lang="en-GB" dirty="0" smtClean="0"/>
              <a:t>Corporate Social Responsibility </a:t>
            </a:r>
          </a:p>
          <a:p>
            <a:r>
              <a:rPr lang="en-GB" dirty="0" smtClean="0"/>
              <a:t>Employee Engagement</a:t>
            </a:r>
          </a:p>
          <a:p>
            <a:r>
              <a:rPr lang="en-GB" dirty="0" smtClean="0"/>
              <a:t>Developing a Talented Workforce with Skills &amp; Attitudes for </a:t>
            </a:r>
            <a:r>
              <a:rPr lang="en-GB" dirty="0"/>
              <a:t>L</a:t>
            </a:r>
            <a:r>
              <a:rPr lang="en-GB" dirty="0" smtClean="0"/>
              <a:t>ifelong Employment </a:t>
            </a:r>
            <a:endParaRPr lang="en-GB" dirty="0"/>
          </a:p>
        </p:txBody>
      </p:sp>
    </p:spTree>
    <p:extLst>
      <p:ext uri="{BB962C8B-B14F-4D97-AF65-F5344CB8AC3E}">
        <p14:creationId xmlns:p14="http://schemas.microsoft.com/office/powerpoint/2010/main" val="403327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Code of Ethics </a:t>
            </a:r>
            <a:endParaRPr lang="en-GB" dirty="0"/>
          </a:p>
        </p:txBody>
      </p:sp>
      <p:sp>
        <p:nvSpPr>
          <p:cNvPr id="3" name="Subtitle 2"/>
          <p:cNvSpPr>
            <a:spLocks noGrp="1"/>
          </p:cNvSpPr>
          <p:nvPr>
            <p:ph type="subTitle" idx="1"/>
          </p:nvPr>
        </p:nvSpPr>
        <p:spPr/>
        <p:txBody>
          <a:bodyPr>
            <a:normAutofit fontScale="92500" lnSpcReduction="10000"/>
          </a:bodyPr>
          <a:lstStyle/>
          <a:p>
            <a:r>
              <a:rPr lang="en-GB" dirty="0"/>
              <a:t>A </a:t>
            </a:r>
            <a:r>
              <a:rPr lang="en-GB" i="1" dirty="0"/>
              <a:t>code of ethics</a:t>
            </a:r>
            <a:r>
              <a:rPr lang="en-GB" dirty="0"/>
              <a:t> is a set of official standards of conduct that the members of a group are expected to uphold.</a:t>
            </a:r>
            <a:r>
              <a:rPr lang="en-GB" dirty="0"/>
              <a:t/>
            </a:r>
            <a:br>
              <a:rPr lang="en-GB" dirty="0"/>
            </a:br>
            <a:r>
              <a:rPr lang="en-GB" i="1" dirty="0"/>
              <a:t>Code of ethics</a:t>
            </a:r>
            <a:r>
              <a:rPr lang="en-GB" dirty="0"/>
              <a:t> could also refer to an individual’s personal values or sense of right and wrong</a:t>
            </a:r>
            <a:r>
              <a:rPr lang="en-GB" dirty="0" smtClean="0"/>
              <a:t>. (Dictionary, 2020)</a:t>
            </a:r>
            <a:endParaRPr lang="en-GB" dirty="0"/>
          </a:p>
        </p:txBody>
      </p:sp>
    </p:spTree>
    <p:extLst>
      <p:ext uri="{BB962C8B-B14F-4D97-AF65-F5344CB8AC3E}">
        <p14:creationId xmlns:p14="http://schemas.microsoft.com/office/powerpoint/2010/main" val="989040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564" y="0"/>
            <a:ext cx="11134435" cy="1690255"/>
          </a:xfrm>
        </p:spPr>
        <p:txBody>
          <a:bodyPr/>
          <a:lstStyle/>
          <a:p>
            <a:r>
              <a:rPr lang="en-GB" dirty="0" smtClean="0"/>
              <a:t>Code of Ethics</a:t>
            </a:r>
            <a:endParaRPr lang="en-GB" dirty="0"/>
          </a:p>
        </p:txBody>
      </p:sp>
      <p:sp>
        <p:nvSpPr>
          <p:cNvPr id="3" name="Content Placeholder 2"/>
          <p:cNvSpPr>
            <a:spLocks noGrp="1"/>
          </p:cNvSpPr>
          <p:nvPr>
            <p:ph idx="1"/>
          </p:nvPr>
        </p:nvSpPr>
        <p:spPr>
          <a:xfrm>
            <a:off x="295564" y="1440873"/>
            <a:ext cx="11134817" cy="4336993"/>
          </a:xfrm>
        </p:spPr>
        <p:txBody>
          <a:bodyPr/>
          <a:lstStyle/>
          <a:p>
            <a:r>
              <a:rPr lang="en-GB" dirty="0" smtClean="0"/>
              <a:t>According to Hayes (2019), A </a:t>
            </a:r>
            <a:r>
              <a:rPr lang="en-GB" dirty="0"/>
              <a:t>code of ethics is a guide of principles designed to help professionals conduct business honestly and with integrity. </a:t>
            </a:r>
            <a:endParaRPr lang="en-GB" dirty="0" smtClean="0"/>
          </a:p>
          <a:p>
            <a:r>
              <a:rPr lang="en-GB" dirty="0" smtClean="0"/>
              <a:t>A </a:t>
            </a:r>
            <a:r>
              <a:rPr lang="en-GB" dirty="0"/>
              <a:t>code of ethics document may outline the mission and values of the business or organization, how professionals are supposed to approach problems, the ethical principles based on the organization's core values, and the standards to which the professional is </a:t>
            </a:r>
            <a:r>
              <a:rPr lang="en-GB" dirty="0" smtClean="0"/>
              <a:t>held.</a:t>
            </a:r>
          </a:p>
          <a:p>
            <a:r>
              <a:rPr lang="en-GB" dirty="0" smtClean="0"/>
              <a:t>A </a:t>
            </a:r>
            <a:r>
              <a:rPr lang="en-GB" dirty="0"/>
              <a:t>code of ethics also referred to as an "ethical code," may encompass areas such as business ethics, a code of professional practice and an employee code of conduct.</a:t>
            </a:r>
            <a:endParaRPr lang="en-GB" dirty="0"/>
          </a:p>
        </p:txBody>
      </p:sp>
      <p:pic>
        <p:nvPicPr>
          <p:cNvPr id="1030" name="Picture 6" descr="Image result for Ethic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9526" y="4583112"/>
            <a:ext cx="4590473" cy="19008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0897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910" y="166255"/>
            <a:ext cx="11199090" cy="1228436"/>
          </a:xfrm>
        </p:spPr>
        <p:txBody>
          <a:bodyPr/>
          <a:lstStyle/>
          <a:p>
            <a:r>
              <a:rPr lang="en-GB" dirty="0" smtClean="0"/>
              <a:t>Corporate Social Responsibility</a:t>
            </a:r>
            <a:endParaRPr lang="en-GB" dirty="0"/>
          </a:p>
        </p:txBody>
      </p:sp>
      <p:sp>
        <p:nvSpPr>
          <p:cNvPr id="3" name="Content Placeholder 2"/>
          <p:cNvSpPr>
            <a:spLocks noGrp="1"/>
          </p:cNvSpPr>
          <p:nvPr>
            <p:ph idx="1"/>
          </p:nvPr>
        </p:nvSpPr>
        <p:spPr>
          <a:xfrm>
            <a:off x="230910" y="1311565"/>
            <a:ext cx="11199472" cy="5283200"/>
          </a:xfrm>
        </p:spPr>
        <p:txBody>
          <a:bodyPr>
            <a:normAutofit/>
          </a:bodyPr>
          <a:lstStyle/>
          <a:p>
            <a:r>
              <a:rPr lang="en-GB" dirty="0"/>
              <a:t>Ethics and </a:t>
            </a:r>
            <a:r>
              <a:rPr lang="en-GB" dirty="0" smtClean="0"/>
              <a:t>Reputational Management: </a:t>
            </a:r>
          </a:p>
          <a:p>
            <a:r>
              <a:rPr lang="en-GB" dirty="0" smtClean="0"/>
              <a:t>Torrington et al. (2009, p579 cited in </a:t>
            </a:r>
            <a:r>
              <a:rPr lang="en-GB" dirty="0"/>
              <a:t>Wicks et al. 2010: </a:t>
            </a:r>
            <a:r>
              <a:rPr lang="en-GB" dirty="0" smtClean="0"/>
              <a:t>10) discussed the work of Four </a:t>
            </a:r>
            <a:r>
              <a:rPr lang="en-GB" dirty="0"/>
              <a:t>American academics </a:t>
            </a:r>
            <a:r>
              <a:rPr lang="en-GB" dirty="0" smtClean="0"/>
              <a:t>who collaborated on writing a </a:t>
            </a:r>
            <a:r>
              <a:rPr lang="en-GB" b="1" i="1" dirty="0"/>
              <a:t>Standards of Conduct Decision </a:t>
            </a:r>
            <a:r>
              <a:rPr lang="en-GB" b="1" i="1" dirty="0" smtClean="0"/>
              <a:t>Guide</a:t>
            </a:r>
            <a:r>
              <a:rPr lang="en-GB" dirty="0" smtClean="0"/>
              <a:t>. They highlighted these key considerations</a:t>
            </a:r>
          </a:p>
          <a:p>
            <a:r>
              <a:rPr lang="en-GB" b="1" dirty="0" smtClean="0"/>
              <a:t>Beneficence</a:t>
            </a:r>
            <a:r>
              <a:rPr lang="en-GB" dirty="0" smtClean="0"/>
              <a:t> </a:t>
            </a:r>
            <a:r>
              <a:rPr lang="en-GB" dirty="0"/>
              <a:t>– People should provide help to others. </a:t>
            </a:r>
            <a:endParaRPr lang="en-GB" dirty="0" smtClean="0"/>
          </a:p>
          <a:p>
            <a:r>
              <a:rPr lang="en-GB" b="1" dirty="0" smtClean="0"/>
              <a:t>Non-maleficence</a:t>
            </a:r>
            <a:r>
              <a:rPr lang="en-GB" dirty="0" smtClean="0"/>
              <a:t> </a:t>
            </a:r>
            <a:r>
              <a:rPr lang="en-GB" dirty="0"/>
              <a:t>– People should avoid doing harm to others, especially intentional and direct harm. </a:t>
            </a:r>
            <a:endParaRPr lang="en-GB" dirty="0" smtClean="0"/>
          </a:p>
          <a:p>
            <a:r>
              <a:rPr lang="en-GB" b="1" dirty="0" smtClean="0"/>
              <a:t>Autonomy</a:t>
            </a:r>
            <a:r>
              <a:rPr lang="en-GB" dirty="0" smtClean="0"/>
              <a:t> </a:t>
            </a:r>
            <a:r>
              <a:rPr lang="en-GB" dirty="0"/>
              <a:t>– People should be free to make their own choices, particularly when they relate to their own welfare and life projects. </a:t>
            </a:r>
            <a:endParaRPr lang="en-GB" dirty="0" smtClean="0"/>
          </a:p>
          <a:p>
            <a:r>
              <a:rPr lang="en-GB" b="1" dirty="0" smtClean="0"/>
              <a:t>Justice</a:t>
            </a:r>
            <a:r>
              <a:rPr lang="en-GB" dirty="0" smtClean="0"/>
              <a:t> </a:t>
            </a:r>
            <a:r>
              <a:rPr lang="en-GB" dirty="0"/>
              <a:t>– People ought to give others what they are due and operate with a sense of fair play. Responsibility </a:t>
            </a:r>
            <a:r>
              <a:rPr lang="en-GB" dirty="0" smtClean="0"/>
              <a:t>–</a:t>
            </a:r>
          </a:p>
          <a:p>
            <a:r>
              <a:rPr lang="en-GB" i="1" dirty="0" smtClean="0"/>
              <a:t>People have certain expectations of themselves, and feel certain obligations to themselves, which they expect in return from others. </a:t>
            </a:r>
            <a:endParaRPr lang="en-GB" i="1" dirty="0"/>
          </a:p>
        </p:txBody>
      </p:sp>
    </p:spTree>
    <p:extLst>
      <p:ext uri="{BB962C8B-B14F-4D97-AF65-F5344CB8AC3E}">
        <p14:creationId xmlns:p14="http://schemas.microsoft.com/office/powerpoint/2010/main" val="2971824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2" y="101601"/>
            <a:ext cx="11152908" cy="923635"/>
          </a:xfrm>
        </p:spPr>
        <p:txBody>
          <a:bodyPr/>
          <a:lstStyle/>
          <a:p>
            <a:r>
              <a:rPr lang="en-GB" dirty="0" smtClean="0"/>
              <a:t>Ethical Support - Example</a:t>
            </a:r>
            <a:endParaRPr lang="en-GB" dirty="0"/>
          </a:p>
        </p:txBody>
      </p:sp>
      <p:sp>
        <p:nvSpPr>
          <p:cNvPr id="3" name="Content Placeholder 2"/>
          <p:cNvSpPr>
            <a:spLocks noGrp="1"/>
          </p:cNvSpPr>
          <p:nvPr>
            <p:ph idx="1"/>
          </p:nvPr>
        </p:nvSpPr>
        <p:spPr>
          <a:xfrm>
            <a:off x="129310" y="886691"/>
            <a:ext cx="11301072" cy="5818909"/>
          </a:xfrm>
        </p:spPr>
        <p:txBody>
          <a:bodyPr>
            <a:normAutofit fontScale="92500" lnSpcReduction="10000"/>
          </a:bodyPr>
          <a:lstStyle/>
          <a:p>
            <a:r>
              <a:rPr lang="en-GB" dirty="0"/>
              <a:t>The key issue with ethical codes is the extent to which they are supported by the people to whom they apply. They are not rules that can be enforced by penalties for non-compliance. It is necessary that they are understood, appreciated and willingly honoured by the great majority of those who are </a:t>
            </a:r>
            <a:r>
              <a:rPr lang="en-GB" dirty="0" smtClean="0"/>
              <a:t>affected</a:t>
            </a:r>
          </a:p>
          <a:p>
            <a:r>
              <a:rPr lang="en-GB" dirty="0"/>
              <a:t>When examining equal opportunities some years ago, </a:t>
            </a:r>
            <a:r>
              <a:rPr lang="en-GB" i="1" dirty="0" smtClean="0"/>
              <a:t>Torrington et al </a:t>
            </a:r>
            <a:r>
              <a:rPr lang="en-GB" dirty="0" smtClean="0"/>
              <a:t>examined research into an </a:t>
            </a:r>
            <a:r>
              <a:rPr lang="en-GB" dirty="0"/>
              <a:t>interesting situation </a:t>
            </a:r>
            <a:r>
              <a:rPr lang="en-GB" dirty="0" smtClean="0"/>
              <a:t>with an </a:t>
            </a:r>
            <a:r>
              <a:rPr lang="en-GB" dirty="0"/>
              <a:t>American computer company with a rapidly growing UK subsidiary. </a:t>
            </a:r>
            <a:endParaRPr lang="en-GB" dirty="0" smtClean="0"/>
          </a:p>
          <a:p>
            <a:r>
              <a:rPr lang="en-GB" dirty="0" smtClean="0"/>
              <a:t>The </a:t>
            </a:r>
            <a:r>
              <a:rPr lang="en-GB" dirty="0"/>
              <a:t>company had a high- profile commitment to ‘</a:t>
            </a:r>
            <a:r>
              <a:rPr lang="en-GB" b="1" i="1" dirty="0"/>
              <a:t>positive action to seek out and employ members of disadvantaged groups</a:t>
            </a:r>
            <a:r>
              <a:rPr lang="en-GB" dirty="0"/>
              <a:t>’. This was reinforced in the annual appraisal system for managers, who had to indicate what they had done in the previous twelve months to implement a </a:t>
            </a:r>
            <a:r>
              <a:rPr lang="en-GB" b="1" i="1" dirty="0"/>
              <a:t>‘programme of employment and development for minorities’. </a:t>
            </a:r>
            <a:endParaRPr lang="en-GB" b="1" i="1" dirty="0" smtClean="0"/>
          </a:p>
          <a:p>
            <a:r>
              <a:rPr lang="en-GB" dirty="0" smtClean="0"/>
              <a:t>The </a:t>
            </a:r>
            <a:r>
              <a:rPr lang="en-GB" dirty="0"/>
              <a:t>company annual report made a claim that this initiative was advancing at all international locations. In the UK, however, it was found in practice </a:t>
            </a:r>
            <a:r>
              <a:rPr lang="en-GB" dirty="0" smtClean="0"/>
              <a:t>that all </a:t>
            </a:r>
            <a:r>
              <a:rPr lang="en-GB" dirty="0"/>
              <a:t>managers to whom </a:t>
            </a:r>
            <a:r>
              <a:rPr lang="en-GB" dirty="0" smtClean="0"/>
              <a:t>they </a:t>
            </a:r>
            <a:r>
              <a:rPr lang="en-GB" dirty="0"/>
              <a:t>spoke </a:t>
            </a:r>
            <a:r>
              <a:rPr lang="en-GB" dirty="0" smtClean="0"/>
              <a:t>to ignored </a:t>
            </a:r>
            <a:r>
              <a:rPr lang="en-GB" dirty="0"/>
              <a:t>that part of their appraisal </a:t>
            </a:r>
            <a:r>
              <a:rPr lang="en-GB" dirty="0" smtClean="0"/>
              <a:t>.</a:t>
            </a:r>
            <a:endParaRPr lang="en-GB" dirty="0"/>
          </a:p>
          <a:p>
            <a:r>
              <a:rPr lang="en-GB" dirty="0" smtClean="0"/>
              <a:t>They </a:t>
            </a:r>
            <a:r>
              <a:rPr lang="en-GB" dirty="0"/>
              <a:t>put a line through the offending clause and wrote ‘</a:t>
            </a:r>
            <a:r>
              <a:rPr lang="en-GB" b="1" dirty="0"/>
              <a:t>not applicable in the UK</a:t>
            </a:r>
            <a:r>
              <a:rPr lang="en-GB" dirty="0"/>
              <a:t>’, despite the corporate objective of ‘citizenship’, applicable in the UK, requiring recruitment officers to seek out the disadvantaged in the community </a:t>
            </a:r>
            <a:r>
              <a:rPr lang="en-GB" dirty="0" smtClean="0"/>
              <a:t>.</a:t>
            </a:r>
            <a:r>
              <a:rPr lang="en-GB" dirty="0"/>
              <a:t>  Suggestions by the researchers that such an active recruitment policy was an obligation on the part of management </a:t>
            </a:r>
            <a:r>
              <a:rPr lang="en-GB" dirty="0" smtClean="0"/>
              <a:t>and invoked </a:t>
            </a:r>
            <a:r>
              <a:rPr lang="en-GB" dirty="0"/>
              <a:t>the reaction, </a:t>
            </a:r>
            <a:r>
              <a:rPr lang="en-GB" b="1" i="1" dirty="0"/>
              <a:t>‘we’re not a welfare organisation</a:t>
            </a:r>
            <a:r>
              <a:rPr lang="en-GB" b="1" i="1" dirty="0" smtClean="0"/>
              <a:t>’</a:t>
            </a:r>
            <a:r>
              <a:rPr lang="en-GB" dirty="0" smtClean="0"/>
              <a:t>. (Torrington et al, 2009 p581)</a:t>
            </a:r>
            <a:endParaRPr lang="en-GB" dirty="0"/>
          </a:p>
          <a:p>
            <a:endParaRPr lang="en-GB" dirty="0"/>
          </a:p>
          <a:p>
            <a:endParaRPr lang="en-GB" dirty="0"/>
          </a:p>
        </p:txBody>
      </p:sp>
    </p:spTree>
    <p:extLst>
      <p:ext uri="{BB962C8B-B14F-4D97-AF65-F5344CB8AC3E}">
        <p14:creationId xmlns:p14="http://schemas.microsoft.com/office/powerpoint/2010/main" val="939610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036" y="175491"/>
            <a:ext cx="11115963" cy="1366982"/>
          </a:xfrm>
        </p:spPr>
        <p:txBody>
          <a:bodyPr>
            <a:normAutofit fontScale="90000"/>
          </a:bodyPr>
          <a:lstStyle/>
          <a:p>
            <a:pPr algn="ctr"/>
            <a:r>
              <a:rPr lang="en-GB" dirty="0" smtClean="0"/>
              <a:t>Role of HR – </a:t>
            </a:r>
            <a:br>
              <a:rPr lang="en-GB" dirty="0" smtClean="0"/>
            </a:br>
            <a:r>
              <a:rPr lang="en-GB" dirty="0" smtClean="0"/>
              <a:t>Employee Welfare or Strategic Influencers</a:t>
            </a:r>
            <a:endParaRPr lang="en-GB" dirty="0"/>
          </a:p>
        </p:txBody>
      </p:sp>
      <p:sp>
        <p:nvSpPr>
          <p:cNvPr id="3" name="Content Placeholder 2"/>
          <p:cNvSpPr>
            <a:spLocks noGrp="1"/>
          </p:cNvSpPr>
          <p:nvPr>
            <p:ph idx="1"/>
          </p:nvPr>
        </p:nvSpPr>
        <p:spPr>
          <a:xfrm>
            <a:off x="495154" y="1623753"/>
            <a:ext cx="10753725" cy="4758575"/>
          </a:xfrm>
        </p:spPr>
        <p:txBody>
          <a:bodyPr>
            <a:normAutofit lnSpcReduction="10000"/>
          </a:bodyPr>
          <a:lstStyle/>
          <a:p>
            <a:pPr>
              <a:buFont typeface="Arial" panose="020B0604020202020204" pitchFamily="34" charset="0"/>
              <a:buChar char="•"/>
            </a:pPr>
            <a:r>
              <a:rPr lang="en-GB" dirty="0"/>
              <a:t>In the HR vocabulary the term ‘welfare’ is code for middle-class do-gooders placing flowers in the works </a:t>
            </a:r>
            <a:r>
              <a:rPr lang="en-GB" dirty="0" smtClean="0"/>
              <a:t>canteen</a:t>
            </a:r>
            <a:endParaRPr lang="en-GB" dirty="0"/>
          </a:p>
          <a:p>
            <a:pPr>
              <a:buFont typeface="Arial" panose="020B0604020202020204" pitchFamily="34" charset="0"/>
              <a:buChar char="•"/>
            </a:pPr>
            <a:r>
              <a:rPr lang="en-GB" dirty="0" smtClean="0"/>
              <a:t>Noticeable Shift from meaningless and old-fashioned methods</a:t>
            </a:r>
          </a:p>
          <a:p>
            <a:pPr>
              <a:buFont typeface="Arial" panose="020B0604020202020204" pitchFamily="34" charset="0"/>
              <a:buChar char="•"/>
            </a:pPr>
            <a:r>
              <a:rPr lang="en-GB" dirty="0" smtClean="0"/>
              <a:t>Growth in the alignment of HR leaders with corporate strategy and ethical mission</a:t>
            </a:r>
          </a:p>
          <a:p>
            <a:pPr>
              <a:buFont typeface="Arial" panose="020B0604020202020204" pitchFamily="34" charset="0"/>
              <a:buChar char="•"/>
            </a:pPr>
            <a:endParaRPr lang="en-GB" dirty="0"/>
          </a:p>
          <a:p>
            <a:r>
              <a:rPr lang="en-GB" i="1" dirty="0"/>
              <a:t>HR managers increasingly shun the traditional approach to welfare not for its softness, but because it is ineffectual.</a:t>
            </a:r>
          </a:p>
          <a:p>
            <a:r>
              <a:rPr lang="en-GB" i="1" dirty="0"/>
              <a:t>It does not satisfy the HR obsession with getting progress in the employment of people, and it certainly does not do enough to satisfy the people who are employed.</a:t>
            </a:r>
          </a:p>
          <a:p>
            <a:r>
              <a:rPr lang="en-GB" i="1" dirty="0"/>
              <a:t>In many </a:t>
            </a:r>
            <a:r>
              <a:rPr lang="en-GB" i="1" dirty="0" smtClean="0"/>
              <a:t>undertakings </a:t>
            </a:r>
            <a:r>
              <a:rPr lang="en-GB" i="1" dirty="0"/>
              <a:t>HR specialists are taking their management colleagues along with them in an </a:t>
            </a:r>
            <a:r>
              <a:rPr lang="en-GB" i="1" dirty="0" smtClean="0"/>
              <a:t>enthusiastic </a:t>
            </a:r>
            <a:r>
              <a:rPr lang="en-GB" i="1" dirty="0"/>
              <a:t>and convinced attempt to give jobs more meaning and to humanise the workplace</a:t>
            </a:r>
            <a:r>
              <a:rPr lang="en-GB" dirty="0" smtClean="0"/>
              <a:t>. (Torrington et all, 2019) </a:t>
            </a: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1886885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262" y="115503"/>
            <a:ext cx="11025738" cy="1520792"/>
          </a:xfrm>
        </p:spPr>
        <p:txBody>
          <a:bodyPr/>
          <a:lstStyle/>
          <a:p>
            <a:pPr algn="ctr"/>
            <a:r>
              <a:rPr lang="en-GB" dirty="0" smtClean="0"/>
              <a:t>Hearts &amp; Minds as well </a:t>
            </a:r>
            <a:br>
              <a:rPr lang="en-GB" dirty="0" smtClean="0"/>
            </a:br>
            <a:r>
              <a:rPr lang="en-GB" dirty="0" smtClean="0"/>
              <a:t>as Hands and Muscle </a:t>
            </a:r>
            <a:endParaRPr lang="en-GB" dirty="0"/>
          </a:p>
        </p:txBody>
      </p:sp>
      <p:sp>
        <p:nvSpPr>
          <p:cNvPr id="3" name="Content Placeholder 2"/>
          <p:cNvSpPr>
            <a:spLocks noGrp="1"/>
          </p:cNvSpPr>
          <p:nvPr>
            <p:ph idx="1"/>
          </p:nvPr>
        </p:nvSpPr>
        <p:spPr>
          <a:xfrm>
            <a:off x="404262" y="1742174"/>
            <a:ext cx="11026119" cy="5024386"/>
          </a:xfrm>
        </p:spPr>
        <p:txBody>
          <a:bodyPr>
            <a:normAutofit/>
          </a:bodyPr>
          <a:lstStyle/>
          <a:p>
            <a:r>
              <a:rPr lang="en-GB" dirty="0" smtClean="0"/>
              <a:t>According to Torrington et al (2009), </a:t>
            </a:r>
            <a:r>
              <a:rPr lang="en-GB" b="1" dirty="0" smtClean="0"/>
              <a:t>‘Businesses </a:t>
            </a:r>
            <a:r>
              <a:rPr lang="en-GB" b="1" dirty="0"/>
              <a:t>can only maintain its competitive edge if the people who work there are committed to its success, and that commitment is volitional: you need hearts and minds as well as hands and </a:t>
            </a:r>
            <a:r>
              <a:rPr lang="en-GB" b="1" dirty="0" smtClean="0"/>
              <a:t>muscle’.</a:t>
            </a:r>
            <a:endParaRPr lang="en-GB" b="1" dirty="0"/>
          </a:p>
          <a:p>
            <a:r>
              <a:rPr lang="en-GB" dirty="0"/>
              <a:t>Corporate Social Responsibility and HR </a:t>
            </a:r>
            <a:r>
              <a:rPr lang="en-GB" dirty="0" smtClean="0"/>
              <a:t>– </a:t>
            </a:r>
          </a:p>
          <a:p>
            <a:r>
              <a:rPr lang="en-GB" dirty="0" smtClean="0"/>
              <a:t>The </a:t>
            </a:r>
            <a:r>
              <a:rPr lang="en-GB" dirty="0"/>
              <a:t>beginning of the twenty-first century saw the rise </a:t>
            </a:r>
            <a:r>
              <a:rPr lang="en-GB" dirty="0" smtClean="0"/>
              <a:t>of </a:t>
            </a:r>
            <a:r>
              <a:rPr lang="en-GB" dirty="0"/>
              <a:t>Corporate Social </a:t>
            </a:r>
            <a:r>
              <a:rPr lang="en-GB" dirty="0" smtClean="0"/>
              <a:t>Responsibility </a:t>
            </a:r>
          </a:p>
          <a:p>
            <a:r>
              <a:rPr lang="en-GB" dirty="0" smtClean="0"/>
              <a:t>This </a:t>
            </a:r>
            <a:r>
              <a:rPr lang="en-GB" dirty="0"/>
              <a:t>is an interest in a wide range of matters </a:t>
            </a:r>
            <a:r>
              <a:rPr lang="en-GB" dirty="0" smtClean="0"/>
              <a:t>and activities that includes climate </a:t>
            </a:r>
            <a:r>
              <a:rPr lang="en-GB" dirty="0"/>
              <a:t>change, </a:t>
            </a:r>
            <a:r>
              <a:rPr lang="en-GB" dirty="0" smtClean="0"/>
              <a:t>pollution.</a:t>
            </a:r>
          </a:p>
          <a:p>
            <a:r>
              <a:rPr lang="en-GB" dirty="0" smtClean="0"/>
              <a:t>This </a:t>
            </a:r>
            <a:r>
              <a:rPr lang="en-GB" dirty="0"/>
              <a:t>is a concern that the business’s reputation incorporates features which will encourage the ‘right’ people to come and work there</a:t>
            </a:r>
            <a:r>
              <a:rPr lang="en-GB" dirty="0" smtClean="0"/>
              <a:t>.</a:t>
            </a:r>
          </a:p>
          <a:p>
            <a:r>
              <a:rPr lang="en-GB" dirty="0" smtClean="0"/>
              <a:t>Generally </a:t>
            </a:r>
            <a:r>
              <a:rPr lang="en-GB" dirty="0"/>
              <a:t>people are attracted to a business that is seen as sound and deals fairly with its </a:t>
            </a:r>
            <a:r>
              <a:rPr lang="en-GB" dirty="0" smtClean="0"/>
              <a:t>employees, charitable </a:t>
            </a:r>
            <a:r>
              <a:rPr lang="en-GB" dirty="0"/>
              <a:t>contributions, customer care </a:t>
            </a:r>
            <a:endParaRPr lang="en-GB" dirty="0"/>
          </a:p>
        </p:txBody>
      </p:sp>
    </p:spTree>
    <p:extLst>
      <p:ext uri="{BB962C8B-B14F-4D97-AF65-F5344CB8AC3E}">
        <p14:creationId xmlns:p14="http://schemas.microsoft.com/office/powerpoint/2010/main" val="2964638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504" y="2715155"/>
            <a:ext cx="10782300" cy="2000778"/>
          </a:xfrm>
        </p:spPr>
        <p:txBody>
          <a:bodyPr/>
          <a:lstStyle/>
          <a:p>
            <a:r>
              <a:rPr lang="en-GB" dirty="0" smtClean="0"/>
              <a:t>Health &amp; Wellness</a:t>
            </a:r>
            <a:endParaRPr lang="en-GB" dirty="0"/>
          </a:p>
        </p:txBody>
      </p:sp>
      <p:sp>
        <p:nvSpPr>
          <p:cNvPr id="3" name="Subtitle 2"/>
          <p:cNvSpPr>
            <a:spLocks noGrp="1"/>
          </p:cNvSpPr>
          <p:nvPr>
            <p:ph type="subTitle" idx="1"/>
          </p:nvPr>
        </p:nvSpPr>
        <p:spPr>
          <a:xfrm>
            <a:off x="667512" y="4936066"/>
            <a:ext cx="9228201" cy="916729"/>
          </a:xfrm>
        </p:spPr>
        <p:txBody>
          <a:bodyPr/>
          <a:lstStyle/>
          <a:p>
            <a:r>
              <a:rPr lang="en-GB" dirty="0" smtClean="0"/>
              <a:t>Employee Wellbeing </a:t>
            </a:r>
            <a:endParaRPr lang="en-GB" dirty="0"/>
          </a:p>
        </p:txBody>
      </p:sp>
      <p:pic>
        <p:nvPicPr>
          <p:cNvPr id="11266" name="Picture 2" descr="Image result for images of the definition of wellbe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6733" y="474663"/>
            <a:ext cx="6112933" cy="27596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60026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512" y="211756"/>
            <a:ext cx="11006487" cy="1549667"/>
          </a:xfrm>
        </p:spPr>
        <p:txBody>
          <a:bodyPr/>
          <a:lstStyle/>
          <a:p>
            <a:r>
              <a:rPr lang="en-GB" dirty="0" smtClean="0"/>
              <a:t>Workplace Stress</a:t>
            </a:r>
            <a:endParaRPr lang="en-GB" dirty="0"/>
          </a:p>
        </p:txBody>
      </p:sp>
      <p:sp>
        <p:nvSpPr>
          <p:cNvPr id="3" name="Content Placeholder 2"/>
          <p:cNvSpPr>
            <a:spLocks noGrp="1"/>
          </p:cNvSpPr>
          <p:nvPr>
            <p:ph idx="1"/>
          </p:nvPr>
        </p:nvSpPr>
        <p:spPr>
          <a:xfrm>
            <a:off x="423512" y="1578543"/>
            <a:ext cx="11006869" cy="5043637"/>
          </a:xfrm>
        </p:spPr>
        <p:txBody>
          <a:bodyPr/>
          <a:lstStyle/>
          <a:p>
            <a:r>
              <a:rPr lang="en-GB" dirty="0"/>
              <a:t>Workplace stress is one of the most common causes of absence and the place of work is an arena where newspapers, TV reports and social media would have us believe that harassment, poor </a:t>
            </a:r>
            <a:r>
              <a:rPr lang="en-GB" dirty="0" smtClean="0"/>
              <a:t>supervision </a:t>
            </a:r>
            <a:r>
              <a:rPr lang="en-GB" dirty="0"/>
              <a:t>and bullying are </a:t>
            </a:r>
            <a:r>
              <a:rPr lang="en-GB" dirty="0" smtClean="0"/>
              <a:t>rife.</a:t>
            </a:r>
          </a:p>
          <a:p>
            <a:r>
              <a:rPr lang="en-GB" dirty="0" smtClean="0"/>
              <a:t>In </a:t>
            </a:r>
            <a:r>
              <a:rPr lang="en-GB" dirty="0"/>
              <a:t>2015 surveys of job satisfaction in both the UK and the USA showed that half the working population in both countries disliked their jobs. These results echoed research twenty years earlier: Few people go off to work these days with a song in their hearts . . . many people dread each day because they have to work in places where they feel abused and powerless. What is happening to us? Why are talented, productive people being thwarted and sabotaged? Why do we treat each other so badly? Why are tyrannical bosses tolerated? Does the </a:t>
            </a:r>
            <a:r>
              <a:rPr lang="en-GB" dirty="0" smtClean="0"/>
              <a:t>bottom </a:t>
            </a:r>
            <a:r>
              <a:rPr lang="en-GB" dirty="0"/>
              <a:t>line really justify the hurt and frustration we experience? </a:t>
            </a:r>
            <a:endParaRPr lang="en-GB" dirty="0" smtClean="0"/>
          </a:p>
          <a:p>
            <a:r>
              <a:rPr lang="en-GB" dirty="0" smtClean="0"/>
              <a:t>Torrington et all (2009 cited in Wright </a:t>
            </a:r>
            <a:r>
              <a:rPr lang="en-GB" dirty="0"/>
              <a:t>and </a:t>
            </a:r>
            <a:r>
              <a:rPr lang="en-GB" dirty="0" err="1"/>
              <a:t>Smye</a:t>
            </a:r>
            <a:r>
              <a:rPr lang="en-GB" dirty="0"/>
              <a:t> </a:t>
            </a:r>
            <a:r>
              <a:rPr lang="en-GB" dirty="0" smtClean="0"/>
              <a:t>1996</a:t>
            </a:r>
            <a:r>
              <a:rPr lang="en-GB" dirty="0"/>
              <a:t>)</a:t>
            </a:r>
          </a:p>
        </p:txBody>
      </p:sp>
    </p:spTree>
    <p:extLst>
      <p:ext uri="{BB962C8B-B14F-4D97-AF65-F5344CB8AC3E}">
        <p14:creationId xmlns:p14="http://schemas.microsoft.com/office/powerpoint/2010/main" val="362651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6884" y="160339"/>
            <a:ext cx="11093115" cy="1090946"/>
          </a:xfrm>
        </p:spPr>
        <p:txBody>
          <a:bodyPr>
            <a:normAutofit/>
          </a:bodyPr>
          <a:lstStyle/>
          <a:p>
            <a:r>
              <a:rPr lang="en-GB" dirty="0" smtClean="0"/>
              <a:t>Leaner; Fitter; Reducing… Outsourcing</a:t>
            </a:r>
            <a:endParaRPr lang="en-GB" dirty="0"/>
          </a:p>
        </p:txBody>
      </p:sp>
      <p:sp>
        <p:nvSpPr>
          <p:cNvPr id="3" name="Content Placeholder 2"/>
          <p:cNvSpPr>
            <a:spLocks noGrp="1"/>
          </p:cNvSpPr>
          <p:nvPr>
            <p:ph idx="1"/>
          </p:nvPr>
        </p:nvSpPr>
        <p:spPr>
          <a:xfrm>
            <a:off x="336884" y="1251286"/>
            <a:ext cx="11093498" cy="3205212"/>
          </a:xfrm>
        </p:spPr>
        <p:txBody>
          <a:bodyPr>
            <a:normAutofit/>
          </a:bodyPr>
          <a:lstStyle/>
          <a:p>
            <a:pPr>
              <a:buFont typeface="Arial" panose="020B0604020202020204" pitchFamily="34" charset="0"/>
              <a:buChar char="•"/>
            </a:pPr>
            <a:r>
              <a:rPr lang="en-GB" dirty="0" smtClean="0"/>
              <a:t>Lack Comfortable Feelings of Security</a:t>
            </a:r>
          </a:p>
          <a:p>
            <a:pPr>
              <a:buFont typeface="Arial" panose="020B0604020202020204" pitchFamily="34" charset="0"/>
              <a:buChar char="•"/>
            </a:pPr>
            <a:r>
              <a:rPr lang="en-GB" dirty="0" smtClean="0"/>
              <a:t>People feeling less and less </a:t>
            </a:r>
            <a:r>
              <a:rPr lang="en-GB" i="1" dirty="0"/>
              <a:t>S</a:t>
            </a:r>
            <a:r>
              <a:rPr lang="en-GB" i="1" dirty="0" smtClean="0"/>
              <a:t>ecure</a:t>
            </a:r>
            <a:r>
              <a:rPr lang="en-GB" dirty="0" smtClean="0"/>
              <a:t> in their jobs</a:t>
            </a:r>
          </a:p>
          <a:p>
            <a:pPr>
              <a:buFont typeface="Arial" panose="020B0604020202020204" pitchFamily="34" charset="0"/>
              <a:buChar char="•"/>
            </a:pPr>
            <a:r>
              <a:rPr lang="en-GB" dirty="0" smtClean="0"/>
              <a:t>Fear of </a:t>
            </a:r>
            <a:r>
              <a:rPr lang="en-GB" i="1" dirty="0" smtClean="0"/>
              <a:t>Downsizing</a:t>
            </a:r>
          </a:p>
          <a:p>
            <a:pPr>
              <a:buFont typeface="Arial" panose="020B0604020202020204" pitchFamily="34" charset="0"/>
              <a:buChar char="•"/>
            </a:pPr>
            <a:r>
              <a:rPr lang="en-GB" dirty="0" smtClean="0"/>
              <a:t>Threat of </a:t>
            </a:r>
            <a:r>
              <a:rPr lang="en-GB" i="1" dirty="0" smtClean="0"/>
              <a:t>Outsourcing</a:t>
            </a:r>
          </a:p>
          <a:p>
            <a:pPr>
              <a:buFont typeface="Arial" panose="020B0604020202020204" pitchFamily="34" charset="0"/>
              <a:buChar char="•"/>
            </a:pPr>
            <a:r>
              <a:rPr lang="en-GB" dirty="0" smtClean="0"/>
              <a:t>Increasing need from employers to make work less </a:t>
            </a:r>
            <a:r>
              <a:rPr lang="en-GB" i="1" dirty="0" smtClean="0"/>
              <a:t>Stressful</a:t>
            </a:r>
            <a:r>
              <a:rPr lang="en-GB" dirty="0" smtClean="0"/>
              <a:t> and more </a:t>
            </a:r>
            <a:r>
              <a:rPr lang="en-GB" i="1" dirty="0" smtClean="0"/>
              <a:t>Satisfying</a:t>
            </a:r>
          </a:p>
          <a:p>
            <a:pPr>
              <a:buFont typeface="Arial" panose="020B0604020202020204" pitchFamily="34" charset="0"/>
              <a:buChar char="•"/>
            </a:pPr>
            <a:r>
              <a:rPr lang="en-GB" dirty="0" smtClean="0"/>
              <a:t>Shift away from the Traditional </a:t>
            </a:r>
            <a:r>
              <a:rPr lang="en-GB" dirty="0"/>
              <a:t>F</a:t>
            </a:r>
            <a:r>
              <a:rPr lang="en-GB" dirty="0" smtClean="0"/>
              <a:t>eatures of </a:t>
            </a:r>
            <a:r>
              <a:rPr lang="en-GB" i="1" dirty="0" smtClean="0"/>
              <a:t>Security</a:t>
            </a:r>
            <a:r>
              <a:rPr lang="en-GB" dirty="0" smtClean="0"/>
              <a:t> and </a:t>
            </a:r>
            <a:r>
              <a:rPr lang="en-GB" i="1" dirty="0" smtClean="0"/>
              <a:t>Community</a:t>
            </a:r>
            <a:r>
              <a:rPr lang="en-GB" dirty="0" smtClean="0"/>
              <a:t>. </a:t>
            </a:r>
          </a:p>
          <a:p>
            <a:endParaRPr lang="en-GB" dirty="0"/>
          </a:p>
        </p:txBody>
      </p:sp>
      <p:sp>
        <p:nvSpPr>
          <p:cNvPr id="4" name="AutoShape 2" descr="Image result for stress imag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6" name="Picture 4"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19687" y="4215865"/>
            <a:ext cx="6208295" cy="2310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140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28" y="83127"/>
            <a:ext cx="11245272" cy="1394691"/>
          </a:xfrm>
        </p:spPr>
        <p:txBody>
          <a:bodyPr/>
          <a:lstStyle/>
          <a:p>
            <a:r>
              <a:rPr lang="en-GB" dirty="0" smtClean="0"/>
              <a:t>HRM – Human Capital Developers</a:t>
            </a:r>
            <a:endParaRPr lang="en-GB" dirty="0"/>
          </a:p>
        </p:txBody>
      </p:sp>
      <p:sp>
        <p:nvSpPr>
          <p:cNvPr id="3" name="Content Placeholder 2"/>
          <p:cNvSpPr>
            <a:spLocks noGrp="1"/>
          </p:cNvSpPr>
          <p:nvPr>
            <p:ph idx="1"/>
          </p:nvPr>
        </p:nvSpPr>
        <p:spPr>
          <a:xfrm>
            <a:off x="184728" y="1260910"/>
            <a:ext cx="11245654" cy="5197642"/>
          </a:xfrm>
        </p:spPr>
        <p:txBody>
          <a:bodyPr>
            <a:normAutofit fontScale="92500"/>
          </a:bodyPr>
          <a:lstStyle/>
          <a:p>
            <a:pPr>
              <a:buFont typeface="Arial" panose="020B0604020202020204" pitchFamily="34" charset="0"/>
              <a:buChar char="•"/>
            </a:pPr>
            <a:r>
              <a:rPr lang="en-GB" dirty="0"/>
              <a:t>Employee </a:t>
            </a:r>
            <a:r>
              <a:rPr lang="en-GB" dirty="0"/>
              <a:t>A</a:t>
            </a:r>
            <a:r>
              <a:rPr lang="en-GB" dirty="0" smtClean="0"/>
              <a:t>dvocate  - Caring </a:t>
            </a:r>
            <a:r>
              <a:rPr lang="en-GB" dirty="0"/>
              <a:t>for, listening to, </a:t>
            </a:r>
            <a:r>
              <a:rPr lang="en-GB" dirty="0" smtClean="0"/>
              <a:t>Understanding </a:t>
            </a:r>
            <a:r>
              <a:rPr lang="en-GB" dirty="0"/>
              <a:t>and </a:t>
            </a:r>
            <a:r>
              <a:rPr lang="en-GB" dirty="0" smtClean="0"/>
              <a:t>Responding </a:t>
            </a:r>
            <a:r>
              <a:rPr lang="en-GB" dirty="0"/>
              <a:t>to </a:t>
            </a:r>
            <a:r>
              <a:rPr lang="en-GB" dirty="0" smtClean="0"/>
              <a:t>Employee Needs</a:t>
            </a:r>
          </a:p>
          <a:p>
            <a:pPr>
              <a:buFont typeface="Arial" panose="020B0604020202020204" pitchFamily="34" charset="0"/>
              <a:buChar char="•"/>
            </a:pPr>
            <a:r>
              <a:rPr lang="en-GB" dirty="0" smtClean="0"/>
              <a:t>Addressing and Resolving Grievances</a:t>
            </a:r>
          </a:p>
          <a:p>
            <a:pPr>
              <a:buFont typeface="Arial" panose="020B0604020202020204" pitchFamily="34" charset="0"/>
              <a:buChar char="•"/>
            </a:pPr>
            <a:r>
              <a:rPr lang="en-GB" dirty="0" smtClean="0"/>
              <a:t>Overseeing the </a:t>
            </a:r>
            <a:r>
              <a:rPr lang="en-GB" dirty="0"/>
              <a:t>I</a:t>
            </a:r>
            <a:r>
              <a:rPr lang="en-GB" dirty="0" smtClean="0"/>
              <a:t>mpact </a:t>
            </a:r>
            <a:r>
              <a:rPr lang="en-GB" dirty="0"/>
              <a:t>of </a:t>
            </a:r>
            <a:r>
              <a:rPr lang="en-GB" dirty="0" smtClean="0"/>
              <a:t>Strategy </a:t>
            </a:r>
            <a:r>
              <a:rPr lang="en-GB" dirty="0"/>
              <a:t>on </a:t>
            </a:r>
            <a:r>
              <a:rPr lang="en-GB" dirty="0" smtClean="0"/>
              <a:t>Employees</a:t>
            </a:r>
            <a:r>
              <a:rPr lang="en-GB" dirty="0"/>
              <a:t>, </a:t>
            </a:r>
            <a:r>
              <a:rPr lang="en-GB" dirty="0" smtClean="0"/>
              <a:t>Equality</a:t>
            </a:r>
            <a:r>
              <a:rPr lang="en-GB" dirty="0"/>
              <a:t>, </a:t>
            </a:r>
            <a:r>
              <a:rPr lang="en-GB" dirty="0" smtClean="0"/>
              <a:t>Diversity</a:t>
            </a:r>
            <a:r>
              <a:rPr lang="en-GB" dirty="0"/>
              <a:t>, </a:t>
            </a:r>
            <a:r>
              <a:rPr lang="en-GB" dirty="0" smtClean="0"/>
              <a:t>Health </a:t>
            </a:r>
            <a:r>
              <a:rPr lang="en-GB" dirty="0"/>
              <a:t>and </a:t>
            </a:r>
            <a:r>
              <a:rPr lang="en-GB" dirty="0" smtClean="0"/>
              <a:t>Safety</a:t>
            </a:r>
            <a:r>
              <a:rPr lang="en-GB" dirty="0"/>
              <a:t>, </a:t>
            </a:r>
            <a:r>
              <a:rPr lang="en-GB" dirty="0" smtClean="0"/>
              <a:t>Discipline.</a:t>
            </a:r>
          </a:p>
          <a:p>
            <a:pPr>
              <a:buFont typeface="Arial" panose="020B0604020202020204" pitchFamily="34" charset="0"/>
              <a:buChar char="•"/>
            </a:pPr>
            <a:r>
              <a:rPr lang="en-GB" dirty="0" smtClean="0"/>
              <a:t>Maintaining Performance Standards</a:t>
            </a:r>
          </a:p>
          <a:p>
            <a:pPr>
              <a:buFont typeface="Arial" panose="020B0604020202020204" pitchFamily="34" charset="0"/>
              <a:buChar char="•"/>
            </a:pPr>
            <a:r>
              <a:rPr lang="en-GB" dirty="0" smtClean="0"/>
              <a:t>Recognition of the Employees as </a:t>
            </a:r>
            <a:r>
              <a:rPr lang="en-GB" dirty="0"/>
              <a:t>C</a:t>
            </a:r>
            <a:r>
              <a:rPr lang="en-GB" dirty="0" smtClean="0"/>
              <a:t>ritical Assets to the organisation</a:t>
            </a:r>
          </a:p>
          <a:p>
            <a:pPr>
              <a:buFont typeface="Arial" panose="020B0604020202020204" pitchFamily="34" charset="0"/>
              <a:buChar char="•"/>
            </a:pPr>
            <a:r>
              <a:rPr lang="en-GB" dirty="0" smtClean="0"/>
              <a:t>Maximizing Employee </a:t>
            </a:r>
            <a:r>
              <a:rPr lang="en-GB" dirty="0"/>
              <a:t>P</a:t>
            </a:r>
            <a:r>
              <a:rPr lang="en-GB" dirty="0" smtClean="0"/>
              <a:t>otential and Contribution to company strategy, mission and goals.</a:t>
            </a:r>
          </a:p>
          <a:p>
            <a:pPr>
              <a:buFont typeface="Arial" panose="020B0604020202020204" pitchFamily="34" charset="0"/>
              <a:buChar char="•"/>
            </a:pPr>
            <a:r>
              <a:rPr lang="en-GB" dirty="0" smtClean="0"/>
              <a:t>Building </a:t>
            </a:r>
            <a:r>
              <a:rPr lang="en-GB" dirty="0"/>
              <a:t>T</a:t>
            </a:r>
            <a:r>
              <a:rPr lang="en-GB" dirty="0" smtClean="0"/>
              <a:t>rusting </a:t>
            </a:r>
            <a:r>
              <a:rPr lang="en-GB" dirty="0"/>
              <a:t>R</a:t>
            </a:r>
            <a:r>
              <a:rPr lang="en-GB" dirty="0" smtClean="0"/>
              <a:t>elationships</a:t>
            </a:r>
          </a:p>
          <a:p>
            <a:pPr>
              <a:buFont typeface="Arial" panose="020B0604020202020204" pitchFamily="34" charset="0"/>
              <a:buChar char="•"/>
            </a:pPr>
            <a:r>
              <a:rPr lang="en-GB" dirty="0" smtClean="0"/>
              <a:t>Delivering Consistent Clear </a:t>
            </a:r>
            <a:r>
              <a:rPr lang="en-GB" dirty="0"/>
              <a:t>C</a:t>
            </a:r>
            <a:r>
              <a:rPr lang="en-GB" dirty="0" smtClean="0"/>
              <a:t>ommunication with Integrity</a:t>
            </a:r>
          </a:p>
          <a:p>
            <a:pPr>
              <a:buFont typeface="Arial" panose="020B0604020202020204" pitchFamily="34" charset="0"/>
              <a:buChar char="•"/>
            </a:pPr>
            <a:r>
              <a:rPr lang="en-GB" dirty="0" smtClean="0"/>
              <a:t>Positive Influencer</a:t>
            </a:r>
          </a:p>
          <a:p>
            <a:pPr>
              <a:buFont typeface="Arial" panose="020B0604020202020204" pitchFamily="34" charset="0"/>
              <a:buChar char="•"/>
            </a:pPr>
            <a:r>
              <a:rPr lang="en-GB" dirty="0" smtClean="0"/>
              <a:t>Championing Support</a:t>
            </a:r>
          </a:p>
          <a:p>
            <a:pPr>
              <a:buFont typeface="Arial" panose="020B0604020202020204" pitchFamily="34" charset="0"/>
              <a:buChar char="•"/>
            </a:pPr>
            <a:r>
              <a:rPr lang="en-GB" dirty="0" smtClean="0"/>
              <a:t>Embracing Change </a:t>
            </a:r>
            <a:endParaRPr lang="en-GB" dirty="0"/>
          </a:p>
        </p:txBody>
      </p:sp>
    </p:spTree>
    <p:extLst>
      <p:ext uri="{BB962C8B-B14F-4D97-AF65-F5344CB8AC3E}">
        <p14:creationId xmlns:p14="http://schemas.microsoft.com/office/powerpoint/2010/main" val="1540327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510" y="115503"/>
            <a:ext cx="11083490" cy="1232034"/>
          </a:xfrm>
        </p:spPr>
        <p:txBody>
          <a:bodyPr/>
          <a:lstStyle/>
          <a:p>
            <a:r>
              <a:rPr lang="en-GB" dirty="0" smtClean="0"/>
              <a:t>Changing Environments </a:t>
            </a:r>
            <a:endParaRPr lang="en-GB" dirty="0"/>
          </a:p>
        </p:txBody>
      </p:sp>
      <p:sp>
        <p:nvSpPr>
          <p:cNvPr id="3" name="Content Placeholder 2"/>
          <p:cNvSpPr>
            <a:spLocks noGrp="1"/>
          </p:cNvSpPr>
          <p:nvPr>
            <p:ph idx="1"/>
          </p:nvPr>
        </p:nvSpPr>
        <p:spPr>
          <a:xfrm>
            <a:off x="192506" y="1260910"/>
            <a:ext cx="11237876" cy="3349592"/>
          </a:xfrm>
        </p:spPr>
        <p:txBody>
          <a:bodyPr>
            <a:normAutofit/>
          </a:bodyPr>
          <a:lstStyle/>
          <a:p>
            <a:r>
              <a:rPr lang="en-GB" dirty="0" smtClean="0"/>
              <a:t>According to CIPD </a:t>
            </a:r>
            <a:r>
              <a:rPr lang="en-GB" dirty="0"/>
              <a:t>(2011</a:t>
            </a:r>
            <a:r>
              <a:rPr lang="en-GB" dirty="0" smtClean="0"/>
              <a:t>), </a:t>
            </a:r>
            <a:r>
              <a:rPr lang="en-GB" dirty="0"/>
              <a:t>research has focused on the fundamental purpose of the HR function, and how it needs to change in new environments, as this is seen to be more important than limited roles and structures. </a:t>
            </a:r>
            <a:endParaRPr lang="en-GB" dirty="0" smtClean="0"/>
          </a:p>
          <a:p>
            <a:r>
              <a:rPr lang="en-GB" dirty="0" smtClean="0"/>
              <a:t>The </a:t>
            </a:r>
            <a:r>
              <a:rPr lang="en-GB" dirty="0"/>
              <a:t>‘Next Generation’ research uncovered a range of HR purposes, generally along the lines of ‘people and performance’, ‘creating a great place to work’ and ‘landing strategy through people and culture’. </a:t>
            </a:r>
            <a:endParaRPr lang="en-GB" dirty="0" smtClean="0"/>
          </a:p>
          <a:p>
            <a:r>
              <a:rPr lang="en-GB" dirty="0" smtClean="0"/>
              <a:t>However</a:t>
            </a:r>
            <a:r>
              <a:rPr lang="en-GB" dirty="0"/>
              <a:t>, the CIPD also found some HR leaders who identified the purpose of the HR function as building </a:t>
            </a:r>
            <a:r>
              <a:rPr lang="en-GB" dirty="0" smtClean="0"/>
              <a:t>organisations </a:t>
            </a:r>
            <a:r>
              <a:rPr lang="en-GB" dirty="0"/>
              <a:t>that would last, focusing on the fitness for purpose of the business now and in the future; in other words, ‘supporting sustainable performance’. </a:t>
            </a:r>
            <a:endParaRPr lang="en-GB" dirty="0" smtClean="0"/>
          </a:p>
        </p:txBody>
      </p:sp>
      <p:pic>
        <p:nvPicPr>
          <p:cNvPr id="4098" name="Picture 2" descr="Image result for stress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57525" y="4610502"/>
            <a:ext cx="3984858" cy="199365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stress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2224" y="4610502"/>
            <a:ext cx="3810032" cy="1993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9284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012" y="499533"/>
            <a:ext cx="11044988" cy="992383"/>
          </a:xfrm>
        </p:spPr>
        <p:txBody>
          <a:bodyPr/>
          <a:lstStyle/>
          <a:p>
            <a:r>
              <a:rPr lang="en-GB" dirty="0" smtClean="0"/>
              <a:t>HR Function – Pyramid Purpose </a:t>
            </a:r>
            <a:endParaRPr lang="en-GB" dirty="0"/>
          </a:p>
        </p:txBody>
      </p:sp>
      <p:sp>
        <p:nvSpPr>
          <p:cNvPr id="3" name="Content Placeholder 2"/>
          <p:cNvSpPr>
            <a:spLocks noGrp="1"/>
          </p:cNvSpPr>
          <p:nvPr>
            <p:ph idx="1"/>
          </p:nvPr>
        </p:nvSpPr>
        <p:spPr>
          <a:xfrm>
            <a:off x="182880" y="1645920"/>
            <a:ext cx="11247501" cy="4774131"/>
          </a:xfrm>
        </p:spPr>
        <p:txBody>
          <a:bodyPr>
            <a:normAutofit/>
          </a:bodyPr>
          <a:lstStyle/>
          <a:p>
            <a:r>
              <a:rPr lang="en-GB" dirty="0"/>
              <a:t>A key interpretation of the research is that four levels of purpose can be identified which the CIPD arranges in a pyramid</a:t>
            </a:r>
            <a:r>
              <a:rPr lang="en-GB" dirty="0" smtClean="0"/>
              <a:t>:</a:t>
            </a:r>
          </a:p>
          <a:p>
            <a:r>
              <a:rPr lang="en-GB" dirty="0" smtClean="0"/>
              <a:t>Top (4):  </a:t>
            </a:r>
            <a:r>
              <a:rPr lang="en-GB" dirty="0"/>
              <a:t>‘actively seeking out growth opportunities’ </a:t>
            </a:r>
            <a:endParaRPr lang="en-GB" dirty="0" smtClean="0"/>
          </a:p>
          <a:p>
            <a:r>
              <a:rPr lang="en-GB" dirty="0" smtClean="0"/>
              <a:t>(3): ‘ensuring </a:t>
            </a:r>
            <a:r>
              <a:rPr lang="en-GB" dirty="0"/>
              <a:t>the business is able to deliver its business strategy’ </a:t>
            </a:r>
            <a:endParaRPr lang="en-GB" dirty="0" smtClean="0"/>
          </a:p>
          <a:p>
            <a:r>
              <a:rPr lang="en-GB" dirty="0" smtClean="0"/>
              <a:t>(2):  ‘</a:t>
            </a:r>
            <a:r>
              <a:rPr lang="en-GB" dirty="0"/>
              <a:t>seeking competitive advantage through shaping the organisation’s culture and people </a:t>
            </a:r>
            <a:r>
              <a:rPr lang="en-GB" dirty="0" smtClean="0"/>
              <a:t>capabilities’</a:t>
            </a:r>
          </a:p>
          <a:p>
            <a:r>
              <a:rPr lang="en-GB" dirty="0" smtClean="0"/>
              <a:t>Bottom (1): Continuously Improving Core People </a:t>
            </a:r>
            <a:r>
              <a:rPr lang="en-GB" dirty="0"/>
              <a:t>P</a:t>
            </a:r>
            <a:r>
              <a:rPr lang="en-GB" dirty="0" smtClean="0"/>
              <a:t>rocesses</a:t>
            </a:r>
          </a:p>
          <a:p>
            <a:r>
              <a:rPr lang="en-GB" b="1" dirty="0" smtClean="0"/>
              <a:t>The </a:t>
            </a:r>
            <a:r>
              <a:rPr lang="en-GB" b="1" dirty="0"/>
              <a:t>CIPD suggests that the purpose of the HR function has gradually moved up through the pyramid, and that it is most important that the purpose of HR covers all levels</a:t>
            </a:r>
          </a:p>
          <a:p>
            <a:endParaRPr lang="en-GB" dirty="0"/>
          </a:p>
        </p:txBody>
      </p:sp>
    </p:spTree>
    <p:extLst>
      <p:ext uri="{BB962C8B-B14F-4D97-AF65-F5344CB8AC3E}">
        <p14:creationId xmlns:p14="http://schemas.microsoft.com/office/powerpoint/2010/main" val="555873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710" y="5409042"/>
            <a:ext cx="10780776" cy="613283"/>
          </a:xfrm>
        </p:spPr>
        <p:txBody>
          <a:bodyPr>
            <a:normAutofit/>
          </a:bodyPr>
          <a:lstStyle/>
          <a:p>
            <a:r>
              <a:rPr lang="en-GB" sz="4000" dirty="0" smtClean="0"/>
              <a:t>CIPD Pyramid </a:t>
            </a:r>
            <a:endParaRPr lang="en-GB" sz="4000" dirty="0"/>
          </a:p>
        </p:txBody>
      </p:sp>
      <p:sp>
        <p:nvSpPr>
          <p:cNvPr id="4" name="Text Placeholder 3"/>
          <p:cNvSpPr>
            <a:spLocks noGrp="1"/>
          </p:cNvSpPr>
          <p:nvPr>
            <p:ph type="body" sz="half" idx="2"/>
          </p:nvPr>
        </p:nvSpPr>
        <p:spPr>
          <a:xfrm>
            <a:off x="148710" y="5909735"/>
            <a:ext cx="9757290" cy="533400"/>
          </a:xfrm>
        </p:spPr>
        <p:txBody>
          <a:bodyPr>
            <a:normAutofit/>
          </a:bodyPr>
          <a:lstStyle/>
          <a:p>
            <a:r>
              <a:rPr lang="en-GB" sz="2800" dirty="0" smtClean="0"/>
              <a:t>Supporting Sustainable Performance </a:t>
            </a:r>
            <a:endParaRPr lang="en-GB" sz="2800" dirty="0"/>
          </a:p>
        </p:txBody>
      </p:sp>
      <p:pic>
        <p:nvPicPr>
          <p:cNvPr id="6146" name="Picture 2" descr="See the source image"/>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8057" b="8057"/>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86205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Cadbury </a:t>
            </a:r>
            <a:endParaRPr lang="en-GB" dirty="0"/>
          </a:p>
        </p:txBody>
      </p:sp>
      <p:sp>
        <p:nvSpPr>
          <p:cNvPr id="3" name="Subtitle 2"/>
          <p:cNvSpPr>
            <a:spLocks noGrp="1"/>
          </p:cNvSpPr>
          <p:nvPr>
            <p:ph type="subTitle" idx="1"/>
          </p:nvPr>
        </p:nvSpPr>
        <p:spPr/>
        <p:txBody>
          <a:bodyPr/>
          <a:lstStyle/>
          <a:p>
            <a:r>
              <a:rPr lang="en-GB" dirty="0" smtClean="0"/>
              <a:t>Health &amp; Wellness Strategy </a:t>
            </a:r>
            <a:endParaRPr lang="en-GB" dirty="0"/>
          </a:p>
        </p:txBody>
      </p:sp>
      <p:pic>
        <p:nvPicPr>
          <p:cNvPr id="7170"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31805" y="686858"/>
            <a:ext cx="4868345" cy="5165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1988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134" y="269507"/>
            <a:ext cx="11150865" cy="914400"/>
          </a:xfrm>
        </p:spPr>
        <p:txBody>
          <a:bodyPr>
            <a:normAutofit/>
          </a:bodyPr>
          <a:lstStyle/>
          <a:p>
            <a:r>
              <a:rPr lang="en-GB" dirty="0" smtClean="0"/>
              <a:t>Cadbury </a:t>
            </a:r>
            <a:endParaRPr lang="en-GB" dirty="0"/>
          </a:p>
        </p:txBody>
      </p:sp>
      <p:sp>
        <p:nvSpPr>
          <p:cNvPr id="3" name="Content Placeholder 2"/>
          <p:cNvSpPr>
            <a:spLocks noGrp="1"/>
          </p:cNvSpPr>
          <p:nvPr>
            <p:ph idx="1"/>
          </p:nvPr>
        </p:nvSpPr>
        <p:spPr>
          <a:xfrm>
            <a:off x="279134" y="1183907"/>
            <a:ext cx="11151248" cy="5361271"/>
          </a:xfrm>
        </p:spPr>
        <p:txBody>
          <a:bodyPr>
            <a:normAutofit/>
          </a:bodyPr>
          <a:lstStyle/>
          <a:p>
            <a:pPr>
              <a:buFont typeface="Arial" panose="020B0604020202020204" pitchFamily="34" charset="0"/>
              <a:buChar char="•"/>
            </a:pPr>
            <a:r>
              <a:rPr lang="en-GB" dirty="0"/>
              <a:t>The links between employee health and performance </a:t>
            </a:r>
            <a:r>
              <a:rPr lang="en-GB" dirty="0" smtClean="0"/>
              <a:t>were identified early on by Cadbury</a:t>
            </a:r>
          </a:p>
          <a:p>
            <a:pPr>
              <a:buFont typeface="Arial" panose="020B0604020202020204" pitchFamily="34" charset="0"/>
              <a:buChar char="•"/>
            </a:pPr>
            <a:r>
              <a:rPr lang="en-GB" dirty="0" smtClean="0"/>
              <a:t> </a:t>
            </a:r>
            <a:r>
              <a:rPr lang="en-GB" dirty="0"/>
              <a:t>T</a:t>
            </a:r>
            <a:r>
              <a:rPr lang="en-GB" dirty="0" smtClean="0"/>
              <a:t>he </a:t>
            </a:r>
            <a:r>
              <a:rPr lang="en-GB" dirty="0"/>
              <a:t>origins of personnel management lie with social reformers such as the Cadbury family who, in the late nineteenth century, began to provide housing, healthcare and education to their </a:t>
            </a:r>
            <a:r>
              <a:rPr lang="en-GB" dirty="0" smtClean="0"/>
              <a:t>workforces</a:t>
            </a:r>
          </a:p>
          <a:p>
            <a:pPr>
              <a:buFont typeface="Arial" panose="020B0604020202020204" pitchFamily="34" charset="0"/>
              <a:buChar char="•"/>
            </a:pPr>
            <a:r>
              <a:rPr lang="en-GB" dirty="0" smtClean="0"/>
              <a:t>Welfare </a:t>
            </a:r>
            <a:r>
              <a:rPr lang="en-GB" dirty="0"/>
              <a:t>officers, the early incarnation of today’s HR officers, were appointed to oversee the well-being of the workforce. </a:t>
            </a:r>
            <a:endParaRPr lang="en-GB" dirty="0" smtClean="0"/>
          </a:p>
          <a:p>
            <a:pPr>
              <a:buFont typeface="Arial" panose="020B0604020202020204" pitchFamily="34" charset="0"/>
              <a:buChar char="•"/>
            </a:pPr>
            <a:r>
              <a:rPr lang="en-GB" dirty="0" smtClean="0"/>
              <a:t>It was perceived that </a:t>
            </a:r>
            <a:r>
              <a:rPr lang="en-GB" b="1" i="1" dirty="0" smtClean="0"/>
              <a:t>healthy </a:t>
            </a:r>
            <a:r>
              <a:rPr lang="en-GB" b="1" i="1" dirty="0"/>
              <a:t>and well-educated workforces </a:t>
            </a:r>
            <a:r>
              <a:rPr lang="en-GB" dirty="0"/>
              <a:t>are more productive than those struggling in poor accommodation and with insufficient access to education and healthcare. </a:t>
            </a:r>
            <a:endParaRPr lang="en-GB" dirty="0" smtClean="0"/>
          </a:p>
          <a:p>
            <a:pPr>
              <a:buFont typeface="Arial" panose="020B0604020202020204" pitchFamily="34" charset="0"/>
              <a:buChar char="•"/>
            </a:pPr>
            <a:r>
              <a:rPr lang="en-GB" dirty="0" smtClean="0"/>
              <a:t>The </a:t>
            </a:r>
            <a:r>
              <a:rPr lang="en-GB" dirty="0"/>
              <a:t>impact of this focus on well-being on workers’ lives was substantial, as can be seen in Cadbury’s museum in Bourneville which documents these early attempts at improving employee health and well-being</a:t>
            </a:r>
            <a:endParaRPr lang="en-GB" dirty="0"/>
          </a:p>
        </p:txBody>
      </p:sp>
    </p:spTree>
    <p:extLst>
      <p:ext uri="{BB962C8B-B14F-4D97-AF65-F5344CB8AC3E}">
        <p14:creationId xmlns:p14="http://schemas.microsoft.com/office/powerpoint/2010/main" val="13756934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6884" y="499533"/>
            <a:ext cx="11093115" cy="1021259"/>
          </a:xfrm>
        </p:spPr>
        <p:txBody>
          <a:bodyPr/>
          <a:lstStyle/>
          <a:p>
            <a:r>
              <a:rPr lang="en-GB" dirty="0" smtClean="0"/>
              <a:t>Tea &amp; Sympathy Role </a:t>
            </a:r>
            <a:endParaRPr lang="en-GB" dirty="0"/>
          </a:p>
        </p:txBody>
      </p:sp>
      <p:sp>
        <p:nvSpPr>
          <p:cNvPr id="3" name="Content Placeholder 2"/>
          <p:cNvSpPr>
            <a:spLocks noGrp="1"/>
          </p:cNvSpPr>
          <p:nvPr>
            <p:ph idx="1"/>
          </p:nvPr>
        </p:nvSpPr>
        <p:spPr>
          <a:xfrm>
            <a:off x="336884" y="1674796"/>
            <a:ext cx="11093497" cy="3041583"/>
          </a:xfrm>
        </p:spPr>
        <p:txBody>
          <a:bodyPr>
            <a:normAutofit/>
          </a:bodyPr>
          <a:lstStyle/>
          <a:p>
            <a:r>
              <a:rPr lang="en-GB" dirty="0"/>
              <a:t>S</a:t>
            </a:r>
            <a:r>
              <a:rPr lang="en-GB" dirty="0" smtClean="0"/>
              <a:t>ince </a:t>
            </a:r>
            <a:r>
              <a:rPr lang="en-GB" dirty="0"/>
              <a:t>those early days, </a:t>
            </a:r>
            <a:r>
              <a:rPr lang="en-GB" dirty="0" smtClean="0"/>
              <a:t>HRM’s </a:t>
            </a:r>
            <a:r>
              <a:rPr lang="en-GB" dirty="0"/>
              <a:t>development has had many stages </a:t>
            </a:r>
            <a:r>
              <a:rPr lang="en-GB" dirty="0" smtClean="0"/>
              <a:t>and there </a:t>
            </a:r>
            <a:r>
              <a:rPr lang="en-GB" dirty="0"/>
              <a:t>has been little enthusiasm to associate the function with what came to be viewed as a ‘tea and sympathy role’. </a:t>
            </a:r>
            <a:endParaRPr lang="en-GB" dirty="0" smtClean="0"/>
          </a:p>
          <a:p>
            <a:endParaRPr lang="en-GB" dirty="0"/>
          </a:p>
          <a:p>
            <a:r>
              <a:rPr lang="en-GB" b="1" u="sng" dirty="0"/>
              <a:t>kindness</a:t>
            </a:r>
            <a:r>
              <a:rPr lang="en-GB" b="1" dirty="0"/>
              <a:t> and sympathy that you show to someone who is upset:</a:t>
            </a:r>
          </a:p>
          <a:p>
            <a:r>
              <a:rPr lang="en-GB" i="1" dirty="0"/>
              <a:t>It's time for action, not just tea and sympathy</a:t>
            </a:r>
            <a:endParaRPr lang="en-GB" dirty="0"/>
          </a:p>
          <a:p>
            <a:r>
              <a:rPr lang="en-GB" dirty="0" smtClean="0"/>
              <a:t>(Cambridge Dictionary, 2020)</a:t>
            </a:r>
            <a:endParaRPr lang="en-GB" dirty="0"/>
          </a:p>
        </p:txBody>
      </p:sp>
      <p:sp>
        <p:nvSpPr>
          <p:cNvPr id="4" name="AutoShape 2" descr="Image result for workplace tea and sympathy imag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316" name="Picture 4"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75702" y="4350619"/>
            <a:ext cx="6343650" cy="2208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2898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508" y="259883"/>
            <a:ext cx="11160492" cy="1020278"/>
          </a:xfrm>
        </p:spPr>
        <p:txBody>
          <a:bodyPr/>
          <a:lstStyle/>
          <a:p>
            <a:r>
              <a:rPr lang="en-GB" dirty="0" smtClean="0"/>
              <a:t>The Big Picture </a:t>
            </a:r>
            <a:endParaRPr lang="en-GB" dirty="0"/>
          </a:p>
        </p:txBody>
      </p:sp>
      <p:sp>
        <p:nvSpPr>
          <p:cNvPr id="3" name="Content Placeholder 2"/>
          <p:cNvSpPr>
            <a:spLocks noGrp="1"/>
          </p:cNvSpPr>
          <p:nvPr>
            <p:ph idx="1"/>
          </p:nvPr>
        </p:nvSpPr>
        <p:spPr>
          <a:xfrm>
            <a:off x="269508" y="1280161"/>
            <a:ext cx="11160873" cy="5496023"/>
          </a:xfrm>
        </p:spPr>
        <p:txBody>
          <a:bodyPr>
            <a:normAutofit/>
          </a:bodyPr>
          <a:lstStyle/>
          <a:p>
            <a:pPr>
              <a:buFont typeface="Arial" panose="020B0604020202020204" pitchFamily="34" charset="0"/>
              <a:buChar char="•"/>
            </a:pPr>
            <a:r>
              <a:rPr lang="en-GB" dirty="0"/>
              <a:t>In recent </a:t>
            </a:r>
            <a:r>
              <a:rPr lang="en-GB" dirty="0" smtClean="0"/>
              <a:t>years Health </a:t>
            </a:r>
            <a:r>
              <a:rPr lang="en-GB" dirty="0"/>
              <a:t>and </a:t>
            </a:r>
            <a:r>
              <a:rPr lang="en-GB" dirty="0" smtClean="0"/>
              <a:t>Well-being is central </a:t>
            </a:r>
            <a:r>
              <a:rPr lang="en-GB" dirty="0"/>
              <a:t>to the HR agenda. </a:t>
            </a:r>
            <a:endParaRPr lang="en-GB" dirty="0" smtClean="0"/>
          </a:p>
          <a:p>
            <a:pPr>
              <a:buFont typeface="Arial" panose="020B0604020202020204" pitchFamily="34" charset="0"/>
              <a:buChar char="•"/>
            </a:pPr>
            <a:r>
              <a:rPr lang="en-GB" dirty="0" smtClean="0"/>
              <a:t>The CIPD has </a:t>
            </a:r>
            <a:r>
              <a:rPr lang="en-GB" dirty="0"/>
              <a:t>demonstrated </a:t>
            </a:r>
            <a:r>
              <a:rPr lang="en-GB" dirty="0" smtClean="0"/>
              <a:t>significant </a:t>
            </a:r>
            <a:r>
              <a:rPr lang="en-GB" dirty="0"/>
              <a:t>interest in health and well-being, arguing that it is wide-ranging in nature: </a:t>
            </a:r>
            <a:endParaRPr lang="en-GB" dirty="0" smtClean="0"/>
          </a:p>
          <a:p>
            <a:pPr>
              <a:buFont typeface="Arial" panose="020B0604020202020204" pitchFamily="34" charset="0"/>
              <a:buChar char="•"/>
            </a:pPr>
            <a:r>
              <a:rPr lang="en-GB" dirty="0" smtClean="0"/>
              <a:t>Well-being </a:t>
            </a:r>
            <a:r>
              <a:rPr lang="en-GB" dirty="0"/>
              <a:t>is more than an avoidance of becoming physically sick. It represents a broader bio-psycho-social construct that includes physical, mental and social </a:t>
            </a:r>
            <a:r>
              <a:rPr lang="en-GB" dirty="0" smtClean="0"/>
              <a:t>health</a:t>
            </a:r>
          </a:p>
          <a:p>
            <a:pPr>
              <a:buFont typeface="Arial" panose="020B0604020202020204" pitchFamily="34" charset="0"/>
              <a:buChar char="•"/>
            </a:pPr>
            <a:r>
              <a:rPr lang="en-GB" dirty="0" smtClean="0"/>
              <a:t>Well employees </a:t>
            </a:r>
            <a:r>
              <a:rPr lang="en-GB" dirty="0"/>
              <a:t>are physically and mentally able, willing to contribute in the workplace and likely to be more engaged at </a:t>
            </a:r>
            <a:r>
              <a:rPr lang="en-GB" dirty="0" smtClean="0"/>
              <a:t>work</a:t>
            </a:r>
          </a:p>
          <a:p>
            <a:pPr>
              <a:buFont typeface="Arial" panose="020B0604020202020204" pitchFamily="34" charset="0"/>
              <a:buChar char="•"/>
            </a:pPr>
            <a:r>
              <a:rPr lang="en-GB" dirty="0" smtClean="0"/>
              <a:t>Health </a:t>
            </a:r>
            <a:r>
              <a:rPr lang="en-GB" dirty="0"/>
              <a:t>and well-being go beyond the typically narrower concerns of absence management to include a holistic approach to managing employees that recognises links to other important concepts such as </a:t>
            </a:r>
            <a:r>
              <a:rPr lang="en-GB" dirty="0" smtClean="0"/>
              <a:t>engagement</a:t>
            </a:r>
          </a:p>
          <a:p>
            <a:pPr>
              <a:buFont typeface="Arial" panose="020B0604020202020204" pitchFamily="34" charset="0"/>
              <a:buChar char="•"/>
            </a:pPr>
            <a:r>
              <a:rPr lang="en-GB" dirty="0" smtClean="0"/>
              <a:t> </a:t>
            </a:r>
            <a:r>
              <a:rPr lang="en-GB" dirty="0"/>
              <a:t>T</a:t>
            </a:r>
            <a:r>
              <a:rPr lang="en-GB" dirty="0" smtClean="0"/>
              <a:t>here </a:t>
            </a:r>
            <a:r>
              <a:rPr lang="en-GB" dirty="0"/>
              <a:t>is a general consensus that employee health and well-being </a:t>
            </a:r>
            <a:r>
              <a:rPr lang="en-GB" b="1" dirty="0"/>
              <a:t>underpins strong </a:t>
            </a:r>
            <a:r>
              <a:rPr lang="en-GB" b="1" dirty="0" smtClean="0"/>
              <a:t>performance </a:t>
            </a:r>
            <a:r>
              <a:rPr lang="en-GB" b="1" dirty="0"/>
              <a:t>and productivity: a sound business case</a:t>
            </a:r>
            <a:r>
              <a:rPr lang="en-GB" dirty="0"/>
              <a:t> </a:t>
            </a:r>
            <a:endParaRPr lang="en-GB" dirty="0"/>
          </a:p>
        </p:txBody>
      </p:sp>
    </p:spTree>
    <p:extLst>
      <p:ext uri="{BB962C8B-B14F-4D97-AF65-F5344CB8AC3E}">
        <p14:creationId xmlns:p14="http://schemas.microsoft.com/office/powerpoint/2010/main" val="25816371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638" y="317635"/>
            <a:ext cx="11035362" cy="1270534"/>
          </a:xfrm>
        </p:spPr>
        <p:txBody>
          <a:bodyPr/>
          <a:lstStyle/>
          <a:p>
            <a:r>
              <a:rPr lang="en-GB" dirty="0" smtClean="0"/>
              <a:t>A Growing Need </a:t>
            </a:r>
            <a:endParaRPr lang="en-GB" dirty="0"/>
          </a:p>
        </p:txBody>
      </p:sp>
      <p:sp>
        <p:nvSpPr>
          <p:cNvPr id="3" name="Content Placeholder 2"/>
          <p:cNvSpPr>
            <a:spLocks noGrp="1"/>
          </p:cNvSpPr>
          <p:nvPr>
            <p:ph idx="1"/>
          </p:nvPr>
        </p:nvSpPr>
        <p:spPr>
          <a:xfrm>
            <a:off x="394637" y="1491916"/>
            <a:ext cx="8017844" cy="4764505"/>
          </a:xfrm>
        </p:spPr>
        <p:txBody>
          <a:bodyPr/>
          <a:lstStyle/>
          <a:p>
            <a:pPr>
              <a:buFont typeface="Arial" panose="020B0604020202020204" pitchFamily="34" charset="0"/>
              <a:buChar char="•"/>
            </a:pPr>
            <a:r>
              <a:rPr lang="en-GB" dirty="0" smtClean="0"/>
              <a:t>Response to the need to embrace Physical, Mental </a:t>
            </a:r>
            <a:r>
              <a:rPr lang="en-GB" dirty="0"/>
              <a:t>S</a:t>
            </a:r>
            <a:r>
              <a:rPr lang="en-GB" dirty="0" smtClean="0"/>
              <a:t>ocial </a:t>
            </a:r>
            <a:r>
              <a:rPr lang="en-GB" dirty="0"/>
              <a:t>H</a:t>
            </a:r>
            <a:r>
              <a:rPr lang="en-GB" dirty="0" smtClean="0"/>
              <a:t>ealth </a:t>
            </a:r>
          </a:p>
          <a:p>
            <a:pPr>
              <a:buFont typeface="Arial" panose="020B0604020202020204" pitchFamily="34" charset="0"/>
              <a:buChar char="•"/>
            </a:pPr>
            <a:r>
              <a:rPr lang="en-GB" dirty="0" smtClean="0"/>
              <a:t>Changes to the Working </a:t>
            </a:r>
            <a:r>
              <a:rPr lang="en-GB" dirty="0"/>
              <a:t>E</a:t>
            </a:r>
            <a:r>
              <a:rPr lang="en-GB" dirty="0" smtClean="0"/>
              <a:t>nvironment</a:t>
            </a:r>
          </a:p>
          <a:p>
            <a:pPr>
              <a:buFont typeface="Arial" panose="020B0604020202020204" pitchFamily="34" charset="0"/>
              <a:buChar char="•"/>
            </a:pPr>
            <a:r>
              <a:rPr lang="en-GB" dirty="0" smtClean="0"/>
              <a:t>Restructuring</a:t>
            </a:r>
          </a:p>
          <a:p>
            <a:pPr>
              <a:buFont typeface="Arial" panose="020B0604020202020204" pitchFamily="34" charset="0"/>
              <a:buChar char="•"/>
            </a:pPr>
            <a:r>
              <a:rPr lang="en-GB" dirty="0" smtClean="0"/>
              <a:t>Downsizing</a:t>
            </a:r>
          </a:p>
          <a:p>
            <a:pPr>
              <a:buFont typeface="Arial" panose="020B0604020202020204" pitchFamily="34" charset="0"/>
              <a:buChar char="•"/>
            </a:pPr>
            <a:r>
              <a:rPr lang="en-GB" dirty="0" smtClean="0"/>
              <a:t>Job Security</a:t>
            </a:r>
          </a:p>
          <a:p>
            <a:pPr>
              <a:buFont typeface="Arial" panose="020B0604020202020204" pitchFamily="34" charset="0"/>
              <a:buChar char="•"/>
            </a:pPr>
            <a:r>
              <a:rPr lang="en-GB" dirty="0" smtClean="0"/>
              <a:t>Stress related Illnesses</a:t>
            </a:r>
          </a:p>
          <a:p>
            <a:pPr>
              <a:buFont typeface="Arial" panose="020B0604020202020204" pitchFamily="34" charset="0"/>
              <a:buChar char="•"/>
            </a:pPr>
            <a:r>
              <a:rPr lang="en-GB" dirty="0" smtClean="0"/>
              <a:t>Aging Population </a:t>
            </a:r>
          </a:p>
          <a:p>
            <a:pPr>
              <a:buFont typeface="Arial" panose="020B0604020202020204" pitchFamily="34" charset="0"/>
              <a:buChar char="•"/>
            </a:pPr>
            <a:r>
              <a:rPr lang="en-GB" dirty="0" smtClean="0"/>
              <a:t>Growing Need for increased Employer Responsibility to </a:t>
            </a:r>
          </a:p>
          <a:p>
            <a:pPr marL="0" indent="0">
              <a:buNone/>
            </a:pPr>
            <a:r>
              <a:rPr lang="en-GB" dirty="0" smtClean="0"/>
              <a:t>create </a:t>
            </a:r>
            <a:r>
              <a:rPr lang="en-GB" b="1" dirty="0" smtClean="0"/>
              <a:t>Healthier </a:t>
            </a:r>
            <a:r>
              <a:rPr lang="en-GB" b="1" dirty="0"/>
              <a:t>W</a:t>
            </a:r>
            <a:r>
              <a:rPr lang="en-GB" b="1" dirty="0" smtClean="0"/>
              <a:t>orking </a:t>
            </a:r>
            <a:r>
              <a:rPr lang="en-GB" b="1" dirty="0"/>
              <a:t>E</a:t>
            </a:r>
            <a:r>
              <a:rPr lang="en-GB" b="1" dirty="0" smtClean="0"/>
              <a:t>nvironments </a:t>
            </a:r>
          </a:p>
          <a:p>
            <a:endParaRPr lang="en-GB" dirty="0"/>
          </a:p>
        </p:txBody>
      </p:sp>
      <p:pic>
        <p:nvPicPr>
          <p:cNvPr id="8196" name="Picture 4" descr="Image result for stress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90197" y="1216793"/>
            <a:ext cx="3838575" cy="5039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75699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 y="154004"/>
            <a:ext cx="11247119" cy="847023"/>
          </a:xfrm>
        </p:spPr>
        <p:txBody>
          <a:bodyPr>
            <a:normAutofit/>
          </a:bodyPr>
          <a:lstStyle/>
          <a:p>
            <a:r>
              <a:rPr lang="en-GB" dirty="0" smtClean="0"/>
              <a:t>CIPD </a:t>
            </a:r>
            <a:endParaRPr lang="en-GB" dirty="0"/>
          </a:p>
        </p:txBody>
      </p:sp>
      <p:sp>
        <p:nvSpPr>
          <p:cNvPr id="3" name="Content Placeholder 2"/>
          <p:cNvSpPr>
            <a:spLocks noGrp="1"/>
          </p:cNvSpPr>
          <p:nvPr>
            <p:ph idx="1"/>
          </p:nvPr>
        </p:nvSpPr>
        <p:spPr>
          <a:xfrm>
            <a:off x="115504" y="1001027"/>
            <a:ext cx="11314878" cy="5640405"/>
          </a:xfrm>
        </p:spPr>
        <p:txBody>
          <a:bodyPr>
            <a:normAutofit fontScale="92500" lnSpcReduction="10000"/>
          </a:bodyPr>
          <a:lstStyle/>
          <a:p>
            <a:pPr>
              <a:buFont typeface="Arial" panose="020B0604020202020204" pitchFamily="34" charset="0"/>
              <a:buChar char="•"/>
            </a:pPr>
            <a:r>
              <a:rPr lang="en-GB" dirty="0" smtClean="0"/>
              <a:t>According to Torrington et al (2009) CIPD </a:t>
            </a:r>
            <a:r>
              <a:rPr lang="en-GB" dirty="0"/>
              <a:t>has published a great deal of work in recent years on health and well-being </a:t>
            </a:r>
            <a:r>
              <a:rPr lang="en-GB" dirty="0" smtClean="0"/>
              <a:t>reflecting </a:t>
            </a:r>
            <a:r>
              <a:rPr lang="en-GB" dirty="0"/>
              <a:t>growing practitioner as well as policy-maker interest in the topic. </a:t>
            </a:r>
            <a:endParaRPr lang="en-GB" dirty="0" smtClean="0"/>
          </a:p>
          <a:p>
            <a:pPr>
              <a:buFont typeface="Arial" panose="020B0604020202020204" pitchFamily="34" charset="0"/>
              <a:buChar char="•"/>
            </a:pPr>
            <a:r>
              <a:rPr lang="en-GB" dirty="0" smtClean="0"/>
              <a:t>In its most </a:t>
            </a:r>
            <a:r>
              <a:rPr lang="en-GB" dirty="0"/>
              <a:t>recent report </a:t>
            </a:r>
            <a:r>
              <a:rPr lang="en-GB" dirty="0" smtClean="0"/>
              <a:t>CIPD recognises </a:t>
            </a:r>
            <a:r>
              <a:rPr lang="en-GB" dirty="0"/>
              <a:t>the wider remit of well-being and presents it as comprising of five elements: </a:t>
            </a:r>
            <a:endParaRPr lang="en-GB" dirty="0" smtClean="0"/>
          </a:p>
          <a:p>
            <a:pPr>
              <a:buFont typeface="Arial" panose="020B0604020202020204" pitchFamily="34" charset="0"/>
              <a:buChar char="•"/>
            </a:pPr>
            <a:r>
              <a:rPr lang="en-GB" dirty="0"/>
              <a:t>H</a:t>
            </a:r>
            <a:r>
              <a:rPr lang="en-GB" dirty="0" smtClean="0"/>
              <a:t>ealth</a:t>
            </a:r>
            <a:r>
              <a:rPr lang="en-GB" dirty="0"/>
              <a:t>, work, personal growth, collective/ social relationships and values and principles. </a:t>
            </a:r>
            <a:endParaRPr lang="en-GB" dirty="0" smtClean="0"/>
          </a:p>
          <a:p>
            <a:pPr>
              <a:buFont typeface="Arial" panose="020B0604020202020204" pitchFamily="34" charset="0"/>
              <a:buChar char="•"/>
            </a:pPr>
            <a:r>
              <a:rPr lang="en-GB" dirty="0" smtClean="0"/>
              <a:t>It argues that </a:t>
            </a:r>
            <a:r>
              <a:rPr lang="en-GB" dirty="0"/>
              <a:t>there is an </a:t>
            </a:r>
            <a:r>
              <a:rPr lang="en-GB" dirty="0" smtClean="0"/>
              <a:t>implementation </a:t>
            </a:r>
            <a:r>
              <a:rPr lang="en-GB" dirty="0"/>
              <a:t>gap: that is, </a:t>
            </a:r>
            <a:endParaRPr lang="en-GB" dirty="0" smtClean="0"/>
          </a:p>
          <a:p>
            <a:pPr>
              <a:buFont typeface="Arial" panose="020B0604020202020204" pitchFamily="34" charset="0"/>
              <a:buChar char="•"/>
            </a:pPr>
            <a:r>
              <a:rPr lang="en-GB" dirty="0"/>
              <a:t>P</a:t>
            </a:r>
            <a:r>
              <a:rPr lang="en-GB" dirty="0" smtClean="0"/>
              <a:t>ractitioners </a:t>
            </a:r>
            <a:r>
              <a:rPr lang="en-GB" dirty="0"/>
              <a:t>are not delivering enough of the right kind of initiatives to substantially improve employee health and </a:t>
            </a:r>
            <a:r>
              <a:rPr lang="en-GB" dirty="0" smtClean="0"/>
              <a:t>well-being.</a:t>
            </a:r>
          </a:p>
          <a:p>
            <a:pPr>
              <a:buFont typeface="Arial" panose="020B0604020202020204" pitchFamily="34" charset="0"/>
              <a:buChar char="•"/>
            </a:pPr>
            <a:r>
              <a:rPr lang="en-GB" dirty="0"/>
              <a:t>R</a:t>
            </a:r>
            <a:r>
              <a:rPr lang="en-GB" dirty="0" smtClean="0"/>
              <a:t>eports </a:t>
            </a:r>
            <a:r>
              <a:rPr lang="en-GB" dirty="0"/>
              <a:t>demonstrates that only 8% of organisations have a health and well-being strategy, 37% operate on an ad hoc basis and 9% take no action at all. </a:t>
            </a:r>
            <a:endParaRPr lang="en-GB" dirty="0" smtClean="0"/>
          </a:p>
          <a:p>
            <a:pPr>
              <a:buFont typeface="Arial" panose="020B0604020202020204" pitchFamily="34" charset="0"/>
              <a:buChar char="•"/>
            </a:pPr>
            <a:r>
              <a:rPr lang="en-GB" dirty="0" smtClean="0"/>
              <a:t>Data </a:t>
            </a:r>
            <a:r>
              <a:rPr lang="en-GB" dirty="0"/>
              <a:t>drawn from the report also confirm that the focus remains firmly upon physical and mental </a:t>
            </a:r>
            <a:r>
              <a:rPr lang="en-GB" dirty="0" smtClean="0"/>
              <a:t>health.</a:t>
            </a:r>
          </a:p>
          <a:p>
            <a:pPr>
              <a:buFont typeface="Arial" panose="020B0604020202020204" pitchFamily="34" charset="0"/>
              <a:buChar char="•"/>
            </a:pPr>
            <a:r>
              <a:rPr lang="en-GB" dirty="0" smtClean="0"/>
              <a:t> </a:t>
            </a:r>
            <a:r>
              <a:rPr lang="en-GB" dirty="0"/>
              <a:t>Initiatives also include small numbers of companies that are providing financial well- being schemes like private medical insurance, personal accident insurance and income protection. </a:t>
            </a:r>
            <a:endParaRPr lang="en-GB" dirty="0" smtClean="0"/>
          </a:p>
          <a:p>
            <a:pPr>
              <a:buFont typeface="Arial" panose="020B0604020202020204" pitchFamily="34" charset="0"/>
              <a:buChar char="•"/>
            </a:pPr>
            <a:r>
              <a:rPr lang="en-GB" dirty="0" smtClean="0"/>
              <a:t>Financial </a:t>
            </a:r>
            <a:r>
              <a:rPr lang="en-GB" dirty="0"/>
              <a:t>well-being is emerging as an area of growing importance</a:t>
            </a:r>
            <a:endParaRPr lang="en-GB" dirty="0"/>
          </a:p>
        </p:txBody>
      </p:sp>
    </p:spTree>
    <p:extLst>
      <p:ext uri="{BB962C8B-B14F-4D97-AF65-F5344CB8AC3E}">
        <p14:creationId xmlns:p14="http://schemas.microsoft.com/office/powerpoint/2010/main" val="5382208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630" y="115504"/>
            <a:ext cx="11266370" cy="962526"/>
          </a:xfrm>
        </p:spPr>
        <p:txBody>
          <a:bodyPr>
            <a:normAutofit/>
          </a:bodyPr>
          <a:lstStyle/>
          <a:p>
            <a:r>
              <a:rPr lang="en-GB" dirty="0" smtClean="0"/>
              <a:t>Mental Health </a:t>
            </a:r>
            <a:endParaRPr lang="en-GB" dirty="0"/>
          </a:p>
        </p:txBody>
      </p:sp>
      <p:sp>
        <p:nvSpPr>
          <p:cNvPr id="3" name="Content Placeholder 2"/>
          <p:cNvSpPr>
            <a:spLocks noGrp="1"/>
          </p:cNvSpPr>
          <p:nvPr>
            <p:ph idx="1"/>
          </p:nvPr>
        </p:nvSpPr>
        <p:spPr>
          <a:xfrm>
            <a:off x="163630" y="1001027"/>
            <a:ext cx="10963174" cy="5611529"/>
          </a:xfrm>
        </p:spPr>
        <p:txBody>
          <a:bodyPr>
            <a:normAutofit fontScale="92500"/>
          </a:bodyPr>
          <a:lstStyle/>
          <a:p>
            <a:pPr>
              <a:buFont typeface="Arial" panose="020B0604020202020204" pitchFamily="34" charset="0"/>
              <a:buChar char="•"/>
            </a:pPr>
            <a:r>
              <a:rPr lang="en-GB" dirty="0"/>
              <a:t>Absence resulting from worker stress and depression runs at about 70 million lost days each year in the UK. </a:t>
            </a:r>
            <a:endParaRPr lang="en-GB" dirty="0" smtClean="0"/>
          </a:p>
          <a:p>
            <a:pPr>
              <a:buFont typeface="Arial" panose="020B0604020202020204" pitchFamily="34" charset="0"/>
              <a:buChar char="•"/>
            </a:pPr>
            <a:r>
              <a:rPr lang="en-GB" dirty="0" smtClean="0"/>
              <a:t>Several </a:t>
            </a:r>
            <a:r>
              <a:rPr lang="en-GB" dirty="0"/>
              <a:t>themes emerged from a recent </a:t>
            </a:r>
            <a:r>
              <a:rPr lang="en-GB" dirty="0" smtClean="0"/>
              <a:t>survey </a:t>
            </a:r>
            <a:r>
              <a:rPr lang="en-GB" dirty="0"/>
              <a:t>on the subject: • It is difficult to talk about mental health in the workplace: greater support is needed for both employees and line managers to encourage open dialogue. </a:t>
            </a:r>
            <a:endParaRPr lang="en-GB" dirty="0" smtClean="0"/>
          </a:p>
          <a:p>
            <a:pPr>
              <a:buFont typeface="Arial" panose="020B0604020202020204" pitchFamily="34" charset="0"/>
              <a:buChar char="•"/>
            </a:pPr>
            <a:r>
              <a:rPr lang="en-GB" dirty="0" smtClean="0"/>
              <a:t>➤</a:t>
            </a:r>
            <a:r>
              <a:rPr lang="en-GB" dirty="0"/>
              <a:t>• The consequences of poor mental health are high, costing around £26 billion each year to the UK economy</a:t>
            </a:r>
            <a:r>
              <a:rPr lang="en-GB" dirty="0" smtClean="0"/>
              <a:t>.</a:t>
            </a:r>
          </a:p>
          <a:p>
            <a:pPr marL="0" indent="0">
              <a:buNone/>
            </a:pPr>
            <a:r>
              <a:rPr lang="en-GB" dirty="0" smtClean="0"/>
              <a:t>• </a:t>
            </a:r>
            <a:r>
              <a:rPr lang="en-GB" dirty="0"/>
              <a:t>Managers lack the required skills and more emphasis on training is needed. </a:t>
            </a:r>
            <a:endParaRPr lang="en-GB" dirty="0" smtClean="0"/>
          </a:p>
          <a:p>
            <a:pPr marL="0" indent="0">
              <a:buNone/>
            </a:pPr>
            <a:r>
              <a:rPr lang="en-GB" dirty="0" smtClean="0"/>
              <a:t>• </a:t>
            </a:r>
            <a:r>
              <a:rPr lang="en-GB" dirty="0"/>
              <a:t>HR has an important role and must work to open lines of communication around the issue. </a:t>
            </a:r>
            <a:endParaRPr lang="en-GB" dirty="0" smtClean="0"/>
          </a:p>
          <a:p>
            <a:pPr marL="0" indent="0">
              <a:buNone/>
            </a:pPr>
            <a:r>
              <a:rPr lang="en-GB" dirty="0" smtClean="0"/>
              <a:t>• </a:t>
            </a:r>
            <a:r>
              <a:rPr lang="en-GB" dirty="0"/>
              <a:t>The workplace can be part of the solution and should be </a:t>
            </a:r>
            <a:r>
              <a:rPr lang="en-GB" dirty="0" smtClean="0"/>
              <a:t>seen</a:t>
            </a:r>
          </a:p>
          <a:p>
            <a:pPr marL="0" indent="0">
              <a:buNone/>
            </a:pPr>
            <a:r>
              <a:rPr lang="en-GB" dirty="0" smtClean="0"/>
              <a:t> </a:t>
            </a:r>
            <a:r>
              <a:rPr lang="en-GB" dirty="0"/>
              <a:t>as a support mechanism. It appears to be widely accepted </a:t>
            </a:r>
            <a:r>
              <a:rPr lang="en-GB" dirty="0" smtClean="0"/>
              <a:t>that</a:t>
            </a:r>
          </a:p>
          <a:p>
            <a:pPr marL="0" indent="0">
              <a:buNone/>
            </a:pPr>
            <a:r>
              <a:rPr lang="en-GB" dirty="0" smtClean="0"/>
              <a:t> </a:t>
            </a:r>
            <a:r>
              <a:rPr lang="en-GB" dirty="0"/>
              <a:t>mental well-being is an </a:t>
            </a:r>
            <a:r>
              <a:rPr lang="en-GB" dirty="0" smtClean="0"/>
              <a:t>area </a:t>
            </a:r>
            <a:r>
              <a:rPr lang="en-GB" dirty="0"/>
              <a:t>of substantial concern and that </a:t>
            </a:r>
            <a:endParaRPr lang="en-GB" dirty="0" smtClean="0"/>
          </a:p>
          <a:p>
            <a:pPr marL="0" indent="0">
              <a:buNone/>
            </a:pPr>
            <a:r>
              <a:rPr lang="en-GB" dirty="0" smtClean="0"/>
              <a:t>organisational </a:t>
            </a:r>
            <a:r>
              <a:rPr lang="en-GB" dirty="0"/>
              <a:t>interventions </a:t>
            </a:r>
            <a:r>
              <a:rPr lang="en-GB" dirty="0" smtClean="0"/>
              <a:t>in </a:t>
            </a:r>
            <a:r>
              <a:rPr lang="en-GB" dirty="0"/>
              <a:t>this area are inadequate. </a:t>
            </a:r>
            <a:endParaRPr lang="en-GB" dirty="0" smtClean="0"/>
          </a:p>
          <a:p>
            <a:pPr marL="0" indent="0">
              <a:buNone/>
            </a:pPr>
            <a:r>
              <a:rPr lang="en-GB" dirty="0" smtClean="0"/>
              <a:t>Torrington et al (2009 cited in Burt </a:t>
            </a:r>
            <a:r>
              <a:rPr lang="en-GB" dirty="0"/>
              <a:t>(2016). </a:t>
            </a:r>
            <a:endParaRPr lang="en-GB" dirty="0"/>
          </a:p>
        </p:txBody>
      </p:sp>
      <p:pic>
        <p:nvPicPr>
          <p:cNvPr id="9222" name="Picture 6" descr="Image result for mental health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08231" y="4360244"/>
            <a:ext cx="3810000" cy="2401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60701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256" y="96253"/>
            <a:ext cx="11179743" cy="1078029"/>
          </a:xfrm>
        </p:spPr>
        <p:txBody>
          <a:bodyPr>
            <a:normAutofit/>
          </a:bodyPr>
          <a:lstStyle/>
          <a:p>
            <a:r>
              <a:rPr lang="en-GB" dirty="0" smtClean="0"/>
              <a:t>UK Government </a:t>
            </a:r>
            <a:endParaRPr lang="en-GB" dirty="0"/>
          </a:p>
        </p:txBody>
      </p:sp>
      <p:sp>
        <p:nvSpPr>
          <p:cNvPr id="3" name="Content Placeholder 2"/>
          <p:cNvSpPr>
            <a:spLocks noGrp="1"/>
          </p:cNvSpPr>
          <p:nvPr>
            <p:ph idx="1"/>
          </p:nvPr>
        </p:nvSpPr>
        <p:spPr>
          <a:xfrm>
            <a:off x="77002" y="991403"/>
            <a:ext cx="11353379" cy="6179418"/>
          </a:xfrm>
        </p:spPr>
        <p:txBody>
          <a:bodyPr>
            <a:normAutofit/>
          </a:bodyPr>
          <a:lstStyle/>
          <a:p>
            <a:r>
              <a:rPr lang="en-GB" dirty="0" smtClean="0"/>
              <a:t>In response to the growing interest in Health </a:t>
            </a:r>
            <a:r>
              <a:rPr lang="en-GB" dirty="0"/>
              <a:t>and </a:t>
            </a:r>
            <a:r>
              <a:rPr lang="en-GB" dirty="0" smtClean="0"/>
              <a:t>Well-being </a:t>
            </a:r>
            <a:r>
              <a:rPr lang="en-GB" dirty="0"/>
              <a:t>In the UK</a:t>
            </a:r>
            <a:r>
              <a:rPr lang="en-GB" dirty="0" smtClean="0"/>
              <a:t>, the  government is responding with a growing interest </a:t>
            </a:r>
            <a:r>
              <a:rPr lang="en-GB" dirty="0"/>
              <a:t>aimed at reducing sickness absence and </a:t>
            </a:r>
            <a:r>
              <a:rPr lang="en-GB" dirty="0" smtClean="0"/>
              <a:t>has </a:t>
            </a:r>
            <a:r>
              <a:rPr lang="en-GB" dirty="0"/>
              <a:t>led to the establishment of the Health, Work and Well-being Initiative which is coordinated by a number of government bodies including the </a:t>
            </a:r>
            <a:r>
              <a:rPr lang="en-GB" dirty="0" smtClean="0"/>
              <a:t>Departments </a:t>
            </a:r>
            <a:r>
              <a:rPr lang="en-GB" dirty="0"/>
              <a:t>of Health, Work and Pensions, and Business, Innovation and Skills</a:t>
            </a:r>
            <a:r>
              <a:rPr lang="en-GB" dirty="0" smtClean="0"/>
              <a:t> </a:t>
            </a:r>
            <a:r>
              <a:rPr lang="en-GB" dirty="0"/>
              <a:t>social phenomena such as </a:t>
            </a:r>
            <a:r>
              <a:rPr lang="en-GB" dirty="0" smtClean="0"/>
              <a:t>obesity</a:t>
            </a:r>
          </a:p>
          <a:p>
            <a:r>
              <a:rPr lang="en-GB" dirty="0"/>
              <a:t>The emphasis within UK government programmes has been upon proactive employee support, good employment practice to reduce prospects of ill health and injury, and </a:t>
            </a:r>
            <a:r>
              <a:rPr lang="en-GB" dirty="0" smtClean="0"/>
              <a:t>effective </a:t>
            </a:r>
            <a:r>
              <a:rPr lang="en-GB" dirty="0"/>
              <a:t>return to work and rehabilitation </a:t>
            </a:r>
            <a:r>
              <a:rPr lang="en-GB" dirty="0" smtClean="0"/>
              <a:t>strategies</a:t>
            </a:r>
          </a:p>
          <a:p>
            <a:r>
              <a:rPr lang="en-GB" dirty="0"/>
              <a:t>A corporate social responsibility emphasis is also being advanced as organisations such as CIPD (2016b) argue the ethical basis for employee health and well-being.</a:t>
            </a:r>
            <a:endParaRPr lang="en-GB" dirty="0"/>
          </a:p>
        </p:txBody>
      </p:sp>
      <p:pic>
        <p:nvPicPr>
          <p:cNvPr id="10242" name="Picture 2" descr="Image result for uk government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7638" y="4726004"/>
            <a:ext cx="4181475" cy="19763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87787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nfographic illustrating the number of working days lost to sickness absence every ye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190"/>
            <a:ext cx="12192000" cy="6826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420238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890" y="228970"/>
            <a:ext cx="10772775" cy="1658198"/>
          </a:xfrm>
        </p:spPr>
        <p:txBody>
          <a:bodyPr/>
          <a:lstStyle/>
          <a:p>
            <a:r>
              <a:rPr lang="en-GB" dirty="0" smtClean="0"/>
              <a:t>Health at Work Matters</a:t>
            </a:r>
            <a:endParaRPr lang="en-GB" dirty="0"/>
          </a:p>
        </p:txBody>
      </p:sp>
      <p:sp>
        <p:nvSpPr>
          <p:cNvPr id="3" name="Content Placeholder 2"/>
          <p:cNvSpPr>
            <a:spLocks noGrp="1"/>
          </p:cNvSpPr>
          <p:nvPr>
            <p:ph idx="1"/>
          </p:nvPr>
        </p:nvSpPr>
        <p:spPr>
          <a:xfrm>
            <a:off x="155575" y="1887168"/>
            <a:ext cx="11274807" cy="3890697"/>
          </a:xfrm>
        </p:spPr>
        <p:txBody>
          <a:bodyPr>
            <a:normAutofit/>
          </a:bodyPr>
          <a:lstStyle/>
          <a:p>
            <a:r>
              <a:rPr lang="en-GB" dirty="0" smtClean="0"/>
              <a:t>According to the UK Government,</a:t>
            </a:r>
          </a:p>
          <a:p>
            <a:endParaRPr lang="en-GB" dirty="0"/>
          </a:p>
          <a:p>
            <a:r>
              <a:rPr lang="en-GB" dirty="0"/>
              <a:t>Being in good work is better for your health than being out of work. ‘Good work’ is defined as having a safe and secure job with good working hours and conditions, supportive management and opportunities for training and development</a:t>
            </a:r>
            <a:r>
              <a:rPr lang="en-GB" dirty="0" smtClean="0"/>
              <a:t>. (Gov.uk, 2019)</a:t>
            </a:r>
          </a:p>
          <a:p>
            <a:endParaRPr lang="en-GB" dirty="0"/>
          </a:p>
          <a:p>
            <a:r>
              <a:rPr lang="en-GB" b="1" i="1" dirty="0" smtClean="0"/>
              <a:t>Article to Review on Moodle – UK Government – Health Matters</a:t>
            </a:r>
            <a:endParaRPr lang="en-GB" b="1" i="1" dirty="0"/>
          </a:p>
        </p:txBody>
      </p:sp>
      <p:sp>
        <p:nvSpPr>
          <p:cNvPr id="4" name="AutoShape 2" descr="A quarter of UK employees are unhappy with their overall wellbei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459890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882" y="86627"/>
            <a:ext cx="11170117" cy="1058779"/>
          </a:xfrm>
        </p:spPr>
        <p:txBody>
          <a:bodyPr>
            <a:normAutofit/>
          </a:bodyPr>
          <a:lstStyle/>
          <a:p>
            <a:r>
              <a:rPr lang="en-GB" dirty="0" smtClean="0"/>
              <a:t>The Value of Employee Wellness </a:t>
            </a:r>
            <a:endParaRPr lang="en-GB" dirty="0"/>
          </a:p>
        </p:txBody>
      </p:sp>
      <p:sp>
        <p:nvSpPr>
          <p:cNvPr id="3" name="Content Placeholder 2"/>
          <p:cNvSpPr>
            <a:spLocks noGrp="1"/>
          </p:cNvSpPr>
          <p:nvPr>
            <p:ph idx="1"/>
          </p:nvPr>
        </p:nvSpPr>
        <p:spPr>
          <a:xfrm>
            <a:off x="259882" y="972152"/>
            <a:ext cx="11170499" cy="3830854"/>
          </a:xfrm>
        </p:spPr>
        <p:txBody>
          <a:bodyPr>
            <a:normAutofit/>
          </a:bodyPr>
          <a:lstStyle/>
          <a:p>
            <a:r>
              <a:rPr lang="en-GB" dirty="0" smtClean="0"/>
              <a:t>Our </a:t>
            </a:r>
            <a:r>
              <a:rPr lang="en-GB" dirty="0"/>
              <a:t>2020 Health and well-being at work survey identified the top three benefits of employers increasing their focus on employee well-being:</a:t>
            </a:r>
          </a:p>
          <a:p>
            <a:r>
              <a:rPr lang="en-GB" b="1" dirty="0"/>
              <a:t>better employee morale and engagement</a:t>
            </a:r>
          </a:p>
          <a:p>
            <a:r>
              <a:rPr lang="en-GB" b="1" dirty="0"/>
              <a:t>a healthier and more inclusive culture</a:t>
            </a:r>
          </a:p>
          <a:p>
            <a:r>
              <a:rPr lang="en-GB" b="1" dirty="0"/>
              <a:t>lower sickness absence</a:t>
            </a:r>
            <a:r>
              <a:rPr lang="en-GB" dirty="0"/>
              <a:t>.</a:t>
            </a:r>
          </a:p>
          <a:p>
            <a:r>
              <a:rPr lang="en-GB" dirty="0"/>
              <a:t>The research shows that health and well-being does not have to be treated as an ‘add-on’ or ‘nice-to-have’ activity by organisations – if employers place employee well-being at the centre of their business model and view it as the vital source of value creation, the dividends for organisational health can be significant</a:t>
            </a:r>
            <a:r>
              <a:rPr lang="en-GB" dirty="0" smtClean="0"/>
              <a:t>. (CIPD, 2020)</a:t>
            </a:r>
            <a:endParaRPr lang="en-GB" dirty="0"/>
          </a:p>
          <a:p>
            <a:endParaRPr lang="en-GB" dirty="0"/>
          </a:p>
        </p:txBody>
      </p:sp>
      <p:pic>
        <p:nvPicPr>
          <p:cNvPr id="11266" name="Picture 2" descr="Image result for CIPD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5647" y="4740793"/>
            <a:ext cx="3867150" cy="1895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19269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i="1" dirty="0"/>
              <a:t>Pleasure in the job puts perfection in the work.</a:t>
            </a:r>
            <a:endParaRPr lang="en-GB" i="1" dirty="0"/>
          </a:p>
        </p:txBody>
      </p:sp>
      <p:sp>
        <p:nvSpPr>
          <p:cNvPr id="3" name="Subtitle 2"/>
          <p:cNvSpPr>
            <a:spLocks noGrp="1"/>
          </p:cNvSpPr>
          <p:nvPr>
            <p:ph type="subTitle" idx="1"/>
          </p:nvPr>
        </p:nvSpPr>
        <p:spPr/>
        <p:txBody>
          <a:bodyPr/>
          <a:lstStyle/>
          <a:p>
            <a:r>
              <a:rPr lang="en-GB" dirty="0" smtClean="0"/>
              <a:t>- </a:t>
            </a:r>
            <a:r>
              <a:rPr lang="en-GB" sz="4000" i="1" dirty="0" err="1" smtClean="0">
                <a:solidFill>
                  <a:schemeClr val="tx2"/>
                </a:solidFill>
              </a:rPr>
              <a:t>Aristole</a:t>
            </a:r>
            <a:r>
              <a:rPr lang="en-GB" sz="4000" i="1" dirty="0" smtClean="0">
                <a:solidFill>
                  <a:schemeClr val="tx2"/>
                </a:solidFill>
              </a:rPr>
              <a:t> </a:t>
            </a:r>
            <a:endParaRPr lang="en-GB" sz="4000" i="1" dirty="0">
              <a:solidFill>
                <a:schemeClr val="tx2"/>
              </a:solidFill>
            </a:endParaRPr>
          </a:p>
        </p:txBody>
      </p:sp>
    </p:spTree>
    <p:extLst>
      <p:ext uri="{BB962C8B-B14F-4D97-AF65-F5344CB8AC3E}">
        <p14:creationId xmlns:p14="http://schemas.microsoft.com/office/powerpoint/2010/main" val="40378298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Marriott International	</a:t>
            </a:r>
            <a:endParaRPr lang="en-GB" dirty="0"/>
          </a:p>
        </p:txBody>
      </p:sp>
      <p:sp>
        <p:nvSpPr>
          <p:cNvPr id="3" name="Subtitle 2"/>
          <p:cNvSpPr>
            <a:spLocks noGrp="1"/>
          </p:cNvSpPr>
          <p:nvPr>
            <p:ph type="subTitle" idx="1"/>
          </p:nvPr>
        </p:nvSpPr>
        <p:spPr/>
        <p:txBody>
          <a:bodyPr/>
          <a:lstStyle/>
          <a:p>
            <a:r>
              <a:rPr lang="en-GB" dirty="0" smtClean="0"/>
              <a:t>A Company with a Vision</a:t>
            </a:r>
            <a:endParaRPr lang="en-GB" dirty="0"/>
          </a:p>
        </p:txBody>
      </p:sp>
    </p:spTree>
    <p:extLst>
      <p:ext uri="{BB962C8B-B14F-4D97-AF65-F5344CB8AC3E}">
        <p14:creationId xmlns:p14="http://schemas.microsoft.com/office/powerpoint/2010/main" val="23568777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we do Business…</a:t>
            </a:r>
          </a:p>
        </p:txBody>
      </p:sp>
      <p:sp>
        <p:nvSpPr>
          <p:cNvPr id="3" name="Content Placeholder 2"/>
          <p:cNvSpPr>
            <a:spLocks noGrp="1"/>
          </p:cNvSpPr>
          <p:nvPr>
            <p:ph idx="1"/>
          </p:nvPr>
        </p:nvSpPr>
        <p:spPr>
          <a:xfrm>
            <a:off x="1258547" y="1976582"/>
            <a:ext cx="10753725" cy="2711392"/>
          </a:xfrm>
        </p:spPr>
        <p:txBody>
          <a:bodyPr/>
          <a:lstStyle/>
          <a:p>
            <a:r>
              <a:rPr lang="en-GB" sz="4800" dirty="0"/>
              <a:t>IS Important as the  Business we do…..</a:t>
            </a:r>
          </a:p>
          <a:p>
            <a:endParaRPr lang="en-GB" dirty="0"/>
          </a:p>
          <a:p>
            <a:r>
              <a:rPr lang="en-GB" dirty="0"/>
              <a:t>Acting with Integrity…..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8077" y="2917535"/>
            <a:ext cx="4411953" cy="3034532"/>
          </a:xfrm>
          <a:prstGeom prst="rect">
            <a:avLst/>
          </a:prstGeom>
        </p:spPr>
      </p:pic>
    </p:spTree>
    <p:extLst>
      <p:ext uri="{BB962C8B-B14F-4D97-AF65-F5344CB8AC3E}">
        <p14:creationId xmlns:p14="http://schemas.microsoft.com/office/powerpoint/2010/main" val="6465569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1C09E-6960-4ECE-AE24-364B7C96EAC5}"/>
              </a:ext>
            </a:extLst>
          </p:cNvPr>
          <p:cNvSpPr>
            <a:spLocks noGrp="1"/>
          </p:cNvSpPr>
          <p:nvPr>
            <p:ph type="title"/>
          </p:nvPr>
        </p:nvSpPr>
        <p:spPr>
          <a:xfrm>
            <a:off x="195944" y="195943"/>
            <a:ext cx="11234056" cy="1520890"/>
          </a:xfrm>
        </p:spPr>
        <p:txBody>
          <a:bodyPr/>
          <a:lstStyle/>
          <a:p>
            <a:pPr algn="ctr"/>
            <a:r>
              <a:rPr lang="en-GB" dirty="0"/>
              <a:t>Welcome to the Marriott Family </a:t>
            </a:r>
            <a:br>
              <a:rPr lang="en-GB" dirty="0"/>
            </a:br>
            <a:r>
              <a:rPr lang="en-GB" dirty="0"/>
              <a:t>– Take </a:t>
            </a:r>
            <a:r>
              <a:rPr lang="en-GB" dirty="0" smtClean="0"/>
              <a:t>Care – Video on </a:t>
            </a:r>
            <a:r>
              <a:rPr lang="en-GB" dirty="0" smtClean="0"/>
              <a:t>Moodle </a:t>
            </a:r>
            <a:endParaRPr lang="en-GB" dirty="0"/>
          </a:p>
        </p:txBody>
      </p:sp>
      <p:pic>
        <p:nvPicPr>
          <p:cNvPr id="4" name="Online Media 3" title="Welcome to the Marriott Family">
            <a:hlinkClick r:id="" action="ppaction://media"/>
            <a:extLst>
              <a:ext uri="{FF2B5EF4-FFF2-40B4-BE49-F238E27FC236}">
                <a16:creationId xmlns:a16="http://schemas.microsoft.com/office/drawing/2014/main" id="{4ADA99D9-EEFA-4324-9B59-B14EB5AC302C}"/>
              </a:ext>
            </a:extLst>
          </p:cNvPr>
          <p:cNvPicPr>
            <a:picLocks noGrp="1" noRot="1" noChangeAspect="1"/>
          </p:cNvPicPr>
          <p:nvPr>
            <p:ph idx="1"/>
            <a:videoFile r:link="rId1"/>
          </p:nvPr>
        </p:nvPicPr>
        <p:blipFill>
          <a:blip r:embed="rId3"/>
          <a:stretch>
            <a:fillRect/>
          </a:stretch>
        </p:blipFill>
        <p:spPr>
          <a:xfrm>
            <a:off x="1296955" y="1987420"/>
            <a:ext cx="8920065" cy="4674637"/>
          </a:xfrm>
          <a:prstGeom prst="rect">
            <a:avLst/>
          </a:prstGeom>
        </p:spPr>
      </p:pic>
    </p:spTree>
    <p:extLst>
      <p:ext uri="{BB962C8B-B14F-4D97-AF65-F5344CB8AC3E}">
        <p14:creationId xmlns:p14="http://schemas.microsoft.com/office/powerpoint/2010/main" val="1050214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067" y="76201"/>
            <a:ext cx="11319933" cy="1066800"/>
          </a:xfrm>
        </p:spPr>
        <p:txBody>
          <a:bodyPr>
            <a:normAutofit/>
          </a:bodyPr>
          <a:lstStyle/>
          <a:p>
            <a:r>
              <a:rPr lang="en-GB" dirty="0" smtClean="0"/>
              <a:t>Questions to Answer </a:t>
            </a:r>
            <a:r>
              <a:rPr lang="en-GB" dirty="0"/>
              <a:t>W</a:t>
            </a:r>
            <a:r>
              <a:rPr lang="en-GB" dirty="0" smtClean="0"/>
              <a:t>atching the Video</a:t>
            </a:r>
            <a:endParaRPr lang="en-GB" dirty="0"/>
          </a:p>
        </p:txBody>
      </p:sp>
      <p:sp>
        <p:nvSpPr>
          <p:cNvPr id="3" name="Content Placeholder 2"/>
          <p:cNvSpPr>
            <a:spLocks noGrp="1"/>
          </p:cNvSpPr>
          <p:nvPr>
            <p:ph idx="1"/>
          </p:nvPr>
        </p:nvSpPr>
        <p:spPr>
          <a:xfrm>
            <a:off x="110068" y="965200"/>
            <a:ext cx="11320314" cy="5740400"/>
          </a:xfrm>
        </p:spPr>
        <p:txBody>
          <a:bodyPr>
            <a:normAutofit fontScale="85000" lnSpcReduction="20000"/>
          </a:bodyPr>
          <a:lstStyle/>
          <a:p>
            <a:r>
              <a:rPr lang="en-GB" b="1" i="1" dirty="0"/>
              <a:t>While watching the video please answer the following questions</a:t>
            </a:r>
            <a:r>
              <a:rPr lang="en-GB" i="1" dirty="0"/>
              <a:t>:</a:t>
            </a:r>
            <a:endParaRPr lang="en-GB" dirty="0"/>
          </a:p>
          <a:p>
            <a:r>
              <a:rPr lang="en-GB" i="1" dirty="0"/>
              <a:t>What is the Take Care Culture?</a:t>
            </a:r>
            <a:endParaRPr lang="en-GB" dirty="0"/>
          </a:p>
          <a:p>
            <a:r>
              <a:rPr lang="en-GB" i="1" dirty="0"/>
              <a:t>What is the Take Care Movement?</a:t>
            </a:r>
            <a:endParaRPr lang="en-GB" dirty="0"/>
          </a:p>
          <a:p>
            <a:r>
              <a:rPr lang="en-GB" b="1" i="1" dirty="0"/>
              <a:t>Take Care Pillar #1 - ME</a:t>
            </a:r>
            <a:endParaRPr lang="en-GB" b="1" dirty="0"/>
          </a:p>
          <a:p>
            <a:r>
              <a:rPr lang="en-GB" i="1" dirty="0"/>
              <a:t>What are Take Care Champions?</a:t>
            </a:r>
            <a:endParaRPr lang="en-GB" dirty="0"/>
          </a:p>
          <a:p>
            <a:r>
              <a:rPr lang="en-GB" i="1" dirty="0"/>
              <a:t>Write down one Take Care Story</a:t>
            </a:r>
            <a:endParaRPr lang="en-GB" dirty="0"/>
          </a:p>
          <a:p>
            <a:r>
              <a:rPr lang="en-GB" i="1" dirty="0"/>
              <a:t>What are the Take Care Benefits to Employees?</a:t>
            </a:r>
            <a:endParaRPr lang="en-GB" dirty="0"/>
          </a:p>
          <a:p>
            <a:r>
              <a:rPr lang="en-GB" i="1" dirty="0"/>
              <a:t>What is the Take Care Foundation</a:t>
            </a:r>
            <a:endParaRPr lang="en-GB" dirty="0"/>
          </a:p>
          <a:p>
            <a:r>
              <a:rPr lang="en-GB" b="1" i="1" dirty="0"/>
              <a:t>Take Care Pillar #2 - My Co-workers</a:t>
            </a:r>
            <a:endParaRPr lang="en-GB" b="1" dirty="0"/>
          </a:p>
          <a:p>
            <a:r>
              <a:rPr lang="en-GB" i="1" dirty="0"/>
              <a:t>What is the Secret Sauce?</a:t>
            </a:r>
            <a:endParaRPr lang="en-GB" dirty="0"/>
          </a:p>
          <a:p>
            <a:r>
              <a:rPr lang="en-GB" i="1" dirty="0"/>
              <a:t>What is Putting People First?</a:t>
            </a:r>
            <a:endParaRPr lang="en-GB" dirty="0"/>
          </a:p>
          <a:p>
            <a:r>
              <a:rPr lang="en-GB" b="1" i="1" dirty="0"/>
              <a:t>Take Care Pillar #3 - My Company</a:t>
            </a:r>
            <a:endParaRPr lang="en-GB" b="1" dirty="0"/>
          </a:p>
          <a:p>
            <a:r>
              <a:rPr lang="en-GB" i="1" dirty="0"/>
              <a:t>What did JW Marriott tell people he did for a living?</a:t>
            </a:r>
            <a:endParaRPr lang="en-GB" dirty="0"/>
          </a:p>
          <a:p>
            <a:r>
              <a:rPr lang="en-GB" i="1" dirty="0"/>
              <a:t>What is the most sustainable way to run a company?</a:t>
            </a:r>
            <a:endParaRPr lang="en-GB" dirty="0"/>
          </a:p>
          <a:p>
            <a:r>
              <a:rPr lang="en-GB" i="1" dirty="0"/>
              <a:t>What is the new initiative - Take Care of YOU? </a:t>
            </a:r>
            <a:endParaRPr lang="en-GB" dirty="0"/>
          </a:p>
          <a:p>
            <a:endParaRPr lang="en-GB" dirty="0"/>
          </a:p>
        </p:txBody>
      </p:sp>
    </p:spTree>
    <p:extLst>
      <p:ext uri="{BB962C8B-B14F-4D97-AF65-F5344CB8AC3E}">
        <p14:creationId xmlns:p14="http://schemas.microsoft.com/office/powerpoint/2010/main" val="30030411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a:t>
            </a:r>
            <a:endParaRPr lang="en-GB" dirty="0"/>
          </a:p>
        </p:txBody>
      </p:sp>
      <p:pic>
        <p:nvPicPr>
          <p:cNvPr id="10248" name="Picture 8"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3200" y="2273830"/>
            <a:ext cx="5427133" cy="3767137"/>
          </a:xfrm>
          <a:prstGeom prst="rect">
            <a:avLst/>
          </a:prstGeom>
          <a:noFill/>
          <a:extLst>
            <a:ext uri="{909E8E84-426E-40DD-AFC4-6F175D3DCCD1}">
              <a14:hiddenFill xmlns:a14="http://schemas.microsoft.com/office/drawing/2010/main">
                <a:solidFill>
                  <a:srgbClr val="FFFFFF"/>
                </a:solidFill>
              </a14:hiddenFill>
            </a:ext>
          </a:extLst>
        </p:spPr>
      </p:pic>
      <p:pic>
        <p:nvPicPr>
          <p:cNvPr id="10250" name="Picture 10" descr="Image result for images of employee wellbeing defin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5241" y="370945"/>
            <a:ext cx="5034492" cy="2846388"/>
          </a:xfrm>
          <a:prstGeom prst="rect">
            <a:avLst/>
          </a:prstGeom>
          <a:noFill/>
          <a:extLst>
            <a:ext uri="{909E8E84-426E-40DD-AFC4-6F175D3DCCD1}">
              <a14:hiddenFill xmlns:a14="http://schemas.microsoft.com/office/drawing/2010/main">
                <a:solidFill>
                  <a:srgbClr val="FFFFFF"/>
                </a:solidFill>
              </a14:hiddenFill>
            </a:ext>
          </a:extLst>
        </p:spPr>
      </p:pic>
      <p:pic>
        <p:nvPicPr>
          <p:cNvPr id="10252" name="Picture 12" descr="Image result for images of employee wellbeing defina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43611" y="3345921"/>
            <a:ext cx="4946122" cy="27839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74214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Seven signs to test an organisation's readiness for employee wellbei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220" name="Picture 4" descr="Seven signs to test an organisation's readiness for employee wellbe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375" y="397933"/>
            <a:ext cx="11176000" cy="58504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852247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506" y="173255"/>
            <a:ext cx="11237494" cy="1280160"/>
          </a:xfrm>
        </p:spPr>
        <p:txBody>
          <a:bodyPr>
            <a:normAutofit/>
          </a:bodyPr>
          <a:lstStyle/>
          <a:p>
            <a:r>
              <a:rPr lang="en-GB" sz="4400" dirty="0" smtClean="0"/>
              <a:t>Employee Health and Wellness – Search Engine</a:t>
            </a:r>
            <a:endParaRPr lang="en-GB" sz="4400" dirty="0"/>
          </a:p>
        </p:txBody>
      </p:sp>
      <p:sp>
        <p:nvSpPr>
          <p:cNvPr id="3" name="Content Placeholder 2"/>
          <p:cNvSpPr>
            <a:spLocks noGrp="1"/>
          </p:cNvSpPr>
          <p:nvPr>
            <p:ph idx="1"/>
          </p:nvPr>
        </p:nvSpPr>
        <p:spPr>
          <a:xfrm>
            <a:off x="192506" y="1212783"/>
            <a:ext cx="6805061" cy="5284269"/>
          </a:xfrm>
        </p:spPr>
        <p:txBody>
          <a:bodyPr>
            <a:normAutofit/>
          </a:bodyPr>
          <a:lstStyle/>
          <a:p>
            <a:pPr>
              <a:buFont typeface="Arial" panose="020B0604020202020204" pitchFamily="34" charset="0"/>
              <a:buChar char="•"/>
            </a:pPr>
            <a:r>
              <a:rPr lang="en-GB" sz="2800" dirty="0" smtClean="0"/>
              <a:t>Gym Memberships</a:t>
            </a:r>
          </a:p>
          <a:p>
            <a:pPr>
              <a:buFont typeface="Arial" panose="020B0604020202020204" pitchFamily="34" charset="0"/>
              <a:buChar char="•"/>
            </a:pPr>
            <a:r>
              <a:rPr lang="en-GB" sz="2800" dirty="0" smtClean="0"/>
              <a:t>Employee Assisted programs</a:t>
            </a:r>
          </a:p>
          <a:p>
            <a:pPr>
              <a:buFont typeface="Arial" panose="020B0604020202020204" pitchFamily="34" charset="0"/>
              <a:buChar char="•"/>
            </a:pPr>
            <a:r>
              <a:rPr lang="en-GB" sz="2800" dirty="0" smtClean="0"/>
              <a:t>Healthy Eating</a:t>
            </a:r>
          </a:p>
          <a:p>
            <a:pPr>
              <a:buFont typeface="Arial" panose="020B0604020202020204" pitchFamily="34" charset="0"/>
              <a:buChar char="•"/>
            </a:pPr>
            <a:r>
              <a:rPr lang="en-GB" sz="2800" dirty="0" smtClean="0"/>
              <a:t>Stop Smoking </a:t>
            </a:r>
          </a:p>
          <a:p>
            <a:pPr>
              <a:buFont typeface="Arial" panose="020B0604020202020204" pitchFamily="34" charset="0"/>
              <a:buChar char="•"/>
            </a:pPr>
            <a:r>
              <a:rPr lang="en-GB" sz="2800" dirty="0" smtClean="0"/>
              <a:t>Counselling</a:t>
            </a:r>
          </a:p>
          <a:p>
            <a:pPr>
              <a:buFont typeface="Arial" panose="020B0604020202020204" pitchFamily="34" charset="0"/>
              <a:buChar char="•"/>
            </a:pPr>
            <a:r>
              <a:rPr lang="en-GB" sz="2800" dirty="0" smtClean="0"/>
              <a:t>Financial Support</a:t>
            </a:r>
          </a:p>
          <a:p>
            <a:pPr>
              <a:buFont typeface="Arial" panose="020B0604020202020204" pitchFamily="34" charset="0"/>
              <a:buChar char="•"/>
            </a:pPr>
            <a:r>
              <a:rPr lang="en-GB" sz="2800" dirty="0" smtClean="0"/>
              <a:t>Mindfulness</a:t>
            </a:r>
          </a:p>
          <a:p>
            <a:pPr>
              <a:buFont typeface="Arial" panose="020B0604020202020204" pitchFamily="34" charset="0"/>
              <a:buChar char="•"/>
            </a:pPr>
            <a:r>
              <a:rPr lang="en-GB" sz="2800" dirty="0" smtClean="0"/>
              <a:t>Exercise</a:t>
            </a:r>
          </a:p>
          <a:p>
            <a:pPr>
              <a:buFont typeface="Arial" panose="020B0604020202020204" pitchFamily="34" charset="0"/>
              <a:buChar char="•"/>
            </a:pPr>
            <a:r>
              <a:rPr lang="en-GB" sz="2800" dirty="0" smtClean="0"/>
              <a:t>Standing Desks</a:t>
            </a:r>
          </a:p>
          <a:p>
            <a:pPr>
              <a:buFont typeface="Arial" panose="020B0604020202020204" pitchFamily="34" charset="0"/>
              <a:buChar char="•"/>
            </a:pPr>
            <a:r>
              <a:rPr lang="en-GB" sz="2800" dirty="0" smtClean="0"/>
              <a:t>Fruit Friday </a:t>
            </a:r>
          </a:p>
          <a:p>
            <a:pPr>
              <a:buFont typeface="Arial" panose="020B0604020202020204" pitchFamily="34" charset="0"/>
              <a:buChar char="•"/>
            </a:pPr>
            <a:endParaRPr lang="en-GB" dirty="0" smtClean="0"/>
          </a:p>
          <a:p>
            <a:pPr>
              <a:buFont typeface="Arial" panose="020B0604020202020204" pitchFamily="34" charset="0"/>
              <a:buChar char="•"/>
            </a:pPr>
            <a:endParaRPr lang="en-GB" dirty="0" smtClean="0"/>
          </a:p>
        </p:txBody>
      </p:sp>
      <p:sp>
        <p:nvSpPr>
          <p:cNvPr id="4" name="AutoShape 2" descr="Image result for employee health and wellness imag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292" name="Picture 4"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86675" y="1414914"/>
            <a:ext cx="5573028" cy="5120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89536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3554" y="499533"/>
            <a:ext cx="9466446" cy="827477"/>
          </a:xfrm>
        </p:spPr>
        <p:txBody>
          <a:bodyPr/>
          <a:lstStyle/>
          <a:p>
            <a:r>
              <a:rPr lang="en-GB" dirty="0"/>
              <a:t>Spirit to Serve </a:t>
            </a:r>
          </a:p>
        </p:txBody>
      </p:sp>
      <p:sp>
        <p:nvSpPr>
          <p:cNvPr id="3" name="Content Placeholder 2"/>
          <p:cNvSpPr>
            <a:spLocks noGrp="1"/>
          </p:cNvSpPr>
          <p:nvPr>
            <p:ph idx="1"/>
          </p:nvPr>
        </p:nvSpPr>
        <p:spPr>
          <a:xfrm>
            <a:off x="676656" y="2011680"/>
            <a:ext cx="10753725" cy="1378065"/>
          </a:xfrm>
        </p:spPr>
        <p:txBody>
          <a:bodyPr/>
          <a:lstStyle/>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5103" y="1174281"/>
            <a:ext cx="3420467" cy="4957011"/>
          </a:xfrm>
          <a:prstGeom prst="rect">
            <a:avLst/>
          </a:prstGeom>
        </p:spPr>
      </p:pic>
      <p:pic>
        <p:nvPicPr>
          <p:cNvPr id="5" name="rxheqj2Su9A"/>
          <p:cNvPicPr>
            <a:picLocks noRot="1" noChangeAspect="1"/>
          </p:cNvPicPr>
          <p:nvPr>
            <a:videoFile r:link="rId1"/>
          </p:nvPr>
        </p:nvPicPr>
        <p:blipFill>
          <a:blip r:embed="rId4"/>
          <a:stretch>
            <a:fillRect/>
          </a:stretch>
        </p:blipFill>
        <p:spPr>
          <a:xfrm>
            <a:off x="736333" y="1484924"/>
            <a:ext cx="7676147" cy="4501990"/>
          </a:xfrm>
          <a:prstGeom prst="rect">
            <a:avLst/>
          </a:prstGeom>
        </p:spPr>
      </p:pic>
    </p:spTree>
    <p:extLst>
      <p:ext uri="{BB962C8B-B14F-4D97-AF65-F5344CB8AC3E}">
        <p14:creationId xmlns:p14="http://schemas.microsoft.com/office/powerpoint/2010/main" val="32263533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00" y="279133"/>
            <a:ext cx="11214099" cy="1260909"/>
          </a:xfrm>
        </p:spPr>
        <p:txBody>
          <a:bodyPr/>
          <a:lstStyle/>
          <a:p>
            <a:r>
              <a:rPr lang="en-GB" dirty="0"/>
              <a:t>Spirit to Serve – </a:t>
            </a:r>
            <a:r>
              <a:rPr lang="en-GB" dirty="0" smtClean="0"/>
              <a:t>Goa</a:t>
            </a:r>
            <a:endParaRPr lang="en-GB" dirty="0"/>
          </a:p>
        </p:txBody>
      </p:sp>
      <p:sp>
        <p:nvSpPr>
          <p:cNvPr id="3" name="Content Placeholder 2"/>
          <p:cNvSpPr>
            <a:spLocks noGrp="1"/>
          </p:cNvSpPr>
          <p:nvPr>
            <p:ph idx="1"/>
          </p:nvPr>
        </p:nvSpPr>
        <p:spPr>
          <a:xfrm>
            <a:off x="676656" y="2011681"/>
            <a:ext cx="10753725" cy="2098502"/>
          </a:xfrm>
        </p:spPr>
        <p:txBody>
          <a:bodyPr/>
          <a:lstStyle/>
          <a:p>
            <a:endParaRPr lang="en-GB" dirty="0"/>
          </a:p>
          <a:p>
            <a:endParaRPr lang="en-GB" dirty="0"/>
          </a:p>
          <a:p>
            <a:endParaRPr lang="en-GB" dirty="0"/>
          </a:p>
        </p:txBody>
      </p:sp>
      <p:sp>
        <p:nvSpPr>
          <p:cNvPr id="4" name="AutoShape 2" descr="Image result for india image"/>
          <p:cNvSpPr>
            <a:spLocks noChangeAspect="1" noChangeArrowheads="1"/>
          </p:cNvSpPr>
          <p:nvPr/>
        </p:nvSpPr>
        <p:spPr bwMode="auto">
          <a:xfrm>
            <a:off x="63500" y="-661988"/>
            <a:ext cx="2847975" cy="13811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india image"/>
          <p:cNvSpPr>
            <a:spLocks noChangeAspect="1" noChangeArrowheads="1"/>
          </p:cNvSpPr>
          <p:nvPr/>
        </p:nvSpPr>
        <p:spPr bwMode="auto">
          <a:xfrm>
            <a:off x="215900" y="-509588"/>
            <a:ext cx="2847975" cy="13811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51123" y="529389"/>
            <a:ext cx="3435927" cy="6035039"/>
          </a:xfrm>
          <a:prstGeom prst="rect">
            <a:avLst/>
          </a:prstGeom>
        </p:spPr>
      </p:pic>
      <p:pic>
        <p:nvPicPr>
          <p:cNvPr id="6" name="obttv41D9AI"/>
          <p:cNvPicPr>
            <a:picLocks noRot="1" noChangeAspect="1"/>
          </p:cNvPicPr>
          <p:nvPr>
            <a:videoFile r:link="rId1"/>
          </p:nvPr>
        </p:nvPicPr>
        <p:blipFill>
          <a:blip r:embed="rId4"/>
          <a:stretch>
            <a:fillRect/>
          </a:stretch>
        </p:blipFill>
        <p:spPr>
          <a:xfrm>
            <a:off x="215900" y="1540042"/>
            <a:ext cx="7404100" cy="5216893"/>
          </a:xfrm>
          <a:prstGeom prst="rect">
            <a:avLst/>
          </a:prstGeom>
        </p:spPr>
      </p:pic>
    </p:spTree>
    <p:extLst>
      <p:ext uri="{BB962C8B-B14F-4D97-AF65-F5344CB8AC3E}">
        <p14:creationId xmlns:p14="http://schemas.microsoft.com/office/powerpoint/2010/main" val="7538079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Environmental Factors Impacting </a:t>
            </a:r>
            <a:r>
              <a:rPr lang="en-GB" dirty="0" smtClean="0"/>
              <a:t>Organisations (PDF on Moodle)</a:t>
            </a:r>
            <a:endParaRPr lang="en-GB" dirty="0"/>
          </a:p>
        </p:txBody>
      </p:sp>
      <p:sp>
        <p:nvSpPr>
          <p:cNvPr id="3" name="Content Placeholder 2"/>
          <p:cNvSpPr>
            <a:spLocks noGrp="1"/>
          </p:cNvSpPr>
          <p:nvPr>
            <p:ph idx="1"/>
          </p:nvPr>
        </p:nvSpPr>
        <p:spPr>
          <a:xfrm>
            <a:off x="676656" y="2290617"/>
            <a:ext cx="10753725" cy="1034474"/>
          </a:xfrm>
        </p:spPr>
        <p:txBody>
          <a:bodyPr>
            <a:normAutofit/>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6656" y="2157731"/>
            <a:ext cx="10753343" cy="4560703"/>
          </a:xfrm>
          <a:prstGeom prst="rect">
            <a:avLst/>
          </a:prstGeom>
        </p:spPr>
      </p:pic>
    </p:spTree>
    <p:extLst>
      <p:ext uri="{BB962C8B-B14F-4D97-AF65-F5344CB8AC3E}">
        <p14:creationId xmlns:p14="http://schemas.microsoft.com/office/powerpoint/2010/main" val="23235844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436" y="499533"/>
            <a:ext cx="11217563" cy="1658198"/>
          </a:xfrm>
        </p:spPr>
        <p:txBody>
          <a:bodyPr/>
          <a:lstStyle/>
          <a:p>
            <a:r>
              <a:rPr lang="en-GB" dirty="0"/>
              <a:t>Marriott International</a:t>
            </a:r>
            <a:br>
              <a:rPr lang="en-GB" dirty="0"/>
            </a:br>
            <a:r>
              <a:rPr lang="en-GB" dirty="0"/>
              <a:t>Serve 360</a:t>
            </a:r>
          </a:p>
        </p:txBody>
      </p:sp>
      <p:sp>
        <p:nvSpPr>
          <p:cNvPr id="3" name="Content Placeholder 2"/>
          <p:cNvSpPr>
            <a:spLocks noGrp="1"/>
          </p:cNvSpPr>
          <p:nvPr>
            <p:ph idx="1"/>
          </p:nvPr>
        </p:nvSpPr>
        <p:spPr>
          <a:xfrm>
            <a:off x="676656" y="2576945"/>
            <a:ext cx="10753725" cy="3084945"/>
          </a:xfrm>
        </p:spPr>
        <p:txBody>
          <a:bodyPr/>
          <a:lstStyle/>
          <a:p>
            <a:endParaRPr lang="en-GB" dirty="0"/>
          </a:p>
          <a:p>
            <a:endParaRPr lang="en-GB" dirty="0"/>
          </a:p>
          <a:p>
            <a:endParaRPr lang="en-GB" dirty="0"/>
          </a:p>
        </p:txBody>
      </p:sp>
      <p:sp>
        <p:nvSpPr>
          <p:cNvPr id="4" name="Rectangle 3"/>
          <p:cNvSpPr/>
          <p:nvPr/>
        </p:nvSpPr>
        <p:spPr>
          <a:xfrm>
            <a:off x="308008" y="2576945"/>
            <a:ext cx="10866923" cy="3785652"/>
          </a:xfrm>
          <a:prstGeom prst="rect">
            <a:avLst/>
          </a:prstGeom>
        </p:spPr>
        <p:txBody>
          <a:bodyPr wrap="square">
            <a:spAutoFit/>
          </a:bodyPr>
          <a:lstStyle/>
          <a:p>
            <a:endParaRPr lang="en-GB" b="1" i="1" dirty="0">
              <a:solidFill>
                <a:srgbClr val="1C1C1C"/>
              </a:solidFill>
              <a:latin typeface="&amp;quot"/>
            </a:endParaRPr>
          </a:p>
          <a:p>
            <a:endParaRPr lang="en-GB" b="1" i="1" dirty="0">
              <a:solidFill>
                <a:srgbClr val="1C1C1C"/>
              </a:solidFill>
              <a:latin typeface="&amp;quot"/>
            </a:endParaRPr>
          </a:p>
          <a:p>
            <a:r>
              <a:rPr lang="en-GB" sz="2400" b="1" i="1" dirty="0">
                <a:solidFill>
                  <a:srgbClr val="1C1C1C"/>
                </a:solidFill>
              </a:rPr>
              <a:t>“Today, business plays an increasingly critical role…</a:t>
            </a:r>
          </a:p>
          <a:p>
            <a:r>
              <a:rPr lang="en-GB" sz="2400" b="1" i="1" dirty="0">
                <a:solidFill>
                  <a:srgbClr val="1C1C1C"/>
                </a:solidFill>
              </a:rPr>
              <a:t>in taking on our world’s most pressing social, environmental and economic issues. With our size and scale, we have a global responsibility and a unique opportunity to be a force for good. Guided by our 2025 Sustainability and Social Impact Goals, as well as the UN Sustainable Development Goals, we commit to creating positive and sustainable impact wherever we do business.” – Serve 360, </a:t>
            </a:r>
            <a:r>
              <a:rPr lang="en-GB" sz="2400" b="1" i="1" dirty="0" smtClean="0">
                <a:solidFill>
                  <a:srgbClr val="1C1C1C"/>
                </a:solidFill>
              </a:rPr>
              <a:t>Marriott.com</a:t>
            </a:r>
          </a:p>
          <a:p>
            <a:endParaRPr lang="en-GB" sz="2400" b="1" i="1" u="none" strike="noStrike" dirty="0">
              <a:solidFill>
                <a:srgbClr val="1C1C1C"/>
              </a:solidFill>
              <a:effectLst/>
              <a:latin typeface="&amp;quot"/>
            </a:endParaRPr>
          </a:p>
          <a:p>
            <a:endParaRPr lang="en-GB" b="1" i="1" dirty="0" smtClean="0">
              <a:solidFill>
                <a:srgbClr val="1C1C1C"/>
              </a:solidFill>
              <a:latin typeface="&amp;quot"/>
            </a:endParaRPr>
          </a:p>
          <a:p>
            <a:endParaRPr lang="en-GB" b="1" i="1" u="none" strike="noStrike" dirty="0">
              <a:solidFill>
                <a:srgbClr val="1C1C1C"/>
              </a:solidFill>
              <a:effectLst/>
              <a:latin typeface="&amp;quot"/>
            </a:endParaRPr>
          </a:p>
        </p:txBody>
      </p:sp>
      <p:sp>
        <p:nvSpPr>
          <p:cNvPr id="5" name="AutoShape 2" descr="Image result for marriott serve 360 images"/>
          <p:cNvSpPr>
            <a:spLocks noChangeAspect="1" noChangeArrowheads="1"/>
          </p:cNvSpPr>
          <p:nvPr/>
        </p:nvSpPr>
        <p:spPr bwMode="auto">
          <a:xfrm>
            <a:off x="63500" y="-693738"/>
            <a:ext cx="2552700" cy="1447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5205" y="221381"/>
            <a:ext cx="5214794" cy="2668927"/>
          </a:xfrm>
          <a:prstGeom prst="rect">
            <a:avLst/>
          </a:prstGeom>
        </p:spPr>
      </p:pic>
    </p:spTree>
    <p:extLst>
      <p:ext uri="{BB962C8B-B14F-4D97-AF65-F5344CB8AC3E}">
        <p14:creationId xmlns:p14="http://schemas.microsoft.com/office/powerpoint/2010/main" val="32619066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508" y="279133"/>
            <a:ext cx="11160492" cy="1087654"/>
          </a:xfrm>
        </p:spPr>
        <p:txBody>
          <a:bodyPr/>
          <a:lstStyle/>
          <a:p>
            <a:r>
              <a:rPr lang="en-GB" dirty="0"/>
              <a:t>Nurture our World</a:t>
            </a:r>
          </a:p>
        </p:txBody>
      </p:sp>
      <p:sp>
        <p:nvSpPr>
          <p:cNvPr id="3" name="Content Placeholder 2"/>
          <p:cNvSpPr>
            <a:spLocks noGrp="1"/>
          </p:cNvSpPr>
          <p:nvPr>
            <p:ph idx="1"/>
          </p:nvPr>
        </p:nvSpPr>
        <p:spPr>
          <a:xfrm>
            <a:off x="154004" y="1366787"/>
            <a:ext cx="11276377" cy="3103614"/>
          </a:xfrm>
        </p:spPr>
        <p:txBody>
          <a:bodyPr/>
          <a:lstStyle/>
          <a:p>
            <a:r>
              <a:rPr lang="en-GB" b="1" i="1" dirty="0"/>
              <a:t>We believe in making the communities where we operate better places to live, work and visit</a:t>
            </a:r>
          </a:p>
          <a:p>
            <a:r>
              <a:rPr lang="en-GB" b="1" i="1" dirty="0"/>
              <a:t>To support the resiliency and sustainable development of these communities, we invest in the vitality of their children and natural resources, as well as deliver aid and support, especially in times of </a:t>
            </a:r>
            <a:r>
              <a:rPr lang="en-GB" b="1" i="1" dirty="0" smtClean="0"/>
              <a:t>need</a:t>
            </a:r>
            <a:endParaRPr lang="en-GB" b="1" i="1"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8448" y="3179740"/>
            <a:ext cx="5705059" cy="3163308"/>
          </a:xfrm>
          <a:prstGeom prst="rect">
            <a:avLst/>
          </a:prstGeom>
        </p:spPr>
      </p:pic>
    </p:spTree>
    <p:extLst>
      <p:ext uri="{BB962C8B-B14F-4D97-AF65-F5344CB8AC3E}">
        <p14:creationId xmlns:p14="http://schemas.microsoft.com/office/powerpoint/2010/main" val="38518015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 y="0"/>
            <a:ext cx="11064239" cy="1790299"/>
          </a:xfrm>
        </p:spPr>
        <p:txBody>
          <a:bodyPr/>
          <a:lstStyle/>
          <a:p>
            <a:r>
              <a:rPr lang="en-GB" dirty="0"/>
              <a:t>Sustain Responsible Operations</a:t>
            </a:r>
          </a:p>
        </p:txBody>
      </p:sp>
      <p:sp>
        <p:nvSpPr>
          <p:cNvPr id="3" name="Content Placeholder 2"/>
          <p:cNvSpPr>
            <a:spLocks noGrp="1"/>
          </p:cNvSpPr>
          <p:nvPr>
            <p:ph idx="1"/>
          </p:nvPr>
        </p:nvSpPr>
        <p:spPr>
          <a:xfrm>
            <a:off x="163630" y="1453415"/>
            <a:ext cx="11266752" cy="2704699"/>
          </a:xfrm>
        </p:spPr>
        <p:txBody>
          <a:bodyPr/>
          <a:lstStyle/>
          <a:p>
            <a:r>
              <a:rPr lang="en-GB" b="1" i="1" dirty="0"/>
              <a:t>We have an even greater obligation to operate responsibly with our expanding global presence</a:t>
            </a:r>
          </a:p>
          <a:p>
            <a:r>
              <a:rPr lang="en-GB" b="1" i="1" dirty="0"/>
              <a:t>While integrating sustainability across our value chain and mitigating climate-related risk, we are working to reduce our environmental impacts, build and operate sustainable hotels and source </a:t>
            </a:r>
            <a:r>
              <a:rPr lang="en-GB" b="1" i="1" dirty="0" smtClean="0"/>
              <a:t>responsibly</a:t>
            </a:r>
            <a:endParaRPr lang="en-GB" b="1" i="1" dirty="0"/>
          </a:p>
          <a:p>
            <a:endParaRPr lang="en-GB" dirty="0"/>
          </a:p>
          <a:p>
            <a:endParaRPr lang="en-GB" dirty="0"/>
          </a:p>
        </p:txBody>
      </p:sp>
      <p:sp>
        <p:nvSpPr>
          <p:cNvPr id="6" name="AutoShape 2" descr="Image result for serve 360 images sustain responsible"/>
          <p:cNvSpPr>
            <a:spLocks noChangeAspect="1" noChangeArrowheads="1"/>
          </p:cNvSpPr>
          <p:nvPr/>
        </p:nvSpPr>
        <p:spPr bwMode="auto">
          <a:xfrm>
            <a:off x="63500" y="-731838"/>
            <a:ext cx="2038350" cy="152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9151" y="3243714"/>
            <a:ext cx="5260108" cy="2919141"/>
          </a:xfrm>
          <a:prstGeom prst="rect">
            <a:avLst/>
          </a:prstGeom>
        </p:spPr>
      </p:pic>
    </p:spTree>
    <p:extLst>
      <p:ext uri="{BB962C8B-B14F-4D97-AF65-F5344CB8AC3E}">
        <p14:creationId xmlns:p14="http://schemas.microsoft.com/office/powerpoint/2010/main" val="40331959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327259"/>
            <a:ext cx="10881359" cy="1260909"/>
          </a:xfrm>
        </p:spPr>
        <p:txBody>
          <a:bodyPr/>
          <a:lstStyle/>
          <a:p>
            <a:r>
              <a:rPr lang="en-GB" dirty="0"/>
              <a:t>Empower Through Opportunity</a:t>
            </a:r>
          </a:p>
        </p:txBody>
      </p:sp>
      <p:sp>
        <p:nvSpPr>
          <p:cNvPr id="3" name="Content Placeholder 2"/>
          <p:cNvSpPr>
            <a:spLocks noGrp="1"/>
          </p:cNvSpPr>
          <p:nvPr>
            <p:ph idx="1"/>
          </p:nvPr>
        </p:nvSpPr>
        <p:spPr>
          <a:xfrm>
            <a:off x="269507" y="1588168"/>
            <a:ext cx="11160875" cy="2882233"/>
          </a:xfrm>
        </p:spPr>
        <p:txBody>
          <a:bodyPr>
            <a:normAutofit/>
          </a:bodyPr>
          <a:lstStyle/>
          <a:p>
            <a:r>
              <a:rPr lang="en-GB" b="1" i="1" dirty="0"/>
              <a:t>Unemployment and underemployment are some of today’s most pressing issues, driven by inequality and lack of opportunity</a:t>
            </a:r>
          </a:p>
          <a:p>
            <a:r>
              <a:rPr lang="en-GB" b="1" i="1" dirty="0"/>
              <a:t>As one of the world’s fastest growing industries, travel and tourism is well positioned to help offer a solution. We partner with leading non-profits to ensure workplace readiness and access to opportunity to our business, including our supply chain, focusing on youth, diverse populations, women, people with disabilities, veterans and </a:t>
            </a:r>
            <a:r>
              <a:rPr lang="en-GB" b="1" i="1" dirty="0" smtClean="0"/>
              <a:t>refugees</a:t>
            </a:r>
            <a:endParaRPr lang="en-GB" b="1" i="1"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06663" y="4147069"/>
            <a:ext cx="5306292" cy="2412693"/>
          </a:xfrm>
          <a:prstGeom prst="rect">
            <a:avLst/>
          </a:prstGeom>
        </p:spPr>
      </p:pic>
    </p:spTree>
    <p:extLst>
      <p:ext uri="{BB962C8B-B14F-4D97-AF65-F5344CB8AC3E}">
        <p14:creationId xmlns:p14="http://schemas.microsoft.com/office/powerpoint/2010/main" val="17144823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138" y="211756"/>
            <a:ext cx="10996862" cy="1347537"/>
          </a:xfrm>
        </p:spPr>
        <p:txBody>
          <a:bodyPr/>
          <a:lstStyle/>
          <a:p>
            <a:r>
              <a:rPr lang="en-GB" dirty="0"/>
              <a:t>Welcome all and Advance Human Rights</a:t>
            </a:r>
          </a:p>
        </p:txBody>
      </p:sp>
      <p:sp>
        <p:nvSpPr>
          <p:cNvPr id="3" name="Content Placeholder 2"/>
          <p:cNvSpPr>
            <a:spLocks noGrp="1"/>
          </p:cNvSpPr>
          <p:nvPr>
            <p:ph idx="1"/>
          </p:nvPr>
        </p:nvSpPr>
        <p:spPr>
          <a:xfrm>
            <a:off x="240632" y="1453415"/>
            <a:ext cx="11189749" cy="4069930"/>
          </a:xfrm>
        </p:spPr>
        <p:txBody>
          <a:bodyPr/>
          <a:lstStyle/>
          <a:p>
            <a:r>
              <a:rPr lang="en-GB" b="1" i="1" dirty="0"/>
              <a:t>Travel is one of the most powerful tools for promoting peace and cultural understanding.</a:t>
            </a:r>
          </a:p>
          <a:p>
            <a:r>
              <a:rPr lang="en-GB" b="1" i="1" dirty="0"/>
              <a:t>With the goal of creating a safe, welcoming world for all, we rally for pro-travel policies and support programs that allow people to experience and understand other cultures. Through non-profit partnerships, creating and implementing training, advocacy and supplier accountability, we are committed to uphold and respect human </a:t>
            </a:r>
            <a:r>
              <a:rPr lang="en-GB" b="1" i="1" dirty="0" smtClean="0"/>
              <a:t>rights</a:t>
            </a:r>
            <a:endParaRPr lang="en-GB" b="1" i="1" dirty="0"/>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91076" y="3632757"/>
            <a:ext cx="5170558" cy="2835419"/>
          </a:xfrm>
          <a:prstGeom prst="rect">
            <a:avLst/>
          </a:prstGeom>
        </p:spPr>
      </p:pic>
    </p:spTree>
    <p:extLst>
      <p:ext uri="{BB962C8B-B14F-4D97-AF65-F5344CB8AC3E}">
        <p14:creationId xmlns:p14="http://schemas.microsoft.com/office/powerpoint/2010/main" val="17315305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68" y="499533"/>
            <a:ext cx="11142132" cy="1405467"/>
          </a:xfrm>
        </p:spPr>
        <p:txBody>
          <a:bodyPr>
            <a:normAutofit fontScale="90000"/>
          </a:bodyPr>
          <a:lstStyle/>
          <a:p>
            <a:r>
              <a:rPr lang="en-GB" dirty="0" smtClean="0"/>
              <a:t>Healthy Hotel </a:t>
            </a:r>
            <a:r>
              <a:rPr lang="en-GB" dirty="0" smtClean="0"/>
              <a:t>Certificate (Article on Moodle)</a:t>
            </a:r>
            <a:endParaRPr lang="en-GB" dirty="0"/>
          </a:p>
        </p:txBody>
      </p:sp>
      <p:sp>
        <p:nvSpPr>
          <p:cNvPr id="3" name="Content Placeholder 2"/>
          <p:cNvSpPr>
            <a:spLocks noGrp="1"/>
          </p:cNvSpPr>
          <p:nvPr>
            <p:ph idx="1"/>
          </p:nvPr>
        </p:nvSpPr>
        <p:spPr>
          <a:xfrm>
            <a:off x="182880" y="1751798"/>
            <a:ext cx="11247502" cy="4026067"/>
          </a:xfrm>
        </p:spPr>
        <p:txBody>
          <a:bodyPr>
            <a:normAutofit/>
          </a:bodyPr>
          <a:lstStyle/>
          <a:p>
            <a:r>
              <a:rPr lang="en-GB" b="1" i="1" dirty="0"/>
              <a:t>TakeCare Certification rewards organizations for creating an environment that supports holistic wellbeing</a:t>
            </a:r>
          </a:p>
          <a:p>
            <a:pPr algn="just"/>
            <a:r>
              <a:rPr lang="en-GB" dirty="0"/>
              <a:t>Marriott International announced today the rebranding and digital expansion of its Healthy Hotel Certification program with the launch of TakeCare Certification, which recognizes organizations of all types for creating an environment that supports holistic wellbeing and growth. TakeCare is Marriott’s award-winning approach to promoting employee wellbeing. The certification, which was previously available only to Marriott managed properties, is now available to all external organizations, including schools, volunteer organizations, non-profits, hospitals, offices, teams and communities, to help promote opportunity, community and purpose for all.</a:t>
            </a:r>
          </a:p>
          <a:p>
            <a:r>
              <a:rPr lang="en-GB" dirty="0" smtClean="0"/>
              <a:t>(Marriott, 2019)</a:t>
            </a:r>
            <a:endParaRPr lang="en-GB" dirty="0"/>
          </a:p>
        </p:txBody>
      </p:sp>
    </p:spTree>
    <p:extLst>
      <p:ext uri="{BB962C8B-B14F-4D97-AF65-F5344CB8AC3E}">
        <p14:creationId xmlns:p14="http://schemas.microsoft.com/office/powerpoint/2010/main" val="292419772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4" y="5330952"/>
            <a:ext cx="10931236" cy="578782"/>
          </a:xfrm>
        </p:spPr>
        <p:txBody>
          <a:bodyPr>
            <a:noAutofit/>
          </a:bodyPr>
          <a:lstStyle/>
          <a:p>
            <a:r>
              <a:rPr lang="en-GB" sz="4800" dirty="0" smtClean="0"/>
              <a:t/>
            </a:r>
            <a:br>
              <a:rPr lang="en-GB" sz="4800" dirty="0" smtClean="0"/>
            </a:br>
            <a:r>
              <a:rPr lang="en-GB" sz="4800" dirty="0"/>
              <a:t/>
            </a:r>
            <a:br>
              <a:rPr lang="en-GB" sz="4800" dirty="0"/>
            </a:br>
            <a:r>
              <a:rPr lang="en-GB" sz="4800" dirty="0" smtClean="0"/>
              <a:t/>
            </a:r>
            <a:br>
              <a:rPr lang="en-GB" sz="4800" dirty="0" smtClean="0"/>
            </a:br>
            <a:r>
              <a:rPr lang="en-GB" sz="4000" dirty="0" smtClean="0"/>
              <a:t>TakeCare Level 30</a:t>
            </a:r>
            <a:endParaRPr lang="en-GB" sz="4000" dirty="0"/>
          </a:p>
        </p:txBody>
      </p:sp>
      <p:sp>
        <p:nvSpPr>
          <p:cNvPr id="4" name="Text Placeholder 3"/>
          <p:cNvSpPr>
            <a:spLocks noGrp="1"/>
          </p:cNvSpPr>
          <p:nvPr>
            <p:ph type="body" sz="half" idx="2"/>
          </p:nvPr>
        </p:nvSpPr>
        <p:spPr>
          <a:xfrm>
            <a:off x="1" y="5997449"/>
            <a:ext cx="12312072" cy="860550"/>
          </a:xfrm>
        </p:spPr>
        <p:txBody>
          <a:bodyPr>
            <a:noAutofit/>
          </a:bodyPr>
          <a:lstStyle/>
          <a:p>
            <a:r>
              <a:rPr lang="en-GB" sz="3200" b="1" i="1" dirty="0">
                <a:solidFill>
                  <a:srgbClr val="7030A0"/>
                </a:solidFill>
              </a:rPr>
              <a:t>C</a:t>
            </a:r>
            <a:r>
              <a:rPr lang="en-GB" sz="3200" b="1" i="1" dirty="0" smtClean="0">
                <a:solidFill>
                  <a:srgbClr val="7030A0"/>
                </a:solidFill>
              </a:rPr>
              <a:t>ustom </a:t>
            </a:r>
            <a:r>
              <a:rPr lang="en-GB" sz="3200" b="1" i="1" dirty="0">
                <a:solidFill>
                  <a:srgbClr val="7030A0"/>
                </a:solidFill>
              </a:rPr>
              <a:t>app-based well-being challenge </a:t>
            </a:r>
            <a:r>
              <a:rPr lang="en-GB" sz="3200" b="1" i="1" dirty="0" smtClean="0">
                <a:solidFill>
                  <a:srgbClr val="7030A0"/>
                </a:solidFill>
              </a:rPr>
              <a:t>for Guests </a:t>
            </a:r>
            <a:r>
              <a:rPr lang="en-GB" sz="3200" b="1" i="1" dirty="0">
                <a:solidFill>
                  <a:srgbClr val="7030A0"/>
                </a:solidFill>
              </a:rPr>
              <a:t>and </a:t>
            </a:r>
            <a:r>
              <a:rPr lang="en-GB" sz="3200" b="1" i="1" dirty="0">
                <a:solidFill>
                  <a:srgbClr val="7030A0"/>
                </a:solidFill>
              </a:rPr>
              <a:t>A</a:t>
            </a:r>
            <a:r>
              <a:rPr lang="en-GB" sz="3200" b="1" i="1" dirty="0" smtClean="0">
                <a:solidFill>
                  <a:srgbClr val="7030A0"/>
                </a:solidFill>
              </a:rPr>
              <a:t>ssociates Globally</a:t>
            </a:r>
            <a:endParaRPr lang="en-GB" sz="3200" b="1" i="1" dirty="0">
              <a:solidFill>
                <a:srgbClr val="7030A0"/>
              </a:solidFill>
            </a:endParaRPr>
          </a:p>
        </p:txBody>
      </p:sp>
      <p:pic>
        <p:nvPicPr>
          <p:cNvPr id="2050" name="Picture 2" descr="https://www.hotelbusiness.com/wp-content/uploads/2019/08/crop-MarriottLevel30-702x336.jpg"/>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4324" b="432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94831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634" y="-125128"/>
            <a:ext cx="11112365" cy="2282859"/>
          </a:xfrm>
        </p:spPr>
        <p:txBody>
          <a:bodyPr/>
          <a:lstStyle/>
          <a:p>
            <a:r>
              <a:rPr lang="en-GB" dirty="0" smtClean="0"/>
              <a:t>Take Care App (Article on Moodle)</a:t>
            </a:r>
            <a:endParaRPr lang="en-GB" dirty="0"/>
          </a:p>
        </p:txBody>
      </p:sp>
      <p:sp>
        <p:nvSpPr>
          <p:cNvPr id="3" name="Content Placeholder 2"/>
          <p:cNvSpPr>
            <a:spLocks noGrp="1"/>
          </p:cNvSpPr>
          <p:nvPr>
            <p:ph idx="1"/>
          </p:nvPr>
        </p:nvSpPr>
        <p:spPr>
          <a:xfrm>
            <a:off x="105878" y="1482292"/>
            <a:ext cx="11324503" cy="5140182"/>
          </a:xfrm>
        </p:spPr>
        <p:txBody>
          <a:bodyPr>
            <a:normAutofit lnSpcReduction="10000"/>
          </a:bodyPr>
          <a:lstStyle/>
          <a:p>
            <a:pPr marL="0" indent="0" fontAlgn="base">
              <a:buNone/>
            </a:pPr>
            <a:r>
              <a:rPr lang="en-GB" i="1" dirty="0" smtClean="0"/>
              <a:t>Marriott </a:t>
            </a:r>
            <a:r>
              <a:rPr lang="en-GB" i="1" dirty="0"/>
              <a:t>International is encouraging its associates—and guests—to take care of themselves. It’s just one way the global hotel brand is empowering people to live the Marriott culture and cultivate well-being. Taking this mission a step further, Marriott has launched TakeCare Level30, a custom app-based well-being challenge available for guests and associates globally.</a:t>
            </a:r>
          </a:p>
          <a:p>
            <a:pPr fontAlgn="base"/>
            <a:r>
              <a:rPr lang="en-GB" i="1" dirty="0"/>
              <a:t>“Our company’s success can be traced back to our ongoing commitment to deliver an associate experience that </a:t>
            </a:r>
            <a:r>
              <a:rPr lang="en-GB" i="1" dirty="0" smtClean="0"/>
              <a:t>fulfils </a:t>
            </a:r>
            <a:r>
              <a:rPr lang="en-GB" i="1" dirty="0"/>
              <a:t>three fundamental human needs. Everyone wants opportunity to thrive and grow; a community of inclusive and caring relationships; and to be a part of an organization that provides a real sense of purpose in the world,” said Leah Evert, global director of associate well-being, Marriott International.</a:t>
            </a:r>
          </a:p>
          <a:p>
            <a:pPr fontAlgn="base"/>
            <a:r>
              <a:rPr lang="en-GB" i="1" dirty="0"/>
              <a:t>“Because these needs are relevant across race, ethnicity, gender, generations and all other points of difference, it brings us all together. It drives our business performance. From team activities, career advancement and community involvement, to financial well-being, mindfulness and healthy cafeterias, there are many ways we are elevating wellness and our company culture</a:t>
            </a:r>
            <a:r>
              <a:rPr lang="en-GB" i="1" dirty="0" smtClean="0"/>
              <a:t>.”</a:t>
            </a:r>
          </a:p>
          <a:p>
            <a:pPr fontAlgn="base"/>
            <a:r>
              <a:rPr lang="en-GB" dirty="0" smtClean="0"/>
              <a:t>(Little, Hotel Business, 2019)</a:t>
            </a:r>
            <a:endParaRPr lang="en-GB" dirty="0"/>
          </a:p>
          <a:p>
            <a:endParaRPr lang="en-GB" dirty="0"/>
          </a:p>
        </p:txBody>
      </p:sp>
    </p:spTree>
    <p:extLst>
      <p:ext uri="{BB962C8B-B14F-4D97-AF65-F5344CB8AC3E}">
        <p14:creationId xmlns:p14="http://schemas.microsoft.com/office/powerpoint/2010/main" val="42655010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4" y="147781"/>
            <a:ext cx="10772775" cy="1071419"/>
          </a:xfrm>
        </p:spPr>
        <p:txBody>
          <a:bodyPr/>
          <a:lstStyle/>
          <a:p>
            <a:r>
              <a:rPr lang="en-GB" dirty="0" smtClean="0"/>
              <a:t>References </a:t>
            </a:r>
            <a:endParaRPr lang="en-GB" dirty="0"/>
          </a:p>
        </p:txBody>
      </p:sp>
      <p:sp>
        <p:nvSpPr>
          <p:cNvPr id="3" name="Content Placeholder 2"/>
          <p:cNvSpPr>
            <a:spLocks noGrp="1"/>
          </p:cNvSpPr>
          <p:nvPr>
            <p:ph idx="1"/>
          </p:nvPr>
        </p:nvSpPr>
        <p:spPr>
          <a:xfrm>
            <a:off x="250824" y="1219201"/>
            <a:ext cx="11179557" cy="5551054"/>
          </a:xfrm>
        </p:spPr>
        <p:txBody>
          <a:bodyPr>
            <a:normAutofit fontScale="92500" lnSpcReduction="20000"/>
          </a:bodyPr>
          <a:lstStyle/>
          <a:p>
            <a:pPr marL="0" indent="0">
              <a:buNone/>
            </a:pPr>
            <a:r>
              <a:rPr lang="en-GB" dirty="0"/>
              <a:t>CIPD (</a:t>
            </a:r>
            <a:r>
              <a:rPr lang="en-GB" dirty="0" smtClean="0"/>
              <a:t>2020) The importance of Employee Wellness. Available at: </a:t>
            </a:r>
            <a:r>
              <a:rPr lang="en-GB" dirty="0" smtClean="0">
                <a:hlinkClick r:id="rId2"/>
              </a:rPr>
              <a:t>https</a:t>
            </a:r>
            <a:r>
              <a:rPr lang="en-GB" dirty="0">
                <a:hlinkClick r:id="rId2"/>
              </a:rPr>
              <a:t>://</a:t>
            </a:r>
            <a:r>
              <a:rPr lang="en-GB" dirty="0" smtClean="0">
                <a:hlinkClick r:id="rId2"/>
              </a:rPr>
              <a:t>www.cipd.co.uk/knowledge/culture/well-being/factsheet</a:t>
            </a:r>
            <a:r>
              <a:rPr lang="en-GB" dirty="0" smtClean="0"/>
              <a:t> (Accessed: 10</a:t>
            </a:r>
            <a:r>
              <a:rPr lang="en-GB" baseline="30000" dirty="0" smtClean="0"/>
              <a:t>th</a:t>
            </a:r>
            <a:r>
              <a:rPr lang="en-GB" dirty="0" smtClean="0"/>
              <a:t> June 2020)</a:t>
            </a:r>
            <a:endParaRPr lang="en-GB" dirty="0"/>
          </a:p>
          <a:p>
            <a:pPr marL="0" indent="0">
              <a:buNone/>
            </a:pPr>
            <a:r>
              <a:rPr lang="en-GB" dirty="0" smtClean="0"/>
              <a:t>Dictionary </a:t>
            </a:r>
            <a:r>
              <a:rPr lang="en-GB" dirty="0"/>
              <a:t>(2020) Ethics Definition. Available at: </a:t>
            </a:r>
            <a:r>
              <a:rPr lang="en-GB" dirty="0" smtClean="0">
                <a:hlinkClick r:id="rId3"/>
              </a:rPr>
              <a:t>https</a:t>
            </a:r>
            <a:r>
              <a:rPr lang="en-GB" dirty="0">
                <a:hlinkClick r:id="rId3"/>
              </a:rPr>
              <a:t>://www.dictionary.com/e/pop-culture/code-of-ethics</a:t>
            </a:r>
            <a:r>
              <a:rPr lang="en-GB" dirty="0" smtClean="0">
                <a:hlinkClick r:id="rId3"/>
              </a:rPr>
              <a:t>/</a:t>
            </a:r>
            <a:r>
              <a:rPr lang="en-GB" dirty="0" smtClean="0"/>
              <a:t> (Accessed: 10</a:t>
            </a:r>
            <a:r>
              <a:rPr lang="en-GB" baseline="30000" dirty="0" smtClean="0"/>
              <a:t>th</a:t>
            </a:r>
            <a:r>
              <a:rPr lang="en-GB" dirty="0" smtClean="0"/>
              <a:t> June 2020) </a:t>
            </a:r>
          </a:p>
          <a:p>
            <a:pPr marL="0" indent="0">
              <a:buNone/>
            </a:pPr>
            <a:r>
              <a:rPr lang="en-GB" dirty="0"/>
              <a:t>Hayes, A (2019) Code of Ethics. Available at: </a:t>
            </a:r>
            <a:r>
              <a:rPr lang="en-GB" dirty="0">
                <a:hlinkClick r:id="rId4"/>
              </a:rPr>
              <a:t>https://www.investopedia.com/terms/c/code-of-ethics.asp</a:t>
            </a:r>
            <a:r>
              <a:rPr lang="en-GB" dirty="0"/>
              <a:t> (Accessed: 10</a:t>
            </a:r>
            <a:r>
              <a:rPr lang="en-GB" baseline="30000" dirty="0"/>
              <a:t>th </a:t>
            </a:r>
            <a:r>
              <a:rPr lang="en-GB" dirty="0" smtClean="0"/>
              <a:t> </a:t>
            </a:r>
            <a:r>
              <a:rPr lang="en-GB" dirty="0"/>
              <a:t>June 2020</a:t>
            </a:r>
            <a:r>
              <a:rPr lang="en-GB" dirty="0" smtClean="0"/>
              <a:t>)</a:t>
            </a:r>
          </a:p>
          <a:p>
            <a:pPr marL="0" indent="0">
              <a:buNone/>
            </a:pPr>
            <a:r>
              <a:rPr lang="en-GB" dirty="0" smtClean="0"/>
              <a:t>Little,  C (2019) Marriott </a:t>
            </a:r>
            <a:r>
              <a:rPr lang="en-GB" dirty="0"/>
              <a:t>Urges Employees to Take </a:t>
            </a:r>
            <a:r>
              <a:rPr lang="en-GB" dirty="0" smtClean="0"/>
              <a:t>Care. Available at: </a:t>
            </a:r>
            <a:r>
              <a:rPr lang="en-GB" dirty="0" smtClean="0">
                <a:hlinkClick r:id="rId5"/>
              </a:rPr>
              <a:t>https</a:t>
            </a:r>
            <a:r>
              <a:rPr lang="en-GB" dirty="0">
                <a:hlinkClick r:id="rId5"/>
              </a:rPr>
              <a:t>://www.hotelbusiness.com/marriott-urges-employees-to-take-care</a:t>
            </a:r>
            <a:r>
              <a:rPr lang="en-GB" dirty="0" smtClean="0">
                <a:hlinkClick r:id="rId5"/>
              </a:rPr>
              <a:t>/</a:t>
            </a:r>
            <a:r>
              <a:rPr lang="en-GB" dirty="0" smtClean="0"/>
              <a:t> (Accessed: 10</a:t>
            </a:r>
            <a:r>
              <a:rPr lang="en-GB" baseline="30000" dirty="0" smtClean="0"/>
              <a:t>th</a:t>
            </a:r>
            <a:r>
              <a:rPr lang="en-GB" dirty="0" smtClean="0"/>
              <a:t> June 2020)</a:t>
            </a:r>
            <a:endParaRPr lang="en-GB" dirty="0"/>
          </a:p>
          <a:p>
            <a:pPr marL="0" indent="0">
              <a:buNone/>
            </a:pPr>
            <a:r>
              <a:rPr lang="en-GB" dirty="0" smtClean="0"/>
              <a:t>Marriott </a:t>
            </a:r>
            <a:r>
              <a:rPr lang="en-GB" dirty="0" smtClean="0"/>
              <a:t>(2019) </a:t>
            </a:r>
            <a:r>
              <a:rPr lang="en-GB" dirty="0"/>
              <a:t>Marriott International Announces Expanded Wellbeing Certification </a:t>
            </a:r>
            <a:r>
              <a:rPr lang="en-GB" dirty="0" smtClean="0"/>
              <a:t>Program. Available at: </a:t>
            </a:r>
            <a:r>
              <a:rPr lang="en-GB" dirty="0">
                <a:hlinkClick r:id="rId6"/>
              </a:rPr>
              <a:t>https://</a:t>
            </a:r>
            <a:r>
              <a:rPr lang="en-GB" dirty="0" smtClean="0">
                <a:hlinkClick r:id="rId6"/>
              </a:rPr>
              <a:t>news.marriott.com/news/2019/09/18/marriott-international-announces-expanded-wellbeing-certification-program</a:t>
            </a:r>
            <a:r>
              <a:rPr lang="en-GB" dirty="0" smtClean="0"/>
              <a:t> (Accessed: 27</a:t>
            </a:r>
            <a:r>
              <a:rPr lang="en-GB" baseline="30000" dirty="0" smtClean="0"/>
              <a:t>th</a:t>
            </a:r>
            <a:r>
              <a:rPr lang="en-GB" dirty="0" smtClean="0"/>
              <a:t> March 2020)</a:t>
            </a:r>
            <a:endParaRPr lang="en-GB" dirty="0"/>
          </a:p>
          <a:p>
            <a:pPr marL="0" indent="0">
              <a:buNone/>
            </a:pPr>
            <a:r>
              <a:rPr lang="en-GB" dirty="0" smtClean="0"/>
              <a:t>Pubic Health England (2019) Health matters, health and work. Available at: </a:t>
            </a:r>
            <a:r>
              <a:rPr lang="en-GB" dirty="0" smtClean="0">
                <a:hlinkClick r:id="rId7"/>
              </a:rPr>
              <a:t>https</a:t>
            </a:r>
            <a:r>
              <a:rPr lang="en-GB" dirty="0">
                <a:hlinkClick r:id="rId7"/>
              </a:rPr>
              <a:t>://</a:t>
            </a:r>
            <a:r>
              <a:rPr lang="en-GB" dirty="0" smtClean="0">
                <a:hlinkClick r:id="rId7"/>
              </a:rPr>
              <a:t>www.gov.uk/government/publications/health-matters-health-and-work/health-matters-health-and-work</a:t>
            </a:r>
            <a:r>
              <a:rPr lang="en-GB" dirty="0" smtClean="0"/>
              <a:t> (Accessed: 27</a:t>
            </a:r>
            <a:r>
              <a:rPr lang="en-GB" baseline="30000" dirty="0" smtClean="0"/>
              <a:t>th</a:t>
            </a:r>
            <a:r>
              <a:rPr lang="en-GB" dirty="0" smtClean="0"/>
              <a:t> March 2020</a:t>
            </a:r>
            <a:r>
              <a:rPr lang="en-GB" dirty="0" smtClean="0"/>
              <a:t>)</a:t>
            </a:r>
          </a:p>
          <a:p>
            <a:pPr marL="0" indent="0">
              <a:buNone/>
            </a:pPr>
            <a:r>
              <a:rPr lang="en-GB" dirty="0"/>
              <a:t>Personnel Decisions International (2004) </a:t>
            </a:r>
            <a:r>
              <a:rPr lang="en-GB" i="1" dirty="0"/>
              <a:t>Successful Managers Handbook </a:t>
            </a:r>
            <a:r>
              <a:rPr lang="en-GB" dirty="0"/>
              <a:t>7</a:t>
            </a:r>
            <a:r>
              <a:rPr lang="en-GB" baseline="30000" dirty="0"/>
              <a:t>th</a:t>
            </a:r>
            <a:r>
              <a:rPr lang="en-GB" dirty="0"/>
              <a:t> Ed. Minneapolis, PreVisor</a:t>
            </a:r>
          </a:p>
          <a:p>
            <a:pPr marL="0" indent="0">
              <a:buNone/>
            </a:pPr>
            <a:r>
              <a:rPr lang="en-GB" dirty="0" smtClean="0"/>
              <a:t>Torrington</a:t>
            </a:r>
            <a:r>
              <a:rPr lang="en-GB" dirty="0"/>
              <a:t>, D. Hall, L. Taylor, S and Atkinson, C. (2009) Fundamentals of Human Resource Management: Managing People at Work, London: Prentice </a:t>
            </a:r>
            <a:r>
              <a:rPr lang="en-GB" dirty="0" smtClean="0"/>
              <a:t>Hall</a:t>
            </a:r>
          </a:p>
          <a:p>
            <a:pPr marL="0" indent="0">
              <a:buNone/>
            </a:pPr>
            <a:endParaRPr lang="en-GB" dirty="0"/>
          </a:p>
        </p:txBody>
      </p:sp>
    </p:spTree>
    <p:extLst>
      <p:ext uri="{BB962C8B-B14F-4D97-AF65-F5344CB8AC3E}">
        <p14:creationId xmlns:p14="http://schemas.microsoft.com/office/powerpoint/2010/main" val="1326840790"/>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0941A018-FB9B-4401-A32C-7E04526866E0}"/>
    </a:ext>
  </a:extLst>
</a:theme>
</file>

<file path=docProps/app.xml><?xml version="1.0" encoding="utf-8"?>
<Properties xmlns="http://schemas.openxmlformats.org/officeDocument/2006/extended-properties" xmlns:vt="http://schemas.openxmlformats.org/officeDocument/2006/docPropsVTypes">
  <Template>TM03457491[[fn=Metropolitan]]</Template>
  <TotalTime>1997</TotalTime>
  <Words>3626</Words>
  <Application>Microsoft Office PowerPoint</Application>
  <PresentationFormat>Widescreen</PresentationFormat>
  <Paragraphs>230</Paragraphs>
  <Slides>46</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&amp;quot</vt:lpstr>
      <vt:lpstr>Arial</vt:lpstr>
      <vt:lpstr>Calibri Light</vt:lpstr>
      <vt:lpstr>Metropolitan</vt:lpstr>
      <vt:lpstr>Personnel Resourcing and Development</vt:lpstr>
      <vt:lpstr>Assignment (2) </vt:lpstr>
      <vt:lpstr>Code of Ethics </vt:lpstr>
      <vt:lpstr>Code of Ethics</vt:lpstr>
      <vt:lpstr>Corporate Social Responsibility</vt:lpstr>
      <vt:lpstr>Ethical Support - Example</vt:lpstr>
      <vt:lpstr>Role of HR –  Employee Welfare or Strategic Influencers</vt:lpstr>
      <vt:lpstr>Hearts &amp; Minds as well  as Hands and Muscle </vt:lpstr>
      <vt:lpstr>Health &amp; Wellness</vt:lpstr>
      <vt:lpstr>Workplace Stress</vt:lpstr>
      <vt:lpstr>Leaner; Fitter; Reducing… Outsourcing</vt:lpstr>
      <vt:lpstr>HRM – Human Capital Developers</vt:lpstr>
      <vt:lpstr>Changing Environments </vt:lpstr>
      <vt:lpstr>HR Function – Pyramid Purpose </vt:lpstr>
      <vt:lpstr>CIPD Pyramid </vt:lpstr>
      <vt:lpstr>Cadbury </vt:lpstr>
      <vt:lpstr>Cadbury </vt:lpstr>
      <vt:lpstr>Tea &amp; Sympathy Role </vt:lpstr>
      <vt:lpstr>The Big Picture </vt:lpstr>
      <vt:lpstr>A Growing Need </vt:lpstr>
      <vt:lpstr>CIPD </vt:lpstr>
      <vt:lpstr>Mental Health </vt:lpstr>
      <vt:lpstr>UK Government </vt:lpstr>
      <vt:lpstr>PowerPoint Presentation</vt:lpstr>
      <vt:lpstr>Health at Work Matters</vt:lpstr>
      <vt:lpstr>The Value of Employee Wellness </vt:lpstr>
      <vt:lpstr>Pleasure in the job puts perfection in the work.</vt:lpstr>
      <vt:lpstr>Marriott International </vt:lpstr>
      <vt:lpstr>How we do Business…</vt:lpstr>
      <vt:lpstr>Welcome to the Marriott Family  – Take Care – Video on Moodle </vt:lpstr>
      <vt:lpstr>Questions to Answer Watching the Video</vt:lpstr>
      <vt:lpstr>Wellbeing….</vt:lpstr>
      <vt:lpstr>PowerPoint Presentation</vt:lpstr>
      <vt:lpstr>Employee Health and Wellness – Search Engine</vt:lpstr>
      <vt:lpstr>Spirit to Serve </vt:lpstr>
      <vt:lpstr>Spirit to Serve – Goa</vt:lpstr>
      <vt:lpstr>Environmental Factors Impacting Organisations (PDF on Moodle)</vt:lpstr>
      <vt:lpstr>Marriott International Serve 360</vt:lpstr>
      <vt:lpstr>Nurture our World</vt:lpstr>
      <vt:lpstr>Sustain Responsible Operations</vt:lpstr>
      <vt:lpstr>Empower Through Opportunity</vt:lpstr>
      <vt:lpstr>Welcome all and Advance Human Rights</vt:lpstr>
      <vt:lpstr>Healthy Hotel Certificate (Article on Moodle)</vt:lpstr>
      <vt:lpstr>   TakeCare Level 30</vt:lpstr>
      <vt:lpstr>Take Care App (Article on Moodle)</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PRD</dc:title>
  <dc:creator>Samantha Birdsell</dc:creator>
  <cp:lastModifiedBy>Samantha Birdsell</cp:lastModifiedBy>
  <cp:revision>78</cp:revision>
  <cp:lastPrinted>2019-10-28T10:23:30Z</cp:lastPrinted>
  <dcterms:created xsi:type="dcterms:W3CDTF">2019-10-14T06:54:47Z</dcterms:created>
  <dcterms:modified xsi:type="dcterms:W3CDTF">2020-06-11T07:29:29Z</dcterms:modified>
</cp:coreProperties>
</file>