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4" r:id="rId8"/>
    <p:sldId id="265" r:id="rId9"/>
    <p:sldId id="261" r:id="rId10"/>
    <p:sldId id="262" r:id="rId11"/>
    <p:sldId id="263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/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8" name="Rectangle 7" descr="Tag=AccentColor&#10;Flavor=Light&#10;Target=FillAndLine"/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7" name="Rectangle 6" descr="Tag=AccentColor&#10;Flavor=Light&#10;Target=FillAndLine"/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9" name="Rectangle 8" descr="Tag=AccentColor&#10;Flavor=Light&#10;Target=FillAndLine"/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11" name="Rectangle 10" descr="Tag=AccentColor&#10;Flavor=Light&#10;Target=FillAndLine"/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6" name="Rectangle 6" descr="Tag=AccentColor&#10;Flavor=Light&#10;Target=FillAndLine"/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8" name="Rectangle 6" descr="Tag=AccentColor&#10;Flavor=Light&#10;Target=FillAndLine"/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  <p:sp>
        <p:nvSpPr>
          <p:cNvPr id="8" name="Rectangle 6" descr="Tag=AccentColor&#10;Flavor=Light&#10;Target=FillAndLine"/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999" cy="6177668"/>
          </a:xfrm>
          <a:custGeom>
            <a:avLst/>
            <a:gdLst>
              <a:gd name="connsiteX0" fmla="*/ 6861986 w 12191999"/>
              <a:gd name="connsiteY0" fmla="*/ 6107659 h 6177668"/>
              <a:gd name="connsiteX1" fmla="*/ 6860986 w 12191999"/>
              <a:gd name="connsiteY1" fmla="*/ 6107739 h 6177668"/>
              <a:gd name="connsiteX2" fmla="*/ 6860759 w 12191999"/>
              <a:gd name="connsiteY2" fmla="*/ 6108287 h 6177668"/>
              <a:gd name="connsiteX3" fmla="*/ 0 w 12191999"/>
              <a:gd name="connsiteY3" fmla="*/ 0 h 6177668"/>
              <a:gd name="connsiteX4" fmla="*/ 12191999 w 12191999"/>
              <a:gd name="connsiteY4" fmla="*/ 0 h 6177668"/>
              <a:gd name="connsiteX5" fmla="*/ 12191999 w 12191999"/>
              <a:gd name="connsiteY5" fmla="*/ 5215324 h 6177668"/>
              <a:gd name="connsiteX6" fmla="*/ 12144282 w 12191999"/>
              <a:gd name="connsiteY6" fmla="*/ 5229900 h 6177668"/>
              <a:gd name="connsiteX7" fmla="*/ 11759192 w 12191999"/>
              <a:gd name="connsiteY7" fmla="*/ 5336208 h 6177668"/>
              <a:gd name="connsiteX8" fmla="*/ 10505159 w 12191999"/>
              <a:gd name="connsiteY8" fmla="*/ 5627228 h 6177668"/>
              <a:gd name="connsiteX9" fmla="*/ 9501755 w 12191999"/>
              <a:gd name="connsiteY9" fmla="*/ 5807012 h 6177668"/>
              <a:gd name="connsiteX10" fmla="*/ 8534155 w 12191999"/>
              <a:gd name="connsiteY10" fmla="*/ 5944240 h 6177668"/>
              <a:gd name="connsiteX11" fmla="*/ 7790171 w 12191999"/>
              <a:gd name="connsiteY11" fmla="*/ 6026297 h 6177668"/>
              <a:gd name="connsiteX12" fmla="*/ 7024337 w 12191999"/>
              <a:gd name="connsiteY12" fmla="*/ 6093812 h 6177668"/>
              <a:gd name="connsiteX13" fmla="*/ 7008892 w 12191999"/>
              <a:gd name="connsiteY13" fmla="*/ 6095938 h 6177668"/>
              <a:gd name="connsiteX14" fmla="*/ 6862735 w 12191999"/>
              <a:gd name="connsiteY14" fmla="*/ 6107599 h 6177668"/>
              <a:gd name="connsiteX15" fmla="*/ 6872248 w 12191999"/>
              <a:gd name="connsiteY15" fmla="*/ 6109467 h 6177668"/>
              <a:gd name="connsiteX16" fmla="*/ 6907812 w 12191999"/>
              <a:gd name="connsiteY16" fmla="*/ 6107715 h 6177668"/>
              <a:gd name="connsiteX17" fmla="*/ 6956484 w 12191999"/>
              <a:gd name="connsiteY17" fmla="*/ 6104658 h 6177668"/>
              <a:gd name="connsiteX18" fmla="*/ 7652688 w 12191999"/>
              <a:gd name="connsiteY18" fmla="*/ 6071273 h 6177668"/>
              <a:gd name="connsiteX19" fmla="*/ 8699923 w 12191999"/>
              <a:gd name="connsiteY19" fmla="*/ 5982083 h 6177668"/>
              <a:gd name="connsiteX20" fmla="*/ 9557819 w 12191999"/>
              <a:gd name="connsiteY20" fmla="*/ 5875435 h 6177668"/>
              <a:gd name="connsiteX21" fmla="*/ 10709534 w 12191999"/>
              <a:gd name="connsiteY21" fmla="*/ 5676156 h 6177668"/>
              <a:gd name="connsiteX22" fmla="*/ 12081554 w 12191999"/>
              <a:gd name="connsiteY22" fmla="*/ 5341561 h 6177668"/>
              <a:gd name="connsiteX23" fmla="*/ 12191999 w 12191999"/>
              <a:gd name="connsiteY23" fmla="*/ 5308238 h 6177668"/>
              <a:gd name="connsiteX24" fmla="*/ 12191999 w 12191999"/>
              <a:gd name="connsiteY24" fmla="*/ 5364054 h 6177668"/>
              <a:gd name="connsiteX25" fmla="*/ 11911964 w 12191999"/>
              <a:gd name="connsiteY25" fmla="*/ 5447316 h 6177668"/>
              <a:gd name="connsiteX26" fmla="*/ 11020049 w 12191999"/>
              <a:gd name="connsiteY26" fmla="*/ 5667491 h 6177668"/>
              <a:gd name="connsiteX27" fmla="*/ 10064425 w 12191999"/>
              <a:gd name="connsiteY27" fmla="*/ 5852245 h 6177668"/>
              <a:gd name="connsiteX28" fmla="*/ 9264124 w 12191999"/>
              <a:gd name="connsiteY28" fmla="*/ 5971252 h 6177668"/>
              <a:gd name="connsiteX29" fmla="*/ 8654182 w 12191999"/>
              <a:gd name="connsiteY29" fmla="*/ 6042605 h 6177668"/>
              <a:gd name="connsiteX30" fmla="*/ 7938866 w 12191999"/>
              <a:gd name="connsiteY30" fmla="*/ 6105677 h 6177668"/>
              <a:gd name="connsiteX31" fmla="*/ 7008089 w 12191999"/>
              <a:gd name="connsiteY31" fmla="*/ 6158427 h 6177668"/>
              <a:gd name="connsiteX32" fmla="*/ 6549390 w 12191999"/>
              <a:gd name="connsiteY32" fmla="*/ 6172697 h 6177668"/>
              <a:gd name="connsiteX33" fmla="*/ 6433696 w 12191999"/>
              <a:gd name="connsiteY33" fmla="*/ 6177668 h 6177668"/>
              <a:gd name="connsiteX34" fmla="*/ 6127899 w 12191999"/>
              <a:gd name="connsiteY34" fmla="*/ 6177668 h 6177668"/>
              <a:gd name="connsiteX35" fmla="*/ 6048391 w 12191999"/>
              <a:gd name="connsiteY35" fmla="*/ 6172953 h 6177668"/>
              <a:gd name="connsiteX36" fmla="*/ 5334221 w 12191999"/>
              <a:gd name="connsiteY36" fmla="*/ 6135747 h 6177668"/>
              <a:gd name="connsiteX37" fmla="*/ 4413510 w 12191999"/>
              <a:gd name="connsiteY37" fmla="*/ 6072039 h 6177668"/>
              <a:gd name="connsiteX38" fmla="*/ 3438265 w 12191999"/>
              <a:gd name="connsiteY38" fmla="*/ 5970870 h 6177668"/>
              <a:gd name="connsiteX39" fmla="*/ 2425303 w 12191999"/>
              <a:gd name="connsiteY39" fmla="*/ 5848805 h 6177668"/>
              <a:gd name="connsiteX40" fmla="*/ 1293973 w 12191999"/>
              <a:gd name="connsiteY40" fmla="*/ 5671060 h 6177668"/>
              <a:gd name="connsiteX41" fmla="*/ 126888 w 12191999"/>
              <a:gd name="connsiteY41" fmla="*/ 5425029 h 6177668"/>
              <a:gd name="connsiteX42" fmla="*/ 0 w 12191999"/>
              <a:gd name="connsiteY42" fmla="*/ 5392100 h 6177668"/>
              <a:gd name="connsiteX43" fmla="*/ 0 w 12191999"/>
              <a:gd name="connsiteY43" fmla="*/ 5333771 h 6177668"/>
              <a:gd name="connsiteX44" fmla="*/ 130837 w 12191999"/>
              <a:gd name="connsiteY44" fmla="*/ 5368509 h 6177668"/>
              <a:gd name="connsiteX45" fmla="*/ 660204 w 12191999"/>
              <a:gd name="connsiteY45" fmla="*/ 5490001 h 6177668"/>
              <a:gd name="connsiteX46" fmla="*/ 1831416 w 12191999"/>
              <a:gd name="connsiteY46" fmla="*/ 5705715 h 6177668"/>
              <a:gd name="connsiteX47" fmla="*/ 2677204 w 12191999"/>
              <a:gd name="connsiteY47" fmla="*/ 5825742 h 6177668"/>
              <a:gd name="connsiteX48" fmla="*/ 2644716 w 12191999"/>
              <a:gd name="connsiteY48" fmla="*/ 5815549 h 6177668"/>
              <a:gd name="connsiteX49" fmla="*/ 1173182 w 12191999"/>
              <a:gd name="connsiteY49" fmla="*/ 5474074 h 6177668"/>
              <a:gd name="connsiteX50" fmla="*/ 479527 w 12191999"/>
              <a:gd name="connsiteY50" fmla="*/ 5269379 h 6177668"/>
              <a:gd name="connsiteX51" fmla="*/ 0 w 12191999"/>
              <a:gd name="connsiteY51" fmla="*/ 5107083 h 6177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Cherry blossoms"/>
          <p:cNvPicPr>
            <a:picLocks noChangeAspect="1"/>
          </p:cNvPicPr>
          <p:nvPr/>
        </p:nvPicPr>
        <p:blipFill rotWithShape="1">
          <a:blip r:embed="rId1">
            <a:alphaModFix amt="55000"/>
          </a:blip>
          <a:srcRect t="9174" b="14917"/>
          <a:stretch>
            <a:fillRect/>
          </a:stretch>
        </p:blipFill>
        <p:spPr>
          <a:xfrm>
            <a:off x="-3155" y="99705"/>
            <a:ext cx="12191979" cy="6177658"/>
          </a:xfrm>
          <a:custGeom>
            <a:avLst/>
            <a:gdLst/>
            <a:ahLst/>
            <a:cxnLst/>
            <a:rect l="l" t="t" r="r" b="b"/>
            <a:pathLst>
              <a:path w="12191999" h="6177668">
                <a:moveTo>
                  <a:pt x="6861986" y="6107659"/>
                </a:moveTo>
                <a:lnTo>
                  <a:pt x="6860986" y="6107739"/>
                </a:lnTo>
                <a:lnTo>
                  <a:pt x="6860759" y="6108287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215324"/>
                </a:lnTo>
                <a:lnTo>
                  <a:pt x="12144282" y="5229900"/>
                </a:lnTo>
                <a:cubicBezTo>
                  <a:pt x="12016423" y="5267070"/>
                  <a:pt x="11888048" y="5302510"/>
                  <a:pt x="11759192" y="5336208"/>
                </a:cubicBezTo>
                <a:cubicBezTo>
                  <a:pt x="11344324" y="5446552"/>
                  <a:pt x="10926015" y="5542623"/>
                  <a:pt x="10505159" y="5627228"/>
                </a:cubicBezTo>
                <a:cubicBezTo>
                  <a:pt x="10171926" y="5694160"/>
                  <a:pt x="9837459" y="5754097"/>
                  <a:pt x="9501755" y="5807012"/>
                </a:cubicBezTo>
                <a:cubicBezTo>
                  <a:pt x="9180066" y="5857979"/>
                  <a:pt x="8857537" y="5903722"/>
                  <a:pt x="8534155" y="5944240"/>
                </a:cubicBezTo>
                <a:cubicBezTo>
                  <a:pt x="8286585" y="5975202"/>
                  <a:pt x="8038506" y="6001450"/>
                  <a:pt x="7790171" y="6026297"/>
                </a:cubicBezTo>
                <a:lnTo>
                  <a:pt x="7024337" y="6093812"/>
                </a:lnTo>
                <a:lnTo>
                  <a:pt x="7008892" y="6095938"/>
                </a:lnTo>
                <a:lnTo>
                  <a:pt x="6862735" y="6107599"/>
                </a:lnTo>
                <a:lnTo>
                  <a:pt x="6872248" y="6109467"/>
                </a:lnTo>
                <a:cubicBezTo>
                  <a:pt x="6883954" y="6109945"/>
                  <a:pt x="6896090" y="6107715"/>
                  <a:pt x="6907812" y="6107715"/>
                </a:cubicBezTo>
                <a:cubicBezTo>
                  <a:pt x="6923994" y="6107715"/>
                  <a:pt x="6940176" y="6105039"/>
                  <a:pt x="6956484" y="6104658"/>
                </a:cubicBezTo>
                <a:cubicBezTo>
                  <a:pt x="7188765" y="6099052"/>
                  <a:pt x="7420790" y="6086564"/>
                  <a:pt x="7652688" y="6071273"/>
                </a:cubicBezTo>
                <a:cubicBezTo>
                  <a:pt x="8002191" y="6048212"/>
                  <a:pt x="8351439" y="6019289"/>
                  <a:pt x="8699923" y="5982083"/>
                </a:cubicBezTo>
                <a:cubicBezTo>
                  <a:pt x="8986610" y="5952012"/>
                  <a:pt x="9272570" y="5916463"/>
                  <a:pt x="9557819" y="5875435"/>
                </a:cubicBezTo>
                <a:cubicBezTo>
                  <a:pt x="9943546" y="5819627"/>
                  <a:pt x="10327451" y="5753205"/>
                  <a:pt x="10709534" y="5676156"/>
                </a:cubicBezTo>
                <a:cubicBezTo>
                  <a:pt x="11171292" y="5582632"/>
                  <a:pt x="11629098" y="5472289"/>
                  <a:pt x="12081554" y="5341561"/>
                </a:cubicBezTo>
                <a:lnTo>
                  <a:pt x="12191999" y="5308238"/>
                </a:lnTo>
                <a:lnTo>
                  <a:pt x="12191999" y="5364054"/>
                </a:lnTo>
                <a:lnTo>
                  <a:pt x="11911964" y="5447316"/>
                </a:lnTo>
                <a:cubicBezTo>
                  <a:pt x="11616866" y="5529116"/>
                  <a:pt x="11319604" y="5601872"/>
                  <a:pt x="11020049" y="5667491"/>
                </a:cubicBezTo>
                <a:cubicBezTo>
                  <a:pt x="10703036" y="5737061"/>
                  <a:pt x="10384496" y="5798641"/>
                  <a:pt x="10064425" y="5852245"/>
                </a:cubicBezTo>
                <a:cubicBezTo>
                  <a:pt x="9798381" y="5896841"/>
                  <a:pt x="9531609" y="5936505"/>
                  <a:pt x="9264124" y="5971252"/>
                </a:cubicBezTo>
                <a:cubicBezTo>
                  <a:pt x="9061021" y="5997500"/>
                  <a:pt x="8857919" y="6022219"/>
                  <a:pt x="8654182" y="6042605"/>
                </a:cubicBezTo>
                <a:cubicBezTo>
                  <a:pt x="8416040" y="6065924"/>
                  <a:pt x="8177644" y="6087966"/>
                  <a:pt x="7938866" y="6105677"/>
                </a:cubicBezTo>
                <a:cubicBezTo>
                  <a:pt x="7628862" y="6128611"/>
                  <a:pt x="7318730" y="6146960"/>
                  <a:pt x="7008089" y="6158427"/>
                </a:cubicBezTo>
                <a:cubicBezTo>
                  <a:pt x="6855189" y="6164034"/>
                  <a:pt x="6702290" y="6167984"/>
                  <a:pt x="6549390" y="6172697"/>
                </a:cubicBezTo>
                <a:cubicBezTo>
                  <a:pt x="6510756" y="6170558"/>
                  <a:pt x="6472010" y="6172226"/>
                  <a:pt x="6433696" y="6177668"/>
                </a:cubicBezTo>
                <a:lnTo>
                  <a:pt x="6127899" y="6177668"/>
                </a:lnTo>
                <a:lnTo>
                  <a:pt x="6048391" y="6172953"/>
                </a:lnTo>
                <a:cubicBezTo>
                  <a:pt x="5810377" y="6160212"/>
                  <a:pt x="5572363" y="6146069"/>
                  <a:pt x="5334221" y="6135747"/>
                </a:cubicBezTo>
                <a:cubicBezTo>
                  <a:pt x="5026766" y="6123004"/>
                  <a:pt x="4719692" y="6101983"/>
                  <a:pt x="4413510" y="6072039"/>
                </a:cubicBezTo>
                <a:cubicBezTo>
                  <a:pt x="4088215" y="6040312"/>
                  <a:pt x="3763687" y="6004763"/>
                  <a:pt x="3438265" y="5970870"/>
                </a:cubicBezTo>
                <a:cubicBezTo>
                  <a:pt x="3099935" y="5935704"/>
                  <a:pt x="2762281" y="5895019"/>
                  <a:pt x="2425303" y="5848805"/>
                </a:cubicBezTo>
                <a:cubicBezTo>
                  <a:pt x="2047042" y="5797329"/>
                  <a:pt x="1669936" y="5738080"/>
                  <a:pt x="1293973" y="5671060"/>
                </a:cubicBezTo>
                <a:cubicBezTo>
                  <a:pt x="902168" y="5600534"/>
                  <a:pt x="512942" y="5519976"/>
                  <a:pt x="126888" y="5425029"/>
                </a:cubicBezTo>
                <a:lnTo>
                  <a:pt x="0" y="5392100"/>
                </a:lnTo>
                <a:lnTo>
                  <a:pt x="0" y="5333771"/>
                </a:lnTo>
                <a:lnTo>
                  <a:pt x="130837" y="5368509"/>
                </a:lnTo>
                <a:cubicBezTo>
                  <a:pt x="306720" y="5411799"/>
                  <a:pt x="483287" y="5452095"/>
                  <a:pt x="660204" y="5490001"/>
                </a:cubicBezTo>
                <a:cubicBezTo>
                  <a:pt x="1048569" y="5572948"/>
                  <a:pt x="1439228" y="5643664"/>
                  <a:pt x="1831416" y="5705715"/>
                </a:cubicBezTo>
                <a:cubicBezTo>
                  <a:pt x="2114917" y="5750440"/>
                  <a:pt x="2398801" y="5791595"/>
                  <a:pt x="2677204" y="5825742"/>
                </a:cubicBezTo>
                <a:cubicBezTo>
                  <a:pt x="2669177" y="5828418"/>
                  <a:pt x="2658222" y="5818097"/>
                  <a:pt x="2644716" y="5815549"/>
                </a:cubicBezTo>
                <a:cubicBezTo>
                  <a:pt x="2149740" y="5721171"/>
                  <a:pt x="1659233" y="5607352"/>
                  <a:pt x="1173182" y="5474074"/>
                </a:cubicBezTo>
                <a:cubicBezTo>
                  <a:pt x="940520" y="5410366"/>
                  <a:pt x="709302" y="5342134"/>
                  <a:pt x="479527" y="5269379"/>
                </a:cubicBezTo>
                <a:lnTo>
                  <a:pt x="0" y="5107083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9880" y="606425"/>
            <a:ext cx="9032875" cy="343662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8000" dirty="0">
                <a:solidFill>
                  <a:schemeClr val="bg1"/>
                </a:solidFill>
              </a:rPr>
              <a:t>Is there a link between childhood </a:t>
            </a:r>
            <a:r>
              <a:rPr lang="en-GB" sz="6700" dirty="0">
                <a:solidFill>
                  <a:schemeClr val="bg1"/>
                </a:solidFill>
              </a:rPr>
              <a:t>obesity and poverty?</a:t>
            </a:r>
            <a:br>
              <a:rPr lang="en-GB" sz="6700" dirty="0">
                <a:solidFill>
                  <a:schemeClr val="bg1"/>
                </a:solidFill>
              </a:rPr>
            </a:br>
            <a:r>
              <a:rPr lang="en-GB" sz="6700" dirty="0">
                <a:solidFill>
                  <a:schemeClr val="bg1"/>
                </a:solidFill>
              </a:rPr>
              <a:t>Viva Voce</a:t>
            </a:r>
            <a:endParaRPr lang="en-GB" sz="67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0825" y="4424920"/>
            <a:ext cx="9144000" cy="1197323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3200">
                <a:solidFill>
                  <a:schemeClr val="bg1"/>
                </a:solidFill>
              </a:rPr>
              <a:t>Rachel Jenkins</a:t>
            </a:r>
            <a:endParaRPr lang="en-GB" sz="3200">
              <a:solidFill>
                <a:schemeClr val="bg1"/>
              </a:solidFill>
            </a:endParaRPr>
          </a:p>
          <a:p>
            <a:pPr algn="ctr">
              <a:lnSpc>
                <a:spcPct val="100000"/>
              </a:lnSpc>
            </a:pPr>
            <a:r>
              <a:rPr lang="en-GB" sz="3200">
                <a:solidFill>
                  <a:schemeClr val="bg1"/>
                </a:solidFill>
              </a:rPr>
              <a:t>Student number 2005748</a:t>
            </a: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30" name="Rectangle 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974206" y="3650059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/>
                <a:cs typeface="Times New Roman" panose="02020603050405020304"/>
              </a:rPr>
              <a:t>This research project was to see if there is a link between childhood obesity and poverty. This was chosen because:</a:t>
            </a:r>
            <a:endParaRPr lang="en-GB" dirty="0"/>
          </a:p>
          <a:p>
            <a:pPr marL="457200" indent="-457200"/>
            <a:r>
              <a:rPr lang="en-GB" dirty="0">
                <a:latin typeface="Times New Roman" panose="02020603050405020304"/>
                <a:cs typeface="Times New Roman" panose="02020603050405020304"/>
              </a:rPr>
              <a:t>It is a current topic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pPr marL="457200" indent="-457200"/>
            <a:r>
              <a:rPr lang="en-GB" dirty="0">
                <a:latin typeface="Times New Roman" panose="02020603050405020304"/>
                <a:cs typeface="Times New Roman" panose="02020603050405020304"/>
              </a:rPr>
              <a:t>The cost-of-living crisis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pPr marL="457200" indent="-457200"/>
            <a:r>
              <a:rPr lang="en-GB" dirty="0">
                <a:latin typeface="Times New Roman" panose="02020603050405020304"/>
                <a:cs typeface="Times New Roman" panose="02020603050405020304"/>
              </a:rPr>
              <a:t>There has been evidence to suggest there is a link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pPr marL="457200" indent="-457200"/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endParaRPr lang="en-GB" dirty="0">
              <a:latin typeface="The Hand Bold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Aims and objectives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Times New Roman" panose="02020603050405020304"/>
                <a:cs typeface="Times New Roman" panose="02020603050405020304"/>
              </a:rPr>
              <a:t>The aim of my research project is:</a:t>
            </a:r>
            <a:endParaRPr lang="en-US" dirty="0">
              <a:latin typeface="The Hand Bold"/>
              <a:cs typeface="Times New Roman" panose="02020603050405020304"/>
            </a:endParaRPr>
          </a:p>
          <a:p>
            <a:r>
              <a:rPr lang="en-US" dirty="0">
                <a:latin typeface="Times New Roman" panose="02020603050405020304"/>
                <a:cs typeface="Times New Roman" panose="02020603050405020304"/>
              </a:rPr>
              <a:t>If there is a link</a:t>
            </a:r>
            <a:endParaRPr lang="en-US" dirty="0">
              <a:latin typeface="The Hand Bold"/>
              <a:cs typeface="Times New Roman" panose="02020603050405020304"/>
            </a:endParaRPr>
          </a:p>
          <a:p>
            <a:r>
              <a:rPr lang="en-US" dirty="0">
                <a:latin typeface="Times New Roman" panose="02020603050405020304"/>
                <a:cs typeface="Times New Roman" panose="02020603050405020304"/>
              </a:rPr>
              <a:t>Why there is possibly a link </a:t>
            </a:r>
            <a:endParaRPr lang="en-US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US" dirty="0">
                <a:latin typeface="Times New Roman" panose="02020603050405020304"/>
                <a:cs typeface="Times New Roman" panose="02020603050405020304"/>
              </a:rPr>
              <a:t>Are there a way to resolve the issue</a:t>
            </a:r>
            <a:endParaRPr lang="en-US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/>
                <a:cs typeface="Times New Roman" panose="02020603050405020304"/>
              </a:rPr>
              <a:t>The objectives were:</a:t>
            </a:r>
            <a:endParaRPr lang="en-US" dirty="0">
              <a:latin typeface="Times New Roman" panose="02020603050405020304"/>
              <a:cs typeface="Times New Roman" panose="02020603050405020304"/>
            </a:endParaRPr>
          </a:p>
          <a:p>
            <a:pPr marL="457200" indent="-457200"/>
            <a:r>
              <a:rPr lang="en-US" dirty="0">
                <a:latin typeface="Times New Roman" panose="02020603050405020304"/>
                <a:cs typeface="Times New Roman" panose="02020603050405020304"/>
              </a:rPr>
              <a:t>Gather any evidence to suggest a link</a:t>
            </a:r>
            <a:endParaRPr lang="en-US" dirty="0">
              <a:latin typeface="Times New Roman" panose="02020603050405020304"/>
              <a:cs typeface="Times New Roman" panose="02020603050405020304"/>
            </a:endParaRPr>
          </a:p>
          <a:p>
            <a:pPr marL="457200" indent="-457200"/>
            <a:r>
              <a:rPr lang="en-US" dirty="0">
                <a:latin typeface="Times New Roman" panose="02020603050405020304"/>
                <a:cs typeface="Times New Roman" panose="02020603050405020304"/>
              </a:rPr>
              <a:t>Analyse, evaluate and discuss any literature found</a:t>
            </a:r>
            <a:endParaRPr lang="en-US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049" y="379502"/>
            <a:ext cx="10788769" cy="1325563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Methodes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Secondary research by reading different articles written by different authors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CRAAP check list was used as it is easy to understand, and it helped pick out any relevant articles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All articles picked were peer reviewed </a:t>
            </a:r>
            <a:endParaRPr lang="en-GB" dirty="0"/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The articles that were selected were put in a table that is placed in the appendix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Analysis and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There is evidence to suggest there is a link between childhood obesity and poverty </a:t>
            </a:r>
            <a:endParaRPr lang="en-US" dirty="0"/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The evidence suggest that families in poverty struggle to afford fresh fruit and vegetables (Tittis et al, 2022). 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The evidence also suggests families in poverty are less active (</a:t>
            </a:r>
            <a:r>
              <a:rPr lang="en-GB" dirty="0" err="1">
                <a:latin typeface="Times New Roman" panose="02020603050405020304"/>
                <a:cs typeface="Times New Roman" panose="02020603050405020304"/>
              </a:rPr>
              <a:t>Alliott</a:t>
            </a:r>
            <a:r>
              <a:rPr lang="en-GB" dirty="0">
                <a:latin typeface="Times New Roman" panose="02020603050405020304"/>
                <a:cs typeface="Times New Roman" panose="02020603050405020304"/>
              </a:rPr>
              <a:t>, et al, 2022). 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Evidence to suggest that children in poverty can be underweight as well as overweight (Pearce, Rougeaux and Law, 2015). 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endParaRPr lang="en-GB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Statistics on childhood obesity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14.4% of children aged between 4 to 5 are classed as obese 13.3% are overweight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25.5% of children aged between 10-11 are classed as obese and 15.% are overweight (Baker, 2023).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In Wales it is believed that 12% of children starting primary school are obese (NHS Wales 2022).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Statistics on poverty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/>
                <a:cs typeface="Times New Roman" panose="02020603050405020304"/>
              </a:rPr>
              <a:t>It has been estimated that: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13.4 million of the UK population are living in poverty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7.9 million are adults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3.9 million are families with children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1.7 million are pensioners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/>
                <a:cs typeface="Times New Roman" panose="02020603050405020304"/>
              </a:rPr>
              <a:t>(Joseph Round Tree Foundation, 2023).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/>
                <a:cs typeface="Times New Roman" panose="02020603050405020304"/>
              </a:rPr>
              <a:t>To summaries everything up</a:t>
            </a:r>
            <a:endParaRPr lang="en-GB" dirty="0">
              <a:latin typeface="The Hand Bold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There is evidence to suggest there is a link between childhood obesity and poverty.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Themes kept repeating themselves with the cost of fresh foods over the cost of frozen processed foods.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Families seen to be less active.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Evidence also suggests that children in poverty can also be underweight due to the lack of food they eat.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Free school meals for children who families receive a low income (</a:t>
            </a:r>
            <a:r>
              <a:rPr lang="en-GB">
                <a:latin typeface="Times New Roman" panose="02020603050405020304"/>
                <a:cs typeface="Times New Roman" panose="02020603050405020304"/>
              </a:rPr>
              <a:t>Hodkinson, 2019).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Children could try to grow their own fruit or vegetables (Feliciano, </a:t>
            </a:r>
            <a:r>
              <a:rPr lang="en-GB">
                <a:latin typeface="Times New Roman" panose="02020603050405020304"/>
                <a:cs typeface="Times New Roman" panose="02020603050405020304"/>
              </a:rPr>
              <a:t>2022).</a:t>
            </a:r>
            <a:r>
              <a:rPr lang="en-GB" dirty="0">
                <a:latin typeface="Times New Roman" panose="02020603050405020304"/>
                <a:cs typeface="Times New Roman" panose="02020603050405020304"/>
              </a:rPr>
              <a:t> 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Families could take their children to the park to kick a ball around (Willis, et </a:t>
            </a:r>
            <a:r>
              <a:rPr lang="en-GB">
                <a:latin typeface="Times New Roman" panose="02020603050405020304"/>
                <a:cs typeface="Times New Roman" panose="02020603050405020304"/>
              </a:rPr>
              <a:t>al, 2012).</a:t>
            </a:r>
            <a:endParaRPr lang="en-GB" dirty="0">
              <a:latin typeface="Times New Roman" panose="02020603050405020304"/>
              <a:cs typeface="Times New Roman" panose="02020603050405020304"/>
            </a:endParaRPr>
          </a:p>
          <a:p>
            <a:r>
              <a:rPr lang="en-GB" dirty="0">
                <a:latin typeface="Times New Roman" panose="02020603050405020304"/>
                <a:cs typeface="Times New Roman" panose="02020603050405020304"/>
              </a:rPr>
              <a:t>Families could see what support they could get from the government (Solar,</a:t>
            </a:r>
            <a:r>
              <a:rPr lang="en-GB">
                <a:latin typeface="Times New Roman" panose="02020603050405020304"/>
                <a:cs typeface="Times New Roman" panose="02020603050405020304"/>
              </a:rPr>
              <a:t> 2020).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References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 err="1">
                <a:latin typeface="Times New Roman" panose="02020603050405020304"/>
                <a:cs typeface="Times New Roman" panose="02020603050405020304"/>
              </a:rPr>
              <a:t>Alliott</a:t>
            </a: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, O. Ryan, M. Fairbrother, H. Van Sluijs, E. (2022) ‘Do adolescents’ experiences of the barriers to and facilitators of physical activity differ by socioeconomic position? A systematic review of qualitative evidence’, Obesity Reviews, 23(3), pp. 1–19.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Baker, C. (2023) Obesity statistics - House of Commons Library, UK Parliament. Available at: https://commonslibrary.parliament.uk/research-briefings/sn03336/ (Accessed: April 19, 2023).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Feliciano, D. (2022) ‘Factors influencing the adoption of sustainable agricultural practices: the case of seven horticultural farms in the United Kingdom’, Scottish Geographical Journal, 138(3/4), pp. 291–320.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Hodgkinson, A. Abbott, J. Hurley, M. Qualter, P. (2019) ‘An educational intervention to prevent overweight in pre-school years: a cluster randomised trial with a focus on disadvantaged families’, BMC Public Health, 19(1), pp. 1–13.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JRF (2023) </a:t>
            </a:r>
            <a:r>
              <a:rPr lang="en-GB" sz="1800" i="1" dirty="0">
                <a:latin typeface="Times New Roman" panose="02020603050405020304"/>
                <a:cs typeface="Times New Roman" panose="02020603050405020304"/>
              </a:rPr>
              <a:t>What is poverty?, JRF</a:t>
            </a: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. Available at: https://www.jrf.org.uk/our-work/what-is-poverty (Accessed: April 19, 2023).</a:t>
            </a:r>
            <a:endParaRPr lang="en-GB" sz="1600" dirty="0"/>
          </a:p>
          <a:p>
            <a:pPr marL="0" indent="0">
              <a:buNone/>
            </a:pP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GB" sz="1800" dirty="0"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/>
              <a:t>References 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NHS Wales (2022) Child measurement programme shows increase in numbers of children with obesity, Public Health Wales. Available at: https://phw.nhs.wales/news/child-measurement-programme-shows-increase-in-numbers-of-children-with-obesity/ (Accessed: April 19, 2023).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Pearce, A., Rougeaux, E. and Law, C. (2015) ‘Disadvantaged children at greater relative risk of thinness (as well as obesity): a secondary data analysis of the England National Child Measurement Programme and the UK Millennium Cohort Study’, International Journal for Equity in Health, 14(1), pp. 1–12. 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Solar, C. (2020) ‘Introducing Change in Public Service Organizations under Austerity: The Complex Case of the Governance of the Defence in the United Kingdom’, </a:t>
            </a:r>
            <a:r>
              <a:rPr lang="en-GB" sz="1800" i="1" dirty="0">
                <a:latin typeface="Times New Roman" panose="02020603050405020304"/>
                <a:cs typeface="Times New Roman" panose="02020603050405020304"/>
              </a:rPr>
              <a:t>Politics &amp; Policy, </a:t>
            </a: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48(4), pp. 700–726. 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Tittis, E., Procter, R. and Walasek, L. (2022) Assessing physical access to healthy food across United Kingdom: A systematic review of measures and findings. </a:t>
            </a:r>
            <a:r>
              <a:rPr lang="en-GB" sz="1800" i="1" dirty="0">
                <a:latin typeface="Times New Roman" panose="02020603050405020304"/>
                <a:cs typeface="Times New Roman" panose="02020603050405020304"/>
              </a:rPr>
              <a:t>Obesity Science &amp; Practice,</a:t>
            </a: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 8(2), pp. 233-246.  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Willis, T.A. </a:t>
            </a:r>
            <a:r>
              <a:rPr lang="en-GB" sz="1800" dirty="0" err="1">
                <a:latin typeface="Times New Roman" panose="02020603050405020304"/>
                <a:cs typeface="Times New Roman" panose="02020603050405020304"/>
              </a:rPr>
              <a:t>Potrata</a:t>
            </a:r>
            <a:r>
              <a:rPr lang="en-GB" sz="1800" dirty="0">
                <a:latin typeface="Times New Roman" panose="02020603050405020304"/>
                <a:cs typeface="Times New Roman" panose="02020603050405020304"/>
              </a:rPr>
              <a:t>, B. Hunt, C. and Rudolf, M. (2012) ‘Training community practitioners to work more effectively with parents to prevent childhood obesity: the impact of HENRY upon Children’s Centres and their staff’, Journal of Human Nutrition &amp; Dietetics, 25(5), pp. 460–468. </a:t>
            </a: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GB" sz="1800" dirty="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4833</Words>
  <Application>WPS Presentation</Application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SimSun</vt:lpstr>
      <vt:lpstr>Wingdings</vt:lpstr>
      <vt:lpstr>Times New Roman</vt:lpstr>
      <vt:lpstr>The Hand Bold</vt:lpstr>
      <vt:lpstr>Segoe Print</vt:lpstr>
      <vt:lpstr>The Serif Hand Black</vt:lpstr>
      <vt:lpstr>Microsoft YaHei</vt:lpstr>
      <vt:lpstr>Arial Unicode MS</vt:lpstr>
      <vt:lpstr>Calibri</vt:lpstr>
      <vt:lpstr>The Hand Bold</vt:lpstr>
      <vt:lpstr>SketchyVTI</vt:lpstr>
      <vt:lpstr>Is there a link between childhood obesity and poverty? Viva Voce</vt:lpstr>
      <vt:lpstr>Introduction</vt:lpstr>
      <vt:lpstr>Aims and objectives </vt:lpstr>
      <vt:lpstr>Methodes used</vt:lpstr>
      <vt:lpstr> Analysis and findings</vt:lpstr>
      <vt:lpstr>Statistics on childhood obesity</vt:lpstr>
      <vt:lpstr>Statistics on poverty</vt:lpstr>
      <vt:lpstr>conclusion</vt:lpstr>
      <vt:lpstr>recommendations</vt:lpstr>
      <vt:lpstr>References </vt:lpstr>
      <vt:lpstr>References 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Home</cp:lastModifiedBy>
  <cp:revision>486</cp:revision>
  <dcterms:created xsi:type="dcterms:W3CDTF">2023-01-31T11:35:00Z</dcterms:created>
  <dcterms:modified xsi:type="dcterms:W3CDTF">2023-04-24T09:08:18Z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0x010100FDA58350210E814BBEB002AE780B8382</vt:lpwstr>
  </property>
  <property fmtid="{D5CDD505-2E9C-101B-9397-08002B2CF9AE}" pid="3" name="ICV">
    <vt:lpwstr>6C8F29916A3B4A94B0E2D91CF8653D69</vt:lpwstr>
  </property>
  <property fmtid="{D5CDD505-2E9C-101B-9397-08002B2CF9AE}" pid="4" name="KSOProductBuildVer">
    <vt:lpwstr>1033-11.2.0.11219</vt:lpwstr>
  </property>
</Properties>
</file>