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w8lbnZsZuUDnhiU" ContentType="image/png"/>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8"/>
  </p:notesMasterIdLst>
  <p:sldIdLst>
    <p:sldId id="260" r:id="rId3"/>
    <p:sldId id="261" r:id="rId4"/>
    <p:sldId id="263" r:id="rId5"/>
    <p:sldId id="291" r:id="rId6"/>
    <p:sldId id="281" r:id="rId7"/>
    <p:sldId id="284" r:id="rId8"/>
    <p:sldId id="282" r:id="rId9"/>
    <p:sldId id="285" r:id="rId10"/>
    <p:sldId id="283" r:id="rId11"/>
    <p:sldId id="286" r:id="rId12"/>
    <p:sldId id="271" r:id="rId13"/>
    <p:sldId id="287" r:id="rId14"/>
    <p:sldId id="288" r:id="rId15"/>
    <p:sldId id="289" r:id="rId16"/>
    <p:sldId id="290" r:id="rId17"/>
    <p:sldId id="262" r:id="rId18"/>
    <p:sldId id="277" r:id="rId19"/>
    <p:sldId id="268" r:id="rId20"/>
    <p:sldId id="278" r:id="rId21"/>
    <p:sldId id="279" r:id="rId22"/>
    <p:sldId id="280" r:id="rId23"/>
    <p:sldId id="270" r:id="rId24"/>
    <p:sldId id="292" r:id="rId25"/>
    <p:sldId id="293" r:id="rId26"/>
    <p:sldId id="25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C69EEE-0A17-4A21-89CC-F958977D4EDB}" v="9" dt="2024-11-20T21:26:06.775"/>
    <p1510:client id="{C408F528-D0C2-445D-A3C6-CFC79246FF63}" v="278" dt="2024-11-20T10:15:40.7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250"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viewProps" Target="viewProps.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anne Bowers" userId="9b591d8abee105db" providerId="LiveId" clId="{4FC69EEE-0A17-4A21-89CC-F958977D4EDB}"/>
    <pc:docChg chg="modSld">
      <pc:chgData name="Joanne Bowers" userId="9b591d8abee105db" providerId="LiveId" clId="{4FC69EEE-0A17-4A21-89CC-F958977D4EDB}" dt="2024-11-20T21:26:13.061" v="12" actId="14100"/>
      <pc:docMkLst>
        <pc:docMk/>
      </pc:docMkLst>
      <pc:sldChg chg="addSp modSp mod modAnim">
        <pc:chgData name="Joanne Bowers" userId="9b591d8abee105db" providerId="LiveId" clId="{4FC69EEE-0A17-4A21-89CC-F958977D4EDB}" dt="2024-11-20T21:26:13.061" v="12" actId="14100"/>
        <pc:sldMkLst>
          <pc:docMk/>
          <pc:sldMk cId="1491703182" sldId="262"/>
        </pc:sldMkLst>
        <pc:spChg chg="add mod">
          <ac:chgData name="Joanne Bowers" userId="9b591d8abee105db" providerId="LiveId" clId="{4FC69EEE-0A17-4A21-89CC-F958977D4EDB}" dt="2024-11-20T21:26:06.775" v="10" actId="20577"/>
          <ac:spMkLst>
            <pc:docMk/>
            <pc:sldMk cId="1491703182" sldId="262"/>
            <ac:spMk id="2" creationId="{4D9961CA-0BA9-B149-5E6D-3B92298C58AF}"/>
          </ac:spMkLst>
        </pc:spChg>
        <pc:spChg chg="mod">
          <ac:chgData name="Joanne Bowers" userId="9b591d8abee105db" providerId="LiveId" clId="{4FC69EEE-0A17-4A21-89CC-F958977D4EDB}" dt="2024-11-20T21:26:13.061" v="12" actId="14100"/>
          <ac:spMkLst>
            <pc:docMk/>
            <pc:sldMk cId="1491703182" sldId="262"/>
            <ac:spMk id="5" creationId="{35627669-DCDB-F7CF-27E4-071D3DE8F4EC}"/>
          </ac:spMkLst>
        </pc:spChg>
        <pc:spChg chg="mod">
          <ac:chgData name="Joanne Bowers" userId="9b591d8abee105db" providerId="LiveId" clId="{4FC69EEE-0A17-4A21-89CC-F958977D4EDB}" dt="2024-11-20T21:25:53.416" v="0" actId="20577"/>
          <ac:spMkLst>
            <pc:docMk/>
            <pc:sldMk cId="1491703182" sldId="262"/>
            <ac:spMk id="14" creationId="{93D570EF-F48B-1F22-0A36-732B5FFCE63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D58683-1D0E-45CA-9E06-77DCFFB88AE1}" type="datetimeFigureOut">
              <a:rPr lang="cy-GB" smtClean="0"/>
              <a:t>20/11/2024</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8CEDE0-5210-4CDC-B99D-7B49038C5604}" type="slidenum">
              <a:rPr lang="cy-GB" smtClean="0"/>
              <a:t>‹#›</a:t>
            </a:fld>
            <a:endParaRPr lang="cy-GB"/>
          </a:p>
        </p:txBody>
      </p:sp>
    </p:spTree>
    <p:extLst>
      <p:ext uri="{BB962C8B-B14F-4D97-AF65-F5344CB8AC3E}">
        <p14:creationId xmlns:p14="http://schemas.microsoft.com/office/powerpoint/2010/main" val="1359121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AE8CEDE0-5210-4CDC-B99D-7B49038C5604}" type="slidenum">
              <a:rPr lang="cy-GB" smtClean="0"/>
              <a:t>3</a:t>
            </a:fld>
            <a:endParaRPr lang="cy-GB"/>
          </a:p>
        </p:txBody>
      </p:sp>
    </p:spTree>
    <p:extLst>
      <p:ext uri="{BB962C8B-B14F-4D97-AF65-F5344CB8AC3E}">
        <p14:creationId xmlns:p14="http://schemas.microsoft.com/office/powerpoint/2010/main" val="34925863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87E87-B0EC-ABA4-64AB-7CC1B8FE2E4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cy-GB"/>
          </a:p>
        </p:txBody>
      </p:sp>
      <p:sp>
        <p:nvSpPr>
          <p:cNvPr id="3" name="Subtitle 2">
            <a:extLst>
              <a:ext uri="{FF2B5EF4-FFF2-40B4-BE49-F238E27FC236}">
                <a16:creationId xmlns:a16="http://schemas.microsoft.com/office/drawing/2014/main" id="{58784CE9-CE5E-FBE6-8407-A0E0664B93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cy-GB"/>
          </a:p>
        </p:txBody>
      </p:sp>
      <p:sp>
        <p:nvSpPr>
          <p:cNvPr id="4" name="Date Placeholder 3">
            <a:extLst>
              <a:ext uri="{FF2B5EF4-FFF2-40B4-BE49-F238E27FC236}">
                <a16:creationId xmlns:a16="http://schemas.microsoft.com/office/drawing/2014/main" id="{664472B6-9843-E21F-CBE7-25BC3427CC46}"/>
              </a:ext>
            </a:extLst>
          </p:cNvPr>
          <p:cNvSpPr>
            <a:spLocks noGrp="1"/>
          </p:cNvSpPr>
          <p:nvPr>
            <p:ph type="dt" sz="half" idx="10"/>
          </p:nvPr>
        </p:nvSpPr>
        <p:spPr/>
        <p:txBody>
          <a:bodyPr/>
          <a:lstStyle/>
          <a:p>
            <a:fld id="{37B2C812-EC75-4676-8AD9-A2BD470DBA7C}" type="datetimeFigureOut">
              <a:rPr lang="cy-GB" smtClean="0"/>
              <a:t>20/11/2024</a:t>
            </a:fld>
            <a:endParaRPr lang="cy-GB"/>
          </a:p>
        </p:txBody>
      </p:sp>
      <p:sp>
        <p:nvSpPr>
          <p:cNvPr id="5" name="Footer Placeholder 4">
            <a:extLst>
              <a:ext uri="{FF2B5EF4-FFF2-40B4-BE49-F238E27FC236}">
                <a16:creationId xmlns:a16="http://schemas.microsoft.com/office/drawing/2014/main" id="{62954B4A-9299-8B34-0D87-216BABA86CCB}"/>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ED7AF8DC-035D-DD97-D3E4-4336F48C0DC1}"/>
              </a:ext>
            </a:extLst>
          </p:cNvPr>
          <p:cNvSpPr>
            <a:spLocks noGrp="1"/>
          </p:cNvSpPr>
          <p:nvPr>
            <p:ph type="sldNum" sz="quarter" idx="12"/>
          </p:nvPr>
        </p:nvSpPr>
        <p:spPr/>
        <p:txBody>
          <a:bodyPr/>
          <a:lstStyle/>
          <a:p>
            <a:fld id="{8022957A-7FD2-4913-A817-F40C37DEBBE8}" type="slidenum">
              <a:rPr lang="cy-GB" smtClean="0"/>
              <a:t>‹#›</a:t>
            </a:fld>
            <a:endParaRPr lang="cy-GB"/>
          </a:p>
        </p:txBody>
      </p:sp>
    </p:spTree>
    <p:extLst>
      <p:ext uri="{BB962C8B-B14F-4D97-AF65-F5344CB8AC3E}">
        <p14:creationId xmlns:p14="http://schemas.microsoft.com/office/powerpoint/2010/main" val="145452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C67E9-F958-4A38-1332-9F432B72E205}"/>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F19DA61A-E126-3CB6-4332-B141E34013A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9E11007F-D124-EDC5-3B24-5BEEB78D4DC0}"/>
              </a:ext>
            </a:extLst>
          </p:cNvPr>
          <p:cNvSpPr>
            <a:spLocks noGrp="1"/>
          </p:cNvSpPr>
          <p:nvPr>
            <p:ph type="dt" sz="half" idx="10"/>
          </p:nvPr>
        </p:nvSpPr>
        <p:spPr/>
        <p:txBody>
          <a:bodyPr/>
          <a:lstStyle/>
          <a:p>
            <a:fld id="{37B2C812-EC75-4676-8AD9-A2BD470DBA7C}" type="datetimeFigureOut">
              <a:rPr lang="cy-GB" smtClean="0"/>
              <a:t>20/11/2024</a:t>
            </a:fld>
            <a:endParaRPr lang="cy-GB"/>
          </a:p>
        </p:txBody>
      </p:sp>
      <p:sp>
        <p:nvSpPr>
          <p:cNvPr id="5" name="Footer Placeholder 4">
            <a:extLst>
              <a:ext uri="{FF2B5EF4-FFF2-40B4-BE49-F238E27FC236}">
                <a16:creationId xmlns:a16="http://schemas.microsoft.com/office/drawing/2014/main" id="{742B7A0F-FAEA-9462-6C71-4CF57568E74E}"/>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B976A610-F828-DD4E-E4FA-B5A7D48B9A68}"/>
              </a:ext>
            </a:extLst>
          </p:cNvPr>
          <p:cNvSpPr>
            <a:spLocks noGrp="1"/>
          </p:cNvSpPr>
          <p:nvPr>
            <p:ph type="sldNum" sz="quarter" idx="12"/>
          </p:nvPr>
        </p:nvSpPr>
        <p:spPr/>
        <p:txBody>
          <a:bodyPr/>
          <a:lstStyle/>
          <a:p>
            <a:fld id="{8022957A-7FD2-4913-A817-F40C37DEBBE8}" type="slidenum">
              <a:rPr lang="cy-GB" smtClean="0"/>
              <a:t>‹#›</a:t>
            </a:fld>
            <a:endParaRPr lang="cy-GB"/>
          </a:p>
        </p:txBody>
      </p:sp>
    </p:spTree>
    <p:extLst>
      <p:ext uri="{BB962C8B-B14F-4D97-AF65-F5344CB8AC3E}">
        <p14:creationId xmlns:p14="http://schemas.microsoft.com/office/powerpoint/2010/main" val="1593265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8CFD0-D826-8063-B662-2C4C80194F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cy-GB"/>
          </a:p>
        </p:txBody>
      </p:sp>
      <p:sp>
        <p:nvSpPr>
          <p:cNvPr id="3" name="Text Placeholder 2">
            <a:extLst>
              <a:ext uri="{FF2B5EF4-FFF2-40B4-BE49-F238E27FC236}">
                <a16:creationId xmlns:a16="http://schemas.microsoft.com/office/drawing/2014/main" id="{9A8F7097-E710-2010-8334-F94B032BA81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F338C9-C9C4-A705-5A14-8B930AF7BF93}"/>
              </a:ext>
            </a:extLst>
          </p:cNvPr>
          <p:cNvSpPr>
            <a:spLocks noGrp="1"/>
          </p:cNvSpPr>
          <p:nvPr>
            <p:ph type="dt" sz="half" idx="10"/>
          </p:nvPr>
        </p:nvSpPr>
        <p:spPr/>
        <p:txBody>
          <a:bodyPr/>
          <a:lstStyle/>
          <a:p>
            <a:fld id="{37B2C812-EC75-4676-8AD9-A2BD470DBA7C}" type="datetimeFigureOut">
              <a:rPr lang="cy-GB" smtClean="0"/>
              <a:t>20/11/2024</a:t>
            </a:fld>
            <a:endParaRPr lang="cy-GB"/>
          </a:p>
        </p:txBody>
      </p:sp>
      <p:sp>
        <p:nvSpPr>
          <p:cNvPr id="5" name="Footer Placeholder 4">
            <a:extLst>
              <a:ext uri="{FF2B5EF4-FFF2-40B4-BE49-F238E27FC236}">
                <a16:creationId xmlns:a16="http://schemas.microsoft.com/office/drawing/2014/main" id="{01BC58D9-A9C0-F58B-7F5E-5E761E4891C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01E773E6-B5F8-10EE-9421-F10BDC3227F2}"/>
              </a:ext>
            </a:extLst>
          </p:cNvPr>
          <p:cNvSpPr>
            <a:spLocks noGrp="1"/>
          </p:cNvSpPr>
          <p:nvPr>
            <p:ph type="sldNum" sz="quarter" idx="12"/>
          </p:nvPr>
        </p:nvSpPr>
        <p:spPr/>
        <p:txBody>
          <a:bodyPr/>
          <a:lstStyle/>
          <a:p>
            <a:fld id="{8022957A-7FD2-4913-A817-F40C37DEBBE8}" type="slidenum">
              <a:rPr lang="cy-GB" smtClean="0"/>
              <a:t>‹#›</a:t>
            </a:fld>
            <a:endParaRPr lang="cy-GB"/>
          </a:p>
        </p:txBody>
      </p:sp>
    </p:spTree>
    <p:extLst>
      <p:ext uri="{BB962C8B-B14F-4D97-AF65-F5344CB8AC3E}">
        <p14:creationId xmlns:p14="http://schemas.microsoft.com/office/powerpoint/2010/main" val="1017085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7B452-216A-BB9F-75B4-D763DC10F564}"/>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24722D98-7B25-19CD-39E6-83C7AC2528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a:extLst>
              <a:ext uri="{FF2B5EF4-FFF2-40B4-BE49-F238E27FC236}">
                <a16:creationId xmlns:a16="http://schemas.microsoft.com/office/drawing/2014/main" id="{6A1DC8D9-8977-ADAB-9CE5-AEB409E282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Date Placeholder 4">
            <a:extLst>
              <a:ext uri="{FF2B5EF4-FFF2-40B4-BE49-F238E27FC236}">
                <a16:creationId xmlns:a16="http://schemas.microsoft.com/office/drawing/2014/main" id="{16FB66C0-2542-7E3B-AA52-11A31226F381}"/>
              </a:ext>
            </a:extLst>
          </p:cNvPr>
          <p:cNvSpPr>
            <a:spLocks noGrp="1"/>
          </p:cNvSpPr>
          <p:nvPr>
            <p:ph type="dt" sz="half" idx="10"/>
          </p:nvPr>
        </p:nvSpPr>
        <p:spPr/>
        <p:txBody>
          <a:bodyPr/>
          <a:lstStyle/>
          <a:p>
            <a:fld id="{37B2C812-EC75-4676-8AD9-A2BD470DBA7C}" type="datetimeFigureOut">
              <a:rPr lang="cy-GB" smtClean="0"/>
              <a:t>20/11/2024</a:t>
            </a:fld>
            <a:endParaRPr lang="cy-GB"/>
          </a:p>
        </p:txBody>
      </p:sp>
      <p:sp>
        <p:nvSpPr>
          <p:cNvPr id="6" name="Footer Placeholder 5">
            <a:extLst>
              <a:ext uri="{FF2B5EF4-FFF2-40B4-BE49-F238E27FC236}">
                <a16:creationId xmlns:a16="http://schemas.microsoft.com/office/drawing/2014/main" id="{65BCF262-FA62-53CA-2A1F-08DD70189167}"/>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8753FED2-DA23-12E9-48C3-3CE69D3F2BE9}"/>
              </a:ext>
            </a:extLst>
          </p:cNvPr>
          <p:cNvSpPr>
            <a:spLocks noGrp="1"/>
          </p:cNvSpPr>
          <p:nvPr>
            <p:ph type="sldNum" sz="quarter" idx="12"/>
          </p:nvPr>
        </p:nvSpPr>
        <p:spPr/>
        <p:txBody>
          <a:bodyPr/>
          <a:lstStyle/>
          <a:p>
            <a:fld id="{8022957A-7FD2-4913-A817-F40C37DEBBE8}" type="slidenum">
              <a:rPr lang="cy-GB" smtClean="0"/>
              <a:t>‹#›</a:t>
            </a:fld>
            <a:endParaRPr lang="cy-GB"/>
          </a:p>
        </p:txBody>
      </p:sp>
    </p:spTree>
    <p:extLst>
      <p:ext uri="{BB962C8B-B14F-4D97-AF65-F5344CB8AC3E}">
        <p14:creationId xmlns:p14="http://schemas.microsoft.com/office/powerpoint/2010/main" val="914946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4D4A9-E5DF-FE45-6F07-4BCC1FB1A966}"/>
              </a:ext>
            </a:extLst>
          </p:cNvPr>
          <p:cNvSpPr>
            <a:spLocks noGrp="1"/>
          </p:cNvSpPr>
          <p:nvPr>
            <p:ph type="title"/>
          </p:nvPr>
        </p:nvSpPr>
        <p:spPr>
          <a:xfrm>
            <a:off x="839788" y="365125"/>
            <a:ext cx="10515600" cy="1325563"/>
          </a:xfrm>
        </p:spPr>
        <p:txBody>
          <a:bodyPr/>
          <a:lstStyle/>
          <a:p>
            <a:r>
              <a:rPr lang="en-US"/>
              <a:t>Click to edit Master title style</a:t>
            </a:r>
            <a:endParaRPr lang="cy-GB"/>
          </a:p>
        </p:txBody>
      </p:sp>
      <p:sp>
        <p:nvSpPr>
          <p:cNvPr id="3" name="Text Placeholder 2">
            <a:extLst>
              <a:ext uri="{FF2B5EF4-FFF2-40B4-BE49-F238E27FC236}">
                <a16:creationId xmlns:a16="http://schemas.microsoft.com/office/drawing/2014/main" id="{A066EF4E-1AFC-96F4-C0D7-FB0426913B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2C0400-D83E-8484-F708-D8DC70C8585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a:extLst>
              <a:ext uri="{FF2B5EF4-FFF2-40B4-BE49-F238E27FC236}">
                <a16:creationId xmlns:a16="http://schemas.microsoft.com/office/drawing/2014/main" id="{7F073EA7-807F-F5C1-6981-4C94610AAC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C1493C-465C-91B0-7E35-CAD9F7EDEB2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a:extLst>
              <a:ext uri="{FF2B5EF4-FFF2-40B4-BE49-F238E27FC236}">
                <a16:creationId xmlns:a16="http://schemas.microsoft.com/office/drawing/2014/main" id="{522EF581-D028-80DA-C715-A81D4BACD56A}"/>
              </a:ext>
            </a:extLst>
          </p:cNvPr>
          <p:cNvSpPr>
            <a:spLocks noGrp="1"/>
          </p:cNvSpPr>
          <p:nvPr>
            <p:ph type="dt" sz="half" idx="10"/>
          </p:nvPr>
        </p:nvSpPr>
        <p:spPr/>
        <p:txBody>
          <a:bodyPr/>
          <a:lstStyle/>
          <a:p>
            <a:fld id="{37B2C812-EC75-4676-8AD9-A2BD470DBA7C}" type="datetimeFigureOut">
              <a:rPr lang="cy-GB" smtClean="0"/>
              <a:t>20/11/2024</a:t>
            </a:fld>
            <a:endParaRPr lang="cy-GB"/>
          </a:p>
        </p:txBody>
      </p:sp>
      <p:sp>
        <p:nvSpPr>
          <p:cNvPr id="8" name="Footer Placeholder 7">
            <a:extLst>
              <a:ext uri="{FF2B5EF4-FFF2-40B4-BE49-F238E27FC236}">
                <a16:creationId xmlns:a16="http://schemas.microsoft.com/office/drawing/2014/main" id="{3DD53BEA-EBC2-9835-0945-B2B379535022}"/>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A778BF2E-D3EF-472E-7695-579DCE8E3001}"/>
              </a:ext>
            </a:extLst>
          </p:cNvPr>
          <p:cNvSpPr>
            <a:spLocks noGrp="1"/>
          </p:cNvSpPr>
          <p:nvPr>
            <p:ph type="sldNum" sz="quarter" idx="12"/>
          </p:nvPr>
        </p:nvSpPr>
        <p:spPr/>
        <p:txBody>
          <a:bodyPr/>
          <a:lstStyle/>
          <a:p>
            <a:fld id="{8022957A-7FD2-4913-A817-F40C37DEBBE8}" type="slidenum">
              <a:rPr lang="cy-GB" smtClean="0"/>
              <a:t>‹#›</a:t>
            </a:fld>
            <a:endParaRPr lang="cy-GB"/>
          </a:p>
        </p:txBody>
      </p:sp>
    </p:spTree>
    <p:extLst>
      <p:ext uri="{BB962C8B-B14F-4D97-AF65-F5344CB8AC3E}">
        <p14:creationId xmlns:p14="http://schemas.microsoft.com/office/powerpoint/2010/main" val="1595482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2FF79-BFA7-9903-4055-FE9AE5E65C97}"/>
              </a:ext>
            </a:extLst>
          </p:cNvPr>
          <p:cNvSpPr>
            <a:spLocks noGrp="1"/>
          </p:cNvSpPr>
          <p:nvPr>
            <p:ph type="title"/>
          </p:nvPr>
        </p:nvSpPr>
        <p:spPr/>
        <p:txBody>
          <a:bodyPr/>
          <a:lstStyle/>
          <a:p>
            <a:r>
              <a:rPr lang="en-US"/>
              <a:t>Click to edit Master title style</a:t>
            </a:r>
            <a:endParaRPr lang="cy-GB"/>
          </a:p>
        </p:txBody>
      </p:sp>
      <p:sp>
        <p:nvSpPr>
          <p:cNvPr id="3" name="Date Placeholder 2">
            <a:extLst>
              <a:ext uri="{FF2B5EF4-FFF2-40B4-BE49-F238E27FC236}">
                <a16:creationId xmlns:a16="http://schemas.microsoft.com/office/drawing/2014/main" id="{949BC6A0-AE55-3BD2-46C8-17292996CDCC}"/>
              </a:ext>
            </a:extLst>
          </p:cNvPr>
          <p:cNvSpPr>
            <a:spLocks noGrp="1"/>
          </p:cNvSpPr>
          <p:nvPr>
            <p:ph type="dt" sz="half" idx="10"/>
          </p:nvPr>
        </p:nvSpPr>
        <p:spPr/>
        <p:txBody>
          <a:bodyPr/>
          <a:lstStyle/>
          <a:p>
            <a:fld id="{37B2C812-EC75-4676-8AD9-A2BD470DBA7C}" type="datetimeFigureOut">
              <a:rPr lang="cy-GB" smtClean="0"/>
              <a:t>20/11/2024</a:t>
            </a:fld>
            <a:endParaRPr lang="cy-GB"/>
          </a:p>
        </p:txBody>
      </p:sp>
      <p:sp>
        <p:nvSpPr>
          <p:cNvPr id="4" name="Footer Placeholder 3">
            <a:extLst>
              <a:ext uri="{FF2B5EF4-FFF2-40B4-BE49-F238E27FC236}">
                <a16:creationId xmlns:a16="http://schemas.microsoft.com/office/drawing/2014/main" id="{F6F291D0-6683-4071-0FB9-2CD5D5016877}"/>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D67DC63C-EA68-DEE6-0818-C5AECF284591}"/>
              </a:ext>
            </a:extLst>
          </p:cNvPr>
          <p:cNvSpPr>
            <a:spLocks noGrp="1"/>
          </p:cNvSpPr>
          <p:nvPr>
            <p:ph type="sldNum" sz="quarter" idx="12"/>
          </p:nvPr>
        </p:nvSpPr>
        <p:spPr/>
        <p:txBody>
          <a:bodyPr/>
          <a:lstStyle/>
          <a:p>
            <a:fld id="{8022957A-7FD2-4913-A817-F40C37DEBBE8}" type="slidenum">
              <a:rPr lang="cy-GB" smtClean="0"/>
              <a:t>‹#›</a:t>
            </a:fld>
            <a:endParaRPr lang="cy-GB"/>
          </a:p>
        </p:txBody>
      </p:sp>
    </p:spTree>
    <p:extLst>
      <p:ext uri="{BB962C8B-B14F-4D97-AF65-F5344CB8AC3E}">
        <p14:creationId xmlns:p14="http://schemas.microsoft.com/office/powerpoint/2010/main" val="569197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C6E8C3-0E97-9013-10AA-AD35927F450B}"/>
              </a:ext>
            </a:extLst>
          </p:cNvPr>
          <p:cNvSpPr>
            <a:spLocks noGrp="1"/>
          </p:cNvSpPr>
          <p:nvPr>
            <p:ph type="dt" sz="half" idx="10"/>
          </p:nvPr>
        </p:nvSpPr>
        <p:spPr/>
        <p:txBody>
          <a:bodyPr/>
          <a:lstStyle/>
          <a:p>
            <a:fld id="{37B2C812-EC75-4676-8AD9-A2BD470DBA7C}" type="datetimeFigureOut">
              <a:rPr lang="cy-GB" smtClean="0"/>
              <a:t>20/11/2024</a:t>
            </a:fld>
            <a:endParaRPr lang="cy-GB"/>
          </a:p>
        </p:txBody>
      </p:sp>
      <p:sp>
        <p:nvSpPr>
          <p:cNvPr id="3" name="Footer Placeholder 2">
            <a:extLst>
              <a:ext uri="{FF2B5EF4-FFF2-40B4-BE49-F238E27FC236}">
                <a16:creationId xmlns:a16="http://schemas.microsoft.com/office/drawing/2014/main" id="{DB5A68E1-641E-D386-832D-22A826F21FEF}"/>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8EEBD792-9B1A-A990-9FA8-5A24BC51BC15}"/>
              </a:ext>
            </a:extLst>
          </p:cNvPr>
          <p:cNvSpPr>
            <a:spLocks noGrp="1"/>
          </p:cNvSpPr>
          <p:nvPr>
            <p:ph type="sldNum" sz="quarter" idx="12"/>
          </p:nvPr>
        </p:nvSpPr>
        <p:spPr/>
        <p:txBody>
          <a:bodyPr/>
          <a:lstStyle/>
          <a:p>
            <a:fld id="{8022957A-7FD2-4913-A817-F40C37DEBBE8}" type="slidenum">
              <a:rPr lang="cy-GB" smtClean="0"/>
              <a:t>‹#›</a:t>
            </a:fld>
            <a:endParaRPr lang="cy-GB"/>
          </a:p>
        </p:txBody>
      </p:sp>
    </p:spTree>
    <p:extLst>
      <p:ext uri="{BB962C8B-B14F-4D97-AF65-F5344CB8AC3E}">
        <p14:creationId xmlns:p14="http://schemas.microsoft.com/office/powerpoint/2010/main" val="425335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21399-DF5B-E5B7-37E3-D232EDA1E2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Content Placeholder 2">
            <a:extLst>
              <a:ext uri="{FF2B5EF4-FFF2-40B4-BE49-F238E27FC236}">
                <a16:creationId xmlns:a16="http://schemas.microsoft.com/office/drawing/2014/main" id="{927EBADC-3C92-4FFB-D6D5-3FB8D0AE49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a:extLst>
              <a:ext uri="{FF2B5EF4-FFF2-40B4-BE49-F238E27FC236}">
                <a16:creationId xmlns:a16="http://schemas.microsoft.com/office/drawing/2014/main" id="{CFCEB9B5-5327-9AF1-AEE0-B23B5A78EA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6A61B6-8AB5-C9FC-B42D-0F672C64D50C}"/>
              </a:ext>
            </a:extLst>
          </p:cNvPr>
          <p:cNvSpPr>
            <a:spLocks noGrp="1"/>
          </p:cNvSpPr>
          <p:nvPr>
            <p:ph type="dt" sz="half" idx="10"/>
          </p:nvPr>
        </p:nvSpPr>
        <p:spPr/>
        <p:txBody>
          <a:bodyPr/>
          <a:lstStyle/>
          <a:p>
            <a:fld id="{37B2C812-EC75-4676-8AD9-A2BD470DBA7C}" type="datetimeFigureOut">
              <a:rPr lang="cy-GB" smtClean="0"/>
              <a:t>20/11/2024</a:t>
            </a:fld>
            <a:endParaRPr lang="cy-GB"/>
          </a:p>
        </p:txBody>
      </p:sp>
      <p:sp>
        <p:nvSpPr>
          <p:cNvPr id="6" name="Footer Placeholder 5">
            <a:extLst>
              <a:ext uri="{FF2B5EF4-FFF2-40B4-BE49-F238E27FC236}">
                <a16:creationId xmlns:a16="http://schemas.microsoft.com/office/drawing/2014/main" id="{C290C7F9-07B1-CBDE-8B59-A947FFB6822B}"/>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CC8BA1FF-4570-B2CF-5117-DAAA3C4B4F7C}"/>
              </a:ext>
            </a:extLst>
          </p:cNvPr>
          <p:cNvSpPr>
            <a:spLocks noGrp="1"/>
          </p:cNvSpPr>
          <p:nvPr>
            <p:ph type="sldNum" sz="quarter" idx="12"/>
          </p:nvPr>
        </p:nvSpPr>
        <p:spPr/>
        <p:txBody>
          <a:bodyPr/>
          <a:lstStyle/>
          <a:p>
            <a:fld id="{8022957A-7FD2-4913-A817-F40C37DEBBE8}" type="slidenum">
              <a:rPr lang="cy-GB" smtClean="0"/>
              <a:t>‹#›</a:t>
            </a:fld>
            <a:endParaRPr lang="cy-GB"/>
          </a:p>
        </p:txBody>
      </p:sp>
    </p:spTree>
    <p:extLst>
      <p:ext uri="{BB962C8B-B14F-4D97-AF65-F5344CB8AC3E}">
        <p14:creationId xmlns:p14="http://schemas.microsoft.com/office/powerpoint/2010/main" val="2717223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29448-5A6E-82E9-C40A-5529EE4BAC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Picture Placeholder 2">
            <a:extLst>
              <a:ext uri="{FF2B5EF4-FFF2-40B4-BE49-F238E27FC236}">
                <a16:creationId xmlns:a16="http://schemas.microsoft.com/office/drawing/2014/main" id="{287C6172-5765-8A8C-DE38-B12CE6A4B8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C2EB4918-D2D1-E12F-07D7-049975B252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B5CD3B-925A-BC6F-75D7-320320401372}"/>
              </a:ext>
            </a:extLst>
          </p:cNvPr>
          <p:cNvSpPr>
            <a:spLocks noGrp="1"/>
          </p:cNvSpPr>
          <p:nvPr>
            <p:ph type="dt" sz="half" idx="10"/>
          </p:nvPr>
        </p:nvSpPr>
        <p:spPr/>
        <p:txBody>
          <a:bodyPr/>
          <a:lstStyle/>
          <a:p>
            <a:fld id="{37B2C812-EC75-4676-8AD9-A2BD470DBA7C}" type="datetimeFigureOut">
              <a:rPr lang="cy-GB" smtClean="0"/>
              <a:t>20/11/2024</a:t>
            </a:fld>
            <a:endParaRPr lang="cy-GB"/>
          </a:p>
        </p:txBody>
      </p:sp>
      <p:sp>
        <p:nvSpPr>
          <p:cNvPr id="6" name="Footer Placeholder 5">
            <a:extLst>
              <a:ext uri="{FF2B5EF4-FFF2-40B4-BE49-F238E27FC236}">
                <a16:creationId xmlns:a16="http://schemas.microsoft.com/office/drawing/2014/main" id="{4E25AB1D-0499-DE3F-19C3-745EAFB37185}"/>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240CCD07-26F7-CDF3-A777-D839F8139F81}"/>
              </a:ext>
            </a:extLst>
          </p:cNvPr>
          <p:cNvSpPr>
            <a:spLocks noGrp="1"/>
          </p:cNvSpPr>
          <p:nvPr>
            <p:ph type="sldNum" sz="quarter" idx="12"/>
          </p:nvPr>
        </p:nvSpPr>
        <p:spPr/>
        <p:txBody>
          <a:bodyPr/>
          <a:lstStyle/>
          <a:p>
            <a:fld id="{8022957A-7FD2-4913-A817-F40C37DEBBE8}" type="slidenum">
              <a:rPr lang="cy-GB" smtClean="0"/>
              <a:t>‹#›</a:t>
            </a:fld>
            <a:endParaRPr lang="cy-GB"/>
          </a:p>
        </p:txBody>
      </p:sp>
    </p:spTree>
    <p:extLst>
      <p:ext uri="{BB962C8B-B14F-4D97-AF65-F5344CB8AC3E}">
        <p14:creationId xmlns:p14="http://schemas.microsoft.com/office/powerpoint/2010/main" val="790381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C5C3A-E7DB-23D6-FF06-753BDC46F0C7}"/>
              </a:ext>
            </a:extLst>
          </p:cNvPr>
          <p:cNvSpPr>
            <a:spLocks noGrp="1"/>
          </p:cNvSpPr>
          <p:nvPr>
            <p:ph type="title"/>
          </p:nvPr>
        </p:nvSpPr>
        <p:spPr/>
        <p:txBody>
          <a:bodyPr/>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A0CC2EB1-2FF7-5FFD-7FD1-2A5303195D4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8287F266-CD18-478B-AC16-8459609DDA8E}"/>
              </a:ext>
            </a:extLst>
          </p:cNvPr>
          <p:cNvSpPr>
            <a:spLocks noGrp="1"/>
          </p:cNvSpPr>
          <p:nvPr>
            <p:ph type="dt" sz="half" idx="10"/>
          </p:nvPr>
        </p:nvSpPr>
        <p:spPr/>
        <p:txBody>
          <a:bodyPr/>
          <a:lstStyle/>
          <a:p>
            <a:fld id="{37B2C812-EC75-4676-8AD9-A2BD470DBA7C}" type="datetimeFigureOut">
              <a:rPr lang="cy-GB" smtClean="0"/>
              <a:t>20/11/2024</a:t>
            </a:fld>
            <a:endParaRPr lang="cy-GB"/>
          </a:p>
        </p:txBody>
      </p:sp>
      <p:sp>
        <p:nvSpPr>
          <p:cNvPr id="5" name="Footer Placeholder 4">
            <a:extLst>
              <a:ext uri="{FF2B5EF4-FFF2-40B4-BE49-F238E27FC236}">
                <a16:creationId xmlns:a16="http://schemas.microsoft.com/office/drawing/2014/main" id="{058C640F-069A-4009-9FA2-396ABC387B29}"/>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71218DC4-1CCD-4D16-2E29-EA8093DAF9F2}"/>
              </a:ext>
            </a:extLst>
          </p:cNvPr>
          <p:cNvSpPr>
            <a:spLocks noGrp="1"/>
          </p:cNvSpPr>
          <p:nvPr>
            <p:ph type="sldNum" sz="quarter" idx="12"/>
          </p:nvPr>
        </p:nvSpPr>
        <p:spPr/>
        <p:txBody>
          <a:bodyPr/>
          <a:lstStyle/>
          <a:p>
            <a:fld id="{8022957A-7FD2-4913-A817-F40C37DEBBE8}" type="slidenum">
              <a:rPr lang="cy-GB" smtClean="0"/>
              <a:t>‹#›</a:t>
            </a:fld>
            <a:endParaRPr lang="cy-GB"/>
          </a:p>
        </p:txBody>
      </p:sp>
    </p:spTree>
    <p:extLst>
      <p:ext uri="{BB962C8B-B14F-4D97-AF65-F5344CB8AC3E}">
        <p14:creationId xmlns:p14="http://schemas.microsoft.com/office/powerpoint/2010/main" val="5589996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1FC9E7-D98B-3E4C-76B1-63A38BE664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EB042F96-8FB1-EF59-66E6-D45ED69604B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BF89224B-0E90-89A5-4655-68EA76E39F3B}"/>
              </a:ext>
            </a:extLst>
          </p:cNvPr>
          <p:cNvSpPr>
            <a:spLocks noGrp="1"/>
          </p:cNvSpPr>
          <p:nvPr>
            <p:ph type="dt" sz="half" idx="10"/>
          </p:nvPr>
        </p:nvSpPr>
        <p:spPr/>
        <p:txBody>
          <a:bodyPr/>
          <a:lstStyle/>
          <a:p>
            <a:fld id="{37B2C812-EC75-4676-8AD9-A2BD470DBA7C}" type="datetimeFigureOut">
              <a:rPr lang="cy-GB" smtClean="0"/>
              <a:t>20/11/2024</a:t>
            </a:fld>
            <a:endParaRPr lang="cy-GB"/>
          </a:p>
        </p:txBody>
      </p:sp>
      <p:sp>
        <p:nvSpPr>
          <p:cNvPr id="5" name="Footer Placeholder 4">
            <a:extLst>
              <a:ext uri="{FF2B5EF4-FFF2-40B4-BE49-F238E27FC236}">
                <a16:creationId xmlns:a16="http://schemas.microsoft.com/office/drawing/2014/main" id="{2CDFA359-66C8-2CF2-70C7-73E481FECA71}"/>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2C07820C-1043-D00B-3480-0336082D7338}"/>
              </a:ext>
            </a:extLst>
          </p:cNvPr>
          <p:cNvSpPr>
            <a:spLocks noGrp="1"/>
          </p:cNvSpPr>
          <p:nvPr>
            <p:ph type="sldNum" sz="quarter" idx="12"/>
          </p:nvPr>
        </p:nvSpPr>
        <p:spPr/>
        <p:txBody>
          <a:bodyPr/>
          <a:lstStyle/>
          <a:p>
            <a:fld id="{8022957A-7FD2-4913-A817-F40C37DEBBE8}" type="slidenum">
              <a:rPr lang="cy-GB" smtClean="0"/>
              <a:t>‹#›</a:t>
            </a:fld>
            <a:endParaRPr lang="cy-GB"/>
          </a:p>
        </p:txBody>
      </p:sp>
    </p:spTree>
    <p:extLst>
      <p:ext uri="{BB962C8B-B14F-4D97-AF65-F5344CB8AC3E}">
        <p14:creationId xmlns:p14="http://schemas.microsoft.com/office/powerpoint/2010/main" val="41302123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8FEDF-041A-DC36-540F-B5ACC498CA6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cy-GB"/>
          </a:p>
        </p:txBody>
      </p:sp>
      <p:sp>
        <p:nvSpPr>
          <p:cNvPr id="3" name="Subtitle 2">
            <a:extLst>
              <a:ext uri="{FF2B5EF4-FFF2-40B4-BE49-F238E27FC236}">
                <a16:creationId xmlns:a16="http://schemas.microsoft.com/office/drawing/2014/main" id="{1D0B949D-4F15-11DA-D304-E8DAFB56E2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cy-GB"/>
          </a:p>
        </p:txBody>
      </p:sp>
      <p:sp>
        <p:nvSpPr>
          <p:cNvPr id="4" name="Date Placeholder 3">
            <a:extLst>
              <a:ext uri="{FF2B5EF4-FFF2-40B4-BE49-F238E27FC236}">
                <a16:creationId xmlns:a16="http://schemas.microsoft.com/office/drawing/2014/main" id="{9C65033F-78F7-D281-32C3-F0F7BD15DB31}"/>
              </a:ext>
            </a:extLst>
          </p:cNvPr>
          <p:cNvSpPr>
            <a:spLocks noGrp="1"/>
          </p:cNvSpPr>
          <p:nvPr>
            <p:ph type="dt" sz="half" idx="10"/>
          </p:nvPr>
        </p:nvSpPr>
        <p:spPr/>
        <p:txBody>
          <a:bodyPr/>
          <a:lstStyle/>
          <a:p>
            <a:fld id="{115DE369-E756-4D46-A11F-46ADE57765FC}" type="datetimeFigureOut">
              <a:rPr lang="cy-GB" smtClean="0"/>
              <a:t>20/11/2024</a:t>
            </a:fld>
            <a:endParaRPr lang="cy-GB"/>
          </a:p>
        </p:txBody>
      </p:sp>
      <p:sp>
        <p:nvSpPr>
          <p:cNvPr id="5" name="Footer Placeholder 4">
            <a:extLst>
              <a:ext uri="{FF2B5EF4-FFF2-40B4-BE49-F238E27FC236}">
                <a16:creationId xmlns:a16="http://schemas.microsoft.com/office/drawing/2014/main" id="{6D7D666E-DCAF-7229-4D42-E899D6551CEE}"/>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9E9A2B30-ACCD-44B7-837D-8F889C7A3AAB}"/>
              </a:ext>
            </a:extLst>
          </p:cNvPr>
          <p:cNvSpPr>
            <a:spLocks noGrp="1"/>
          </p:cNvSpPr>
          <p:nvPr>
            <p:ph type="sldNum" sz="quarter" idx="12"/>
          </p:nvPr>
        </p:nvSpPr>
        <p:spPr/>
        <p:txBody>
          <a:bodyPr/>
          <a:lstStyle/>
          <a:p>
            <a:fld id="{85B3FC57-23FA-904D-B38D-20B052F311BE}" type="slidenum">
              <a:rPr lang="cy-GB" smtClean="0"/>
              <a:t>‹#›</a:t>
            </a:fld>
            <a:endParaRPr lang="cy-GB"/>
          </a:p>
        </p:txBody>
      </p:sp>
    </p:spTree>
    <p:extLst>
      <p:ext uri="{BB962C8B-B14F-4D97-AF65-F5344CB8AC3E}">
        <p14:creationId xmlns:p14="http://schemas.microsoft.com/office/powerpoint/2010/main" val="20925530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4B6CE-9755-8982-AF38-736596A21689}"/>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89E047C6-DC37-449D-2355-911F5A224DF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B555372D-5240-DD6A-E043-A4C283335B7D}"/>
              </a:ext>
            </a:extLst>
          </p:cNvPr>
          <p:cNvSpPr>
            <a:spLocks noGrp="1"/>
          </p:cNvSpPr>
          <p:nvPr>
            <p:ph type="dt" sz="half" idx="10"/>
          </p:nvPr>
        </p:nvSpPr>
        <p:spPr/>
        <p:txBody>
          <a:bodyPr/>
          <a:lstStyle/>
          <a:p>
            <a:fld id="{115DE369-E756-4D46-A11F-46ADE57765FC}" type="datetimeFigureOut">
              <a:rPr lang="cy-GB" smtClean="0"/>
              <a:t>20/11/2024</a:t>
            </a:fld>
            <a:endParaRPr lang="cy-GB"/>
          </a:p>
        </p:txBody>
      </p:sp>
      <p:sp>
        <p:nvSpPr>
          <p:cNvPr id="5" name="Footer Placeholder 4">
            <a:extLst>
              <a:ext uri="{FF2B5EF4-FFF2-40B4-BE49-F238E27FC236}">
                <a16:creationId xmlns:a16="http://schemas.microsoft.com/office/drawing/2014/main" id="{EA32C241-C6E5-AE87-BE0D-AD2439FDBC4C}"/>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38E70C2D-45EC-FD8A-C380-4160F3A9F22D}"/>
              </a:ext>
            </a:extLst>
          </p:cNvPr>
          <p:cNvSpPr>
            <a:spLocks noGrp="1"/>
          </p:cNvSpPr>
          <p:nvPr>
            <p:ph type="sldNum" sz="quarter" idx="12"/>
          </p:nvPr>
        </p:nvSpPr>
        <p:spPr/>
        <p:txBody>
          <a:bodyPr/>
          <a:lstStyle/>
          <a:p>
            <a:fld id="{85B3FC57-23FA-904D-B38D-20B052F311BE}" type="slidenum">
              <a:rPr lang="cy-GB" smtClean="0"/>
              <a:t>‹#›</a:t>
            </a:fld>
            <a:endParaRPr lang="cy-GB"/>
          </a:p>
        </p:txBody>
      </p:sp>
    </p:spTree>
    <p:extLst>
      <p:ext uri="{BB962C8B-B14F-4D97-AF65-F5344CB8AC3E}">
        <p14:creationId xmlns:p14="http://schemas.microsoft.com/office/powerpoint/2010/main" val="19237882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3BA2C-F813-C084-0A1F-9C7592E72BD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cy-GB"/>
          </a:p>
        </p:txBody>
      </p:sp>
      <p:sp>
        <p:nvSpPr>
          <p:cNvPr id="3" name="Text Placeholder 2">
            <a:extLst>
              <a:ext uri="{FF2B5EF4-FFF2-40B4-BE49-F238E27FC236}">
                <a16:creationId xmlns:a16="http://schemas.microsoft.com/office/drawing/2014/main" id="{8BB8F8DF-09F6-CD48-0B5B-01DD6B42485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F386DEE-B782-E59A-1D38-7ECF5FDBF73E}"/>
              </a:ext>
            </a:extLst>
          </p:cNvPr>
          <p:cNvSpPr>
            <a:spLocks noGrp="1"/>
          </p:cNvSpPr>
          <p:nvPr>
            <p:ph type="dt" sz="half" idx="10"/>
          </p:nvPr>
        </p:nvSpPr>
        <p:spPr/>
        <p:txBody>
          <a:bodyPr/>
          <a:lstStyle/>
          <a:p>
            <a:fld id="{115DE369-E756-4D46-A11F-46ADE57765FC}" type="datetimeFigureOut">
              <a:rPr lang="cy-GB" smtClean="0"/>
              <a:t>20/11/2024</a:t>
            </a:fld>
            <a:endParaRPr lang="cy-GB"/>
          </a:p>
        </p:txBody>
      </p:sp>
      <p:sp>
        <p:nvSpPr>
          <p:cNvPr id="5" name="Footer Placeholder 4">
            <a:extLst>
              <a:ext uri="{FF2B5EF4-FFF2-40B4-BE49-F238E27FC236}">
                <a16:creationId xmlns:a16="http://schemas.microsoft.com/office/drawing/2014/main" id="{B2674369-420D-3FEB-B2BE-EA68A906564E}"/>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9E1DDFBE-183A-2F04-199C-C422EA1E9D96}"/>
              </a:ext>
            </a:extLst>
          </p:cNvPr>
          <p:cNvSpPr>
            <a:spLocks noGrp="1"/>
          </p:cNvSpPr>
          <p:nvPr>
            <p:ph type="sldNum" sz="quarter" idx="12"/>
          </p:nvPr>
        </p:nvSpPr>
        <p:spPr/>
        <p:txBody>
          <a:bodyPr/>
          <a:lstStyle/>
          <a:p>
            <a:fld id="{85B3FC57-23FA-904D-B38D-20B052F311BE}" type="slidenum">
              <a:rPr lang="cy-GB" smtClean="0"/>
              <a:t>‹#›</a:t>
            </a:fld>
            <a:endParaRPr lang="cy-GB"/>
          </a:p>
        </p:txBody>
      </p:sp>
    </p:spTree>
    <p:extLst>
      <p:ext uri="{BB962C8B-B14F-4D97-AF65-F5344CB8AC3E}">
        <p14:creationId xmlns:p14="http://schemas.microsoft.com/office/powerpoint/2010/main" val="37841260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65DC9-5EE5-9C55-8AE1-075713B60232}"/>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5BF98576-3A62-2401-B8FE-AA3567E26EB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Content Placeholder 3">
            <a:extLst>
              <a:ext uri="{FF2B5EF4-FFF2-40B4-BE49-F238E27FC236}">
                <a16:creationId xmlns:a16="http://schemas.microsoft.com/office/drawing/2014/main" id="{F39AB652-27AC-C48D-39F4-EEDA0C9A926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Date Placeholder 4">
            <a:extLst>
              <a:ext uri="{FF2B5EF4-FFF2-40B4-BE49-F238E27FC236}">
                <a16:creationId xmlns:a16="http://schemas.microsoft.com/office/drawing/2014/main" id="{81AA3913-CD75-2659-72A9-D3A5DE615C93}"/>
              </a:ext>
            </a:extLst>
          </p:cNvPr>
          <p:cNvSpPr>
            <a:spLocks noGrp="1"/>
          </p:cNvSpPr>
          <p:nvPr>
            <p:ph type="dt" sz="half" idx="10"/>
          </p:nvPr>
        </p:nvSpPr>
        <p:spPr/>
        <p:txBody>
          <a:bodyPr/>
          <a:lstStyle/>
          <a:p>
            <a:fld id="{115DE369-E756-4D46-A11F-46ADE57765FC}" type="datetimeFigureOut">
              <a:rPr lang="cy-GB" smtClean="0"/>
              <a:t>20/11/2024</a:t>
            </a:fld>
            <a:endParaRPr lang="cy-GB"/>
          </a:p>
        </p:txBody>
      </p:sp>
      <p:sp>
        <p:nvSpPr>
          <p:cNvPr id="6" name="Footer Placeholder 5">
            <a:extLst>
              <a:ext uri="{FF2B5EF4-FFF2-40B4-BE49-F238E27FC236}">
                <a16:creationId xmlns:a16="http://schemas.microsoft.com/office/drawing/2014/main" id="{FE148DCE-A965-8FF8-109C-127692ECA96F}"/>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8BDE442A-CFE2-B02A-A3B3-B3CFC6F83C2B}"/>
              </a:ext>
            </a:extLst>
          </p:cNvPr>
          <p:cNvSpPr>
            <a:spLocks noGrp="1"/>
          </p:cNvSpPr>
          <p:nvPr>
            <p:ph type="sldNum" sz="quarter" idx="12"/>
          </p:nvPr>
        </p:nvSpPr>
        <p:spPr/>
        <p:txBody>
          <a:bodyPr/>
          <a:lstStyle/>
          <a:p>
            <a:fld id="{85B3FC57-23FA-904D-B38D-20B052F311BE}" type="slidenum">
              <a:rPr lang="cy-GB" smtClean="0"/>
              <a:t>‹#›</a:t>
            </a:fld>
            <a:endParaRPr lang="cy-GB"/>
          </a:p>
        </p:txBody>
      </p:sp>
    </p:spTree>
    <p:extLst>
      <p:ext uri="{BB962C8B-B14F-4D97-AF65-F5344CB8AC3E}">
        <p14:creationId xmlns:p14="http://schemas.microsoft.com/office/powerpoint/2010/main" val="909258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E8CA7-43D6-3AB3-CF99-6B5E77ECCE8D}"/>
              </a:ext>
            </a:extLst>
          </p:cNvPr>
          <p:cNvSpPr>
            <a:spLocks noGrp="1"/>
          </p:cNvSpPr>
          <p:nvPr>
            <p:ph type="title"/>
          </p:nvPr>
        </p:nvSpPr>
        <p:spPr>
          <a:xfrm>
            <a:off x="839788" y="365125"/>
            <a:ext cx="10515600" cy="1325563"/>
          </a:xfrm>
        </p:spPr>
        <p:txBody>
          <a:bodyPr/>
          <a:lstStyle/>
          <a:p>
            <a:r>
              <a:rPr lang="en-GB"/>
              <a:t>Click to edit Master title style</a:t>
            </a:r>
            <a:endParaRPr lang="cy-GB"/>
          </a:p>
        </p:txBody>
      </p:sp>
      <p:sp>
        <p:nvSpPr>
          <p:cNvPr id="3" name="Text Placeholder 2">
            <a:extLst>
              <a:ext uri="{FF2B5EF4-FFF2-40B4-BE49-F238E27FC236}">
                <a16:creationId xmlns:a16="http://schemas.microsoft.com/office/drawing/2014/main" id="{70422BDB-9658-F0D9-9B23-6D9EF9D04D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83DE185-71D3-56E7-4779-BF5E170D07C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Text Placeholder 4">
            <a:extLst>
              <a:ext uri="{FF2B5EF4-FFF2-40B4-BE49-F238E27FC236}">
                <a16:creationId xmlns:a16="http://schemas.microsoft.com/office/drawing/2014/main" id="{9105DC62-B4B0-A0BB-C8A0-F6CE2ABC3B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54EBA57-531E-7554-1654-B66DD3A9A4C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7" name="Date Placeholder 6">
            <a:extLst>
              <a:ext uri="{FF2B5EF4-FFF2-40B4-BE49-F238E27FC236}">
                <a16:creationId xmlns:a16="http://schemas.microsoft.com/office/drawing/2014/main" id="{8C04668A-80EB-6592-9AB9-5F1449AE301D}"/>
              </a:ext>
            </a:extLst>
          </p:cNvPr>
          <p:cNvSpPr>
            <a:spLocks noGrp="1"/>
          </p:cNvSpPr>
          <p:nvPr>
            <p:ph type="dt" sz="half" idx="10"/>
          </p:nvPr>
        </p:nvSpPr>
        <p:spPr/>
        <p:txBody>
          <a:bodyPr/>
          <a:lstStyle/>
          <a:p>
            <a:fld id="{115DE369-E756-4D46-A11F-46ADE57765FC}" type="datetimeFigureOut">
              <a:rPr lang="cy-GB" smtClean="0"/>
              <a:t>20/11/2024</a:t>
            </a:fld>
            <a:endParaRPr lang="cy-GB"/>
          </a:p>
        </p:txBody>
      </p:sp>
      <p:sp>
        <p:nvSpPr>
          <p:cNvPr id="8" name="Footer Placeholder 7">
            <a:extLst>
              <a:ext uri="{FF2B5EF4-FFF2-40B4-BE49-F238E27FC236}">
                <a16:creationId xmlns:a16="http://schemas.microsoft.com/office/drawing/2014/main" id="{125BAF95-1591-8D89-407E-ABAFB2EB95A0}"/>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2B0B9D81-8621-32D8-33C1-164E26995D00}"/>
              </a:ext>
            </a:extLst>
          </p:cNvPr>
          <p:cNvSpPr>
            <a:spLocks noGrp="1"/>
          </p:cNvSpPr>
          <p:nvPr>
            <p:ph type="sldNum" sz="quarter" idx="12"/>
          </p:nvPr>
        </p:nvSpPr>
        <p:spPr/>
        <p:txBody>
          <a:bodyPr/>
          <a:lstStyle/>
          <a:p>
            <a:fld id="{85B3FC57-23FA-904D-B38D-20B052F311BE}" type="slidenum">
              <a:rPr lang="cy-GB" smtClean="0"/>
              <a:t>‹#›</a:t>
            </a:fld>
            <a:endParaRPr lang="cy-GB"/>
          </a:p>
        </p:txBody>
      </p:sp>
    </p:spTree>
    <p:extLst>
      <p:ext uri="{BB962C8B-B14F-4D97-AF65-F5344CB8AC3E}">
        <p14:creationId xmlns:p14="http://schemas.microsoft.com/office/powerpoint/2010/main" val="32871482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71EBD-FBB2-00AB-E032-8F0349C74926}"/>
              </a:ext>
            </a:extLst>
          </p:cNvPr>
          <p:cNvSpPr>
            <a:spLocks noGrp="1"/>
          </p:cNvSpPr>
          <p:nvPr>
            <p:ph type="title"/>
          </p:nvPr>
        </p:nvSpPr>
        <p:spPr/>
        <p:txBody>
          <a:bodyPr/>
          <a:lstStyle/>
          <a:p>
            <a:r>
              <a:rPr lang="en-GB"/>
              <a:t>Click to edit Master title style</a:t>
            </a:r>
            <a:endParaRPr lang="cy-GB"/>
          </a:p>
        </p:txBody>
      </p:sp>
      <p:sp>
        <p:nvSpPr>
          <p:cNvPr id="3" name="Date Placeholder 2">
            <a:extLst>
              <a:ext uri="{FF2B5EF4-FFF2-40B4-BE49-F238E27FC236}">
                <a16:creationId xmlns:a16="http://schemas.microsoft.com/office/drawing/2014/main" id="{B669E6A0-8D9E-2A47-FF15-579783A3C045}"/>
              </a:ext>
            </a:extLst>
          </p:cNvPr>
          <p:cNvSpPr>
            <a:spLocks noGrp="1"/>
          </p:cNvSpPr>
          <p:nvPr>
            <p:ph type="dt" sz="half" idx="10"/>
          </p:nvPr>
        </p:nvSpPr>
        <p:spPr/>
        <p:txBody>
          <a:bodyPr/>
          <a:lstStyle/>
          <a:p>
            <a:fld id="{115DE369-E756-4D46-A11F-46ADE57765FC}" type="datetimeFigureOut">
              <a:rPr lang="cy-GB" smtClean="0"/>
              <a:t>20/11/2024</a:t>
            </a:fld>
            <a:endParaRPr lang="cy-GB"/>
          </a:p>
        </p:txBody>
      </p:sp>
      <p:sp>
        <p:nvSpPr>
          <p:cNvPr id="4" name="Footer Placeholder 3">
            <a:extLst>
              <a:ext uri="{FF2B5EF4-FFF2-40B4-BE49-F238E27FC236}">
                <a16:creationId xmlns:a16="http://schemas.microsoft.com/office/drawing/2014/main" id="{C21E489E-A798-C99F-724D-FD8148CCFC59}"/>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55BAE8FC-FD53-D077-69E4-D82726821318}"/>
              </a:ext>
            </a:extLst>
          </p:cNvPr>
          <p:cNvSpPr>
            <a:spLocks noGrp="1"/>
          </p:cNvSpPr>
          <p:nvPr>
            <p:ph type="sldNum" sz="quarter" idx="12"/>
          </p:nvPr>
        </p:nvSpPr>
        <p:spPr/>
        <p:txBody>
          <a:bodyPr/>
          <a:lstStyle/>
          <a:p>
            <a:fld id="{85B3FC57-23FA-904D-B38D-20B052F311BE}" type="slidenum">
              <a:rPr lang="cy-GB" smtClean="0"/>
              <a:t>‹#›</a:t>
            </a:fld>
            <a:endParaRPr lang="cy-GB"/>
          </a:p>
        </p:txBody>
      </p:sp>
    </p:spTree>
    <p:extLst>
      <p:ext uri="{BB962C8B-B14F-4D97-AF65-F5344CB8AC3E}">
        <p14:creationId xmlns:p14="http://schemas.microsoft.com/office/powerpoint/2010/main" val="13144359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0DF635-10F8-647A-9CB3-BE7E2C239A18}"/>
              </a:ext>
            </a:extLst>
          </p:cNvPr>
          <p:cNvSpPr>
            <a:spLocks noGrp="1"/>
          </p:cNvSpPr>
          <p:nvPr>
            <p:ph type="dt" sz="half" idx="10"/>
          </p:nvPr>
        </p:nvSpPr>
        <p:spPr/>
        <p:txBody>
          <a:bodyPr/>
          <a:lstStyle/>
          <a:p>
            <a:fld id="{115DE369-E756-4D46-A11F-46ADE57765FC}" type="datetimeFigureOut">
              <a:rPr lang="cy-GB" smtClean="0"/>
              <a:t>20/11/2024</a:t>
            </a:fld>
            <a:endParaRPr lang="cy-GB"/>
          </a:p>
        </p:txBody>
      </p:sp>
      <p:sp>
        <p:nvSpPr>
          <p:cNvPr id="3" name="Footer Placeholder 2">
            <a:extLst>
              <a:ext uri="{FF2B5EF4-FFF2-40B4-BE49-F238E27FC236}">
                <a16:creationId xmlns:a16="http://schemas.microsoft.com/office/drawing/2014/main" id="{957F1FA8-54B3-EAD5-F372-B26BFD22290C}"/>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C7091678-87AC-6A03-9084-42F0EF1B3A07}"/>
              </a:ext>
            </a:extLst>
          </p:cNvPr>
          <p:cNvSpPr>
            <a:spLocks noGrp="1"/>
          </p:cNvSpPr>
          <p:nvPr>
            <p:ph type="sldNum" sz="quarter" idx="12"/>
          </p:nvPr>
        </p:nvSpPr>
        <p:spPr/>
        <p:txBody>
          <a:bodyPr/>
          <a:lstStyle/>
          <a:p>
            <a:fld id="{85B3FC57-23FA-904D-B38D-20B052F311BE}" type="slidenum">
              <a:rPr lang="cy-GB" smtClean="0"/>
              <a:t>‹#›</a:t>
            </a:fld>
            <a:endParaRPr lang="cy-GB"/>
          </a:p>
        </p:txBody>
      </p:sp>
    </p:spTree>
    <p:extLst>
      <p:ext uri="{BB962C8B-B14F-4D97-AF65-F5344CB8AC3E}">
        <p14:creationId xmlns:p14="http://schemas.microsoft.com/office/powerpoint/2010/main" val="20076142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ADC35-51DC-D981-686C-7D3D2C577C4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Content Placeholder 2">
            <a:extLst>
              <a:ext uri="{FF2B5EF4-FFF2-40B4-BE49-F238E27FC236}">
                <a16:creationId xmlns:a16="http://schemas.microsoft.com/office/drawing/2014/main" id="{4A9BAFB3-E8FE-57B0-626F-9FDA8EF04C9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Text Placeholder 3">
            <a:extLst>
              <a:ext uri="{FF2B5EF4-FFF2-40B4-BE49-F238E27FC236}">
                <a16:creationId xmlns:a16="http://schemas.microsoft.com/office/drawing/2014/main" id="{F4E90974-A2D0-E46D-020F-B78CDD83E0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500B329-82D5-B86F-310E-4A7091E81D80}"/>
              </a:ext>
            </a:extLst>
          </p:cNvPr>
          <p:cNvSpPr>
            <a:spLocks noGrp="1"/>
          </p:cNvSpPr>
          <p:nvPr>
            <p:ph type="dt" sz="half" idx="10"/>
          </p:nvPr>
        </p:nvSpPr>
        <p:spPr/>
        <p:txBody>
          <a:bodyPr/>
          <a:lstStyle/>
          <a:p>
            <a:fld id="{115DE369-E756-4D46-A11F-46ADE57765FC}" type="datetimeFigureOut">
              <a:rPr lang="cy-GB" smtClean="0"/>
              <a:t>20/11/2024</a:t>
            </a:fld>
            <a:endParaRPr lang="cy-GB"/>
          </a:p>
        </p:txBody>
      </p:sp>
      <p:sp>
        <p:nvSpPr>
          <p:cNvPr id="6" name="Footer Placeholder 5">
            <a:extLst>
              <a:ext uri="{FF2B5EF4-FFF2-40B4-BE49-F238E27FC236}">
                <a16:creationId xmlns:a16="http://schemas.microsoft.com/office/drawing/2014/main" id="{8D52C0D7-9A21-5D34-339A-8D1895FE3004}"/>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9932AAFA-8F0D-F1DA-9F16-2A69034FD4FF}"/>
              </a:ext>
            </a:extLst>
          </p:cNvPr>
          <p:cNvSpPr>
            <a:spLocks noGrp="1"/>
          </p:cNvSpPr>
          <p:nvPr>
            <p:ph type="sldNum" sz="quarter" idx="12"/>
          </p:nvPr>
        </p:nvSpPr>
        <p:spPr/>
        <p:txBody>
          <a:bodyPr/>
          <a:lstStyle/>
          <a:p>
            <a:fld id="{85B3FC57-23FA-904D-B38D-20B052F311BE}" type="slidenum">
              <a:rPr lang="cy-GB" smtClean="0"/>
              <a:t>‹#›</a:t>
            </a:fld>
            <a:endParaRPr lang="cy-GB"/>
          </a:p>
        </p:txBody>
      </p:sp>
    </p:spTree>
    <p:extLst>
      <p:ext uri="{BB962C8B-B14F-4D97-AF65-F5344CB8AC3E}">
        <p14:creationId xmlns:p14="http://schemas.microsoft.com/office/powerpoint/2010/main" val="39719492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BB016-C943-4402-0B48-6609D9A6E75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Picture Placeholder 2">
            <a:extLst>
              <a:ext uri="{FF2B5EF4-FFF2-40B4-BE49-F238E27FC236}">
                <a16:creationId xmlns:a16="http://schemas.microsoft.com/office/drawing/2014/main" id="{AE2AF0AB-92EF-DA2D-BBF0-055EC613DC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0A807330-6378-E80B-85E9-338D2DF219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9C258FC-8007-80E7-17FC-77E49DACF1CA}"/>
              </a:ext>
            </a:extLst>
          </p:cNvPr>
          <p:cNvSpPr>
            <a:spLocks noGrp="1"/>
          </p:cNvSpPr>
          <p:nvPr>
            <p:ph type="dt" sz="half" idx="10"/>
          </p:nvPr>
        </p:nvSpPr>
        <p:spPr/>
        <p:txBody>
          <a:bodyPr/>
          <a:lstStyle/>
          <a:p>
            <a:fld id="{115DE369-E756-4D46-A11F-46ADE57765FC}" type="datetimeFigureOut">
              <a:rPr lang="cy-GB" smtClean="0"/>
              <a:t>20/11/2024</a:t>
            </a:fld>
            <a:endParaRPr lang="cy-GB"/>
          </a:p>
        </p:txBody>
      </p:sp>
      <p:sp>
        <p:nvSpPr>
          <p:cNvPr id="6" name="Footer Placeholder 5">
            <a:extLst>
              <a:ext uri="{FF2B5EF4-FFF2-40B4-BE49-F238E27FC236}">
                <a16:creationId xmlns:a16="http://schemas.microsoft.com/office/drawing/2014/main" id="{F2E31339-F758-60A2-93B8-FC37C455DC7E}"/>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DF65B4C0-7784-1B20-2202-B678AA4624E7}"/>
              </a:ext>
            </a:extLst>
          </p:cNvPr>
          <p:cNvSpPr>
            <a:spLocks noGrp="1"/>
          </p:cNvSpPr>
          <p:nvPr>
            <p:ph type="sldNum" sz="quarter" idx="12"/>
          </p:nvPr>
        </p:nvSpPr>
        <p:spPr/>
        <p:txBody>
          <a:bodyPr/>
          <a:lstStyle/>
          <a:p>
            <a:fld id="{85B3FC57-23FA-904D-B38D-20B052F311BE}" type="slidenum">
              <a:rPr lang="cy-GB" smtClean="0"/>
              <a:t>‹#›</a:t>
            </a:fld>
            <a:endParaRPr lang="cy-GB"/>
          </a:p>
        </p:txBody>
      </p:sp>
    </p:spTree>
    <p:extLst>
      <p:ext uri="{BB962C8B-B14F-4D97-AF65-F5344CB8AC3E}">
        <p14:creationId xmlns:p14="http://schemas.microsoft.com/office/powerpoint/2010/main" val="36887541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09447-5E0D-1896-0AB8-CDF1A07043C1}"/>
              </a:ext>
            </a:extLst>
          </p:cNvPr>
          <p:cNvSpPr>
            <a:spLocks noGrp="1"/>
          </p:cNvSpPr>
          <p:nvPr>
            <p:ph type="title"/>
          </p:nvPr>
        </p:nvSpPr>
        <p:spPr/>
        <p:txBody>
          <a:bodyPr/>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86999E90-C1B0-0110-05F9-0BC774F743C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74728A0D-3B6E-BA7E-D6BB-88F7F21AE8D5}"/>
              </a:ext>
            </a:extLst>
          </p:cNvPr>
          <p:cNvSpPr>
            <a:spLocks noGrp="1"/>
          </p:cNvSpPr>
          <p:nvPr>
            <p:ph type="dt" sz="half" idx="10"/>
          </p:nvPr>
        </p:nvSpPr>
        <p:spPr/>
        <p:txBody>
          <a:bodyPr/>
          <a:lstStyle/>
          <a:p>
            <a:fld id="{115DE369-E756-4D46-A11F-46ADE57765FC}" type="datetimeFigureOut">
              <a:rPr lang="cy-GB" smtClean="0"/>
              <a:t>20/11/2024</a:t>
            </a:fld>
            <a:endParaRPr lang="cy-GB"/>
          </a:p>
        </p:txBody>
      </p:sp>
      <p:sp>
        <p:nvSpPr>
          <p:cNvPr id="5" name="Footer Placeholder 4">
            <a:extLst>
              <a:ext uri="{FF2B5EF4-FFF2-40B4-BE49-F238E27FC236}">
                <a16:creationId xmlns:a16="http://schemas.microsoft.com/office/drawing/2014/main" id="{2698C0C9-74CB-184B-DA95-7FC4302DAAD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775A0966-B250-1301-D88F-73F51F6AB00B}"/>
              </a:ext>
            </a:extLst>
          </p:cNvPr>
          <p:cNvSpPr>
            <a:spLocks noGrp="1"/>
          </p:cNvSpPr>
          <p:nvPr>
            <p:ph type="sldNum" sz="quarter" idx="12"/>
          </p:nvPr>
        </p:nvSpPr>
        <p:spPr/>
        <p:txBody>
          <a:bodyPr/>
          <a:lstStyle/>
          <a:p>
            <a:fld id="{85B3FC57-23FA-904D-B38D-20B052F311BE}" type="slidenum">
              <a:rPr lang="cy-GB" smtClean="0"/>
              <a:t>‹#›</a:t>
            </a:fld>
            <a:endParaRPr lang="cy-GB"/>
          </a:p>
        </p:txBody>
      </p:sp>
    </p:spTree>
    <p:extLst>
      <p:ext uri="{BB962C8B-B14F-4D97-AF65-F5344CB8AC3E}">
        <p14:creationId xmlns:p14="http://schemas.microsoft.com/office/powerpoint/2010/main" val="10468645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D44386-8647-3174-22A4-FC130B0FC69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2F138F0B-E505-4A2E-3FF8-79DED826D78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5ECEF7B2-96DD-DFCF-AE5E-B349945E9662}"/>
              </a:ext>
            </a:extLst>
          </p:cNvPr>
          <p:cNvSpPr>
            <a:spLocks noGrp="1"/>
          </p:cNvSpPr>
          <p:nvPr>
            <p:ph type="dt" sz="half" idx="10"/>
          </p:nvPr>
        </p:nvSpPr>
        <p:spPr/>
        <p:txBody>
          <a:bodyPr/>
          <a:lstStyle/>
          <a:p>
            <a:fld id="{115DE369-E756-4D46-A11F-46ADE57765FC}" type="datetimeFigureOut">
              <a:rPr lang="cy-GB" smtClean="0"/>
              <a:t>20/11/2024</a:t>
            </a:fld>
            <a:endParaRPr lang="cy-GB"/>
          </a:p>
        </p:txBody>
      </p:sp>
      <p:sp>
        <p:nvSpPr>
          <p:cNvPr id="5" name="Footer Placeholder 4">
            <a:extLst>
              <a:ext uri="{FF2B5EF4-FFF2-40B4-BE49-F238E27FC236}">
                <a16:creationId xmlns:a16="http://schemas.microsoft.com/office/drawing/2014/main" id="{7B2C3A4F-D471-81F7-3062-70C8DD7B03F9}"/>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6EFEF26A-8410-92C9-5108-2EF34694B7C3}"/>
              </a:ext>
            </a:extLst>
          </p:cNvPr>
          <p:cNvSpPr>
            <a:spLocks noGrp="1"/>
          </p:cNvSpPr>
          <p:nvPr>
            <p:ph type="sldNum" sz="quarter" idx="12"/>
          </p:nvPr>
        </p:nvSpPr>
        <p:spPr/>
        <p:txBody>
          <a:bodyPr/>
          <a:lstStyle/>
          <a:p>
            <a:fld id="{85B3FC57-23FA-904D-B38D-20B052F311BE}" type="slidenum">
              <a:rPr lang="cy-GB" smtClean="0"/>
              <a:t>‹#›</a:t>
            </a:fld>
            <a:endParaRPr lang="cy-GB"/>
          </a:p>
        </p:txBody>
      </p:sp>
    </p:spTree>
    <p:extLst>
      <p:ext uri="{BB962C8B-B14F-4D97-AF65-F5344CB8AC3E}">
        <p14:creationId xmlns:p14="http://schemas.microsoft.com/office/powerpoint/2010/main" val="20027579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9583D6-AB93-1051-D6DA-47FCB1C065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cy-GB"/>
          </a:p>
        </p:txBody>
      </p:sp>
      <p:sp>
        <p:nvSpPr>
          <p:cNvPr id="3" name="Text Placeholder 2">
            <a:extLst>
              <a:ext uri="{FF2B5EF4-FFF2-40B4-BE49-F238E27FC236}">
                <a16:creationId xmlns:a16="http://schemas.microsoft.com/office/drawing/2014/main" id="{59835931-DFA0-797F-8C2D-40AB684613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DAD1F214-5A05-3CAB-D8C5-D9296999B4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7B2C812-EC75-4676-8AD9-A2BD470DBA7C}" type="datetimeFigureOut">
              <a:rPr lang="cy-GB" smtClean="0"/>
              <a:t>20/11/2024</a:t>
            </a:fld>
            <a:endParaRPr lang="cy-GB"/>
          </a:p>
        </p:txBody>
      </p:sp>
      <p:sp>
        <p:nvSpPr>
          <p:cNvPr id="5" name="Footer Placeholder 4">
            <a:extLst>
              <a:ext uri="{FF2B5EF4-FFF2-40B4-BE49-F238E27FC236}">
                <a16:creationId xmlns:a16="http://schemas.microsoft.com/office/drawing/2014/main" id="{047E0056-B381-41FC-9459-8D9E80CE64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cy-GB"/>
          </a:p>
        </p:txBody>
      </p:sp>
      <p:sp>
        <p:nvSpPr>
          <p:cNvPr id="6" name="Slide Number Placeholder 5">
            <a:extLst>
              <a:ext uri="{FF2B5EF4-FFF2-40B4-BE49-F238E27FC236}">
                <a16:creationId xmlns:a16="http://schemas.microsoft.com/office/drawing/2014/main" id="{0AFBD9C7-00A8-9809-2F25-22B3BA873F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022957A-7FD2-4913-A817-F40C37DEBBE8}" type="slidenum">
              <a:rPr lang="cy-GB" smtClean="0"/>
              <a:t>‹#›</a:t>
            </a:fld>
            <a:endParaRPr lang="cy-GB"/>
          </a:p>
        </p:txBody>
      </p:sp>
    </p:spTree>
    <p:extLst>
      <p:ext uri="{BB962C8B-B14F-4D97-AF65-F5344CB8AC3E}">
        <p14:creationId xmlns:p14="http://schemas.microsoft.com/office/powerpoint/2010/main" val="29953916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1EE97E-D2C2-1162-ADA1-754CE22D65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cy-GB"/>
          </a:p>
        </p:txBody>
      </p:sp>
      <p:sp>
        <p:nvSpPr>
          <p:cNvPr id="3" name="Text Placeholder 2">
            <a:extLst>
              <a:ext uri="{FF2B5EF4-FFF2-40B4-BE49-F238E27FC236}">
                <a16:creationId xmlns:a16="http://schemas.microsoft.com/office/drawing/2014/main" id="{FB0FDDE2-D82A-2EB6-AA27-2FCE30FC4C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1FD8305E-C9E4-694D-131C-919AA1550E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15DE369-E756-4D46-A11F-46ADE57765FC}" type="datetimeFigureOut">
              <a:rPr lang="cy-GB" smtClean="0"/>
              <a:t>20/11/2024</a:t>
            </a:fld>
            <a:endParaRPr lang="cy-GB"/>
          </a:p>
        </p:txBody>
      </p:sp>
      <p:sp>
        <p:nvSpPr>
          <p:cNvPr id="5" name="Footer Placeholder 4">
            <a:extLst>
              <a:ext uri="{FF2B5EF4-FFF2-40B4-BE49-F238E27FC236}">
                <a16:creationId xmlns:a16="http://schemas.microsoft.com/office/drawing/2014/main" id="{5C8EC04B-F0C7-3E81-6F46-1D7EDFE36F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cy-GB"/>
          </a:p>
        </p:txBody>
      </p:sp>
      <p:sp>
        <p:nvSpPr>
          <p:cNvPr id="6" name="Slide Number Placeholder 5">
            <a:extLst>
              <a:ext uri="{FF2B5EF4-FFF2-40B4-BE49-F238E27FC236}">
                <a16:creationId xmlns:a16="http://schemas.microsoft.com/office/drawing/2014/main" id="{F7258D60-9100-3D4B-2657-C179B8626A5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5B3FC57-23FA-904D-B38D-20B052F311BE}" type="slidenum">
              <a:rPr lang="cy-GB" smtClean="0"/>
              <a:t>‹#›</a:t>
            </a:fld>
            <a:endParaRPr lang="cy-GB"/>
          </a:p>
        </p:txBody>
      </p:sp>
    </p:spTree>
    <p:extLst>
      <p:ext uri="{BB962C8B-B14F-4D97-AF65-F5344CB8AC3E}">
        <p14:creationId xmlns:p14="http://schemas.microsoft.com/office/powerpoint/2010/main" val="7172339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18" Type="http://schemas.openxmlformats.org/officeDocument/2006/relationships/image" Target="../media/image16.svg"/><Relationship Id="rId3" Type="http://schemas.openxmlformats.org/officeDocument/2006/relationships/image" Target="../media/image1.jpeg"/><Relationship Id="rId7" Type="http://schemas.openxmlformats.org/officeDocument/2006/relationships/image" Target="../media/image5.png"/><Relationship Id="rId12" Type="http://schemas.openxmlformats.org/officeDocument/2006/relationships/image" Target="../media/image10.svg"/><Relationship Id="rId17" Type="http://schemas.openxmlformats.org/officeDocument/2006/relationships/image" Target="../media/image15.png"/><Relationship Id="rId2" Type="http://schemas.openxmlformats.org/officeDocument/2006/relationships/notesSlide" Target="../notesSlides/notesSlide1.xml"/><Relationship Id="rId16" Type="http://schemas.openxmlformats.org/officeDocument/2006/relationships/image" Target="../media/image14.svg"/><Relationship Id="rId20" Type="http://schemas.openxmlformats.org/officeDocument/2006/relationships/image" Target="../media/image18.svg"/><Relationship Id="rId1" Type="http://schemas.openxmlformats.org/officeDocument/2006/relationships/slideLayout" Target="../slideLayouts/slideLayout7.xml"/><Relationship Id="rId6" Type="http://schemas.openxmlformats.org/officeDocument/2006/relationships/hyperlink" Target="https://z-journal.blogspot.com/2016/08/old-brown-paper.html" TargetMode="External"/><Relationship Id="rId11" Type="http://schemas.openxmlformats.org/officeDocument/2006/relationships/image" Target="../media/image9.png"/><Relationship Id="rId5" Type="http://schemas.microsoft.com/office/2007/relationships/hdphoto" Target="../media/hdphoto1.wdp"/><Relationship Id="rId15" Type="http://schemas.openxmlformats.org/officeDocument/2006/relationships/image" Target="../media/image13.png"/><Relationship Id="rId10" Type="http://schemas.openxmlformats.org/officeDocument/2006/relationships/image" Target="../media/image8.svg"/><Relationship Id="rId19" Type="http://schemas.openxmlformats.org/officeDocument/2006/relationships/image" Target="../media/image17.png"/><Relationship Id="rId4" Type="http://schemas.openxmlformats.org/officeDocument/2006/relationships/image" Target="../media/image4.png"/><Relationship Id="rId9" Type="http://schemas.openxmlformats.org/officeDocument/2006/relationships/image" Target="../media/image7.png"/><Relationship Id="rId14" Type="http://schemas.openxmlformats.org/officeDocument/2006/relationships/image" Target="../media/image12.svg"/></Relationships>
</file>

<file path=ppt/slides/_rels/slide4.xml.rels><?xml version="1.0" encoding="UTF-8" standalone="yes"?>
<Relationships xmlns="http://schemas.openxmlformats.org/package/2006/relationships"><Relationship Id="rId8" Type="http://schemas.openxmlformats.org/officeDocument/2006/relationships/hyperlink" Target="https://openclipart.org/detail/17014/green_tick" TargetMode="External"/><Relationship Id="rId3" Type="http://schemas.openxmlformats.org/officeDocument/2006/relationships/image" Target="../media/image4.png"/><Relationship Id="rId7"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4.png"/><Relationship Id="rId7"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4.png"/><Relationship Id="rId7"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4.png"/><Relationship Id="rId7"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4.png"/><Relationship Id="rId7"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4.png"/><Relationship Id="rId7"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4.png"/><Relationship Id="rId7"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8" Type="http://schemas.openxmlformats.org/officeDocument/2006/relationships/hyperlink" Target="https://pixabay.com/en/wrong-incorrect-delete-abort-295503/" TargetMode="External"/><Relationship Id="rId3" Type="http://schemas.openxmlformats.org/officeDocument/2006/relationships/image" Target="../media/image4.png"/><Relationship Id="rId7" Type="http://schemas.openxmlformats.org/officeDocument/2006/relationships/image" Target="../media/image24.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4.png"/><Relationship Id="rId7" Type="http://schemas.openxmlformats.org/officeDocument/2006/relationships/image" Target="../media/image25.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4.png"/><Relationship Id="rId7" Type="http://schemas.openxmlformats.org/officeDocument/2006/relationships/image" Target="../media/image25.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4.png"/><Relationship Id="rId7" Type="http://schemas.openxmlformats.org/officeDocument/2006/relationships/image" Target="../media/image27.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4.png"/><Relationship Id="rId7" Type="http://schemas.openxmlformats.org/officeDocument/2006/relationships/image" Target="../media/image27.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1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9.png"/><Relationship Id="rId7" Type="http://schemas.openxmlformats.org/officeDocument/2006/relationships/hyperlink" Target="https://www.deviantart.com/clipartcotttage/art/Pirate-Sword-01-440196562"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31.w8lbnZsZuUDnhiU"/><Relationship Id="rId5" Type="http://schemas.openxmlformats.org/officeDocument/2006/relationships/hyperlink" Target="https://svgsilh.com/image/2023977.html" TargetMode="External"/><Relationship Id="rId4" Type="http://schemas.openxmlformats.org/officeDocument/2006/relationships/image" Target="../media/image30.png"/></Relationships>
</file>

<file path=ppt/slides/_rels/slide17.xml.rels><?xml version="1.0" encoding="UTF-8" standalone="yes"?>
<Relationships xmlns="http://schemas.openxmlformats.org/package/2006/relationships"><Relationship Id="rId8" Type="http://schemas.openxmlformats.org/officeDocument/2006/relationships/hyperlink" Target="https://z-journal.blogspot.com/2016/08/old-brown-paper.html" TargetMode="External"/><Relationship Id="rId3" Type="http://schemas.openxmlformats.org/officeDocument/2006/relationships/slideLayout" Target="../slideLayouts/slideLayout1.xml"/><Relationship Id="rId7" Type="http://schemas.microsoft.com/office/2007/relationships/hdphoto" Target="../media/hdphoto1.wdp"/><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2.png"/><Relationship Id="rId4" Type="http://schemas.openxmlformats.org/officeDocument/2006/relationships/image" Target="../media/image1.jpeg"/><Relationship Id="rId9" Type="http://schemas.openxmlformats.org/officeDocument/2006/relationships/image" Target="../media/image33.png"/></Relationships>
</file>

<file path=ppt/slides/_rels/slide18.xml.rels><?xml version="1.0" encoding="UTF-8" standalone="yes"?>
<Relationships xmlns="http://schemas.openxmlformats.org/package/2006/relationships"><Relationship Id="rId8" Type="http://schemas.openxmlformats.org/officeDocument/2006/relationships/image" Target="../media/image34.png"/><Relationship Id="rId13" Type="http://schemas.openxmlformats.org/officeDocument/2006/relationships/image" Target="../media/image37.svg"/><Relationship Id="rId3" Type="http://schemas.openxmlformats.org/officeDocument/2006/relationships/slideLayout" Target="../slideLayouts/slideLayout7.xml"/><Relationship Id="rId7" Type="http://schemas.openxmlformats.org/officeDocument/2006/relationships/hyperlink" Target="https://z-journal.blogspot.com/2016/08/old-brown-paper.html" TargetMode="External"/><Relationship Id="rId12" Type="http://schemas.openxmlformats.org/officeDocument/2006/relationships/image" Target="../media/image36.png"/><Relationship Id="rId2" Type="http://schemas.openxmlformats.org/officeDocument/2006/relationships/audio" Target="../media/media2.m4a"/><Relationship Id="rId1" Type="http://schemas.microsoft.com/office/2007/relationships/media" Target="../media/media2.m4a"/><Relationship Id="rId6" Type="http://schemas.microsoft.com/office/2007/relationships/hdphoto" Target="../media/hdphoto1.wdp"/><Relationship Id="rId11" Type="http://schemas.openxmlformats.org/officeDocument/2006/relationships/image" Target="../media/image33.png"/><Relationship Id="rId5" Type="http://schemas.openxmlformats.org/officeDocument/2006/relationships/image" Target="../media/image4.png"/><Relationship Id="rId15" Type="http://schemas.openxmlformats.org/officeDocument/2006/relationships/image" Target="../media/image39.svg"/><Relationship Id="rId10" Type="http://schemas.openxmlformats.org/officeDocument/2006/relationships/image" Target="../media/image32.png"/><Relationship Id="rId4" Type="http://schemas.openxmlformats.org/officeDocument/2006/relationships/image" Target="../media/image1.jpeg"/><Relationship Id="rId9" Type="http://schemas.openxmlformats.org/officeDocument/2006/relationships/image" Target="../media/image35.svg"/><Relationship Id="rId14" Type="http://schemas.openxmlformats.org/officeDocument/2006/relationships/image" Target="../media/image38.png"/></Relationships>
</file>

<file path=ppt/slides/_rels/slide19.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37.svg"/><Relationship Id="rId3" Type="http://schemas.openxmlformats.org/officeDocument/2006/relationships/image" Target="../media/image4.png"/><Relationship Id="rId7" Type="http://schemas.openxmlformats.org/officeDocument/2006/relationships/image" Target="../media/image32.png"/><Relationship Id="rId12" Type="http://schemas.openxmlformats.org/officeDocument/2006/relationships/image" Target="../media/image36.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40.png"/><Relationship Id="rId11" Type="http://schemas.openxmlformats.org/officeDocument/2006/relationships/image" Target="../media/image42.svg"/><Relationship Id="rId5" Type="http://schemas.openxmlformats.org/officeDocument/2006/relationships/hyperlink" Target="https://z-journal.blogspot.com/2016/08/old-brown-paper.html" TargetMode="External"/><Relationship Id="rId10" Type="http://schemas.openxmlformats.org/officeDocument/2006/relationships/image" Target="../media/image41.png"/><Relationship Id="rId4" Type="http://schemas.microsoft.com/office/2007/relationships/hdphoto" Target="../media/hdphoto1.wdp"/><Relationship Id="rId9" Type="http://schemas.openxmlformats.org/officeDocument/2006/relationships/image" Target="../media/image39.svg"/></Relationships>
</file>

<file path=ppt/slides/_rels/slide20.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39.svg"/><Relationship Id="rId3" Type="http://schemas.openxmlformats.org/officeDocument/2006/relationships/image" Target="../media/image4.png"/><Relationship Id="rId7" Type="http://schemas.openxmlformats.org/officeDocument/2006/relationships/image" Target="../media/image43.png"/><Relationship Id="rId12" Type="http://schemas.openxmlformats.org/officeDocument/2006/relationships/image" Target="../media/image38.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32.png"/><Relationship Id="rId11" Type="http://schemas.openxmlformats.org/officeDocument/2006/relationships/image" Target="../media/image45.svg"/><Relationship Id="rId5" Type="http://schemas.openxmlformats.org/officeDocument/2006/relationships/hyperlink" Target="https://z-journal.blogspot.com/2016/08/old-brown-paper.html" TargetMode="External"/><Relationship Id="rId10" Type="http://schemas.openxmlformats.org/officeDocument/2006/relationships/image" Target="../media/image44.png"/><Relationship Id="rId4" Type="http://schemas.microsoft.com/office/2007/relationships/hdphoto" Target="../media/hdphoto1.wdp"/><Relationship Id="rId9" Type="http://schemas.openxmlformats.org/officeDocument/2006/relationships/image" Target="../media/image37.svg"/></Relationships>
</file>

<file path=ppt/slides/_rels/slide2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9.png"/><Relationship Id="rId7" Type="http://schemas.openxmlformats.org/officeDocument/2006/relationships/hyperlink" Target="https://www.deviantart.com/clipartcotttage/art/Pirate-Sword-01-440196562"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31.w8lbnZsZuUDnhiU"/><Relationship Id="rId5" Type="http://schemas.openxmlformats.org/officeDocument/2006/relationships/hyperlink" Target="https://svgsilh.com/image/2023977.html" TargetMode="External"/><Relationship Id="rId4" Type="http://schemas.openxmlformats.org/officeDocument/2006/relationships/image" Target="../media/image30.png"/></Relationships>
</file>

<file path=ppt/slides/_rels/slide22.xml.rels><?xml version="1.0" encoding="UTF-8" standalone="yes"?>
<Relationships xmlns="http://schemas.openxmlformats.org/package/2006/relationships"><Relationship Id="rId13" Type="http://schemas.openxmlformats.org/officeDocument/2006/relationships/image" Target="../media/image22.png"/><Relationship Id="rId18" Type="http://schemas.openxmlformats.org/officeDocument/2006/relationships/image" Target="../media/image49.svg"/><Relationship Id="rId26" Type="http://schemas.openxmlformats.org/officeDocument/2006/relationships/image" Target="../media/image12.svg"/><Relationship Id="rId39" Type="http://schemas.openxmlformats.org/officeDocument/2006/relationships/image" Target="../media/image56.png"/><Relationship Id="rId21" Type="http://schemas.openxmlformats.org/officeDocument/2006/relationships/image" Target="../media/image52.png"/><Relationship Id="rId34" Type="http://schemas.openxmlformats.org/officeDocument/2006/relationships/image" Target="../media/image10.svg"/><Relationship Id="rId42" Type="http://schemas.openxmlformats.org/officeDocument/2006/relationships/image" Target="../media/image59.svg"/><Relationship Id="rId7" Type="http://schemas.openxmlformats.org/officeDocument/2006/relationships/hyperlink" Target="https://openclipart.org/detail/17014/green_tick" TargetMode="External"/><Relationship Id="rId2" Type="http://schemas.openxmlformats.org/officeDocument/2006/relationships/image" Target="../media/image1.jpeg"/><Relationship Id="rId16" Type="http://schemas.openxmlformats.org/officeDocument/2006/relationships/image" Target="../media/image47.svg"/><Relationship Id="rId20" Type="http://schemas.openxmlformats.org/officeDocument/2006/relationships/image" Target="../media/image51.svg"/><Relationship Id="rId29" Type="http://schemas.openxmlformats.org/officeDocument/2006/relationships/image" Target="../media/image17.png"/><Relationship Id="rId41" Type="http://schemas.openxmlformats.org/officeDocument/2006/relationships/image" Target="../media/image58.png"/><Relationship Id="rId1" Type="http://schemas.openxmlformats.org/officeDocument/2006/relationships/slideLayout" Target="../slideLayouts/slideLayout7.xml"/><Relationship Id="rId6" Type="http://schemas.openxmlformats.org/officeDocument/2006/relationships/image" Target="../media/image19.png"/><Relationship Id="rId11" Type="http://schemas.openxmlformats.org/officeDocument/2006/relationships/image" Target="../media/image25.png"/><Relationship Id="rId24" Type="http://schemas.openxmlformats.org/officeDocument/2006/relationships/image" Target="../media/image21.svg"/><Relationship Id="rId32" Type="http://schemas.openxmlformats.org/officeDocument/2006/relationships/image" Target="../media/image8.svg"/><Relationship Id="rId37" Type="http://schemas.openxmlformats.org/officeDocument/2006/relationships/image" Target="../media/image54.png"/><Relationship Id="rId40" Type="http://schemas.openxmlformats.org/officeDocument/2006/relationships/image" Target="../media/image57.svg"/><Relationship Id="rId5" Type="http://schemas.openxmlformats.org/officeDocument/2006/relationships/hyperlink" Target="https://z-journal.blogspot.com/2016/08/old-brown-paper.html" TargetMode="External"/><Relationship Id="rId15" Type="http://schemas.openxmlformats.org/officeDocument/2006/relationships/image" Target="../media/image46.png"/><Relationship Id="rId23" Type="http://schemas.openxmlformats.org/officeDocument/2006/relationships/image" Target="../media/image20.png"/><Relationship Id="rId28" Type="http://schemas.openxmlformats.org/officeDocument/2006/relationships/image" Target="../media/image14.svg"/><Relationship Id="rId36" Type="http://schemas.openxmlformats.org/officeDocument/2006/relationships/image" Target="../media/image42.svg"/><Relationship Id="rId10" Type="http://schemas.openxmlformats.org/officeDocument/2006/relationships/image" Target="../media/image6.png"/><Relationship Id="rId19" Type="http://schemas.openxmlformats.org/officeDocument/2006/relationships/image" Target="../media/image50.png"/><Relationship Id="rId31" Type="http://schemas.openxmlformats.org/officeDocument/2006/relationships/image" Target="../media/image7.png"/><Relationship Id="rId4" Type="http://schemas.microsoft.com/office/2007/relationships/hdphoto" Target="../media/hdphoto1.wdp"/><Relationship Id="rId9" Type="http://schemas.openxmlformats.org/officeDocument/2006/relationships/hyperlink" Target="https://pixabay.com/en/wrong-incorrect-delete-abort-295503/" TargetMode="External"/><Relationship Id="rId14" Type="http://schemas.openxmlformats.org/officeDocument/2006/relationships/image" Target="../media/image23.svg"/><Relationship Id="rId22" Type="http://schemas.openxmlformats.org/officeDocument/2006/relationships/image" Target="../media/image53.svg"/><Relationship Id="rId27" Type="http://schemas.openxmlformats.org/officeDocument/2006/relationships/image" Target="../media/image13.png"/><Relationship Id="rId30" Type="http://schemas.openxmlformats.org/officeDocument/2006/relationships/image" Target="../media/image18.svg"/><Relationship Id="rId35" Type="http://schemas.openxmlformats.org/officeDocument/2006/relationships/image" Target="../media/image41.png"/><Relationship Id="rId8" Type="http://schemas.openxmlformats.org/officeDocument/2006/relationships/image" Target="../media/image24.png"/><Relationship Id="rId3" Type="http://schemas.openxmlformats.org/officeDocument/2006/relationships/image" Target="../media/image4.png"/><Relationship Id="rId12" Type="http://schemas.openxmlformats.org/officeDocument/2006/relationships/image" Target="../media/image26.svg"/><Relationship Id="rId17" Type="http://schemas.openxmlformats.org/officeDocument/2006/relationships/image" Target="../media/image48.png"/><Relationship Id="rId25" Type="http://schemas.openxmlformats.org/officeDocument/2006/relationships/image" Target="../media/image11.png"/><Relationship Id="rId33" Type="http://schemas.openxmlformats.org/officeDocument/2006/relationships/image" Target="../media/image9.png"/><Relationship Id="rId38" Type="http://schemas.openxmlformats.org/officeDocument/2006/relationships/image" Target="../media/image55.svg"/></Relationships>
</file>

<file path=ppt/slides/_rels/slide23.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image" Target="../media/image60.png"/><Relationship Id="rId1" Type="http://schemas.openxmlformats.org/officeDocument/2006/relationships/slideLayout" Target="../slideLayouts/slideLayout7.xml"/><Relationship Id="rId6" Type="http://schemas.openxmlformats.org/officeDocument/2006/relationships/image" Target="../media/image64.png"/><Relationship Id="rId11" Type="http://schemas.openxmlformats.org/officeDocument/2006/relationships/image" Target="../media/image69.png"/><Relationship Id="rId5" Type="http://schemas.openxmlformats.org/officeDocument/2006/relationships/image" Target="../media/image63.png"/><Relationship Id="rId10" Type="http://schemas.openxmlformats.org/officeDocument/2006/relationships/image" Target="../media/image68.png"/><Relationship Id="rId4" Type="http://schemas.openxmlformats.org/officeDocument/2006/relationships/image" Target="../media/image62.png"/><Relationship Id="rId9" Type="http://schemas.openxmlformats.org/officeDocument/2006/relationships/image" Target="../media/image67.png"/></Relationships>
</file>

<file path=ppt/slides/_rels/slide24.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18.xml"/><Relationship Id="rId5" Type="http://schemas.openxmlformats.org/officeDocument/2006/relationships/image" Target="../media/image73.png"/><Relationship Id="rId4" Type="http://schemas.openxmlformats.org/officeDocument/2006/relationships/image" Target="../media/image7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02F48AA-0DD5-EA3B-D33E-FD69A416C32D}"/>
            </a:ext>
          </a:extLst>
        </p:cNvPr>
        <p:cNvGrpSpPr/>
        <p:nvPr/>
      </p:nvGrpSpPr>
      <p:grpSpPr>
        <a:xfrm>
          <a:off x="0" y="0"/>
          <a:ext cx="0" cy="0"/>
          <a:chOff x="0" y="0"/>
          <a:chExt cx="0" cy="0"/>
        </a:xfrm>
      </p:grpSpPr>
      <p:sp>
        <p:nvSpPr>
          <p:cNvPr id="1033" name="Rectangle 1032">
            <a:extLst>
              <a:ext uri="{FF2B5EF4-FFF2-40B4-BE49-F238E27FC236}">
                <a16:creationId xmlns:a16="http://schemas.microsoft.com/office/drawing/2014/main" id="{885E6548-4104-2E81-235D-F8E0F2B9B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8" name="Picture 4" descr="Premium Vector | Vector illustration of pirates on island beach">
            <a:extLst>
              <a:ext uri="{FF2B5EF4-FFF2-40B4-BE49-F238E27FC236}">
                <a16:creationId xmlns:a16="http://schemas.microsoft.com/office/drawing/2014/main" id="{6E28E219-CBF8-75AA-E354-80D772BF6706}"/>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7E43819F-0C86-DB00-B17D-1D5CE120FDE5}"/>
              </a:ext>
            </a:extLst>
          </p:cNvPr>
          <p:cNvSpPr/>
          <p:nvPr/>
        </p:nvSpPr>
        <p:spPr>
          <a:xfrm>
            <a:off x="2174793" y="5320268"/>
            <a:ext cx="7409793" cy="1082565"/>
          </a:xfrm>
          <a:prstGeom prst="roundRect">
            <a:avLst/>
          </a:prstGeom>
          <a:blipFill dpi="0" rotWithShape="1">
            <a:blip r:embed="rId3">
              <a:extLst>
                <a:ext uri="{BEBA8EAE-BF5A-486C-A8C5-ECC9F3942E4B}">
                  <a14:imgProps xmlns:a14="http://schemas.microsoft.com/office/drawing/2010/main">
                    <a14:imgLayer r:embed="rId4">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2800" dirty="0">
                <a:solidFill>
                  <a:schemeClr val="tx1"/>
                </a:solidFill>
                <a:latin typeface="Comic Sans MS" panose="030F0702030302020204" pitchFamily="66" charset="0"/>
              </a:rPr>
              <a:t>Dydd Gwener, yr ail ar hugain o Dachwedd </a:t>
            </a:r>
          </a:p>
        </p:txBody>
      </p:sp>
      <p:sp>
        <p:nvSpPr>
          <p:cNvPr id="3" name="Rectangle: Rounded Corners 2">
            <a:extLst>
              <a:ext uri="{FF2B5EF4-FFF2-40B4-BE49-F238E27FC236}">
                <a16:creationId xmlns:a16="http://schemas.microsoft.com/office/drawing/2014/main" id="{4B42EAFB-0CF3-231F-9B00-4B394521B4CB}"/>
              </a:ext>
            </a:extLst>
          </p:cNvPr>
          <p:cNvSpPr/>
          <p:nvPr/>
        </p:nvSpPr>
        <p:spPr>
          <a:xfrm>
            <a:off x="3790333" y="1042218"/>
            <a:ext cx="4178711" cy="1347021"/>
          </a:xfrm>
          <a:prstGeom prst="roundRect">
            <a:avLst/>
          </a:prstGeom>
          <a:blipFill dpi="0" rotWithShape="1">
            <a:blip r:embed="rId3">
              <a:extLst>
                <a:ext uri="{BEBA8EAE-BF5A-486C-A8C5-ECC9F3942E4B}">
                  <a14:imgProps xmlns:a14="http://schemas.microsoft.com/office/drawing/2010/main">
                    <a14:imgLayer r:embed="rId4">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2800" b="1" dirty="0">
                <a:solidFill>
                  <a:schemeClr val="tx1"/>
                </a:solidFill>
                <a:latin typeface="Comic Sans MS" panose="030F0702030302020204" pitchFamily="66" charset="0"/>
              </a:rPr>
              <a:t>Nod y wers:</a:t>
            </a:r>
          </a:p>
          <a:p>
            <a:pPr algn="ctr"/>
            <a:r>
              <a:rPr lang="cy-GB" sz="2800" dirty="0">
                <a:solidFill>
                  <a:schemeClr val="tx1"/>
                </a:solidFill>
                <a:latin typeface="Comic Sans MS" panose="030F0702030302020204" pitchFamily="66" charset="0"/>
              </a:rPr>
              <a:t>Yr Amherffaith</a:t>
            </a:r>
          </a:p>
        </p:txBody>
      </p:sp>
      <p:sp>
        <p:nvSpPr>
          <p:cNvPr id="4" name="Rectangle: Rounded Corners 3">
            <a:extLst>
              <a:ext uri="{FF2B5EF4-FFF2-40B4-BE49-F238E27FC236}">
                <a16:creationId xmlns:a16="http://schemas.microsoft.com/office/drawing/2014/main" id="{9B3147B7-DA29-D3D9-2DD8-06449A8EDED6}"/>
              </a:ext>
            </a:extLst>
          </p:cNvPr>
          <p:cNvSpPr/>
          <p:nvPr/>
        </p:nvSpPr>
        <p:spPr>
          <a:xfrm>
            <a:off x="3422459" y="3406877"/>
            <a:ext cx="4737087" cy="1082565"/>
          </a:xfrm>
          <a:prstGeom prst="roundRect">
            <a:avLst/>
          </a:prstGeom>
          <a:blipFill dpi="0" rotWithShape="1">
            <a:blip r:embed="rId3">
              <a:extLst>
                <a:ext uri="{BEBA8EAE-BF5A-486C-A8C5-ECC9F3942E4B}">
                  <a14:imgProps xmlns:a14="http://schemas.microsoft.com/office/drawing/2010/main">
                    <a14:imgLayer r:embed="rId4">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2800" dirty="0">
                <a:solidFill>
                  <a:schemeClr val="tx1"/>
                </a:solidFill>
                <a:latin typeface="Comic Sans MS" panose="030F0702030302020204" pitchFamily="66" charset="0"/>
              </a:rPr>
              <a:t>Ffocws Iaith:</a:t>
            </a:r>
            <a:r>
              <a:rPr lang="cy-GB" sz="2800" b="1" dirty="0"/>
              <a:t> </a:t>
            </a:r>
            <a:endParaRPr lang="cy-GB" sz="2800" dirty="0">
              <a:solidFill>
                <a:schemeClr val="tx1"/>
              </a:solidFill>
              <a:latin typeface="Comic Sans MS" panose="030F0702030302020204" pitchFamily="66" charset="0"/>
            </a:endParaRPr>
          </a:p>
          <a:p>
            <a:pPr algn="ctr"/>
            <a:r>
              <a:rPr lang="cy-GB" sz="2800" dirty="0">
                <a:solidFill>
                  <a:schemeClr val="tx1"/>
                </a:solidFill>
                <a:latin typeface="Comic Sans MS" panose="030F0702030302020204" pitchFamily="66" charset="0"/>
              </a:rPr>
              <a:t>“roedd” a “doedd e ddim”</a:t>
            </a:r>
          </a:p>
        </p:txBody>
      </p:sp>
    </p:spTree>
    <p:extLst>
      <p:ext uri="{BB962C8B-B14F-4D97-AF65-F5344CB8AC3E}">
        <p14:creationId xmlns:p14="http://schemas.microsoft.com/office/powerpoint/2010/main" val="7350552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28C9161-56F9-4A97-C4E9-42A76DBB07BA}"/>
            </a:ext>
          </a:extLst>
        </p:cNvPr>
        <p:cNvGrpSpPr/>
        <p:nvPr/>
      </p:nvGrpSpPr>
      <p:grpSpPr>
        <a:xfrm>
          <a:off x="0" y="0"/>
          <a:ext cx="0" cy="0"/>
          <a:chOff x="0" y="0"/>
          <a:chExt cx="0" cy="0"/>
        </a:xfrm>
      </p:grpSpPr>
      <p:sp>
        <p:nvSpPr>
          <p:cNvPr id="1033" name="Rectangle 1032">
            <a:extLst>
              <a:ext uri="{FF2B5EF4-FFF2-40B4-BE49-F238E27FC236}">
                <a16:creationId xmlns:a16="http://schemas.microsoft.com/office/drawing/2014/main" id="{EA40DE47-C11E-7BAD-EF6B-A167B3625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8" name="Picture 4" descr="Premium Vector | Vector illustration of pirates on island beach">
            <a:extLst>
              <a:ext uri="{FF2B5EF4-FFF2-40B4-BE49-F238E27FC236}">
                <a16:creationId xmlns:a16="http://schemas.microsoft.com/office/drawing/2014/main" id="{2ADAD45A-5B5B-E6D5-7F04-0EFBC60B016C}"/>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cartoon character holding a drill">
            <a:extLst>
              <a:ext uri="{FF2B5EF4-FFF2-40B4-BE49-F238E27FC236}">
                <a16:creationId xmlns:a16="http://schemas.microsoft.com/office/drawing/2014/main" id="{D45DF79A-36C9-91BC-4015-BE3FEF1A43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2500" y="284944"/>
            <a:ext cx="9658349" cy="6696881"/>
          </a:xfrm>
          <a:prstGeom prst="rect">
            <a:avLst/>
          </a:prstGeom>
        </p:spPr>
      </p:pic>
    </p:spTree>
    <p:extLst>
      <p:ext uri="{BB962C8B-B14F-4D97-AF65-F5344CB8AC3E}">
        <p14:creationId xmlns:p14="http://schemas.microsoft.com/office/powerpoint/2010/main" val="233169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3"/>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06BF40-76E0-98A1-A2A3-B0852DC839AE}"/>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D6E5A2C9-69F5-5C69-9114-212602FDAA59}"/>
              </a:ext>
            </a:extLst>
          </p:cNvPr>
          <p:cNvPicPr>
            <a:picLocks noChangeAspect="1" noChangeArrowheads="1"/>
          </p:cNvPicPr>
          <p:nvPr/>
        </p:nvPicPr>
        <p:blipFill>
          <a:blip r:embed="rId3">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5B618F43-5121-7E3A-1E6D-DE40DEF9F243}"/>
              </a:ext>
            </a:extLst>
          </p:cNvPr>
          <p:cNvSpPr/>
          <p:nvPr/>
        </p:nvSpPr>
        <p:spPr>
          <a:xfrm rot="10800000">
            <a:off x="165060" y="127820"/>
            <a:ext cx="11849957" cy="6567948"/>
          </a:xfrm>
          <a:prstGeom prst="roundRect">
            <a:avLst/>
          </a:prstGeom>
          <a:blipFill dpi="0" rotWithShape="1">
            <a:blip r:embed="rId4">
              <a:extLst>
                <a:ext uri="{BEBA8EAE-BF5A-486C-A8C5-ECC9F3942E4B}">
                  <a14:imgProps xmlns:a14="http://schemas.microsoft.com/office/drawing/2010/main">
                    <a14:imgLayer r:embed="rId5">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6"/>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p>
        </p:txBody>
      </p:sp>
      <p:pic>
        <p:nvPicPr>
          <p:cNvPr id="3" name="Picture 2" descr="A cartoon star holding a drill&#10;&#10;Description automatically generated">
            <a:extLst>
              <a:ext uri="{FF2B5EF4-FFF2-40B4-BE49-F238E27FC236}">
                <a16:creationId xmlns:a16="http://schemas.microsoft.com/office/drawing/2014/main" id="{26A52641-2EC9-BFB0-60CD-0BF01638B51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76536" y="308513"/>
            <a:ext cx="2054633" cy="1334455"/>
          </a:xfrm>
          <a:prstGeom prst="rect">
            <a:avLst/>
          </a:prstGeom>
        </p:spPr>
      </p:pic>
      <p:sp>
        <p:nvSpPr>
          <p:cNvPr id="35" name="AutoShape 2" descr="A serene scene of a sailboat with its white sails unfurled, gliding across a calm ocean. The image is rendered in black and white with high contrast, emphasizing the textures of the sail, water ripples, and the dramatic interplay of light and shadow. The background includes a subtle horizon line and distant land faintly visible, creating a timeless and tranquil atmosphere.">
            <a:extLst>
              <a:ext uri="{FF2B5EF4-FFF2-40B4-BE49-F238E27FC236}">
                <a16:creationId xmlns:a16="http://schemas.microsoft.com/office/drawing/2014/main" id="{FA439E22-84AC-CF31-E033-1A8F4E555FF6}"/>
              </a:ext>
            </a:extLst>
          </p:cNvPr>
          <p:cNvSpPr>
            <a:spLocks noChangeAspect="1" noChangeArrowheads="1"/>
          </p:cNvSpPr>
          <p:nvPr/>
        </p:nvSpPr>
        <p:spPr bwMode="auto">
          <a:xfrm>
            <a:off x="5857875" y="3280569"/>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y-GB"/>
          </a:p>
        </p:txBody>
      </p:sp>
      <p:grpSp>
        <p:nvGrpSpPr>
          <p:cNvPr id="54" name="Group 53">
            <a:extLst>
              <a:ext uri="{FF2B5EF4-FFF2-40B4-BE49-F238E27FC236}">
                <a16:creationId xmlns:a16="http://schemas.microsoft.com/office/drawing/2014/main" id="{A28896D1-BB8B-13FF-EEC3-32CF6E22D166}"/>
              </a:ext>
            </a:extLst>
          </p:cNvPr>
          <p:cNvGrpSpPr/>
          <p:nvPr/>
        </p:nvGrpSpPr>
        <p:grpSpPr>
          <a:xfrm>
            <a:off x="4217086" y="1061885"/>
            <a:ext cx="3921278" cy="1849826"/>
            <a:chOff x="4217086" y="1061885"/>
            <a:chExt cx="3921278" cy="1849826"/>
          </a:xfrm>
        </p:grpSpPr>
        <p:sp>
          <p:nvSpPr>
            <p:cNvPr id="22" name="Rectangle: Rounded Corners 21">
              <a:extLst>
                <a:ext uri="{FF2B5EF4-FFF2-40B4-BE49-F238E27FC236}">
                  <a16:creationId xmlns:a16="http://schemas.microsoft.com/office/drawing/2014/main" id="{FEFCC884-28A1-0D3A-EF5A-32007603D204}"/>
                </a:ext>
              </a:extLst>
            </p:cNvPr>
            <p:cNvSpPr/>
            <p:nvPr/>
          </p:nvSpPr>
          <p:spPr>
            <a:xfrm>
              <a:off x="4217086" y="1061885"/>
              <a:ext cx="3921278" cy="1849826"/>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000" dirty="0">
                  <a:solidFill>
                    <a:schemeClr val="tx1"/>
                  </a:solidFill>
                  <a:latin typeface="Comic Sans MS" panose="030F0702030302020204" pitchFamily="66" charset="0"/>
                </a:rPr>
                <a:t>môr-leidr</a:t>
              </a:r>
            </a:p>
            <a:p>
              <a:r>
                <a:rPr lang="cy-GB" sz="4000" dirty="0">
                  <a:solidFill>
                    <a:srgbClr val="FF0000"/>
                  </a:solidFill>
                  <a:latin typeface="Comic Sans MS" panose="030F0702030302020204" pitchFamily="66" charset="0"/>
                </a:rPr>
                <a:t>f</a:t>
              </a:r>
              <a:r>
                <a:rPr lang="cy-GB" sz="4000" dirty="0">
                  <a:solidFill>
                    <a:schemeClr val="tx1"/>
                  </a:solidFill>
                  <a:latin typeface="Comic Sans MS" panose="030F0702030302020204" pitchFamily="66" charset="0"/>
                </a:rPr>
                <a:t>ôr-leidr</a:t>
              </a:r>
            </a:p>
          </p:txBody>
        </p:sp>
        <p:pic>
          <p:nvPicPr>
            <p:cNvPr id="31" name="Picture 30" descr="A cartoon of a pirate holding a sword&#10;&#10;Description automatically generated">
              <a:extLst>
                <a:ext uri="{FF2B5EF4-FFF2-40B4-BE49-F238E27FC236}">
                  <a16:creationId xmlns:a16="http://schemas.microsoft.com/office/drawing/2014/main" id="{0ABD2695-7F54-523E-3576-631AA8C630C3}"/>
                </a:ext>
              </a:extLst>
            </p:cNvPr>
            <p:cNvPicPr>
              <a:picLocks noChangeAspect="1"/>
            </p:cNvPicPr>
            <p:nvPr/>
          </p:nvPicPr>
          <p:blipFill>
            <a:blip r:embed="rId8">
              <a:duotone>
                <a:prstClr val="black"/>
                <a:schemeClr val="tx2">
                  <a:tint val="45000"/>
                  <a:satMod val="400000"/>
                </a:schemeClr>
              </a:duotone>
              <a:extLst>
                <a:ext uri="{28A0092B-C50C-407E-A947-70E740481C1C}">
                  <a14:useLocalDpi xmlns:a14="http://schemas.microsoft.com/office/drawing/2010/main" val="0"/>
                </a:ext>
              </a:extLst>
            </a:blip>
            <a:stretch>
              <a:fillRect/>
            </a:stretch>
          </p:blipFill>
          <p:spPr>
            <a:xfrm>
              <a:off x="6975142" y="1545015"/>
              <a:ext cx="767861" cy="824975"/>
            </a:xfrm>
            <a:prstGeom prst="rect">
              <a:avLst/>
            </a:prstGeom>
          </p:spPr>
        </p:pic>
        <p:grpSp>
          <p:nvGrpSpPr>
            <p:cNvPr id="14" name="Graphic 8" descr="School boy outline">
              <a:extLst>
                <a:ext uri="{FF2B5EF4-FFF2-40B4-BE49-F238E27FC236}">
                  <a16:creationId xmlns:a16="http://schemas.microsoft.com/office/drawing/2014/main" id="{F0C9A2EC-A9A7-ECC1-3F8B-747216E299DC}"/>
                </a:ext>
              </a:extLst>
            </p:cNvPr>
            <p:cNvGrpSpPr/>
            <p:nvPr/>
          </p:nvGrpSpPr>
          <p:grpSpPr>
            <a:xfrm>
              <a:off x="4443936" y="1123694"/>
              <a:ext cx="204189" cy="268687"/>
              <a:chOff x="9170110" y="444158"/>
              <a:chExt cx="495302" cy="667506"/>
            </a:xfrm>
            <a:solidFill>
              <a:srgbClr val="000000"/>
            </a:solidFill>
          </p:grpSpPr>
          <p:sp>
            <p:nvSpPr>
              <p:cNvPr id="17" name="Freeform: Shape 16">
                <a:extLst>
                  <a:ext uri="{FF2B5EF4-FFF2-40B4-BE49-F238E27FC236}">
                    <a16:creationId xmlns:a16="http://schemas.microsoft.com/office/drawing/2014/main" id="{B503DDA2-9A8F-BF7B-BEF9-B1854F11B534}"/>
                  </a:ext>
                </a:extLst>
              </p:cNvPr>
              <p:cNvSpPr/>
              <p:nvPr/>
            </p:nvSpPr>
            <p:spPr>
              <a:xfrm>
                <a:off x="9246301" y="444158"/>
                <a:ext cx="342915" cy="372271"/>
              </a:xfrm>
              <a:custGeom>
                <a:avLst/>
                <a:gdLst>
                  <a:gd name="connsiteX0" fmla="*/ 14049 w 342915"/>
                  <a:gd name="connsiteY0" fmla="*/ 257932 h 372271"/>
                  <a:gd name="connsiteX1" fmla="*/ 23907 w 342915"/>
                  <a:gd name="connsiteY1" fmla="*/ 257932 h 372271"/>
                  <a:gd name="connsiteX2" fmla="*/ 209430 w 342915"/>
                  <a:gd name="connsiteY2" fmla="*/ 367413 h 372271"/>
                  <a:gd name="connsiteX3" fmla="*/ 319544 w 342915"/>
                  <a:gd name="connsiteY3" fmla="*/ 255389 h 372271"/>
                  <a:gd name="connsiteX4" fmla="*/ 325926 w 342915"/>
                  <a:gd name="connsiteY4" fmla="*/ 257465 h 372271"/>
                  <a:gd name="connsiteX5" fmla="*/ 328869 w 342915"/>
                  <a:gd name="connsiteY5" fmla="*/ 257932 h 372271"/>
                  <a:gd name="connsiteX6" fmla="*/ 333527 w 342915"/>
                  <a:gd name="connsiteY6" fmla="*/ 256722 h 372271"/>
                  <a:gd name="connsiteX7" fmla="*/ 338128 w 342915"/>
                  <a:gd name="connsiteY7" fmla="*/ 250636 h 372271"/>
                  <a:gd name="connsiteX8" fmla="*/ 279530 w 342915"/>
                  <a:gd name="connsiteY8" fmla="*/ 77367 h 372271"/>
                  <a:gd name="connsiteX9" fmla="*/ 309372 w 342915"/>
                  <a:gd name="connsiteY9" fmla="*/ 71899 h 372271"/>
                  <a:gd name="connsiteX10" fmla="*/ 316886 w 342915"/>
                  <a:gd name="connsiteY10" fmla="*/ 60719 h 372271"/>
                  <a:gd name="connsiteX11" fmla="*/ 305933 w 342915"/>
                  <a:gd name="connsiteY11" fmla="*/ 53163 h 372271"/>
                  <a:gd name="connsiteX12" fmla="*/ 257232 w 342915"/>
                  <a:gd name="connsiteY12" fmla="*/ 62088 h 372271"/>
                  <a:gd name="connsiteX13" fmla="*/ 256355 w 342915"/>
                  <a:gd name="connsiteY13" fmla="*/ 61555 h 372271"/>
                  <a:gd name="connsiteX14" fmla="*/ 269567 w 342915"/>
                  <a:gd name="connsiteY14" fmla="*/ 48049 h 372271"/>
                  <a:gd name="connsiteX15" fmla="*/ 269424 w 342915"/>
                  <a:gd name="connsiteY15" fmla="*/ 34571 h 372271"/>
                  <a:gd name="connsiteX16" fmla="*/ 255946 w 342915"/>
                  <a:gd name="connsiteY16" fmla="*/ 34714 h 372271"/>
                  <a:gd name="connsiteX17" fmla="*/ 238525 w 342915"/>
                  <a:gd name="connsiteY17" fmla="*/ 52525 h 372271"/>
                  <a:gd name="connsiteX18" fmla="*/ 237039 w 342915"/>
                  <a:gd name="connsiteY18" fmla="*/ 51935 h 372271"/>
                  <a:gd name="connsiteX19" fmla="*/ 220789 w 342915"/>
                  <a:gd name="connsiteY19" fmla="*/ 6662 h 372271"/>
                  <a:gd name="connsiteX20" fmla="*/ 208840 w 342915"/>
                  <a:gd name="connsiteY20" fmla="*/ 444 h 372271"/>
                  <a:gd name="connsiteX21" fmla="*/ 202621 w 342915"/>
                  <a:gd name="connsiteY21" fmla="*/ 12393 h 372271"/>
                  <a:gd name="connsiteX22" fmla="*/ 202892 w 342915"/>
                  <a:gd name="connsiteY22" fmla="*/ 13139 h 372271"/>
                  <a:gd name="connsiteX23" fmla="*/ 214141 w 342915"/>
                  <a:gd name="connsiteY23" fmla="*/ 44486 h 372271"/>
                  <a:gd name="connsiteX24" fmla="*/ 5414 w 342915"/>
                  <a:gd name="connsiteY24" fmla="*/ 167737 h 372271"/>
                  <a:gd name="connsiteX25" fmla="*/ 4772 w 342915"/>
                  <a:gd name="connsiteY25" fmla="*/ 250636 h 372271"/>
                  <a:gd name="connsiteX26" fmla="*/ 14049 w 342915"/>
                  <a:gd name="connsiteY26" fmla="*/ 257932 h 372271"/>
                  <a:gd name="connsiteX27" fmla="*/ 171459 w 342915"/>
                  <a:gd name="connsiteY27" fmla="*/ 353182 h 372271"/>
                  <a:gd name="connsiteX28" fmla="*/ 40681 w 342915"/>
                  <a:gd name="connsiteY28" fmla="*/ 245549 h 372271"/>
                  <a:gd name="connsiteX29" fmla="*/ 54121 w 342915"/>
                  <a:gd name="connsiteY29" fmla="*/ 218670 h 372271"/>
                  <a:gd name="connsiteX30" fmla="*/ 89801 w 342915"/>
                  <a:gd name="connsiteY30" fmla="*/ 203725 h 372271"/>
                  <a:gd name="connsiteX31" fmla="*/ 116776 w 342915"/>
                  <a:gd name="connsiteY31" fmla="*/ 182684 h 372271"/>
                  <a:gd name="connsiteX32" fmla="*/ 116895 w 342915"/>
                  <a:gd name="connsiteY32" fmla="*/ 182651 h 372271"/>
                  <a:gd name="connsiteX33" fmla="*/ 116928 w 342915"/>
                  <a:gd name="connsiteY33" fmla="*/ 182770 h 372271"/>
                  <a:gd name="connsiteX34" fmla="*/ 116262 w 342915"/>
                  <a:gd name="connsiteY34" fmla="*/ 184513 h 372271"/>
                  <a:gd name="connsiteX35" fmla="*/ 115805 w 342915"/>
                  <a:gd name="connsiteY35" fmla="*/ 185647 h 372271"/>
                  <a:gd name="connsiteX36" fmla="*/ 97269 w 342915"/>
                  <a:gd name="connsiteY36" fmla="*/ 211907 h 372271"/>
                  <a:gd name="connsiteX37" fmla="*/ 94584 w 342915"/>
                  <a:gd name="connsiteY37" fmla="*/ 225107 h 372271"/>
                  <a:gd name="connsiteX38" fmla="*/ 104984 w 342915"/>
                  <a:gd name="connsiteY38" fmla="*/ 229052 h 372271"/>
                  <a:gd name="connsiteX39" fmla="*/ 202215 w 342915"/>
                  <a:gd name="connsiteY39" fmla="*/ 187542 h 372271"/>
                  <a:gd name="connsiteX40" fmla="*/ 253650 w 342915"/>
                  <a:gd name="connsiteY40" fmla="*/ 144584 h 372271"/>
                  <a:gd name="connsiteX41" fmla="*/ 287074 w 342915"/>
                  <a:gd name="connsiteY41" fmla="*/ 190704 h 372271"/>
                  <a:gd name="connsiteX42" fmla="*/ 302695 w 342915"/>
                  <a:gd name="connsiteY42" fmla="*/ 242825 h 372271"/>
                  <a:gd name="connsiteX43" fmla="*/ 171459 w 342915"/>
                  <a:gd name="connsiteY43" fmla="*/ 353182 h 372271"/>
                  <a:gd name="connsiteX44" fmla="*/ 171459 w 342915"/>
                  <a:gd name="connsiteY44" fmla="*/ 57907 h 372271"/>
                  <a:gd name="connsiteX45" fmla="*/ 323856 w 342915"/>
                  <a:gd name="connsiteY45" fmla="*/ 208668 h 372271"/>
                  <a:gd name="connsiteX46" fmla="*/ 322421 w 342915"/>
                  <a:gd name="connsiteY46" fmla="*/ 230309 h 372271"/>
                  <a:gd name="connsiteX47" fmla="*/ 322335 w 342915"/>
                  <a:gd name="connsiteY47" fmla="*/ 230395 h 372271"/>
                  <a:gd name="connsiteX48" fmla="*/ 322249 w 342915"/>
                  <a:gd name="connsiteY48" fmla="*/ 230309 h 372271"/>
                  <a:gd name="connsiteX49" fmla="*/ 318639 w 342915"/>
                  <a:gd name="connsiteY49" fmla="*/ 226099 h 372271"/>
                  <a:gd name="connsiteX50" fmla="*/ 304666 w 342915"/>
                  <a:gd name="connsiteY50" fmla="*/ 183237 h 372271"/>
                  <a:gd name="connsiteX51" fmla="*/ 259622 w 342915"/>
                  <a:gd name="connsiteY51" fmla="*/ 123839 h 372271"/>
                  <a:gd name="connsiteX52" fmla="*/ 252707 w 342915"/>
                  <a:gd name="connsiteY52" fmla="*/ 121486 h 372271"/>
                  <a:gd name="connsiteX53" fmla="*/ 246164 w 342915"/>
                  <a:gd name="connsiteY53" fmla="*/ 124715 h 372271"/>
                  <a:gd name="connsiteX54" fmla="*/ 191366 w 342915"/>
                  <a:gd name="connsiteY54" fmla="*/ 171797 h 372271"/>
                  <a:gd name="connsiteX55" fmla="*/ 129721 w 342915"/>
                  <a:gd name="connsiteY55" fmla="*/ 201163 h 372271"/>
                  <a:gd name="connsiteX56" fmla="*/ 129616 w 342915"/>
                  <a:gd name="connsiteY56" fmla="*/ 201039 h 372271"/>
                  <a:gd name="connsiteX57" fmla="*/ 134378 w 342915"/>
                  <a:gd name="connsiteY57" fmla="*/ 190419 h 372271"/>
                  <a:gd name="connsiteX58" fmla="*/ 144332 w 342915"/>
                  <a:gd name="connsiteY58" fmla="*/ 149880 h 372271"/>
                  <a:gd name="connsiteX59" fmla="*/ 136489 w 342915"/>
                  <a:gd name="connsiteY59" fmla="*/ 138929 h 372271"/>
                  <a:gd name="connsiteX60" fmla="*/ 127320 w 342915"/>
                  <a:gd name="connsiteY60" fmla="*/ 142603 h 372271"/>
                  <a:gd name="connsiteX61" fmla="*/ 80019 w 342915"/>
                  <a:gd name="connsiteY61" fmla="*/ 187323 h 372271"/>
                  <a:gd name="connsiteX62" fmla="*/ 46091 w 342915"/>
                  <a:gd name="connsiteY62" fmla="*/ 200906 h 372271"/>
                  <a:gd name="connsiteX63" fmla="*/ 39081 w 342915"/>
                  <a:gd name="connsiteY63" fmla="*/ 206049 h 372271"/>
                  <a:gd name="connsiteX64" fmla="*/ 22698 w 342915"/>
                  <a:gd name="connsiteY64" fmla="*/ 238882 h 372271"/>
                  <a:gd name="connsiteX65" fmla="*/ 21745 w 342915"/>
                  <a:gd name="connsiteY65" fmla="*/ 238882 h 372271"/>
                  <a:gd name="connsiteX66" fmla="*/ 143140 w 342915"/>
                  <a:gd name="connsiteY66" fmla="*/ 60584 h 372271"/>
                  <a:gd name="connsiteX67" fmla="*/ 171459 w 342915"/>
                  <a:gd name="connsiteY67" fmla="*/ 57907 h 372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342915" h="372271">
                    <a:moveTo>
                      <a:pt x="14049" y="257932"/>
                    </a:moveTo>
                    <a:lnTo>
                      <a:pt x="23907" y="257932"/>
                    </a:lnTo>
                    <a:cubicBezTo>
                      <a:pt x="44906" y="339395"/>
                      <a:pt x="127967" y="388412"/>
                      <a:pt x="209430" y="367413"/>
                    </a:cubicBezTo>
                    <a:cubicBezTo>
                      <a:pt x="264043" y="353336"/>
                      <a:pt x="306408" y="310236"/>
                      <a:pt x="319544" y="255389"/>
                    </a:cubicBezTo>
                    <a:lnTo>
                      <a:pt x="325926" y="257465"/>
                    </a:lnTo>
                    <a:cubicBezTo>
                      <a:pt x="326876" y="257776"/>
                      <a:pt x="327870" y="257934"/>
                      <a:pt x="328869" y="257932"/>
                    </a:cubicBezTo>
                    <a:cubicBezTo>
                      <a:pt x="330499" y="257930"/>
                      <a:pt x="332102" y="257514"/>
                      <a:pt x="333527" y="256722"/>
                    </a:cubicBezTo>
                    <a:cubicBezTo>
                      <a:pt x="335842" y="255423"/>
                      <a:pt x="337509" y="253217"/>
                      <a:pt x="338128" y="250636"/>
                    </a:cubicBezTo>
                    <a:cubicBezTo>
                      <a:pt x="353625" y="186413"/>
                      <a:pt x="330827" y="119001"/>
                      <a:pt x="279530" y="77367"/>
                    </a:cubicBezTo>
                    <a:lnTo>
                      <a:pt x="309372" y="71899"/>
                    </a:lnTo>
                    <a:cubicBezTo>
                      <a:pt x="314534" y="70887"/>
                      <a:pt x="317897" y="65881"/>
                      <a:pt x="316886" y="60719"/>
                    </a:cubicBezTo>
                    <a:cubicBezTo>
                      <a:pt x="315890" y="55646"/>
                      <a:pt x="311030" y="52292"/>
                      <a:pt x="305933" y="53163"/>
                    </a:cubicBezTo>
                    <a:lnTo>
                      <a:pt x="257232" y="62088"/>
                    </a:lnTo>
                    <a:lnTo>
                      <a:pt x="256355" y="61555"/>
                    </a:lnTo>
                    <a:lnTo>
                      <a:pt x="269567" y="48049"/>
                    </a:lnTo>
                    <a:cubicBezTo>
                      <a:pt x="273249" y="44287"/>
                      <a:pt x="273185" y="38253"/>
                      <a:pt x="269424" y="34571"/>
                    </a:cubicBezTo>
                    <a:cubicBezTo>
                      <a:pt x="265662" y="30888"/>
                      <a:pt x="259628" y="30952"/>
                      <a:pt x="255946" y="34714"/>
                    </a:cubicBezTo>
                    <a:lnTo>
                      <a:pt x="238525" y="52525"/>
                    </a:lnTo>
                    <a:cubicBezTo>
                      <a:pt x="238029" y="52316"/>
                      <a:pt x="237572" y="52135"/>
                      <a:pt x="237039" y="51935"/>
                    </a:cubicBezTo>
                    <a:lnTo>
                      <a:pt x="220789" y="6662"/>
                    </a:lnTo>
                    <a:cubicBezTo>
                      <a:pt x="219207" y="1646"/>
                      <a:pt x="213857" y="-1139"/>
                      <a:pt x="208840" y="444"/>
                    </a:cubicBezTo>
                    <a:cubicBezTo>
                      <a:pt x="203823" y="2026"/>
                      <a:pt x="201039" y="7375"/>
                      <a:pt x="202621" y="12393"/>
                    </a:cubicBezTo>
                    <a:cubicBezTo>
                      <a:pt x="202701" y="12645"/>
                      <a:pt x="202791" y="12895"/>
                      <a:pt x="202892" y="13139"/>
                    </a:cubicBezTo>
                    <a:lnTo>
                      <a:pt x="214141" y="44486"/>
                    </a:lnTo>
                    <a:cubicBezTo>
                      <a:pt x="122467" y="20882"/>
                      <a:pt x="29017" y="76064"/>
                      <a:pt x="5414" y="167737"/>
                    </a:cubicBezTo>
                    <a:cubicBezTo>
                      <a:pt x="-1581" y="194901"/>
                      <a:pt x="-1801" y="223367"/>
                      <a:pt x="4772" y="250636"/>
                    </a:cubicBezTo>
                    <a:cubicBezTo>
                      <a:pt x="5803" y="254922"/>
                      <a:pt x="9641" y="257940"/>
                      <a:pt x="14049" y="257932"/>
                    </a:cubicBezTo>
                    <a:close/>
                    <a:moveTo>
                      <a:pt x="171459" y="353182"/>
                    </a:moveTo>
                    <a:cubicBezTo>
                      <a:pt x="107691" y="353322"/>
                      <a:pt x="52809" y="308153"/>
                      <a:pt x="40681" y="245549"/>
                    </a:cubicBezTo>
                    <a:lnTo>
                      <a:pt x="54121" y="218670"/>
                    </a:lnTo>
                    <a:cubicBezTo>
                      <a:pt x="66668" y="215421"/>
                      <a:pt x="78684" y="210388"/>
                      <a:pt x="89801" y="203725"/>
                    </a:cubicBezTo>
                    <a:cubicBezTo>
                      <a:pt x="99526" y="197707"/>
                      <a:pt x="108571" y="190652"/>
                      <a:pt x="116776" y="182684"/>
                    </a:cubicBezTo>
                    <a:cubicBezTo>
                      <a:pt x="116800" y="182643"/>
                      <a:pt x="116853" y="182627"/>
                      <a:pt x="116895" y="182651"/>
                    </a:cubicBezTo>
                    <a:cubicBezTo>
                      <a:pt x="116937" y="182675"/>
                      <a:pt x="116952" y="182728"/>
                      <a:pt x="116928" y="182770"/>
                    </a:cubicBezTo>
                    <a:cubicBezTo>
                      <a:pt x="116547" y="183818"/>
                      <a:pt x="116357" y="184285"/>
                      <a:pt x="116262" y="184513"/>
                    </a:cubicBezTo>
                    <a:cubicBezTo>
                      <a:pt x="116109" y="184904"/>
                      <a:pt x="115957" y="185275"/>
                      <a:pt x="115805" y="185647"/>
                    </a:cubicBezTo>
                    <a:cubicBezTo>
                      <a:pt x="112036" y="195875"/>
                      <a:pt x="105643" y="204931"/>
                      <a:pt x="97269" y="211907"/>
                    </a:cubicBezTo>
                    <a:cubicBezTo>
                      <a:pt x="92883" y="214810"/>
                      <a:pt x="91681" y="220721"/>
                      <a:pt x="94584" y="225107"/>
                    </a:cubicBezTo>
                    <a:cubicBezTo>
                      <a:pt x="96843" y="228520"/>
                      <a:pt x="101030" y="230108"/>
                      <a:pt x="104984" y="229052"/>
                    </a:cubicBezTo>
                    <a:cubicBezTo>
                      <a:pt x="107442" y="228395"/>
                      <a:pt x="165696" y="212860"/>
                      <a:pt x="202215" y="187542"/>
                    </a:cubicBezTo>
                    <a:cubicBezTo>
                      <a:pt x="220634" y="174822"/>
                      <a:pt x="237851" y="160442"/>
                      <a:pt x="253650" y="144584"/>
                    </a:cubicBezTo>
                    <a:cubicBezTo>
                      <a:pt x="267428" y="157863"/>
                      <a:pt x="278744" y="173478"/>
                      <a:pt x="287074" y="190704"/>
                    </a:cubicBezTo>
                    <a:cubicBezTo>
                      <a:pt x="294046" y="207499"/>
                      <a:pt x="299281" y="224964"/>
                      <a:pt x="302695" y="242825"/>
                    </a:cubicBezTo>
                    <a:cubicBezTo>
                      <a:pt x="291767" y="306723"/>
                      <a:pt x="236283" y="353379"/>
                      <a:pt x="171459" y="353182"/>
                    </a:cubicBezTo>
                    <a:close/>
                    <a:moveTo>
                      <a:pt x="171459" y="57907"/>
                    </a:moveTo>
                    <a:cubicBezTo>
                      <a:pt x="255173" y="57455"/>
                      <a:pt x="323404" y="124953"/>
                      <a:pt x="323856" y="208668"/>
                    </a:cubicBezTo>
                    <a:cubicBezTo>
                      <a:pt x="323895" y="215907"/>
                      <a:pt x="323415" y="223139"/>
                      <a:pt x="322421" y="230309"/>
                    </a:cubicBezTo>
                    <a:cubicBezTo>
                      <a:pt x="322421" y="230357"/>
                      <a:pt x="322383" y="230395"/>
                      <a:pt x="322335" y="230395"/>
                    </a:cubicBezTo>
                    <a:cubicBezTo>
                      <a:pt x="322287" y="230395"/>
                      <a:pt x="322249" y="230357"/>
                      <a:pt x="322249" y="230309"/>
                    </a:cubicBezTo>
                    <a:cubicBezTo>
                      <a:pt x="321494" y="228577"/>
                      <a:pt x="320237" y="227111"/>
                      <a:pt x="318639" y="226099"/>
                    </a:cubicBezTo>
                    <a:cubicBezTo>
                      <a:pt x="315128" y="211463"/>
                      <a:pt x="310455" y="197131"/>
                      <a:pt x="304666" y="183237"/>
                    </a:cubicBezTo>
                    <a:cubicBezTo>
                      <a:pt x="293630" y="160714"/>
                      <a:pt x="278333" y="140543"/>
                      <a:pt x="259622" y="123839"/>
                    </a:cubicBezTo>
                    <a:cubicBezTo>
                      <a:pt x="257731" y="122151"/>
                      <a:pt x="255236" y="121302"/>
                      <a:pt x="252707" y="121486"/>
                    </a:cubicBezTo>
                    <a:cubicBezTo>
                      <a:pt x="250184" y="121651"/>
                      <a:pt x="247830" y="122813"/>
                      <a:pt x="246164" y="124715"/>
                    </a:cubicBezTo>
                    <a:cubicBezTo>
                      <a:pt x="229685" y="142378"/>
                      <a:pt x="211309" y="158167"/>
                      <a:pt x="191366" y="171797"/>
                    </a:cubicBezTo>
                    <a:cubicBezTo>
                      <a:pt x="172101" y="184079"/>
                      <a:pt x="151397" y="193942"/>
                      <a:pt x="129721" y="201163"/>
                    </a:cubicBezTo>
                    <a:cubicBezTo>
                      <a:pt x="129606" y="201163"/>
                      <a:pt x="129559" y="201163"/>
                      <a:pt x="129616" y="201039"/>
                    </a:cubicBezTo>
                    <a:cubicBezTo>
                      <a:pt x="131412" y="197597"/>
                      <a:pt x="133002" y="194050"/>
                      <a:pt x="134378" y="190419"/>
                    </a:cubicBezTo>
                    <a:cubicBezTo>
                      <a:pt x="138753" y="177188"/>
                      <a:pt x="142081" y="163633"/>
                      <a:pt x="144332" y="149880"/>
                    </a:cubicBezTo>
                    <a:cubicBezTo>
                      <a:pt x="145190" y="144690"/>
                      <a:pt x="141679" y="139787"/>
                      <a:pt x="136489" y="138929"/>
                    </a:cubicBezTo>
                    <a:cubicBezTo>
                      <a:pt x="132987" y="138349"/>
                      <a:pt x="129453" y="139766"/>
                      <a:pt x="127320" y="142603"/>
                    </a:cubicBezTo>
                    <a:cubicBezTo>
                      <a:pt x="114069" y="159964"/>
                      <a:pt x="98096" y="175066"/>
                      <a:pt x="80019" y="187323"/>
                    </a:cubicBezTo>
                    <a:cubicBezTo>
                      <a:pt x="69546" y="193712"/>
                      <a:pt x="58079" y="198303"/>
                      <a:pt x="46091" y="200906"/>
                    </a:cubicBezTo>
                    <a:cubicBezTo>
                      <a:pt x="43062" y="201392"/>
                      <a:pt x="40453" y="203306"/>
                      <a:pt x="39081" y="206049"/>
                    </a:cubicBezTo>
                    <a:lnTo>
                      <a:pt x="22698" y="238882"/>
                    </a:lnTo>
                    <a:lnTo>
                      <a:pt x="21745" y="238882"/>
                    </a:lnTo>
                    <a:cubicBezTo>
                      <a:pt x="6032" y="156124"/>
                      <a:pt x="60382" y="76297"/>
                      <a:pt x="143140" y="60584"/>
                    </a:cubicBezTo>
                    <a:cubicBezTo>
                      <a:pt x="152476" y="58812"/>
                      <a:pt x="161957" y="57916"/>
                      <a:pt x="171459" y="57907"/>
                    </a:cubicBezTo>
                    <a:close/>
                  </a:path>
                </a:pathLst>
              </a:custGeom>
              <a:solidFill>
                <a:srgbClr val="000000"/>
              </a:solidFill>
              <a:ln w="9525" cap="flat">
                <a:noFill/>
                <a:prstDash val="solid"/>
                <a:miter/>
              </a:ln>
            </p:spPr>
            <p:txBody>
              <a:bodyPr rtlCol="0" anchor="ctr"/>
              <a:lstStyle/>
              <a:p>
                <a:endParaRPr lang="cy-GB"/>
              </a:p>
            </p:txBody>
          </p:sp>
          <p:sp>
            <p:nvSpPr>
              <p:cNvPr id="18" name="Freeform: Shape 17">
                <a:extLst>
                  <a:ext uri="{FF2B5EF4-FFF2-40B4-BE49-F238E27FC236}">
                    <a16:creationId xmlns:a16="http://schemas.microsoft.com/office/drawing/2014/main" id="{062ABF08-4959-0981-7F49-B85263482E52}"/>
                  </a:ext>
                </a:extLst>
              </p:cNvPr>
              <p:cNvSpPr/>
              <p:nvPr/>
            </p:nvSpPr>
            <p:spPr>
              <a:xfrm>
                <a:off x="9170110" y="849258"/>
                <a:ext cx="495302" cy="262406"/>
              </a:xfrm>
              <a:custGeom>
                <a:avLst/>
                <a:gdLst>
                  <a:gd name="connsiteX0" fmla="*/ 454877 w 495302"/>
                  <a:gd name="connsiteY0" fmla="*/ 69801 h 262406"/>
                  <a:gd name="connsiteX1" fmla="*/ 296762 w 495302"/>
                  <a:gd name="connsiteY1" fmla="*/ 155 h 262406"/>
                  <a:gd name="connsiteX2" fmla="*/ 285689 w 495302"/>
                  <a:gd name="connsiteY2" fmla="*/ 7826 h 262406"/>
                  <a:gd name="connsiteX3" fmla="*/ 285570 w 495302"/>
                  <a:gd name="connsiteY3" fmla="*/ 8727 h 262406"/>
                  <a:gd name="connsiteX4" fmla="*/ 247651 w 495302"/>
                  <a:gd name="connsiteY4" fmla="*/ 43332 h 262406"/>
                  <a:gd name="connsiteX5" fmla="*/ 247651 w 495302"/>
                  <a:gd name="connsiteY5" fmla="*/ 43332 h 262406"/>
                  <a:gd name="connsiteX6" fmla="*/ 209551 w 495302"/>
                  <a:gd name="connsiteY6" fmla="*/ 8565 h 262406"/>
                  <a:gd name="connsiteX7" fmla="*/ 199113 w 495302"/>
                  <a:gd name="connsiteY7" fmla="*/ 50 h 262406"/>
                  <a:gd name="connsiteX8" fmla="*/ 198426 w 495302"/>
                  <a:gd name="connsiteY8" fmla="*/ 145 h 262406"/>
                  <a:gd name="connsiteX9" fmla="*/ 40482 w 495302"/>
                  <a:gd name="connsiteY9" fmla="*/ 69801 h 262406"/>
                  <a:gd name="connsiteX10" fmla="*/ 1 w 495302"/>
                  <a:gd name="connsiteY10" fmla="*/ 152688 h 262406"/>
                  <a:gd name="connsiteX11" fmla="*/ 1 w 495302"/>
                  <a:gd name="connsiteY11" fmla="*/ 262407 h 262406"/>
                  <a:gd name="connsiteX12" fmla="*/ 19051 w 495302"/>
                  <a:gd name="connsiteY12" fmla="*/ 262407 h 262406"/>
                  <a:gd name="connsiteX13" fmla="*/ 19051 w 495302"/>
                  <a:gd name="connsiteY13" fmla="*/ 152688 h 262406"/>
                  <a:gd name="connsiteX14" fmla="*/ 51941 w 495302"/>
                  <a:gd name="connsiteY14" fmla="*/ 84984 h 262406"/>
                  <a:gd name="connsiteX15" fmla="*/ 148515 w 495302"/>
                  <a:gd name="connsiteY15" fmla="*/ 33235 h 262406"/>
                  <a:gd name="connsiteX16" fmla="*/ 133541 w 495302"/>
                  <a:gd name="connsiteY16" fmla="*/ 108102 h 262406"/>
                  <a:gd name="connsiteX17" fmla="*/ 141017 w 495302"/>
                  <a:gd name="connsiteY17" fmla="*/ 119308 h 262406"/>
                  <a:gd name="connsiteX18" fmla="*/ 147438 w 495302"/>
                  <a:gd name="connsiteY18" fmla="*/ 118331 h 262406"/>
                  <a:gd name="connsiteX19" fmla="*/ 238126 w 495302"/>
                  <a:gd name="connsiteY19" fmla="*/ 68906 h 262406"/>
                  <a:gd name="connsiteX20" fmla="*/ 238126 w 495302"/>
                  <a:gd name="connsiteY20" fmla="*/ 262407 h 262406"/>
                  <a:gd name="connsiteX21" fmla="*/ 257176 w 495302"/>
                  <a:gd name="connsiteY21" fmla="*/ 262407 h 262406"/>
                  <a:gd name="connsiteX22" fmla="*/ 257176 w 495302"/>
                  <a:gd name="connsiteY22" fmla="*/ 68906 h 262406"/>
                  <a:gd name="connsiteX23" fmla="*/ 347863 w 495302"/>
                  <a:gd name="connsiteY23" fmla="*/ 118369 h 262406"/>
                  <a:gd name="connsiteX24" fmla="*/ 352426 w 495302"/>
                  <a:gd name="connsiteY24" fmla="*/ 119532 h 262406"/>
                  <a:gd name="connsiteX25" fmla="*/ 361953 w 495302"/>
                  <a:gd name="connsiteY25" fmla="*/ 110008 h 262406"/>
                  <a:gd name="connsiteX26" fmla="*/ 361760 w 495302"/>
                  <a:gd name="connsiteY26" fmla="*/ 108102 h 262406"/>
                  <a:gd name="connsiteX27" fmla="*/ 346854 w 495302"/>
                  <a:gd name="connsiteY27" fmla="*/ 33549 h 262406"/>
                  <a:gd name="connsiteX28" fmla="*/ 443371 w 495302"/>
                  <a:gd name="connsiteY28" fmla="*/ 84984 h 262406"/>
                  <a:gd name="connsiteX29" fmla="*/ 476251 w 495302"/>
                  <a:gd name="connsiteY29" fmla="*/ 152688 h 262406"/>
                  <a:gd name="connsiteX30" fmla="*/ 476251 w 495302"/>
                  <a:gd name="connsiteY30" fmla="*/ 262407 h 262406"/>
                  <a:gd name="connsiteX31" fmla="*/ 495301 w 495302"/>
                  <a:gd name="connsiteY31" fmla="*/ 262407 h 262406"/>
                  <a:gd name="connsiteX32" fmla="*/ 495301 w 495302"/>
                  <a:gd name="connsiteY32" fmla="*/ 152688 h 262406"/>
                  <a:gd name="connsiteX33" fmla="*/ 454877 w 495302"/>
                  <a:gd name="connsiteY33" fmla="*/ 69801 h 262406"/>
                  <a:gd name="connsiteX34" fmla="*/ 169279 w 495302"/>
                  <a:gd name="connsiteY34" fmla="*/ 26529 h 262406"/>
                  <a:gd name="connsiteX35" fmla="*/ 192539 w 495302"/>
                  <a:gd name="connsiteY35" fmla="*/ 20662 h 262406"/>
                  <a:gd name="connsiteX36" fmla="*/ 221933 w 495302"/>
                  <a:gd name="connsiteY36" fmla="*/ 56028 h 262406"/>
                  <a:gd name="connsiteX37" fmla="*/ 156373 w 495302"/>
                  <a:gd name="connsiteY37" fmla="*/ 91785 h 262406"/>
                  <a:gd name="connsiteX38" fmla="*/ 156246 w 495302"/>
                  <a:gd name="connsiteY38" fmla="*/ 91739 h 262406"/>
                  <a:gd name="connsiteX39" fmla="*/ 156240 w 495302"/>
                  <a:gd name="connsiteY39" fmla="*/ 91680 h 262406"/>
                  <a:gd name="connsiteX40" fmla="*/ 338910 w 495302"/>
                  <a:gd name="connsiteY40" fmla="*/ 91785 h 262406"/>
                  <a:gd name="connsiteX41" fmla="*/ 273588 w 495302"/>
                  <a:gd name="connsiteY41" fmla="*/ 56152 h 262406"/>
                  <a:gd name="connsiteX42" fmla="*/ 302686 w 495302"/>
                  <a:gd name="connsiteY42" fmla="*/ 20748 h 262406"/>
                  <a:gd name="connsiteX43" fmla="*/ 326070 w 495302"/>
                  <a:gd name="connsiteY43" fmla="*/ 26796 h 262406"/>
                  <a:gd name="connsiteX44" fmla="*/ 339091 w 495302"/>
                  <a:gd name="connsiteY44" fmla="*/ 91680 h 262406"/>
                  <a:gd name="connsiteX45" fmla="*/ 339053 w 495302"/>
                  <a:gd name="connsiteY45" fmla="*/ 91823 h 262406"/>
                  <a:gd name="connsiteX46" fmla="*/ 338910 w 495302"/>
                  <a:gd name="connsiteY46" fmla="*/ 91785 h 26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95302" h="262406">
                    <a:moveTo>
                      <a:pt x="454877" y="69801"/>
                    </a:moveTo>
                    <a:cubicBezTo>
                      <a:pt x="408137" y="34893"/>
                      <a:pt x="354067" y="11076"/>
                      <a:pt x="296762" y="155"/>
                    </a:cubicBezTo>
                    <a:cubicBezTo>
                      <a:pt x="291586" y="-784"/>
                      <a:pt x="286628" y="2650"/>
                      <a:pt x="285689" y="7826"/>
                    </a:cubicBezTo>
                    <a:cubicBezTo>
                      <a:pt x="285636" y="8124"/>
                      <a:pt x="285596" y="8425"/>
                      <a:pt x="285570" y="8727"/>
                    </a:cubicBezTo>
                    <a:cubicBezTo>
                      <a:pt x="283877" y="28380"/>
                      <a:pt x="267376" y="43439"/>
                      <a:pt x="247651" y="43332"/>
                    </a:cubicBezTo>
                    <a:lnTo>
                      <a:pt x="247651" y="43332"/>
                    </a:lnTo>
                    <a:cubicBezTo>
                      <a:pt x="227981" y="43059"/>
                      <a:pt x="211618" y="28129"/>
                      <a:pt x="209551" y="8565"/>
                    </a:cubicBezTo>
                    <a:cubicBezTo>
                      <a:pt x="209020" y="3331"/>
                      <a:pt x="204347" y="-481"/>
                      <a:pt x="199113" y="50"/>
                    </a:cubicBezTo>
                    <a:cubicBezTo>
                      <a:pt x="198883" y="74"/>
                      <a:pt x="198653" y="105"/>
                      <a:pt x="198426" y="145"/>
                    </a:cubicBezTo>
                    <a:cubicBezTo>
                      <a:pt x="141121" y="10908"/>
                      <a:pt x="87073" y="34746"/>
                      <a:pt x="40482" y="69801"/>
                    </a:cubicBezTo>
                    <a:cubicBezTo>
                      <a:pt x="14828" y="89627"/>
                      <a:pt x="-136" y="120266"/>
                      <a:pt x="1" y="152688"/>
                    </a:cubicBezTo>
                    <a:lnTo>
                      <a:pt x="1" y="262407"/>
                    </a:lnTo>
                    <a:lnTo>
                      <a:pt x="19051" y="262407"/>
                    </a:lnTo>
                    <a:lnTo>
                      <a:pt x="19051" y="152688"/>
                    </a:lnTo>
                    <a:cubicBezTo>
                      <a:pt x="18890" y="126233"/>
                      <a:pt x="31047" y="101210"/>
                      <a:pt x="51941" y="84984"/>
                    </a:cubicBezTo>
                    <a:cubicBezTo>
                      <a:pt x="81343" y="62971"/>
                      <a:pt x="113902" y="45525"/>
                      <a:pt x="148515" y="33235"/>
                    </a:cubicBezTo>
                    <a:lnTo>
                      <a:pt x="133541" y="108102"/>
                    </a:lnTo>
                    <a:cubicBezTo>
                      <a:pt x="132511" y="113260"/>
                      <a:pt x="135858" y="118277"/>
                      <a:pt x="141017" y="119308"/>
                    </a:cubicBezTo>
                    <a:cubicBezTo>
                      <a:pt x="143206" y="119745"/>
                      <a:pt x="145478" y="119399"/>
                      <a:pt x="147438" y="118331"/>
                    </a:cubicBezTo>
                    <a:lnTo>
                      <a:pt x="238126" y="68906"/>
                    </a:lnTo>
                    <a:lnTo>
                      <a:pt x="238126" y="262407"/>
                    </a:lnTo>
                    <a:lnTo>
                      <a:pt x="257176" y="262407"/>
                    </a:lnTo>
                    <a:lnTo>
                      <a:pt x="257176" y="68906"/>
                    </a:lnTo>
                    <a:lnTo>
                      <a:pt x="347863" y="118369"/>
                    </a:lnTo>
                    <a:cubicBezTo>
                      <a:pt x="349265" y="119129"/>
                      <a:pt x="350832" y="119529"/>
                      <a:pt x="352426" y="119532"/>
                    </a:cubicBezTo>
                    <a:cubicBezTo>
                      <a:pt x="357687" y="119532"/>
                      <a:pt x="361952" y="115269"/>
                      <a:pt x="361953" y="110008"/>
                    </a:cubicBezTo>
                    <a:cubicBezTo>
                      <a:pt x="361953" y="109368"/>
                      <a:pt x="361889" y="108729"/>
                      <a:pt x="361760" y="108102"/>
                    </a:cubicBezTo>
                    <a:lnTo>
                      <a:pt x="346854" y="33549"/>
                    </a:lnTo>
                    <a:cubicBezTo>
                      <a:pt x="381402" y="45805"/>
                      <a:pt x="413932" y="63141"/>
                      <a:pt x="443371" y="84984"/>
                    </a:cubicBezTo>
                    <a:cubicBezTo>
                      <a:pt x="464259" y="101214"/>
                      <a:pt x="476411" y="126236"/>
                      <a:pt x="476251" y="152688"/>
                    </a:cubicBezTo>
                    <a:lnTo>
                      <a:pt x="476251" y="262407"/>
                    </a:lnTo>
                    <a:lnTo>
                      <a:pt x="495301" y="262407"/>
                    </a:lnTo>
                    <a:lnTo>
                      <a:pt x="495301" y="152688"/>
                    </a:lnTo>
                    <a:cubicBezTo>
                      <a:pt x="495449" y="120276"/>
                      <a:pt x="480508" y="89641"/>
                      <a:pt x="454877" y="69801"/>
                    </a:cubicBezTo>
                    <a:close/>
                    <a:moveTo>
                      <a:pt x="169279" y="26529"/>
                    </a:moveTo>
                    <a:cubicBezTo>
                      <a:pt x="177052" y="24301"/>
                      <a:pt x="184815" y="22262"/>
                      <a:pt x="192539" y="20662"/>
                    </a:cubicBezTo>
                    <a:cubicBezTo>
                      <a:pt x="197106" y="35965"/>
                      <a:pt x="207723" y="48740"/>
                      <a:pt x="221933" y="56028"/>
                    </a:cubicBezTo>
                    <a:lnTo>
                      <a:pt x="156373" y="91785"/>
                    </a:lnTo>
                    <a:cubicBezTo>
                      <a:pt x="156325" y="91807"/>
                      <a:pt x="156268" y="91786"/>
                      <a:pt x="156246" y="91739"/>
                    </a:cubicBezTo>
                    <a:cubicBezTo>
                      <a:pt x="156239" y="91720"/>
                      <a:pt x="156236" y="91700"/>
                      <a:pt x="156240" y="91680"/>
                    </a:cubicBezTo>
                    <a:close/>
                    <a:moveTo>
                      <a:pt x="338910" y="91785"/>
                    </a:moveTo>
                    <a:lnTo>
                      <a:pt x="273588" y="56152"/>
                    </a:lnTo>
                    <a:cubicBezTo>
                      <a:pt x="287847" y="48984"/>
                      <a:pt x="298415" y="36126"/>
                      <a:pt x="302686" y="20748"/>
                    </a:cubicBezTo>
                    <a:cubicBezTo>
                      <a:pt x="310430" y="22415"/>
                      <a:pt x="318250" y="24558"/>
                      <a:pt x="326070" y="26796"/>
                    </a:cubicBezTo>
                    <a:lnTo>
                      <a:pt x="339091" y="91680"/>
                    </a:lnTo>
                    <a:cubicBezTo>
                      <a:pt x="339120" y="91730"/>
                      <a:pt x="339102" y="91795"/>
                      <a:pt x="339053" y="91823"/>
                    </a:cubicBezTo>
                    <a:cubicBezTo>
                      <a:pt x="339003" y="91852"/>
                      <a:pt x="338939" y="91835"/>
                      <a:pt x="338910" y="91785"/>
                    </a:cubicBezTo>
                    <a:close/>
                  </a:path>
                </a:pathLst>
              </a:custGeom>
              <a:solidFill>
                <a:srgbClr val="000000"/>
              </a:solidFill>
              <a:ln w="9525" cap="flat">
                <a:noFill/>
                <a:prstDash val="solid"/>
                <a:miter/>
              </a:ln>
            </p:spPr>
            <p:txBody>
              <a:bodyPr rtlCol="0" anchor="ctr"/>
              <a:lstStyle/>
              <a:p>
                <a:endParaRPr lang="cy-GB"/>
              </a:p>
            </p:txBody>
          </p:sp>
        </p:grpSp>
      </p:grpSp>
      <p:grpSp>
        <p:nvGrpSpPr>
          <p:cNvPr id="53" name="Group 52">
            <a:extLst>
              <a:ext uri="{FF2B5EF4-FFF2-40B4-BE49-F238E27FC236}">
                <a16:creationId xmlns:a16="http://schemas.microsoft.com/office/drawing/2014/main" id="{B8B25690-821E-793F-7AC2-633416FF704C}"/>
              </a:ext>
            </a:extLst>
          </p:cNvPr>
          <p:cNvGrpSpPr/>
          <p:nvPr/>
        </p:nvGrpSpPr>
        <p:grpSpPr>
          <a:xfrm>
            <a:off x="701073" y="1844153"/>
            <a:ext cx="2545015" cy="1091380"/>
            <a:chOff x="701073" y="1844153"/>
            <a:chExt cx="2545015" cy="1091380"/>
          </a:xfrm>
        </p:grpSpPr>
        <p:sp>
          <p:nvSpPr>
            <p:cNvPr id="4" name="Rectangle: Rounded Corners 3">
              <a:extLst>
                <a:ext uri="{FF2B5EF4-FFF2-40B4-BE49-F238E27FC236}">
                  <a16:creationId xmlns:a16="http://schemas.microsoft.com/office/drawing/2014/main" id="{B433CD18-F830-AC2C-44D6-ED89E422308F}"/>
                </a:ext>
              </a:extLst>
            </p:cNvPr>
            <p:cNvSpPr/>
            <p:nvPr/>
          </p:nvSpPr>
          <p:spPr>
            <a:xfrm>
              <a:off x="701073" y="1844153"/>
              <a:ext cx="2545015" cy="109138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000" dirty="0">
                  <a:solidFill>
                    <a:schemeClr val="tx1"/>
                  </a:solidFill>
                  <a:latin typeface="Comic Sans MS" panose="030F0702030302020204" pitchFamily="66" charset="0"/>
                </a:rPr>
                <a:t>teithio</a:t>
              </a:r>
            </a:p>
          </p:txBody>
        </p:sp>
        <p:pic>
          <p:nvPicPr>
            <p:cNvPr id="34" name="Graphic 33" descr="Route (Two Pins With A Path) with solid fill">
              <a:extLst>
                <a:ext uri="{FF2B5EF4-FFF2-40B4-BE49-F238E27FC236}">
                  <a16:creationId xmlns:a16="http://schemas.microsoft.com/office/drawing/2014/main" id="{7AA7929E-7847-2068-9AB4-6B1A5404959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507226" y="2067433"/>
              <a:ext cx="645369" cy="734897"/>
            </a:xfrm>
            <a:prstGeom prst="rect">
              <a:avLst/>
            </a:prstGeom>
          </p:spPr>
        </p:pic>
        <p:grpSp>
          <p:nvGrpSpPr>
            <p:cNvPr id="26" name="Graphic 12" descr="School girl outline">
              <a:extLst>
                <a:ext uri="{FF2B5EF4-FFF2-40B4-BE49-F238E27FC236}">
                  <a16:creationId xmlns:a16="http://schemas.microsoft.com/office/drawing/2014/main" id="{A3EF00CB-7420-5DC6-EAF6-53FB310FDC79}"/>
                </a:ext>
              </a:extLst>
            </p:cNvPr>
            <p:cNvGrpSpPr/>
            <p:nvPr/>
          </p:nvGrpSpPr>
          <p:grpSpPr>
            <a:xfrm>
              <a:off x="787923" y="1875158"/>
              <a:ext cx="226850" cy="223280"/>
              <a:chOff x="9441532" y="783015"/>
              <a:chExt cx="552456" cy="628650"/>
            </a:xfrm>
            <a:solidFill>
              <a:srgbClr val="000000"/>
            </a:solidFill>
          </p:grpSpPr>
          <p:sp>
            <p:nvSpPr>
              <p:cNvPr id="27" name="Freeform: Shape 26">
                <a:extLst>
                  <a:ext uri="{FF2B5EF4-FFF2-40B4-BE49-F238E27FC236}">
                    <a16:creationId xmlns:a16="http://schemas.microsoft.com/office/drawing/2014/main" id="{8EE6EDF2-DFE7-12A3-9D72-AC90B8870F88}"/>
                  </a:ext>
                </a:extLst>
              </p:cNvPr>
              <p:cNvSpPr/>
              <p:nvPr/>
            </p:nvSpPr>
            <p:spPr>
              <a:xfrm>
                <a:off x="9441532" y="783015"/>
                <a:ext cx="552456" cy="333406"/>
              </a:xfrm>
              <a:custGeom>
                <a:avLst/>
                <a:gdLst>
                  <a:gd name="connsiteX0" fmla="*/ 550996 w 552456"/>
                  <a:gd name="connsiteY0" fmla="*/ 290208 h 333406"/>
                  <a:gd name="connsiteX1" fmla="*/ 532527 w 552456"/>
                  <a:gd name="connsiteY1" fmla="*/ 260795 h 333406"/>
                  <a:gd name="connsiteX2" fmla="*/ 525707 w 552456"/>
                  <a:gd name="connsiteY2" fmla="*/ 228867 h 333406"/>
                  <a:gd name="connsiteX3" fmla="*/ 489855 w 552456"/>
                  <a:gd name="connsiteY3" fmla="*/ 158477 h 333406"/>
                  <a:gd name="connsiteX4" fmla="*/ 440583 w 552456"/>
                  <a:gd name="connsiteY4" fmla="*/ 158610 h 333406"/>
                  <a:gd name="connsiteX5" fmla="*/ 276229 w 552456"/>
                  <a:gd name="connsiteY5" fmla="*/ 0 h 333406"/>
                  <a:gd name="connsiteX6" fmla="*/ 111770 w 552456"/>
                  <a:gd name="connsiteY6" fmla="*/ 158572 h 333406"/>
                  <a:gd name="connsiteX7" fmla="*/ 62602 w 552456"/>
                  <a:gd name="connsiteY7" fmla="*/ 158477 h 333406"/>
                  <a:gd name="connsiteX8" fmla="*/ 26750 w 552456"/>
                  <a:gd name="connsiteY8" fmla="*/ 228857 h 333406"/>
                  <a:gd name="connsiteX9" fmla="*/ 19930 w 552456"/>
                  <a:gd name="connsiteY9" fmla="*/ 260795 h 333406"/>
                  <a:gd name="connsiteX10" fmla="*/ 1461 w 552456"/>
                  <a:gd name="connsiteY10" fmla="*/ 290208 h 333406"/>
                  <a:gd name="connsiteX11" fmla="*/ 4458 w 552456"/>
                  <a:gd name="connsiteY11" fmla="*/ 303340 h 333406"/>
                  <a:gd name="connsiteX12" fmla="*/ 9529 w 552456"/>
                  <a:gd name="connsiteY12" fmla="*/ 304800 h 333406"/>
                  <a:gd name="connsiteX13" fmla="*/ 10843 w 552456"/>
                  <a:gd name="connsiteY13" fmla="*/ 304714 h 333406"/>
                  <a:gd name="connsiteX14" fmla="*/ 121333 w 552456"/>
                  <a:gd name="connsiteY14" fmla="*/ 271510 h 333406"/>
                  <a:gd name="connsiteX15" fmla="*/ 140974 w 552456"/>
                  <a:gd name="connsiteY15" fmla="*/ 250660 h 333406"/>
                  <a:gd name="connsiteX16" fmla="*/ 345381 w 552456"/>
                  <a:gd name="connsiteY16" fmla="*/ 316705 h 333406"/>
                  <a:gd name="connsiteX17" fmla="*/ 411427 w 552456"/>
                  <a:gd name="connsiteY17" fmla="*/ 250660 h 333406"/>
                  <a:gd name="connsiteX18" fmla="*/ 431096 w 552456"/>
                  <a:gd name="connsiteY18" fmla="*/ 271501 h 333406"/>
                  <a:gd name="connsiteX19" fmla="*/ 541586 w 552456"/>
                  <a:gd name="connsiteY19" fmla="*/ 304705 h 333406"/>
                  <a:gd name="connsiteX20" fmla="*/ 542929 w 552456"/>
                  <a:gd name="connsiteY20" fmla="*/ 304800 h 333406"/>
                  <a:gd name="connsiteX21" fmla="*/ 552457 w 552456"/>
                  <a:gd name="connsiteY21" fmla="*/ 295278 h 333406"/>
                  <a:gd name="connsiteX22" fmla="*/ 550996 w 552456"/>
                  <a:gd name="connsiteY22" fmla="*/ 290208 h 333406"/>
                  <a:gd name="connsiteX23" fmla="*/ 276229 w 552456"/>
                  <a:gd name="connsiteY23" fmla="*/ 19050 h 333406"/>
                  <a:gd name="connsiteX24" fmla="*/ 422314 w 552456"/>
                  <a:gd name="connsiteY24" fmla="*/ 168278 h 333406"/>
                  <a:gd name="connsiteX25" fmla="*/ 422314 w 552456"/>
                  <a:gd name="connsiteY25" fmla="*/ 174384 h 333406"/>
                  <a:gd name="connsiteX26" fmla="*/ 421513 w 552456"/>
                  <a:gd name="connsiteY26" fmla="*/ 190700 h 333406"/>
                  <a:gd name="connsiteX27" fmla="*/ 313519 w 552456"/>
                  <a:gd name="connsiteY27" fmla="*/ 166773 h 333406"/>
                  <a:gd name="connsiteX28" fmla="*/ 270771 w 552456"/>
                  <a:gd name="connsiteY28" fmla="*/ 131359 h 333406"/>
                  <a:gd name="connsiteX29" fmla="*/ 258531 w 552456"/>
                  <a:gd name="connsiteY29" fmla="*/ 102784 h 333406"/>
                  <a:gd name="connsiteX30" fmla="*/ 249778 w 552456"/>
                  <a:gd name="connsiteY30" fmla="*/ 97012 h 333406"/>
                  <a:gd name="connsiteX31" fmla="*/ 249378 w 552456"/>
                  <a:gd name="connsiteY31" fmla="*/ 97012 h 333406"/>
                  <a:gd name="connsiteX32" fmla="*/ 240738 w 552456"/>
                  <a:gd name="connsiteY32" fmla="*/ 103518 h 333406"/>
                  <a:gd name="connsiteX33" fmla="*/ 229556 w 552456"/>
                  <a:gd name="connsiteY33" fmla="*/ 137036 h 333406"/>
                  <a:gd name="connsiteX34" fmla="*/ 209668 w 552456"/>
                  <a:gd name="connsiteY34" fmla="*/ 158172 h 333406"/>
                  <a:gd name="connsiteX35" fmla="*/ 130677 w 552456"/>
                  <a:gd name="connsiteY35" fmla="*/ 188938 h 333406"/>
                  <a:gd name="connsiteX36" fmla="*/ 130039 w 552456"/>
                  <a:gd name="connsiteY36" fmla="*/ 174384 h 333406"/>
                  <a:gd name="connsiteX37" fmla="*/ 276229 w 552456"/>
                  <a:gd name="connsiteY37" fmla="*/ 19050 h 333406"/>
                  <a:gd name="connsiteX38" fmla="*/ 110056 w 552456"/>
                  <a:gd name="connsiteY38" fmla="*/ 256165 h 333406"/>
                  <a:gd name="connsiteX39" fmla="*/ 29093 w 552456"/>
                  <a:gd name="connsiteY39" fmla="*/ 282359 h 333406"/>
                  <a:gd name="connsiteX40" fmla="*/ 28998 w 552456"/>
                  <a:gd name="connsiteY40" fmla="*/ 282226 h 333406"/>
                  <a:gd name="connsiteX41" fmla="*/ 36084 w 552456"/>
                  <a:gd name="connsiteY41" fmla="*/ 270920 h 333406"/>
                  <a:gd name="connsiteX42" fmla="*/ 45609 w 552456"/>
                  <a:gd name="connsiteY42" fmla="*/ 225866 h 333406"/>
                  <a:gd name="connsiteX43" fmla="*/ 69727 w 552456"/>
                  <a:gd name="connsiteY43" fmla="*/ 176165 h 333406"/>
                  <a:gd name="connsiteX44" fmla="*/ 87034 w 552456"/>
                  <a:gd name="connsiteY44" fmla="*/ 172860 h 333406"/>
                  <a:gd name="connsiteX45" fmla="*/ 111284 w 552456"/>
                  <a:gd name="connsiteY45" fmla="*/ 179794 h 333406"/>
                  <a:gd name="connsiteX46" fmla="*/ 113399 w 552456"/>
                  <a:gd name="connsiteY46" fmla="*/ 203768 h 333406"/>
                  <a:gd name="connsiteX47" fmla="*/ 124313 w 552456"/>
                  <a:gd name="connsiteY47" fmla="*/ 211663 h 333406"/>
                  <a:gd name="connsiteX48" fmla="*/ 126267 w 552456"/>
                  <a:gd name="connsiteY48" fmla="*/ 211131 h 333406"/>
                  <a:gd name="connsiteX49" fmla="*/ 127124 w 552456"/>
                  <a:gd name="connsiteY49" fmla="*/ 210798 h 333406"/>
                  <a:gd name="connsiteX50" fmla="*/ 131087 w 552456"/>
                  <a:gd name="connsiteY50" fmla="*/ 226533 h 333406"/>
                  <a:gd name="connsiteX51" fmla="*/ 110056 w 552456"/>
                  <a:gd name="connsiteY51" fmla="*/ 256165 h 333406"/>
                  <a:gd name="connsiteX52" fmla="*/ 276229 w 552456"/>
                  <a:gd name="connsiteY52" fmla="*/ 314325 h 333406"/>
                  <a:gd name="connsiteX53" fmla="*/ 150784 w 552456"/>
                  <a:gd name="connsiteY53" fmla="*/ 225743 h 333406"/>
                  <a:gd name="connsiteX54" fmla="*/ 149680 w 552456"/>
                  <a:gd name="connsiteY54" fmla="*/ 201930 h 333406"/>
                  <a:gd name="connsiteX55" fmla="*/ 216678 w 552456"/>
                  <a:gd name="connsiteY55" fmla="*/ 175841 h 333406"/>
                  <a:gd name="connsiteX56" fmla="*/ 247654 w 552456"/>
                  <a:gd name="connsiteY56" fmla="*/ 143066 h 333406"/>
                  <a:gd name="connsiteX57" fmla="*/ 250835 w 552456"/>
                  <a:gd name="connsiteY57" fmla="*/ 133541 h 333406"/>
                  <a:gd name="connsiteX58" fmla="*/ 251006 w 552456"/>
                  <a:gd name="connsiteY58" fmla="*/ 133541 h 333406"/>
                  <a:gd name="connsiteX59" fmla="*/ 253283 w 552456"/>
                  <a:gd name="connsiteY59" fmla="*/ 138855 h 333406"/>
                  <a:gd name="connsiteX60" fmla="*/ 309423 w 552456"/>
                  <a:gd name="connsiteY60" fmla="*/ 185376 h 333406"/>
                  <a:gd name="connsiteX61" fmla="*/ 401873 w 552456"/>
                  <a:gd name="connsiteY61" fmla="*/ 205854 h 333406"/>
                  <a:gd name="connsiteX62" fmla="*/ 401654 w 552456"/>
                  <a:gd name="connsiteY62" fmla="*/ 225638 h 333406"/>
                  <a:gd name="connsiteX63" fmla="*/ 276229 w 552456"/>
                  <a:gd name="connsiteY63" fmla="*/ 314325 h 333406"/>
                  <a:gd name="connsiteX64" fmla="*/ 442402 w 552456"/>
                  <a:gd name="connsiteY64" fmla="*/ 256165 h 333406"/>
                  <a:gd name="connsiteX65" fmla="*/ 421447 w 552456"/>
                  <a:gd name="connsiteY65" fmla="*/ 226533 h 333406"/>
                  <a:gd name="connsiteX66" fmla="*/ 425362 w 552456"/>
                  <a:gd name="connsiteY66" fmla="*/ 211055 h 333406"/>
                  <a:gd name="connsiteX67" fmla="*/ 427610 w 552456"/>
                  <a:gd name="connsiteY67" fmla="*/ 211550 h 333406"/>
                  <a:gd name="connsiteX68" fmla="*/ 429657 w 552456"/>
                  <a:gd name="connsiteY68" fmla="*/ 211779 h 333406"/>
                  <a:gd name="connsiteX69" fmla="*/ 439068 w 552456"/>
                  <a:gd name="connsiteY69" fmla="*/ 203759 h 333406"/>
                  <a:gd name="connsiteX70" fmla="*/ 441192 w 552456"/>
                  <a:gd name="connsiteY70" fmla="*/ 179689 h 333406"/>
                  <a:gd name="connsiteX71" fmla="*/ 482826 w 552456"/>
                  <a:gd name="connsiteY71" fmla="*/ 176165 h 333406"/>
                  <a:gd name="connsiteX72" fmla="*/ 506943 w 552456"/>
                  <a:gd name="connsiteY72" fmla="*/ 225876 h 333406"/>
                  <a:gd name="connsiteX73" fmla="*/ 516468 w 552456"/>
                  <a:gd name="connsiteY73" fmla="*/ 270920 h 333406"/>
                  <a:gd name="connsiteX74" fmla="*/ 523564 w 552456"/>
                  <a:gd name="connsiteY74" fmla="*/ 282226 h 333406"/>
                  <a:gd name="connsiteX75" fmla="*/ 523469 w 552456"/>
                  <a:gd name="connsiteY75" fmla="*/ 282369 h 333406"/>
                  <a:gd name="connsiteX76" fmla="*/ 442402 w 552456"/>
                  <a:gd name="connsiteY76" fmla="*/ 256165 h 333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552456" h="333406">
                    <a:moveTo>
                      <a:pt x="550996" y="290208"/>
                    </a:moveTo>
                    <a:lnTo>
                      <a:pt x="532527" y="260795"/>
                    </a:lnTo>
                    <a:cubicBezTo>
                      <a:pt x="526476" y="251323"/>
                      <a:pt x="524054" y="239983"/>
                      <a:pt x="525707" y="228867"/>
                    </a:cubicBezTo>
                    <a:cubicBezTo>
                      <a:pt x="531137" y="194881"/>
                      <a:pt x="518402" y="169888"/>
                      <a:pt x="489855" y="158477"/>
                    </a:cubicBezTo>
                    <a:cubicBezTo>
                      <a:pt x="474030" y="152159"/>
                      <a:pt x="456374" y="152207"/>
                      <a:pt x="440583" y="158610"/>
                    </a:cubicBezTo>
                    <a:cubicBezTo>
                      <a:pt x="433020" y="68971"/>
                      <a:pt x="362573" y="0"/>
                      <a:pt x="276229" y="0"/>
                    </a:cubicBezTo>
                    <a:cubicBezTo>
                      <a:pt x="190180" y="0"/>
                      <a:pt x="119371" y="69809"/>
                      <a:pt x="111770" y="158572"/>
                    </a:cubicBezTo>
                    <a:cubicBezTo>
                      <a:pt x="96003" y="152213"/>
                      <a:pt x="78392" y="152180"/>
                      <a:pt x="62602" y="158477"/>
                    </a:cubicBezTo>
                    <a:cubicBezTo>
                      <a:pt x="34027" y="169907"/>
                      <a:pt x="21321" y="194881"/>
                      <a:pt x="26750" y="228857"/>
                    </a:cubicBezTo>
                    <a:cubicBezTo>
                      <a:pt x="28403" y="239977"/>
                      <a:pt x="25981" y="251320"/>
                      <a:pt x="19930" y="260795"/>
                    </a:cubicBezTo>
                    <a:lnTo>
                      <a:pt x="1461" y="290208"/>
                    </a:lnTo>
                    <a:cubicBezTo>
                      <a:pt x="-1337" y="294662"/>
                      <a:pt x="5" y="300541"/>
                      <a:pt x="4458" y="303340"/>
                    </a:cubicBezTo>
                    <a:cubicBezTo>
                      <a:pt x="5978" y="304294"/>
                      <a:pt x="7735" y="304800"/>
                      <a:pt x="9529" y="304800"/>
                    </a:cubicBezTo>
                    <a:cubicBezTo>
                      <a:pt x="9968" y="304799"/>
                      <a:pt x="10407" y="304770"/>
                      <a:pt x="10843" y="304714"/>
                    </a:cubicBezTo>
                    <a:cubicBezTo>
                      <a:pt x="14120" y="304257"/>
                      <a:pt x="91691" y="293284"/>
                      <a:pt x="121333" y="271510"/>
                    </a:cubicBezTo>
                    <a:cubicBezTo>
                      <a:pt x="129096" y="265815"/>
                      <a:pt x="135753" y="258749"/>
                      <a:pt x="140974" y="250660"/>
                    </a:cubicBezTo>
                    <a:cubicBezTo>
                      <a:pt x="179181" y="325344"/>
                      <a:pt x="270697" y="354913"/>
                      <a:pt x="345381" y="316705"/>
                    </a:cubicBezTo>
                    <a:cubicBezTo>
                      <a:pt x="373787" y="302174"/>
                      <a:pt x="396894" y="279065"/>
                      <a:pt x="411427" y="250660"/>
                    </a:cubicBezTo>
                    <a:cubicBezTo>
                      <a:pt x="416660" y="258746"/>
                      <a:pt x="423326" y="265808"/>
                      <a:pt x="431096" y="271501"/>
                    </a:cubicBezTo>
                    <a:cubicBezTo>
                      <a:pt x="460747" y="293294"/>
                      <a:pt x="538319" y="304248"/>
                      <a:pt x="541586" y="304705"/>
                    </a:cubicBezTo>
                    <a:cubicBezTo>
                      <a:pt x="542030" y="304766"/>
                      <a:pt x="542479" y="304797"/>
                      <a:pt x="542929" y="304800"/>
                    </a:cubicBezTo>
                    <a:cubicBezTo>
                      <a:pt x="548189" y="304801"/>
                      <a:pt x="552455" y="300538"/>
                      <a:pt x="552457" y="295278"/>
                    </a:cubicBezTo>
                    <a:cubicBezTo>
                      <a:pt x="552457" y="293483"/>
                      <a:pt x="551951" y="291726"/>
                      <a:pt x="550996" y="290208"/>
                    </a:cubicBezTo>
                    <a:close/>
                    <a:moveTo>
                      <a:pt x="276229" y="19050"/>
                    </a:moveTo>
                    <a:cubicBezTo>
                      <a:pt x="355286" y="19050"/>
                      <a:pt x="419418" y="84773"/>
                      <a:pt x="422314" y="168278"/>
                    </a:cubicBezTo>
                    <a:lnTo>
                      <a:pt x="422314" y="174384"/>
                    </a:lnTo>
                    <a:cubicBezTo>
                      <a:pt x="422314" y="179822"/>
                      <a:pt x="422047" y="185280"/>
                      <a:pt x="421513" y="190700"/>
                    </a:cubicBezTo>
                    <a:lnTo>
                      <a:pt x="313519" y="166773"/>
                    </a:lnTo>
                    <a:cubicBezTo>
                      <a:pt x="294410" y="162517"/>
                      <a:pt x="278507" y="149343"/>
                      <a:pt x="270771" y="131359"/>
                    </a:cubicBezTo>
                    <a:lnTo>
                      <a:pt x="258531" y="102784"/>
                    </a:lnTo>
                    <a:cubicBezTo>
                      <a:pt x="257030" y="99283"/>
                      <a:pt x="253588" y="97012"/>
                      <a:pt x="249778" y="97012"/>
                    </a:cubicBezTo>
                    <a:lnTo>
                      <a:pt x="249378" y="97012"/>
                    </a:lnTo>
                    <a:cubicBezTo>
                      <a:pt x="245427" y="97177"/>
                      <a:pt x="241988" y="99766"/>
                      <a:pt x="240738" y="103518"/>
                    </a:cubicBezTo>
                    <a:lnTo>
                      <a:pt x="229556" y="137036"/>
                    </a:lnTo>
                    <a:cubicBezTo>
                      <a:pt x="226357" y="146663"/>
                      <a:pt x="219082" y="154394"/>
                      <a:pt x="209668" y="158172"/>
                    </a:cubicBezTo>
                    <a:lnTo>
                      <a:pt x="130677" y="188938"/>
                    </a:lnTo>
                    <a:cubicBezTo>
                      <a:pt x="130258" y="184118"/>
                      <a:pt x="130039" y="179251"/>
                      <a:pt x="130039" y="174384"/>
                    </a:cubicBezTo>
                    <a:cubicBezTo>
                      <a:pt x="130058" y="88725"/>
                      <a:pt x="195628" y="19050"/>
                      <a:pt x="276229" y="19050"/>
                    </a:cubicBezTo>
                    <a:close/>
                    <a:moveTo>
                      <a:pt x="110056" y="256165"/>
                    </a:moveTo>
                    <a:cubicBezTo>
                      <a:pt x="93863" y="268100"/>
                      <a:pt x="55706" y="277330"/>
                      <a:pt x="29093" y="282359"/>
                    </a:cubicBezTo>
                    <a:cubicBezTo>
                      <a:pt x="28979" y="282359"/>
                      <a:pt x="28941" y="282359"/>
                      <a:pt x="28998" y="282226"/>
                    </a:cubicBezTo>
                    <a:lnTo>
                      <a:pt x="36084" y="270920"/>
                    </a:lnTo>
                    <a:cubicBezTo>
                      <a:pt x="44609" y="257550"/>
                      <a:pt x="47993" y="241542"/>
                      <a:pt x="45609" y="225866"/>
                    </a:cubicBezTo>
                    <a:cubicBezTo>
                      <a:pt x="41628" y="200882"/>
                      <a:pt x="49743" y="184156"/>
                      <a:pt x="69727" y="176165"/>
                    </a:cubicBezTo>
                    <a:cubicBezTo>
                      <a:pt x="75232" y="173970"/>
                      <a:pt x="81107" y="172848"/>
                      <a:pt x="87034" y="172860"/>
                    </a:cubicBezTo>
                    <a:cubicBezTo>
                      <a:pt x="95597" y="172925"/>
                      <a:pt x="103980" y="175323"/>
                      <a:pt x="111284" y="179794"/>
                    </a:cubicBezTo>
                    <a:cubicBezTo>
                      <a:pt x="111463" y="187823"/>
                      <a:pt x="112170" y="195832"/>
                      <a:pt x="113399" y="203768"/>
                    </a:cubicBezTo>
                    <a:cubicBezTo>
                      <a:pt x="114233" y="208962"/>
                      <a:pt x="119119" y="212497"/>
                      <a:pt x="124313" y="211663"/>
                    </a:cubicBezTo>
                    <a:cubicBezTo>
                      <a:pt x="124981" y="211555"/>
                      <a:pt x="125636" y="211377"/>
                      <a:pt x="126267" y="211131"/>
                    </a:cubicBezTo>
                    <a:lnTo>
                      <a:pt x="127124" y="210798"/>
                    </a:lnTo>
                    <a:cubicBezTo>
                      <a:pt x="128163" y="216110"/>
                      <a:pt x="129486" y="221363"/>
                      <a:pt x="131087" y="226533"/>
                    </a:cubicBezTo>
                    <a:cubicBezTo>
                      <a:pt x="127802" y="238587"/>
                      <a:pt x="120350" y="249087"/>
                      <a:pt x="110056" y="256165"/>
                    </a:cubicBezTo>
                    <a:close/>
                    <a:moveTo>
                      <a:pt x="276229" y="314325"/>
                    </a:moveTo>
                    <a:cubicBezTo>
                      <a:pt x="219910" y="314229"/>
                      <a:pt x="169715" y="278784"/>
                      <a:pt x="150784" y="225743"/>
                    </a:cubicBezTo>
                    <a:cubicBezTo>
                      <a:pt x="152019" y="217811"/>
                      <a:pt x="151644" y="209713"/>
                      <a:pt x="149680" y="201930"/>
                    </a:cubicBezTo>
                    <a:lnTo>
                      <a:pt x="216678" y="175841"/>
                    </a:lnTo>
                    <a:cubicBezTo>
                      <a:pt x="231327" y="170012"/>
                      <a:pt x="242660" y="158020"/>
                      <a:pt x="247654" y="143066"/>
                    </a:cubicBezTo>
                    <a:lnTo>
                      <a:pt x="250835" y="133541"/>
                    </a:lnTo>
                    <a:cubicBezTo>
                      <a:pt x="250835" y="133417"/>
                      <a:pt x="250949" y="133417"/>
                      <a:pt x="251006" y="133541"/>
                    </a:cubicBezTo>
                    <a:lnTo>
                      <a:pt x="253283" y="138855"/>
                    </a:lnTo>
                    <a:cubicBezTo>
                      <a:pt x="263433" y="162483"/>
                      <a:pt x="284321" y="179792"/>
                      <a:pt x="309423" y="185376"/>
                    </a:cubicBezTo>
                    <a:lnTo>
                      <a:pt x="401873" y="205854"/>
                    </a:lnTo>
                    <a:cubicBezTo>
                      <a:pt x="400692" y="212389"/>
                      <a:pt x="400618" y="219078"/>
                      <a:pt x="401654" y="225638"/>
                    </a:cubicBezTo>
                    <a:cubicBezTo>
                      <a:pt x="382782" y="278730"/>
                      <a:pt x="332576" y="314231"/>
                      <a:pt x="276229" y="314325"/>
                    </a:cubicBezTo>
                    <a:close/>
                    <a:moveTo>
                      <a:pt x="442402" y="256165"/>
                    </a:moveTo>
                    <a:cubicBezTo>
                      <a:pt x="432141" y="249068"/>
                      <a:pt x="424719" y="238573"/>
                      <a:pt x="421447" y="226533"/>
                    </a:cubicBezTo>
                    <a:cubicBezTo>
                      <a:pt x="423022" y="221446"/>
                      <a:pt x="424329" y="216279"/>
                      <a:pt x="425362" y="211055"/>
                    </a:cubicBezTo>
                    <a:lnTo>
                      <a:pt x="427610" y="211550"/>
                    </a:lnTo>
                    <a:cubicBezTo>
                      <a:pt x="428282" y="211702"/>
                      <a:pt x="428969" y="211779"/>
                      <a:pt x="429657" y="211779"/>
                    </a:cubicBezTo>
                    <a:cubicBezTo>
                      <a:pt x="434339" y="211782"/>
                      <a:pt x="438328" y="208381"/>
                      <a:pt x="439068" y="203759"/>
                    </a:cubicBezTo>
                    <a:cubicBezTo>
                      <a:pt x="440297" y="195790"/>
                      <a:pt x="441006" y="187750"/>
                      <a:pt x="441192" y="179689"/>
                    </a:cubicBezTo>
                    <a:cubicBezTo>
                      <a:pt x="453771" y="172115"/>
                      <a:pt x="469154" y="170813"/>
                      <a:pt x="482826" y="176165"/>
                    </a:cubicBezTo>
                    <a:cubicBezTo>
                      <a:pt x="502828" y="184156"/>
                      <a:pt x="510925" y="200930"/>
                      <a:pt x="506943" y="225876"/>
                    </a:cubicBezTo>
                    <a:cubicBezTo>
                      <a:pt x="504560" y="241548"/>
                      <a:pt x="507944" y="257553"/>
                      <a:pt x="516468" y="270920"/>
                    </a:cubicBezTo>
                    <a:lnTo>
                      <a:pt x="523564" y="282226"/>
                    </a:lnTo>
                    <a:cubicBezTo>
                      <a:pt x="523621" y="282331"/>
                      <a:pt x="523564" y="282388"/>
                      <a:pt x="523469" y="282369"/>
                    </a:cubicBezTo>
                    <a:cubicBezTo>
                      <a:pt x="496761" y="277339"/>
                      <a:pt x="458651" y="268110"/>
                      <a:pt x="442402" y="256165"/>
                    </a:cubicBezTo>
                    <a:close/>
                  </a:path>
                </a:pathLst>
              </a:custGeom>
              <a:solidFill>
                <a:srgbClr val="000000"/>
              </a:solidFill>
              <a:ln w="9525" cap="flat">
                <a:noFill/>
                <a:prstDash val="solid"/>
                <a:miter/>
              </a:ln>
            </p:spPr>
            <p:txBody>
              <a:bodyPr rtlCol="0" anchor="ctr"/>
              <a:lstStyle/>
              <a:p>
                <a:endParaRPr lang="cy-GB"/>
              </a:p>
            </p:txBody>
          </p:sp>
          <p:sp>
            <p:nvSpPr>
              <p:cNvPr id="28" name="Freeform: Shape 27">
                <a:extLst>
                  <a:ext uri="{FF2B5EF4-FFF2-40B4-BE49-F238E27FC236}">
                    <a16:creationId xmlns:a16="http://schemas.microsoft.com/office/drawing/2014/main" id="{D3387623-28C0-7013-F321-D7434C90A0C9}"/>
                  </a:ext>
                </a:extLst>
              </p:cNvPr>
              <p:cNvSpPr/>
              <p:nvPr/>
            </p:nvSpPr>
            <p:spPr>
              <a:xfrm>
                <a:off x="9470110" y="1149258"/>
                <a:ext cx="495302" cy="262406"/>
              </a:xfrm>
              <a:custGeom>
                <a:avLst/>
                <a:gdLst>
                  <a:gd name="connsiteX0" fmla="*/ 454877 w 495302"/>
                  <a:gd name="connsiteY0" fmla="*/ 69801 h 262406"/>
                  <a:gd name="connsiteX1" fmla="*/ 296762 w 495302"/>
                  <a:gd name="connsiteY1" fmla="*/ 155 h 262406"/>
                  <a:gd name="connsiteX2" fmla="*/ 285689 w 495302"/>
                  <a:gd name="connsiteY2" fmla="*/ 7826 h 262406"/>
                  <a:gd name="connsiteX3" fmla="*/ 285570 w 495302"/>
                  <a:gd name="connsiteY3" fmla="*/ 8727 h 262406"/>
                  <a:gd name="connsiteX4" fmla="*/ 247651 w 495302"/>
                  <a:gd name="connsiteY4" fmla="*/ 43332 h 262406"/>
                  <a:gd name="connsiteX5" fmla="*/ 247651 w 495302"/>
                  <a:gd name="connsiteY5" fmla="*/ 43332 h 262406"/>
                  <a:gd name="connsiteX6" fmla="*/ 209551 w 495302"/>
                  <a:gd name="connsiteY6" fmla="*/ 8565 h 262406"/>
                  <a:gd name="connsiteX7" fmla="*/ 199113 w 495302"/>
                  <a:gd name="connsiteY7" fmla="*/ 50 h 262406"/>
                  <a:gd name="connsiteX8" fmla="*/ 198426 w 495302"/>
                  <a:gd name="connsiteY8" fmla="*/ 145 h 262406"/>
                  <a:gd name="connsiteX9" fmla="*/ 40482 w 495302"/>
                  <a:gd name="connsiteY9" fmla="*/ 69801 h 262406"/>
                  <a:gd name="connsiteX10" fmla="*/ 1 w 495302"/>
                  <a:gd name="connsiteY10" fmla="*/ 152688 h 262406"/>
                  <a:gd name="connsiteX11" fmla="*/ 1 w 495302"/>
                  <a:gd name="connsiteY11" fmla="*/ 262407 h 262406"/>
                  <a:gd name="connsiteX12" fmla="*/ 19051 w 495302"/>
                  <a:gd name="connsiteY12" fmla="*/ 262407 h 262406"/>
                  <a:gd name="connsiteX13" fmla="*/ 19051 w 495302"/>
                  <a:gd name="connsiteY13" fmla="*/ 152688 h 262406"/>
                  <a:gd name="connsiteX14" fmla="*/ 51941 w 495302"/>
                  <a:gd name="connsiteY14" fmla="*/ 84984 h 262406"/>
                  <a:gd name="connsiteX15" fmla="*/ 148515 w 495302"/>
                  <a:gd name="connsiteY15" fmla="*/ 33235 h 262406"/>
                  <a:gd name="connsiteX16" fmla="*/ 133541 w 495302"/>
                  <a:gd name="connsiteY16" fmla="*/ 108102 h 262406"/>
                  <a:gd name="connsiteX17" fmla="*/ 141017 w 495302"/>
                  <a:gd name="connsiteY17" fmla="*/ 119308 h 262406"/>
                  <a:gd name="connsiteX18" fmla="*/ 147438 w 495302"/>
                  <a:gd name="connsiteY18" fmla="*/ 118331 h 262406"/>
                  <a:gd name="connsiteX19" fmla="*/ 238126 w 495302"/>
                  <a:gd name="connsiteY19" fmla="*/ 68906 h 262406"/>
                  <a:gd name="connsiteX20" fmla="*/ 238126 w 495302"/>
                  <a:gd name="connsiteY20" fmla="*/ 262407 h 262406"/>
                  <a:gd name="connsiteX21" fmla="*/ 257176 w 495302"/>
                  <a:gd name="connsiteY21" fmla="*/ 262407 h 262406"/>
                  <a:gd name="connsiteX22" fmla="*/ 257176 w 495302"/>
                  <a:gd name="connsiteY22" fmla="*/ 68906 h 262406"/>
                  <a:gd name="connsiteX23" fmla="*/ 347863 w 495302"/>
                  <a:gd name="connsiteY23" fmla="*/ 118369 h 262406"/>
                  <a:gd name="connsiteX24" fmla="*/ 352426 w 495302"/>
                  <a:gd name="connsiteY24" fmla="*/ 119532 h 262406"/>
                  <a:gd name="connsiteX25" fmla="*/ 361953 w 495302"/>
                  <a:gd name="connsiteY25" fmla="*/ 110008 h 262406"/>
                  <a:gd name="connsiteX26" fmla="*/ 361760 w 495302"/>
                  <a:gd name="connsiteY26" fmla="*/ 108102 h 262406"/>
                  <a:gd name="connsiteX27" fmla="*/ 346854 w 495302"/>
                  <a:gd name="connsiteY27" fmla="*/ 33549 h 262406"/>
                  <a:gd name="connsiteX28" fmla="*/ 443371 w 495302"/>
                  <a:gd name="connsiteY28" fmla="*/ 84984 h 262406"/>
                  <a:gd name="connsiteX29" fmla="*/ 476251 w 495302"/>
                  <a:gd name="connsiteY29" fmla="*/ 152688 h 262406"/>
                  <a:gd name="connsiteX30" fmla="*/ 476251 w 495302"/>
                  <a:gd name="connsiteY30" fmla="*/ 262407 h 262406"/>
                  <a:gd name="connsiteX31" fmla="*/ 495301 w 495302"/>
                  <a:gd name="connsiteY31" fmla="*/ 262407 h 262406"/>
                  <a:gd name="connsiteX32" fmla="*/ 495301 w 495302"/>
                  <a:gd name="connsiteY32" fmla="*/ 152688 h 262406"/>
                  <a:gd name="connsiteX33" fmla="*/ 454877 w 495302"/>
                  <a:gd name="connsiteY33" fmla="*/ 69801 h 262406"/>
                  <a:gd name="connsiteX34" fmla="*/ 169279 w 495302"/>
                  <a:gd name="connsiteY34" fmla="*/ 26529 h 262406"/>
                  <a:gd name="connsiteX35" fmla="*/ 192539 w 495302"/>
                  <a:gd name="connsiteY35" fmla="*/ 20662 h 262406"/>
                  <a:gd name="connsiteX36" fmla="*/ 221933 w 495302"/>
                  <a:gd name="connsiteY36" fmla="*/ 56028 h 262406"/>
                  <a:gd name="connsiteX37" fmla="*/ 156373 w 495302"/>
                  <a:gd name="connsiteY37" fmla="*/ 91785 h 262406"/>
                  <a:gd name="connsiteX38" fmla="*/ 156246 w 495302"/>
                  <a:gd name="connsiteY38" fmla="*/ 91739 h 262406"/>
                  <a:gd name="connsiteX39" fmla="*/ 156240 w 495302"/>
                  <a:gd name="connsiteY39" fmla="*/ 91680 h 262406"/>
                  <a:gd name="connsiteX40" fmla="*/ 338910 w 495302"/>
                  <a:gd name="connsiteY40" fmla="*/ 91785 h 262406"/>
                  <a:gd name="connsiteX41" fmla="*/ 273588 w 495302"/>
                  <a:gd name="connsiteY41" fmla="*/ 56152 h 262406"/>
                  <a:gd name="connsiteX42" fmla="*/ 302686 w 495302"/>
                  <a:gd name="connsiteY42" fmla="*/ 20748 h 262406"/>
                  <a:gd name="connsiteX43" fmla="*/ 326070 w 495302"/>
                  <a:gd name="connsiteY43" fmla="*/ 26796 h 262406"/>
                  <a:gd name="connsiteX44" fmla="*/ 339091 w 495302"/>
                  <a:gd name="connsiteY44" fmla="*/ 91680 h 262406"/>
                  <a:gd name="connsiteX45" fmla="*/ 339053 w 495302"/>
                  <a:gd name="connsiteY45" fmla="*/ 91823 h 262406"/>
                  <a:gd name="connsiteX46" fmla="*/ 338910 w 495302"/>
                  <a:gd name="connsiteY46" fmla="*/ 91785 h 26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95302" h="262406">
                    <a:moveTo>
                      <a:pt x="454877" y="69801"/>
                    </a:moveTo>
                    <a:cubicBezTo>
                      <a:pt x="408137" y="34893"/>
                      <a:pt x="354067" y="11076"/>
                      <a:pt x="296762" y="155"/>
                    </a:cubicBezTo>
                    <a:cubicBezTo>
                      <a:pt x="291586" y="-784"/>
                      <a:pt x="286628" y="2650"/>
                      <a:pt x="285689" y="7826"/>
                    </a:cubicBezTo>
                    <a:cubicBezTo>
                      <a:pt x="285636" y="8124"/>
                      <a:pt x="285596" y="8425"/>
                      <a:pt x="285570" y="8727"/>
                    </a:cubicBezTo>
                    <a:cubicBezTo>
                      <a:pt x="283877" y="28380"/>
                      <a:pt x="267376" y="43439"/>
                      <a:pt x="247651" y="43332"/>
                    </a:cubicBezTo>
                    <a:lnTo>
                      <a:pt x="247651" y="43332"/>
                    </a:lnTo>
                    <a:cubicBezTo>
                      <a:pt x="227981" y="43059"/>
                      <a:pt x="211618" y="28129"/>
                      <a:pt x="209551" y="8565"/>
                    </a:cubicBezTo>
                    <a:cubicBezTo>
                      <a:pt x="209020" y="3331"/>
                      <a:pt x="204347" y="-481"/>
                      <a:pt x="199113" y="50"/>
                    </a:cubicBezTo>
                    <a:cubicBezTo>
                      <a:pt x="198883" y="74"/>
                      <a:pt x="198653" y="105"/>
                      <a:pt x="198426" y="145"/>
                    </a:cubicBezTo>
                    <a:cubicBezTo>
                      <a:pt x="141121" y="10908"/>
                      <a:pt x="87073" y="34746"/>
                      <a:pt x="40482" y="69801"/>
                    </a:cubicBezTo>
                    <a:cubicBezTo>
                      <a:pt x="14828" y="89627"/>
                      <a:pt x="-136" y="120266"/>
                      <a:pt x="1" y="152688"/>
                    </a:cubicBezTo>
                    <a:lnTo>
                      <a:pt x="1" y="262407"/>
                    </a:lnTo>
                    <a:lnTo>
                      <a:pt x="19051" y="262407"/>
                    </a:lnTo>
                    <a:lnTo>
                      <a:pt x="19051" y="152688"/>
                    </a:lnTo>
                    <a:cubicBezTo>
                      <a:pt x="18890" y="126233"/>
                      <a:pt x="31047" y="101210"/>
                      <a:pt x="51941" y="84984"/>
                    </a:cubicBezTo>
                    <a:cubicBezTo>
                      <a:pt x="81343" y="62971"/>
                      <a:pt x="113902" y="45525"/>
                      <a:pt x="148515" y="33235"/>
                    </a:cubicBezTo>
                    <a:lnTo>
                      <a:pt x="133541" y="108102"/>
                    </a:lnTo>
                    <a:cubicBezTo>
                      <a:pt x="132511" y="113260"/>
                      <a:pt x="135858" y="118277"/>
                      <a:pt x="141017" y="119308"/>
                    </a:cubicBezTo>
                    <a:cubicBezTo>
                      <a:pt x="143206" y="119745"/>
                      <a:pt x="145478" y="119399"/>
                      <a:pt x="147438" y="118331"/>
                    </a:cubicBezTo>
                    <a:lnTo>
                      <a:pt x="238126" y="68906"/>
                    </a:lnTo>
                    <a:lnTo>
                      <a:pt x="238126" y="262407"/>
                    </a:lnTo>
                    <a:lnTo>
                      <a:pt x="257176" y="262407"/>
                    </a:lnTo>
                    <a:lnTo>
                      <a:pt x="257176" y="68906"/>
                    </a:lnTo>
                    <a:lnTo>
                      <a:pt x="347863" y="118369"/>
                    </a:lnTo>
                    <a:cubicBezTo>
                      <a:pt x="349265" y="119129"/>
                      <a:pt x="350832" y="119529"/>
                      <a:pt x="352426" y="119532"/>
                    </a:cubicBezTo>
                    <a:cubicBezTo>
                      <a:pt x="357687" y="119532"/>
                      <a:pt x="361952" y="115269"/>
                      <a:pt x="361953" y="110008"/>
                    </a:cubicBezTo>
                    <a:cubicBezTo>
                      <a:pt x="361953" y="109368"/>
                      <a:pt x="361889" y="108729"/>
                      <a:pt x="361760" y="108102"/>
                    </a:cubicBezTo>
                    <a:lnTo>
                      <a:pt x="346854" y="33549"/>
                    </a:lnTo>
                    <a:cubicBezTo>
                      <a:pt x="381402" y="45805"/>
                      <a:pt x="413932" y="63141"/>
                      <a:pt x="443371" y="84984"/>
                    </a:cubicBezTo>
                    <a:cubicBezTo>
                      <a:pt x="464259" y="101214"/>
                      <a:pt x="476411" y="126236"/>
                      <a:pt x="476251" y="152688"/>
                    </a:cubicBezTo>
                    <a:lnTo>
                      <a:pt x="476251" y="262407"/>
                    </a:lnTo>
                    <a:lnTo>
                      <a:pt x="495301" y="262407"/>
                    </a:lnTo>
                    <a:lnTo>
                      <a:pt x="495301" y="152688"/>
                    </a:lnTo>
                    <a:cubicBezTo>
                      <a:pt x="495449" y="120276"/>
                      <a:pt x="480508" y="89641"/>
                      <a:pt x="454877" y="69801"/>
                    </a:cubicBezTo>
                    <a:close/>
                    <a:moveTo>
                      <a:pt x="169279" y="26529"/>
                    </a:moveTo>
                    <a:cubicBezTo>
                      <a:pt x="177052" y="24301"/>
                      <a:pt x="184815" y="22262"/>
                      <a:pt x="192539" y="20662"/>
                    </a:cubicBezTo>
                    <a:cubicBezTo>
                      <a:pt x="197106" y="35965"/>
                      <a:pt x="207723" y="48740"/>
                      <a:pt x="221933" y="56028"/>
                    </a:cubicBezTo>
                    <a:lnTo>
                      <a:pt x="156373" y="91785"/>
                    </a:lnTo>
                    <a:cubicBezTo>
                      <a:pt x="156325" y="91807"/>
                      <a:pt x="156268" y="91786"/>
                      <a:pt x="156246" y="91739"/>
                    </a:cubicBezTo>
                    <a:cubicBezTo>
                      <a:pt x="156239" y="91720"/>
                      <a:pt x="156236" y="91700"/>
                      <a:pt x="156240" y="91680"/>
                    </a:cubicBezTo>
                    <a:close/>
                    <a:moveTo>
                      <a:pt x="338910" y="91785"/>
                    </a:moveTo>
                    <a:lnTo>
                      <a:pt x="273588" y="56152"/>
                    </a:lnTo>
                    <a:cubicBezTo>
                      <a:pt x="287847" y="48984"/>
                      <a:pt x="298415" y="36126"/>
                      <a:pt x="302686" y="20748"/>
                    </a:cubicBezTo>
                    <a:cubicBezTo>
                      <a:pt x="310430" y="22415"/>
                      <a:pt x="318250" y="24558"/>
                      <a:pt x="326070" y="26796"/>
                    </a:cubicBezTo>
                    <a:lnTo>
                      <a:pt x="339091" y="91680"/>
                    </a:lnTo>
                    <a:cubicBezTo>
                      <a:pt x="339120" y="91730"/>
                      <a:pt x="339102" y="91795"/>
                      <a:pt x="339053" y="91823"/>
                    </a:cubicBezTo>
                    <a:cubicBezTo>
                      <a:pt x="339003" y="91852"/>
                      <a:pt x="338939" y="91835"/>
                      <a:pt x="338910" y="91785"/>
                    </a:cubicBezTo>
                    <a:close/>
                  </a:path>
                </a:pathLst>
              </a:custGeom>
              <a:solidFill>
                <a:srgbClr val="000000"/>
              </a:solidFill>
              <a:ln w="9525" cap="flat">
                <a:noFill/>
                <a:prstDash val="solid"/>
                <a:miter/>
              </a:ln>
            </p:spPr>
            <p:txBody>
              <a:bodyPr rtlCol="0" anchor="ctr"/>
              <a:lstStyle/>
              <a:p>
                <a:endParaRPr lang="cy-GB"/>
              </a:p>
            </p:txBody>
          </p:sp>
        </p:grpSp>
      </p:grpSp>
      <p:grpSp>
        <p:nvGrpSpPr>
          <p:cNvPr id="55" name="Group 54">
            <a:extLst>
              <a:ext uri="{FF2B5EF4-FFF2-40B4-BE49-F238E27FC236}">
                <a16:creationId xmlns:a16="http://schemas.microsoft.com/office/drawing/2014/main" id="{EB6D328F-EED6-D1E6-8FE3-BB920D2123A8}"/>
              </a:ext>
            </a:extLst>
          </p:cNvPr>
          <p:cNvGrpSpPr/>
          <p:nvPr/>
        </p:nvGrpSpPr>
        <p:grpSpPr>
          <a:xfrm>
            <a:off x="8993451" y="1820330"/>
            <a:ext cx="2333625" cy="1091380"/>
            <a:chOff x="8993451" y="1820330"/>
            <a:chExt cx="2333625" cy="1091380"/>
          </a:xfrm>
        </p:grpSpPr>
        <p:sp>
          <p:nvSpPr>
            <p:cNvPr id="16" name="Rectangle: Rounded Corners 15">
              <a:extLst>
                <a:ext uri="{FF2B5EF4-FFF2-40B4-BE49-F238E27FC236}">
                  <a16:creationId xmlns:a16="http://schemas.microsoft.com/office/drawing/2014/main" id="{6154AB49-D5B0-62A3-F5A5-B30FE54996AA}"/>
                </a:ext>
              </a:extLst>
            </p:cNvPr>
            <p:cNvSpPr/>
            <p:nvPr/>
          </p:nvSpPr>
          <p:spPr>
            <a:xfrm>
              <a:off x="8993451" y="1820330"/>
              <a:ext cx="2333625" cy="109138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000" dirty="0">
                  <a:solidFill>
                    <a:schemeClr val="tx1"/>
                  </a:solidFill>
                  <a:latin typeface="Comic Sans MS" panose="030F0702030302020204" pitchFamily="66" charset="0"/>
                </a:rPr>
                <a:t>hwylio</a:t>
              </a:r>
            </a:p>
          </p:txBody>
        </p:sp>
        <p:pic>
          <p:nvPicPr>
            <p:cNvPr id="6" name="Graphic 5" descr="Steering Wheel outline">
              <a:extLst>
                <a:ext uri="{FF2B5EF4-FFF2-40B4-BE49-F238E27FC236}">
                  <a16:creationId xmlns:a16="http://schemas.microsoft.com/office/drawing/2014/main" id="{AAF00B18-0018-49C5-0E65-00AA2058B073}"/>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0556294" y="2104082"/>
              <a:ext cx="523875" cy="523875"/>
            </a:xfrm>
            <a:prstGeom prst="rect">
              <a:avLst/>
            </a:prstGeom>
          </p:spPr>
        </p:pic>
        <p:grpSp>
          <p:nvGrpSpPr>
            <p:cNvPr id="33" name="Graphic 12" descr="School girl outline">
              <a:extLst>
                <a:ext uri="{FF2B5EF4-FFF2-40B4-BE49-F238E27FC236}">
                  <a16:creationId xmlns:a16="http://schemas.microsoft.com/office/drawing/2014/main" id="{5E07982E-30EC-C270-DC8D-2FF722BC2242}"/>
                </a:ext>
              </a:extLst>
            </p:cNvPr>
            <p:cNvGrpSpPr/>
            <p:nvPr/>
          </p:nvGrpSpPr>
          <p:grpSpPr>
            <a:xfrm>
              <a:off x="9109362" y="1859478"/>
              <a:ext cx="226850" cy="223280"/>
              <a:chOff x="9441532" y="783015"/>
              <a:chExt cx="552456" cy="628650"/>
            </a:xfrm>
            <a:solidFill>
              <a:srgbClr val="000000"/>
            </a:solidFill>
          </p:grpSpPr>
          <p:sp>
            <p:nvSpPr>
              <p:cNvPr id="36" name="Freeform: Shape 35">
                <a:extLst>
                  <a:ext uri="{FF2B5EF4-FFF2-40B4-BE49-F238E27FC236}">
                    <a16:creationId xmlns:a16="http://schemas.microsoft.com/office/drawing/2014/main" id="{4D3709A2-A8AD-2300-65BF-E1BF019BA3C4}"/>
                  </a:ext>
                </a:extLst>
              </p:cNvPr>
              <p:cNvSpPr/>
              <p:nvPr/>
            </p:nvSpPr>
            <p:spPr>
              <a:xfrm>
                <a:off x="9441532" y="783015"/>
                <a:ext cx="552456" cy="333406"/>
              </a:xfrm>
              <a:custGeom>
                <a:avLst/>
                <a:gdLst>
                  <a:gd name="connsiteX0" fmla="*/ 550996 w 552456"/>
                  <a:gd name="connsiteY0" fmla="*/ 290208 h 333406"/>
                  <a:gd name="connsiteX1" fmla="*/ 532527 w 552456"/>
                  <a:gd name="connsiteY1" fmla="*/ 260795 h 333406"/>
                  <a:gd name="connsiteX2" fmla="*/ 525707 w 552456"/>
                  <a:gd name="connsiteY2" fmla="*/ 228867 h 333406"/>
                  <a:gd name="connsiteX3" fmla="*/ 489855 w 552456"/>
                  <a:gd name="connsiteY3" fmla="*/ 158477 h 333406"/>
                  <a:gd name="connsiteX4" fmla="*/ 440583 w 552456"/>
                  <a:gd name="connsiteY4" fmla="*/ 158610 h 333406"/>
                  <a:gd name="connsiteX5" fmla="*/ 276229 w 552456"/>
                  <a:gd name="connsiteY5" fmla="*/ 0 h 333406"/>
                  <a:gd name="connsiteX6" fmla="*/ 111770 w 552456"/>
                  <a:gd name="connsiteY6" fmla="*/ 158572 h 333406"/>
                  <a:gd name="connsiteX7" fmla="*/ 62602 w 552456"/>
                  <a:gd name="connsiteY7" fmla="*/ 158477 h 333406"/>
                  <a:gd name="connsiteX8" fmla="*/ 26750 w 552456"/>
                  <a:gd name="connsiteY8" fmla="*/ 228857 h 333406"/>
                  <a:gd name="connsiteX9" fmla="*/ 19930 w 552456"/>
                  <a:gd name="connsiteY9" fmla="*/ 260795 h 333406"/>
                  <a:gd name="connsiteX10" fmla="*/ 1461 w 552456"/>
                  <a:gd name="connsiteY10" fmla="*/ 290208 h 333406"/>
                  <a:gd name="connsiteX11" fmla="*/ 4458 w 552456"/>
                  <a:gd name="connsiteY11" fmla="*/ 303340 h 333406"/>
                  <a:gd name="connsiteX12" fmla="*/ 9529 w 552456"/>
                  <a:gd name="connsiteY12" fmla="*/ 304800 h 333406"/>
                  <a:gd name="connsiteX13" fmla="*/ 10843 w 552456"/>
                  <a:gd name="connsiteY13" fmla="*/ 304714 h 333406"/>
                  <a:gd name="connsiteX14" fmla="*/ 121333 w 552456"/>
                  <a:gd name="connsiteY14" fmla="*/ 271510 h 333406"/>
                  <a:gd name="connsiteX15" fmla="*/ 140974 w 552456"/>
                  <a:gd name="connsiteY15" fmla="*/ 250660 h 333406"/>
                  <a:gd name="connsiteX16" fmla="*/ 345381 w 552456"/>
                  <a:gd name="connsiteY16" fmla="*/ 316705 h 333406"/>
                  <a:gd name="connsiteX17" fmla="*/ 411427 w 552456"/>
                  <a:gd name="connsiteY17" fmla="*/ 250660 h 333406"/>
                  <a:gd name="connsiteX18" fmla="*/ 431096 w 552456"/>
                  <a:gd name="connsiteY18" fmla="*/ 271501 h 333406"/>
                  <a:gd name="connsiteX19" fmla="*/ 541586 w 552456"/>
                  <a:gd name="connsiteY19" fmla="*/ 304705 h 333406"/>
                  <a:gd name="connsiteX20" fmla="*/ 542929 w 552456"/>
                  <a:gd name="connsiteY20" fmla="*/ 304800 h 333406"/>
                  <a:gd name="connsiteX21" fmla="*/ 552457 w 552456"/>
                  <a:gd name="connsiteY21" fmla="*/ 295278 h 333406"/>
                  <a:gd name="connsiteX22" fmla="*/ 550996 w 552456"/>
                  <a:gd name="connsiteY22" fmla="*/ 290208 h 333406"/>
                  <a:gd name="connsiteX23" fmla="*/ 276229 w 552456"/>
                  <a:gd name="connsiteY23" fmla="*/ 19050 h 333406"/>
                  <a:gd name="connsiteX24" fmla="*/ 422314 w 552456"/>
                  <a:gd name="connsiteY24" fmla="*/ 168278 h 333406"/>
                  <a:gd name="connsiteX25" fmla="*/ 422314 w 552456"/>
                  <a:gd name="connsiteY25" fmla="*/ 174384 h 333406"/>
                  <a:gd name="connsiteX26" fmla="*/ 421513 w 552456"/>
                  <a:gd name="connsiteY26" fmla="*/ 190700 h 333406"/>
                  <a:gd name="connsiteX27" fmla="*/ 313519 w 552456"/>
                  <a:gd name="connsiteY27" fmla="*/ 166773 h 333406"/>
                  <a:gd name="connsiteX28" fmla="*/ 270771 w 552456"/>
                  <a:gd name="connsiteY28" fmla="*/ 131359 h 333406"/>
                  <a:gd name="connsiteX29" fmla="*/ 258531 w 552456"/>
                  <a:gd name="connsiteY29" fmla="*/ 102784 h 333406"/>
                  <a:gd name="connsiteX30" fmla="*/ 249778 w 552456"/>
                  <a:gd name="connsiteY30" fmla="*/ 97012 h 333406"/>
                  <a:gd name="connsiteX31" fmla="*/ 249378 w 552456"/>
                  <a:gd name="connsiteY31" fmla="*/ 97012 h 333406"/>
                  <a:gd name="connsiteX32" fmla="*/ 240738 w 552456"/>
                  <a:gd name="connsiteY32" fmla="*/ 103518 h 333406"/>
                  <a:gd name="connsiteX33" fmla="*/ 229556 w 552456"/>
                  <a:gd name="connsiteY33" fmla="*/ 137036 h 333406"/>
                  <a:gd name="connsiteX34" fmla="*/ 209668 w 552456"/>
                  <a:gd name="connsiteY34" fmla="*/ 158172 h 333406"/>
                  <a:gd name="connsiteX35" fmla="*/ 130677 w 552456"/>
                  <a:gd name="connsiteY35" fmla="*/ 188938 h 333406"/>
                  <a:gd name="connsiteX36" fmla="*/ 130039 w 552456"/>
                  <a:gd name="connsiteY36" fmla="*/ 174384 h 333406"/>
                  <a:gd name="connsiteX37" fmla="*/ 276229 w 552456"/>
                  <a:gd name="connsiteY37" fmla="*/ 19050 h 333406"/>
                  <a:gd name="connsiteX38" fmla="*/ 110056 w 552456"/>
                  <a:gd name="connsiteY38" fmla="*/ 256165 h 333406"/>
                  <a:gd name="connsiteX39" fmla="*/ 29093 w 552456"/>
                  <a:gd name="connsiteY39" fmla="*/ 282359 h 333406"/>
                  <a:gd name="connsiteX40" fmla="*/ 28998 w 552456"/>
                  <a:gd name="connsiteY40" fmla="*/ 282226 h 333406"/>
                  <a:gd name="connsiteX41" fmla="*/ 36084 w 552456"/>
                  <a:gd name="connsiteY41" fmla="*/ 270920 h 333406"/>
                  <a:gd name="connsiteX42" fmla="*/ 45609 w 552456"/>
                  <a:gd name="connsiteY42" fmla="*/ 225866 h 333406"/>
                  <a:gd name="connsiteX43" fmla="*/ 69727 w 552456"/>
                  <a:gd name="connsiteY43" fmla="*/ 176165 h 333406"/>
                  <a:gd name="connsiteX44" fmla="*/ 87034 w 552456"/>
                  <a:gd name="connsiteY44" fmla="*/ 172860 h 333406"/>
                  <a:gd name="connsiteX45" fmla="*/ 111284 w 552456"/>
                  <a:gd name="connsiteY45" fmla="*/ 179794 h 333406"/>
                  <a:gd name="connsiteX46" fmla="*/ 113399 w 552456"/>
                  <a:gd name="connsiteY46" fmla="*/ 203768 h 333406"/>
                  <a:gd name="connsiteX47" fmla="*/ 124313 w 552456"/>
                  <a:gd name="connsiteY47" fmla="*/ 211663 h 333406"/>
                  <a:gd name="connsiteX48" fmla="*/ 126267 w 552456"/>
                  <a:gd name="connsiteY48" fmla="*/ 211131 h 333406"/>
                  <a:gd name="connsiteX49" fmla="*/ 127124 w 552456"/>
                  <a:gd name="connsiteY49" fmla="*/ 210798 h 333406"/>
                  <a:gd name="connsiteX50" fmla="*/ 131087 w 552456"/>
                  <a:gd name="connsiteY50" fmla="*/ 226533 h 333406"/>
                  <a:gd name="connsiteX51" fmla="*/ 110056 w 552456"/>
                  <a:gd name="connsiteY51" fmla="*/ 256165 h 333406"/>
                  <a:gd name="connsiteX52" fmla="*/ 276229 w 552456"/>
                  <a:gd name="connsiteY52" fmla="*/ 314325 h 333406"/>
                  <a:gd name="connsiteX53" fmla="*/ 150784 w 552456"/>
                  <a:gd name="connsiteY53" fmla="*/ 225743 h 333406"/>
                  <a:gd name="connsiteX54" fmla="*/ 149680 w 552456"/>
                  <a:gd name="connsiteY54" fmla="*/ 201930 h 333406"/>
                  <a:gd name="connsiteX55" fmla="*/ 216678 w 552456"/>
                  <a:gd name="connsiteY55" fmla="*/ 175841 h 333406"/>
                  <a:gd name="connsiteX56" fmla="*/ 247654 w 552456"/>
                  <a:gd name="connsiteY56" fmla="*/ 143066 h 333406"/>
                  <a:gd name="connsiteX57" fmla="*/ 250835 w 552456"/>
                  <a:gd name="connsiteY57" fmla="*/ 133541 h 333406"/>
                  <a:gd name="connsiteX58" fmla="*/ 251006 w 552456"/>
                  <a:gd name="connsiteY58" fmla="*/ 133541 h 333406"/>
                  <a:gd name="connsiteX59" fmla="*/ 253283 w 552456"/>
                  <a:gd name="connsiteY59" fmla="*/ 138855 h 333406"/>
                  <a:gd name="connsiteX60" fmla="*/ 309423 w 552456"/>
                  <a:gd name="connsiteY60" fmla="*/ 185376 h 333406"/>
                  <a:gd name="connsiteX61" fmla="*/ 401873 w 552456"/>
                  <a:gd name="connsiteY61" fmla="*/ 205854 h 333406"/>
                  <a:gd name="connsiteX62" fmla="*/ 401654 w 552456"/>
                  <a:gd name="connsiteY62" fmla="*/ 225638 h 333406"/>
                  <a:gd name="connsiteX63" fmla="*/ 276229 w 552456"/>
                  <a:gd name="connsiteY63" fmla="*/ 314325 h 333406"/>
                  <a:gd name="connsiteX64" fmla="*/ 442402 w 552456"/>
                  <a:gd name="connsiteY64" fmla="*/ 256165 h 333406"/>
                  <a:gd name="connsiteX65" fmla="*/ 421447 w 552456"/>
                  <a:gd name="connsiteY65" fmla="*/ 226533 h 333406"/>
                  <a:gd name="connsiteX66" fmla="*/ 425362 w 552456"/>
                  <a:gd name="connsiteY66" fmla="*/ 211055 h 333406"/>
                  <a:gd name="connsiteX67" fmla="*/ 427610 w 552456"/>
                  <a:gd name="connsiteY67" fmla="*/ 211550 h 333406"/>
                  <a:gd name="connsiteX68" fmla="*/ 429657 w 552456"/>
                  <a:gd name="connsiteY68" fmla="*/ 211779 h 333406"/>
                  <a:gd name="connsiteX69" fmla="*/ 439068 w 552456"/>
                  <a:gd name="connsiteY69" fmla="*/ 203759 h 333406"/>
                  <a:gd name="connsiteX70" fmla="*/ 441192 w 552456"/>
                  <a:gd name="connsiteY70" fmla="*/ 179689 h 333406"/>
                  <a:gd name="connsiteX71" fmla="*/ 482826 w 552456"/>
                  <a:gd name="connsiteY71" fmla="*/ 176165 h 333406"/>
                  <a:gd name="connsiteX72" fmla="*/ 506943 w 552456"/>
                  <a:gd name="connsiteY72" fmla="*/ 225876 h 333406"/>
                  <a:gd name="connsiteX73" fmla="*/ 516468 w 552456"/>
                  <a:gd name="connsiteY73" fmla="*/ 270920 h 333406"/>
                  <a:gd name="connsiteX74" fmla="*/ 523564 w 552456"/>
                  <a:gd name="connsiteY74" fmla="*/ 282226 h 333406"/>
                  <a:gd name="connsiteX75" fmla="*/ 523469 w 552456"/>
                  <a:gd name="connsiteY75" fmla="*/ 282369 h 333406"/>
                  <a:gd name="connsiteX76" fmla="*/ 442402 w 552456"/>
                  <a:gd name="connsiteY76" fmla="*/ 256165 h 333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552456" h="333406">
                    <a:moveTo>
                      <a:pt x="550996" y="290208"/>
                    </a:moveTo>
                    <a:lnTo>
                      <a:pt x="532527" y="260795"/>
                    </a:lnTo>
                    <a:cubicBezTo>
                      <a:pt x="526476" y="251323"/>
                      <a:pt x="524054" y="239983"/>
                      <a:pt x="525707" y="228867"/>
                    </a:cubicBezTo>
                    <a:cubicBezTo>
                      <a:pt x="531137" y="194881"/>
                      <a:pt x="518402" y="169888"/>
                      <a:pt x="489855" y="158477"/>
                    </a:cubicBezTo>
                    <a:cubicBezTo>
                      <a:pt x="474030" y="152159"/>
                      <a:pt x="456374" y="152207"/>
                      <a:pt x="440583" y="158610"/>
                    </a:cubicBezTo>
                    <a:cubicBezTo>
                      <a:pt x="433020" y="68971"/>
                      <a:pt x="362573" y="0"/>
                      <a:pt x="276229" y="0"/>
                    </a:cubicBezTo>
                    <a:cubicBezTo>
                      <a:pt x="190180" y="0"/>
                      <a:pt x="119371" y="69809"/>
                      <a:pt x="111770" y="158572"/>
                    </a:cubicBezTo>
                    <a:cubicBezTo>
                      <a:pt x="96003" y="152213"/>
                      <a:pt x="78392" y="152180"/>
                      <a:pt x="62602" y="158477"/>
                    </a:cubicBezTo>
                    <a:cubicBezTo>
                      <a:pt x="34027" y="169907"/>
                      <a:pt x="21321" y="194881"/>
                      <a:pt x="26750" y="228857"/>
                    </a:cubicBezTo>
                    <a:cubicBezTo>
                      <a:pt x="28403" y="239977"/>
                      <a:pt x="25981" y="251320"/>
                      <a:pt x="19930" y="260795"/>
                    </a:cubicBezTo>
                    <a:lnTo>
                      <a:pt x="1461" y="290208"/>
                    </a:lnTo>
                    <a:cubicBezTo>
                      <a:pt x="-1337" y="294662"/>
                      <a:pt x="5" y="300541"/>
                      <a:pt x="4458" y="303340"/>
                    </a:cubicBezTo>
                    <a:cubicBezTo>
                      <a:pt x="5978" y="304294"/>
                      <a:pt x="7735" y="304800"/>
                      <a:pt x="9529" y="304800"/>
                    </a:cubicBezTo>
                    <a:cubicBezTo>
                      <a:pt x="9968" y="304799"/>
                      <a:pt x="10407" y="304770"/>
                      <a:pt x="10843" y="304714"/>
                    </a:cubicBezTo>
                    <a:cubicBezTo>
                      <a:pt x="14120" y="304257"/>
                      <a:pt x="91691" y="293284"/>
                      <a:pt x="121333" y="271510"/>
                    </a:cubicBezTo>
                    <a:cubicBezTo>
                      <a:pt x="129096" y="265815"/>
                      <a:pt x="135753" y="258749"/>
                      <a:pt x="140974" y="250660"/>
                    </a:cubicBezTo>
                    <a:cubicBezTo>
                      <a:pt x="179181" y="325344"/>
                      <a:pt x="270697" y="354913"/>
                      <a:pt x="345381" y="316705"/>
                    </a:cubicBezTo>
                    <a:cubicBezTo>
                      <a:pt x="373787" y="302174"/>
                      <a:pt x="396894" y="279065"/>
                      <a:pt x="411427" y="250660"/>
                    </a:cubicBezTo>
                    <a:cubicBezTo>
                      <a:pt x="416660" y="258746"/>
                      <a:pt x="423326" y="265808"/>
                      <a:pt x="431096" y="271501"/>
                    </a:cubicBezTo>
                    <a:cubicBezTo>
                      <a:pt x="460747" y="293294"/>
                      <a:pt x="538319" y="304248"/>
                      <a:pt x="541586" y="304705"/>
                    </a:cubicBezTo>
                    <a:cubicBezTo>
                      <a:pt x="542030" y="304766"/>
                      <a:pt x="542479" y="304797"/>
                      <a:pt x="542929" y="304800"/>
                    </a:cubicBezTo>
                    <a:cubicBezTo>
                      <a:pt x="548189" y="304801"/>
                      <a:pt x="552455" y="300538"/>
                      <a:pt x="552457" y="295278"/>
                    </a:cubicBezTo>
                    <a:cubicBezTo>
                      <a:pt x="552457" y="293483"/>
                      <a:pt x="551951" y="291726"/>
                      <a:pt x="550996" y="290208"/>
                    </a:cubicBezTo>
                    <a:close/>
                    <a:moveTo>
                      <a:pt x="276229" y="19050"/>
                    </a:moveTo>
                    <a:cubicBezTo>
                      <a:pt x="355286" y="19050"/>
                      <a:pt x="419418" y="84773"/>
                      <a:pt x="422314" y="168278"/>
                    </a:cubicBezTo>
                    <a:lnTo>
                      <a:pt x="422314" y="174384"/>
                    </a:lnTo>
                    <a:cubicBezTo>
                      <a:pt x="422314" y="179822"/>
                      <a:pt x="422047" y="185280"/>
                      <a:pt x="421513" y="190700"/>
                    </a:cubicBezTo>
                    <a:lnTo>
                      <a:pt x="313519" y="166773"/>
                    </a:lnTo>
                    <a:cubicBezTo>
                      <a:pt x="294410" y="162517"/>
                      <a:pt x="278507" y="149343"/>
                      <a:pt x="270771" y="131359"/>
                    </a:cubicBezTo>
                    <a:lnTo>
                      <a:pt x="258531" y="102784"/>
                    </a:lnTo>
                    <a:cubicBezTo>
                      <a:pt x="257030" y="99283"/>
                      <a:pt x="253588" y="97012"/>
                      <a:pt x="249778" y="97012"/>
                    </a:cubicBezTo>
                    <a:lnTo>
                      <a:pt x="249378" y="97012"/>
                    </a:lnTo>
                    <a:cubicBezTo>
                      <a:pt x="245427" y="97177"/>
                      <a:pt x="241988" y="99766"/>
                      <a:pt x="240738" y="103518"/>
                    </a:cubicBezTo>
                    <a:lnTo>
                      <a:pt x="229556" y="137036"/>
                    </a:lnTo>
                    <a:cubicBezTo>
                      <a:pt x="226357" y="146663"/>
                      <a:pt x="219082" y="154394"/>
                      <a:pt x="209668" y="158172"/>
                    </a:cubicBezTo>
                    <a:lnTo>
                      <a:pt x="130677" y="188938"/>
                    </a:lnTo>
                    <a:cubicBezTo>
                      <a:pt x="130258" y="184118"/>
                      <a:pt x="130039" y="179251"/>
                      <a:pt x="130039" y="174384"/>
                    </a:cubicBezTo>
                    <a:cubicBezTo>
                      <a:pt x="130058" y="88725"/>
                      <a:pt x="195628" y="19050"/>
                      <a:pt x="276229" y="19050"/>
                    </a:cubicBezTo>
                    <a:close/>
                    <a:moveTo>
                      <a:pt x="110056" y="256165"/>
                    </a:moveTo>
                    <a:cubicBezTo>
                      <a:pt x="93863" y="268100"/>
                      <a:pt x="55706" y="277330"/>
                      <a:pt x="29093" y="282359"/>
                    </a:cubicBezTo>
                    <a:cubicBezTo>
                      <a:pt x="28979" y="282359"/>
                      <a:pt x="28941" y="282359"/>
                      <a:pt x="28998" y="282226"/>
                    </a:cubicBezTo>
                    <a:lnTo>
                      <a:pt x="36084" y="270920"/>
                    </a:lnTo>
                    <a:cubicBezTo>
                      <a:pt x="44609" y="257550"/>
                      <a:pt x="47993" y="241542"/>
                      <a:pt x="45609" y="225866"/>
                    </a:cubicBezTo>
                    <a:cubicBezTo>
                      <a:pt x="41628" y="200882"/>
                      <a:pt x="49743" y="184156"/>
                      <a:pt x="69727" y="176165"/>
                    </a:cubicBezTo>
                    <a:cubicBezTo>
                      <a:pt x="75232" y="173970"/>
                      <a:pt x="81107" y="172848"/>
                      <a:pt x="87034" y="172860"/>
                    </a:cubicBezTo>
                    <a:cubicBezTo>
                      <a:pt x="95597" y="172925"/>
                      <a:pt x="103980" y="175323"/>
                      <a:pt x="111284" y="179794"/>
                    </a:cubicBezTo>
                    <a:cubicBezTo>
                      <a:pt x="111463" y="187823"/>
                      <a:pt x="112170" y="195832"/>
                      <a:pt x="113399" y="203768"/>
                    </a:cubicBezTo>
                    <a:cubicBezTo>
                      <a:pt x="114233" y="208962"/>
                      <a:pt x="119119" y="212497"/>
                      <a:pt x="124313" y="211663"/>
                    </a:cubicBezTo>
                    <a:cubicBezTo>
                      <a:pt x="124981" y="211555"/>
                      <a:pt x="125636" y="211377"/>
                      <a:pt x="126267" y="211131"/>
                    </a:cubicBezTo>
                    <a:lnTo>
                      <a:pt x="127124" y="210798"/>
                    </a:lnTo>
                    <a:cubicBezTo>
                      <a:pt x="128163" y="216110"/>
                      <a:pt x="129486" y="221363"/>
                      <a:pt x="131087" y="226533"/>
                    </a:cubicBezTo>
                    <a:cubicBezTo>
                      <a:pt x="127802" y="238587"/>
                      <a:pt x="120350" y="249087"/>
                      <a:pt x="110056" y="256165"/>
                    </a:cubicBezTo>
                    <a:close/>
                    <a:moveTo>
                      <a:pt x="276229" y="314325"/>
                    </a:moveTo>
                    <a:cubicBezTo>
                      <a:pt x="219910" y="314229"/>
                      <a:pt x="169715" y="278784"/>
                      <a:pt x="150784" y="225743"/>
                    </a:cubicBezTo>
                    <a:cubicBezTo>
                      <a:pt x="152019" y="217811"/>
                      <a:pt x="151644" y="209713"/>
                      <a:pt x="149680" y="201930"/>
                    </a:cubicBezTo>
                    <a:lnTo>
                      <a:pt x="216678" y="175841"/>
                    </a:lnTo>
                    <a:cubicBezTo>
                      <a:pt x="231327" y="170012"/>
                      <a:pt x="242660" y="158020"/>
                      <a:pt x="247654" y="143066"/>
                    </a:cubicBezTo>
                    <a:lnTo>
                      <a:pt x="250835" y="133541"/>
                    </a:lnTo>
                    <a:cubicBezTo>
                      <a:pt x="250835" y="133417"/>
                      <a:pt x="250949" y="133417"/>
                      <a:pt x="251006" y="133541"/>
                    </a:cubicBezTo>
                    <a:lnTo>
                      <a:pt x="253283" y="138855"/>
                    </a:lnTo>
                    <a:cubicBezTo>
                      <a:pt x="263433" y="162483"/>
                      <a:pt x="284321" y="179792"/>
                      <a:pt x="309423" y="185376"/>
                    </a:cubicBezTo>
                    <a:lnTo>
                      <a:pt x="401873" y="205854"/>
                    </a:lnTo>
                    <a:cubicBezTo>
                      <a:pt x="400692" y="212389"/>
                      <a:pt x="400618" y="219078"/>
                      <a:pt x="401654" y="225638"/>
                    </a:cubicBezTo>
                    <a:cubicBezTo>
                      <a:pt x="382782" y="278730"/>
                      <a:pt x="332576" y="314231"/>
                      <a:pt x="276229" y="314325"/>
                    </a:cubicBezTo>
                    <a:close/>
                    <a:moveTo>
                      <a:pt x="442402" y="256165"/>
                    </a:moveTo>
                    <a:cubicBezTo>
                      <a:pt x="432141" y="249068"/>
                      <a:pt x="424719" y="238573"/>
                      <a:pt x="421447" y="226533"/>
                    </a:cubicBezTo>
                    <a:cubicBezTo>
                      <a:pt x="423022" y="221446"/>
                      <a:pt x="424329" y="216279"/>
                      <a:pt x="425362" y="211055"/>
                    </a:cubicBezTo>
                    <a:lnTo>
                      <a:pt x="427610" y="211550"/>
                    </a:lnTo>
                    <a:cubicBezTo>
                      <a:pt x="428282" y="211702"/>
                      <a:pt x="428969" y="211779"/>
                      <a:pt x="429657" y="211779"/>
                    </a:cubicBezTo>
                    <a:cubicBezTo>
                      <a:pt x="434339" y="211782"/>
                      <a:pt x="438328" y="208381"/>
                      <a:pt x="439068" y="203759"/>
                    </a:cubicBezTo>
                    <a:cubicBezTo>
                      <a:pt x="440297" y="195790"/>
                      <a:pt x="441006" y="187750"/>
                      <a:pt x="441192" y="179689"/>
                    </a:cubicBezTo>
                    <a:cubicBezTo>
                      <a:pt x="453771" y="172115"/>
                      <a:pt x="469154" y="170813"/>
                      <a:pt x="482826" y="176165"/>
                    </a:cubicBezTo>
                    <a:cubicBezTo>
                      <a:pt x="502828" y="184156"/>
                      <a:pt x="510925" y="200930"/>
                      <a:pt x="506943" y="225876"/>
                    </a:cubicBezTo>
                    <a:cubicBezTo>
                      <a:pt x="504560" y="241548"/>
                      <a:pt x="507944" y="257553"/>
                      <a:pt x="516468" y="270920"/>
                    </a:cubicBezTo>
                    <a:lnTo>
                      <a:pt x="523564" y="282226"/>
                    </a:lnTo>
                    <a:cubicBezTo>
                      <a:pt x="523621" y="282331"/>
                      <a:pt x="523564" y="282388"/>
                      <a:pt x="523469" y="282369"/>
                    </a:cubicBezTo>
                    <a:cubicBezTo>
                      <a:pt x="496761" y="277339"/>
                      <a:pt x="458651" y="268110"/>
                      <a:pt x="442402" y="256165"/>
                    </a:cubicBezTo>
                    <a:close/>
                  </a:path>
                </a:pathLst>
              </a:custGeom>
              <a:solidFill>
                <a:srgbClr val="000000"/>
              </a:solidFill>
              <a:ln w="9525" cap="flat">
                <a:noFill/>
                <a:prstDash val="solid"/>
                <a:miter/>
              </a:ln>
            </p:spPr>
            <p:txBody>
              <a:bodyPr rtlCol="0" anchor="ctr"/>
              <a:lstStyle/>
              <a:p>
                <a:endParaRPr lang="cy-GB"/>
              </a:p>
            </p:txBody>
          </p:sp>
          <p:sp>
            <p:nvSpPr>
              <p:cNvPr id="37" name="Freeform: Shape 36">
                <a:extLst>
                  <a:ext uri="{FF2B5EF4-FFF2-40B4-BE49-F238E27FC236}">
                    <a16:creationId xmlns:a16="http://schemas.microsoft.com/office/drawing/2014/main" id="{70B51C09-65A2-97EE-F68F-E48F3D17852F}"/>
                  </a:ext>
                </a:extLst>
              </p:cNvPr>
              <p:cNvSpPr/>
              <p:nvPr/>
            </p:nvSpPr>
            <p:spPr>
              <a:xfrm>
                <a:off x="9470110" y="1149258"/>
                <a:ext cx="495302" cy="262406"/>
              </a:xfrm>
              <a:custGeom>
                <a:avLst/>
                <a:gdLst>
                  <a:gd name="connsiteX0" fmla="*/ 454877 w 495302"/>
                  <a:gd name="connsiteY0" fmla="*/ 69801 h 262406"/>
                  <a:gd name="connsiteX1" fmla="*/ 296762 w 495302"/>
                  <a:gd name="connsiteY1" fmla="*/ 155 h 262406"/>
                  <a:gd name="connsiteX2" fmla="*/ 285689 w 495302"/>
                  <a:gd name="connsiteY2" fmla="*/ 7826 h 262406"/>
                  <a:gd name="connsiteX3" fmla="*/ 285570 w 495302"/>
                  <a:gd name="connsiteY3" fmla="*/ 8727 h 262406"/>
                  <a:gd name="connsiteX4" fmla="*/ 247651 w 495302"/>
                  <a:gd name="connsiteY4" fmla="*/ 43332 h 262406"/>
                  <a:gd name="connsiteX5" fmla="*/ 247651 w 495302"/>
                  <a:gd name="connsiteY5" fmla="*/ 43332 h 262406"/>
                  <a:gd name="connsiteX6" fmla="*/ 209551 w 495302"/>
                  <a:gd name="connsiteY6" fmla="*/ 8565 h 262406"/>
                  <a:gd name="connsiteX7" fmla="*/ 199113 w 495302"/>
                  <a:gd name="connsiteY7" fmla="*/ 50 h 262406"/>
                  <a:gd name="connsiteX8" fmla="*/ 198426 w 495302"/>
                  <a:gd name="connsiteY8" fmla="*/ 145 h 262406"/>
                  <a:gd name="connsiteX9" fmla="*/ 40482 w 495302"/>
                  <a:gd name="connsiteY9" fmla="*/ 69801 h 262406"/>
                  <a:gd name="connsiteX10" fmla="*/ 1 w 495302"/>
                  <a:gd name="connsiteY10" fmla="*/ 152688 h 262406"/>
                  <a:gd name="connsiteX11" fmla="*/ 1 w 495302"/>
                  <a:gd name="connsiteY11" fmla="*/ 262407 h 262406"/>
                  <a:gd name="connsiteX12" fmla="*/ 19051 w 495302"/>
                  <a:gd name="connsiteY12" fmla="*/ 262407 h 262406"/>
                  <a:gd name="connsiteX13" fmla="*/ 19051 w 495302"/>
                  <a:gd name="connsiteY13" fmla="*/ 152688 h 262406"/>
                  <a:gd name="connsiteX14" fmla="*/ 51941 w 495302"/>
                  <a:gd name="connsiteY14" fmla="*/ 84984 h 262406"/>
                  <a:gd name="connsiteX15" fmla="*/ 148515 w 495302"/>
                  <a:gd name="connsiteY15" fmla="*/ 33235 h 262406"/>
                  <a:gd name="connsiteX16" fmla="*/ 133541 w 495302"/>
                  <a:gd name="connsiteY16" fmla="*/ 108102 h 262406"/>
                  <a:gd name="connsiteX17" fmla="*/ 141017 w 495302"/>
                  <a:gd name="connsiteY17" fmla="*/ 119308 h 262406"/>
                  <a:gd name="connsiteX18" fmla="*/ 147438 w 495302"/>
                  <a:gd name="connsiteY18" fmla="*/ 118331 h 262406"/>
                  <a:gd name="connsiteX19" fmla="*/ 238126 w 495302"/>
                  <a:gd name="connsiteY19" fmla="*/ 68906 h 262406"/>
                  <a:gd name="connsiteX20" fmla="*/ 238126 w 495302"/>
                  <a:gd name="connsiteY20" fmla="*/ 262407 h 262406"/>
                  <a:gd name="connsiteX21" fmla="*/ 257176 w 495302"/>
                  <a:gd name="connsiteY21" fmla="*/ 262407 h 262406"/>
                  <a:gd name="connsiteX22" fmla="*/ 257176 w 495302"/>
                  <a:gd name="connsiteY22" fmla="*/ 68906 h 262406"/>
                  <a:gd name="connsiteX23" fmla="*/ 347863 w 495302"/>
                  <a:gd name="connsiteY23" fmla="*/ 118369 h 262406"/>
                  <a:gd name="connsiteX24" fmla="*/ 352426 w 495302"/>
                  <a:gd name="connsiteY24" fmla="*/ 119532 h 262406"/>
                  <a:gd name="connsiteX25" fmla="*/ 361953 w 495302"/>
                  <a:gd name="connsiteY25" fmla="*/ 110008 h 262406"/>
                  <a:gd name="connsiteX26" fmla="*/ 361760 w 495302"/>
                  <a:gd name="connsiteY26" fmla="*/ 108102 h 262406"/>
                  <a:gd name="connsiteX27" fmla="*/ 346854 w 495302"/>
                  <a:gd name="connsiteY27" fmla="*/ 33549 h 262406"/>
                  <a:gd name="connsiteX28" fmla="*/ 443371 w 495302"/>
                  <a:gd name="connsiteY28" fmla="*/ 84984 h 262406"/>
                  <a:gd name="connsiteX29" fmla="*/ 476251 w 495302"/>
                  <a:gd name="connsiteY29" fmla="*/ 152688 h 262406"/>
                  <a:gd name="connsiteX30" fmla="*/ 476251 w 495302"/>
                  <a:gd name="connsiteY30" fmla="*/ 262407 h 262406"/>
                  <a:gd name="connsiteX31" fmla="*/ 495301 w 495302"/>
                  <a:gd name="connsiteY31" fmla="*/ 262407 h 262406"/>
                  <a:gd name="connsiteX32" fmla="*/ 495301 w 495302"/>
                  <a:gd name="connsiteY32" fmla="*/ 152688 h 262406"/>
                  <a:gd name="connsiteX33" fmla="*/ 454877 w 495302"/>
                  <a:gd name="connsiteY33" fmla="*/ 69801 h 262406"/>
                  <a:gd name="connsiteX34" fmla="*/ 169279 w 495302"/>
                  <a:gd name="connsiteY34" fmla="*/ 26529 h 262406"/>
                  <a:gd name="connsiteX35" fmla="*/ 192539 w 495302"/>
                  <a:gd name="connsiteY35" fmla="*/ 20662 h 262406"/>
                  <a:gd name="connsiteX36" fmla="*/ 221933 w 495302"/>
                  <a:gd name="connsiteY36" fmla="*/ 56028 h 262406"/>
                  <a:gd name="connsiteX37" fmla="*/ 156373 w 495302"/>
                  <a:gd name="connsiteY37" fmla="*/ 91785 h 262406"/>
                  <a:gd name="connsiteX38" fmla="*/ 156246 w 495302"/>
                  <a:gd name="connsiteY38" fmla="*/ 91739 h 262406"/>
                  <a:gd name="connsiteX39" fmla="*/ 156240 w 495302"/>
                  <a:gd name="connsiteY39" fmla="*/ 91680 h 262406"/>
                  <a:gd name="connsiteX40" fmla="*/ 338910 w 495302"/>
                  <a:gd name="connsiteY40" fmla="*/ 91785 h 262406"/>
                  <a:gd name="connsiteX41" fmla="*/ 273588 w 495302"/>
                  <a:gd name="connsiteY41" fmla="*/ 56152 h 262406"/>
                  <a:gd name="connsiteX42" fmla="*/ 302686 w 495302"/>
                  <a:gd name="connsiteY42" fmla="*/ 20748 h 262406"/>
                  <a:gd name="connsiteX43" fmla="*/ 326070 w 495302"/>
                  <a:gd name="connsiteY43" fmla="*/ 26796 h 262406"/>
                  <a:gd name="connsiteX44" fmla="*/ 339091 w 495302"/>
                  <a:gd name="connsiteY44" fmla="*/ 91680 h 262406"/>
                  <a:gd name="connsiteX45" fmla="*/ 339053 w 495302"/>
                  <a:gd name="connsiteY45" fmla="*/ 91823 h 262406"/>
                  <a:gd name="connsiteX46" fmla="*/ 338910 w 495302"/>
                  <a:gd name="connsiteY46" fmla="*/ 91785 h 26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95302" h="262406">
                    <a:moveTo>
                      <a:pt x="454877" y="69801"/>
                    </a:moveTo>
                    <a:cubicBezTo>
                      <a:pt x="408137" y="34893"/>
                      <a:pt x="354067" y="11076"/>
                      <a:pt x="296762" y="155"/>
                    </a:cubicBezTo>
                    <a:cubicBezTo>
                      <a:pt x="291586" y="-784"/>
                      <a:pt x="286628" y="2650"/>
                      <a:pt x="285689" y="7826"/>
                    </a:cubicBezTo>
                    <a:cubicBezTo>
                      <a:pt x="285636" y="8124"/>
                      <a:pt x="285596" y="8425"/>
                      <a:pt x="285570" y="8727"/>
                    </a:cubicBezTo>
                    <a:cubicBezTo>
                      <a:pt x="283877" y="28380"/>
                      <a:pt x="267376" y="43439"/>
                      <a:pt x="247651" y="43332"/>
                    </a:cubicBezTo>
                    <a:lnTo>
                      <a:pt x="247651" y="43332"/>
                    </a:lnTo>
                    <a:cubicBezTo>
                      <a:pt x="227981" y="43059"/>
                      <a:pt x="211618" y="28129"/>
                      <a:pt x="209551" y="8565"/>
                    </a:cubicBezTo>
                    <a:cubicBezTo>
                      <a:pt x="209020" y="3331"/>
                      <a:pt x="204347" y="-481"/>
                      <a:pt x="199113" y="50"/>
                    </a:cubicBezTo>
                    <a:cubicBezTo>
                      <a:pt x="198883" y="74"/>
                      <a:pt x="198653" y="105"/>
                      <a:pt x="198426" y="145"/>
                    </a:cubicBezTo>
                    <a:cubicBezTo>
                      <a:pt x="141121" y="10908"/>
                      <a:pt x="87073" y="34746"/>
                      <a:pt x="40482" y="69801"/>
                    </a:cubicBezTo>
                    <a:cubicBezTo>
                      <a:pt x="14828" y="89627"/>
                      <a:pt x="-136" y="120266"/>
                      <a:pt x="1" y="152688"/>
                    </a:cubicBezTo>
                    <a:lnTo>
                      <a:pt x="1" y="262407"/>
                    </a:lnTo>
                    <a:lnTo>
                      <a:pt x="19051" y="262407"/>
                    </a:lnTo>
                    <a:lnTo>
                      <a:pt x="19051" y="152688"/>
                    </a:lnTo>
                    <a:cubicBezTo>
                      <a:pt x="18890" y="126233"/>
                      <a:pt x="31047" y="101210"/>
                      <a:pt x="51941" y="84984"/>
                    </a:cubicBezTo>
                    <a:cubicBezTo>
                      <a:pt x="81343" y="62971"/>
                      <a:pt x="113902" y="45525"/>
                      <a:pt x="148515" y="33235"/>
                    </a:cubicBezTo>
                    <a:lnTo>
                      <a:pt x="133541" y="108102"/>
                    </a:lnTo>
                    <a:cubicBezTo>
                      <a:pt x="132511" y="113260"/>
                      <a:pt x="135858" y="118277"/>
                      <a:pt x="141017" y="119308"/>
                    </a:cubicBezTo>
                    <a:cubicBezTo>
                      <a:pt x="143206" y="119745"/>
                      <a:pt x="145478" y="119399"/>
                      <a:pt x="147438" y="118331"/>
                    </a:cubicBezTo>
                    <a:lnTo>
                      <a:pt x="238126" y="68906"/>
                    </a:lnTo>
                    <a:lnTo>
                      <a:pt x="238126" y="262407"/>
                    </a:lnTo>
                    <a:lnTo>
                      <a:pt x="257176" y="262407"/>
                    </a:lnTo>
                    <a:lnTo>
                      <a:pt x="257176" y="68906"/>
                    </a:lnTo>
                    <a:lnTo>
                      <a:pt x="347863" y="118369"/>
                    </a:lnTo>
                    <a:cubicBezTo>
                      <a:pt x="349265" y="119129"/>
                      <a:pt x="350832" y="119529"/>
                      <a:pt x="352426" y="119532"/>
                    </a:cubicBezTo>
                    <a:cubicBezTo>
                      <a:pt x="357687" y="119532"/>
                      <a:pt x="361952" y="115269"/>
                      <a:pt x="361953" y="110008"/>
                    </a:cubicBezTo>
                    <a:cubicBezTo>
                      <a:pt x="361953" y="109368"/>
                      <a:pt x="361889" y="108729"/>
                      <a:pt x="361760" y="108102"/>
                    </a:cubicBezTo>
                    <a:lnTo>
                      <a:pt x="346854" y="33549"/>
                    </a:lnTo>
                    <a:cubicBezTo>
                      <a:pt x="381402" y="45805"/>
                      <a:pt x="413932" y="63141"/>
                      <a:pt x="443371" y="84984"/>
                    </a:cubicBezTo>
                    <a:cubicBezTo>
                      <a:pt x="464259" y="101214"/>
                      <a:pt x="476411" y="126236"/>
                      <a:pt x="476251" y="152688"/>
                    </a:cubicBezTo>
                    <a:lnTo>
                      <a:pt x="476251" y="262407"/>
                    </a:lnTo>
                    <a:lnTo>
                      <a:pt x="495301" y="262407"/>
                    </a:lnTo>
                    <a:lnTo>
                      <a:pt x="495301" y="152688"/>
                    </a:lnTo>
                    <a:cubicBezTo>
                      <a:pt x="495449" y="120276"/>
                      <a:pt x="480508" y="89641"/>
                      <a:pt x="454877" y="69801"/>
                    </a:cubicBezTo>
                    <a:close/>
                    <a:moveTo>
                      <a:pt x="169279" y="26529"/>
                    </a:moveTo>
                    <a:cubicBezTo>
                      <a:pt x="177052" y="24301"/>
                      <a:pt x="184815" y="22262"/>
                      <a:pt x="192539" y="20662"/>
                    </a:cubicBezTo>
                    <a:cubicBezTo>
                      <a:pt x="197106" y="35965"/>
                      <a:pt x="207723" y="48740"/>
                      <a:pt x="221933" y="56028"/>
                    </a:cubicBezTo>
                    <a:lnTo>
                      <a:pt x="156373" y="91785"/>
                    </a:lnTo>
                    <a:cubicBezTo>
                      <a:pt x="156325" y="91807"/>
                      <a:pt x="156268" y="91786"/>
                      <a:pt x="156246" y="91739"/>
                    </a:cubicBezTo>
                    <a:cubicBezTo>
                      <a:pt x="156239" y="91720"/>
                      <a:pt x="156236" y="91700"/>
                      <a:pt x="156240" y="91680"/>
                    </a:cubicBezTo>
                    <a:close/>
                    <a:moveTo>
                      <a:pt x="338910" y="91785"/>
                    </a:moveTo>
                    <a:lnTo>
                      <a:pt x="273588" y="56152"/>
                    </a:lnTo>
                    <a:cubicBezTo>
                      <a:pt x="287847" y="48984"/>
                      <a:pt x="298415" y="36126"/>
                      <a:pt x="302686" y="20748"/>
                    </a:cubicBezTo>
                    <a:cubicBezTo>
                      <a:pt x="310430" y="22415"/>
                      <a:pt x="318250" y="24558"/>
                      <a:pt x="326070" y="26796"/>
                    </a:cubicBezTo>
                    <a:lnTo>
                      <a:pt x="339091" y="91680"/>
                    </a:lnTo>
                    <a:cubicBezTo>
                      <a:pt x="339120" y="91730"/>
                      <a:pt x="339102" y="91795"/>
                      <a:pt x="339053" y="91823"/>
                    </a:cubicBezTo>
                    <a:cubicBezTo>
                      <a:pt x="339003" y="91852"/>
                      <a:pt x="338939" y="91835"/>
                      <a:pt x="338910" y="91785"/>
                    </a:cubicBezTo>
                    <a:close/>
                  </a:path>
                </a:pathLst>
              </a:custGeom>
              <a:solidFill>
                <a:srgbClr val="000000"/>
              </a:solidFill>
              <a:ln w="9525" cap="flat">
                <a:noFill/>
                <a:prstDash val="solid"/>
                <a:miter/>
              </a:ln>
            </p:spPr>
            <p:txBody>
              <a:bodyPr rtlCol="0" anchor="ctr"/>
              <a:lstStyle/>
              <a:p>
                <a:endParaRPr lang="cy-GB"/>
              </a:p>
            </p:txBody>
          </p:sp>
        </p:grpSp>
      </p:grpSp>
      <p:grpSp>
        <p:nvGrpSpPr>
          <p:cNvPr id="57" name="Group 56">
            <a:extLst>
              <a:ext uri="{FF2B5EF4-FFF2-40B4-BE49-F238E27FC236}">
                <a16:creationId xmlns:a16="http://schemas.microsoft.com/office/drawing/2014/main" id="{431410D6-0619-2C9D-27B3-F5EED18E8850}"/>
              </a:ext>
            </a:extLst>
          </p:cNvPr>
          <p:cNvGrpSpPr/>
          <p:nvPr/>
        </p:nvGrpSpPr>
        <p:grpSpPr>
          <a:xfrm>
            <a:off x="4147854" y="3429000"/>
            <a:ext cx="3990510" cy="1512139"/>
            <a:chOff x="4147854" y="3429000"/>
            <a:chExt cx="3990510" cy="1512139"/>
          </a:xfrm>
        </p:grpSpPr>
        <p:sp>
          <p:nvSpPr>
            <p:cNvPr id="21" name="Rectangle: Rounded Corners 20">
              <a:extLst>
                <a:ext uri="{FF2B5EF4-FFF2-40B4-BE49-F238E27FC236}">
                  <a16:creationId xmlns:a16="http://schemas.microsoft.com/office/drawing/2014/main" id="{2328513F-FCD2-15BD-C869-DD8E83DC2889}"/>
                </a:ext>
              </a:extLst>
            </p:cNvPr>
            <p:cNvSpPr/>
            <p:nvPr/>
          </p:nvSpPr>
          <p:spPr>
            <a:xfrm>
              <a:off x="4147854" y="3429000"/>
              <a:ext cx="3990510" cy="1512139"/>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000" dirty="0">
                  <a:solidFill>
                    <a:schemeClr val="tx1"/>
                  </a:solidFill>
                  <a:latin typeface="Comic Sans MS" panose="030F0702030302020204" pitchFamily="66" charset="0"/>
                </a:rPr>
                <a:t>cerddoriaeth</a:t>
              </a:r>
            </a:p>
            <a:p>
              <a:r>
                <a:rPr lang="cy-GB" sz="4000" dirty="0">
                  <a:solidFill>
                    <a:srgbClr val="FF0000"/>
                  </a:solidFill>
                  <a:latin typeface="Comic Sans MS" panose="030F0702030302020204" pitchFamily="66" charset="0"/>
                </a:rPr>
                <a:t>g</a:t>
              </a:r>
              <a:r>
                <a:rPr lang="cy-GB" sz="4000" dirty="0">
                  <a:solidFill>
                    <a:schemeClr val="tx1"/>
                  </a:solidFill>
                  <a:latin typeface="Comic Sans MS" panose="030F0702030302020204" pitchFamily="66" charset="0"/>
                </a:rPr>
                <a:t>erddoriaeth</a:t>
              </a:r>
            </a:p>
          </p:txBody>
        </p:sp>
        <p:pic>
          <p:nvPicPr>
            <p:cNvPr id="29" name="Graphic 28" descr="Music notes with solid fill">
              <a:extLst>
                <a:ext uri="{FF2B5EF4-FFF2-40B4-BE49-F238E27FC236}">
                  <a16:creationId xmlns:a16="http://schemas.microsoft.com/office/drawing/2014/main" id="{646FCD11-2FD9-B059-471B-48351F755C66}"/>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7499307" y="3884653"/>
              <a:ext cx="631744" cy="631744"/>
            </a:xfrm>
            <a:prstGeom prst="rect">
              <a:avLst/>
            </a:prstGeom>
          </p:spPr>
        </p:pic>
        <p:grpSp>
          <p:nvGrpSpPr>
            <p:cNvPr id="38" name="Graphic 12" descr="School girl outline">
              <a:extLst>
                <a:ext uri="{FF2B5EF4-FFF2-40B4-BE49-F238E27FC236}">
                  <a16:creationId xmlns:a16="http://schemas.microsoft.com/office/drawing/2014/main" id="{5936FA70-7EC3-9BF9-DB61-2B550AF42A96}"/>
                </a:ext>
              </a:extLst>
            </p:cNvPr>
            <p:cNvGrpSpPr/>
            <p:nvPr/>
          </p:nvGrpSpPr>
          <p:grpSpPr>
            <a:xfrm>
              <a:off x="4217086" y="3475259"/>
              <a:ext cx="226850" cy="223280"/>
              <a:chOff x="9441532" y="783015"/>
              <a:chExt cx="552456" cy="628650"/>
            </a:xfrm>
            <a:solidFill>
              <a:srgbClr val="000000"/>
            </a:solidFill>
          </p:grpSpPr>
          <p:sp>
            <p:nvSpPr>
              <p:cNvPr id="39" name="Freeform: Shape 38">
                <a:extLst>
                  <a:ext uri="{FF2B5EF4-FFF2-40B4-BE49-F238E27FC236}">
                    <a16:creationId xmlns:a16="http://schemas.microsoft.com/office/drawing/2014/main" id="{2FD48323-A82A-6840-2E53-276B79DEE132}"/>
                  </a:ext>
                </a:extLst>
              </p:cNvPr>
              <p:cNvSpPr/>
              <p:nvPr/>
            </p:nvSpPr>
            <p:spPr>
              <a:xfrm>
                <a:off x="9441532" y="783015"/>
                <a:ext cx="552456" cy="333406"/>
              </a:xfrm>
              <a:custGeom>
                <a:avLst/>
                <a:gdLst>
                  <a:gd name="connsiteX0" fmla="*/ 550996 w 552456"/>
                  <a:gd name="connsiteY0" fmla="*/ 290208 h 333406"/>
                  <a:gd name="connsiteX1" fmla="*/ 532527 w 552456"/>
                  <a:gd name="connsiteY1" fmla="*/ 260795 h 333406"/>
                  <a:gd name="connsiteX2" fmla="*/ 525707 w 552456"/>
                  <a:gd name="connsiteY2" fmla="*/ 228867 h 333406"/>
                  <a:gd name="connsiteX3" fmla="*/ 489855 w 552456"/>
                  <a:gd name="connsiteY3" fmla="*/ 158477 h 333406"/>
                  <a:gd name="connsiteX4" fmla="*/ 440583 w 552456"/>
                  <a:gd name="connsiteY4" fmla="*/ 158610 h 333406"/>
                  <a:gd name="connsiteX5" fmla="*/ 276229 w 552456"/>
                  <a:gd name="connsiteY5" fmla="*/ 0 h 333406"/>
                  <a:gd name="connsiteX6" fmla="*/ 111770 w 552456"/>
                  <a:gd name="connsiteY6" fmla="*/ 158572 h 333406"/>
                  <a:gd name="connsiteX7" fmla="*/ 62602 w 552456"/>
                  <a:gd name="connsiteY7" fmla="*/ 158477 h 333406"/>
                  <a:gd name="connsiteX8" fmla="*/ 26750 w 552456"/>
                  <a:gd name="connsiteY8" fmla="*/ 228857 h 333406"/>
                  <a:gd name="connsiteX9" fmla="*/ 19930 w 552456"/>
                  <a:gd name="connsiteY9" fmla="*/ 260795 h 333406"/>
                  <a:gd name="connsiteX10" fmla="*/ 1461 w 552456"/>
                  <a:gd name="connsiteY10" fmla="*/ 290208 h 333406"/>
                  <a:gd name="connsiteX11" fmla="*/ 4458 w 552456"/>
                  <a:gd name="connsiteY11" fmla="*/ 303340 h 333406"/>
                  <a:gd name="connsiteX12" fmla="*/ 9529 w 552456"/>
                  <a:gd name="connsiteY12" fmla="*/ 304800 h 333406"/>
                  <a:gd name="connsiteX13" fmla="*/ 10843 w 552456"/>
                  <a:gd name="connsiteY13" fmla="*/ 304714 h 333406"/>
                  <a:gd name="connsiteX14" fmla="*/ 121333 w 552456"/>
                  <a:gd name="connsiteY14" fmla="*/ 271510 h 333406"/>
                  <a:gd name="connsiteX15" fmla="*/ 140974 w 552456"/>
                  <a:gd name="connsiteY15" fmla="*/ 250660 h 333406"/>
                  <a:gd name="connsiteX16" fmla="*/ 345381 w 552456"/>
                  <a:gd name="connsiteY16" fmla="*/ 316705 h 333406"/>
                  <a:gd name="connsiteX17" fmla="*/ 411427 w 552456"/>
                  <a:gd name="connsiteY17" fmla="*/ 250660 h 333406"/>
                  <a:gd name="connsiteX18" fmla="*/ 431096 w 552456"/>
                  <a:gd name="connsiteY18" fmla="*/ 271501 h 333406"/>
                  <a:gd name="connsiteX19" fmla="*/ 541586 w 552456"/>
                  <a:gd name="connsiteY19" fmla="*/ 304705 h 333406"/>
                  <a:gd name="connsiteX20" fmla="*/ 542929 w 552456"/>
                  <a:gd name="connsiteY20" fmla="*/ 304800 h 333406"/>
                  <a:gd name="connsiteX21" fmla="*/ 552457 w 552456"/>
                  <a:gd name="connsiteY21" fmla="*/ 295278 h 333406"/>
                  <a:gd name="connsiteX22" fmla="*/ 550996 w 552456"/>
                  <a:gd name="connsiteY22" fmla="*/ 290208 h 333406"/>
                  <a:gd name="connsiteX23" fmla="*/ 276229 w 552456"/>
                  <a:gd name="connsiteY23" fmla="*/ 19050 h 333406"/>
                  <a:gd name="connsiteX24" fmla="*/ 422314 w 552456"/>
                  <a:gd name="connsiteY24" fmla="*/ 168278 h 333406"/>
                  <a:gd name="connsiteX25" fmla="*/ 422314 w 552456"/>
                  <a:gd name="connsiteY25" fmla="*/ 174384 h 333406"/>
                  <a:gd name="connsiteX26" fmla="*/ 421513 w 552456"/>
                  <a:gd name="connsiteY26" fmla="*/ 190700 h 333406"/>
                  <a:gd name="connsiteX27" fmla="*/ 313519 w 552456"/>
                  <a:gd name="connsiteY27" fmla="*/ 166773 h 333406"/>
                  <a:gd name="connsiteX28" fmla="*/ 270771 w 552456"/>
                  <a:gd name="connsiteY28" fmla="*/ 131359 h 333406"/>
                  <a:gd name="connsiteX29" fmla="*/ 258531 w 552456"/>
                  <a:gd name="connsiteY29" fmla="*/ 102784 h 333406"/>
                  <a:gd name="connsiteX30" fmla="*/ 249778 w 552456"/>
                  <a:gd name="connsiteY30" fmla="*/ 97012 h 333406"/>
                  <a:gd name="connsiteX31" fmla="*/ 249378 w 552456"/>
                  <a:gd name="connsiteY31" fmla="*/ 97012 h 333406"/>
                  <a:gd name="connsiteX32" fmla="*/ 240738 w 552456"/>
                  <a:gd name="connsiteY32" fmla="*/ 103518 h 333406"/>
                  <a:gd name="connsiteX33" fmla="*/ 229556 w 552456"/>
                  <a:gd name="connsiteY33" fmla="*/ 137036 h 333406"/>
                  <a:gd name="connsiteX34" fmla="*/ 209668 w 552456"/>
                  <a:gd name="connsiteY34" fmla="*/ 158172 h 333406"/>
                  <a:gd name="connsiteX35" fmla="*/ 130677 w 552456"/>
                  <a:gd name="connsiteY35" fmla="*/ 188938 h 333406"/>
                  <a:gd name="connsiteX36" fmla="*/ 130039 w 552456"/>
                  <a:gd name="connsiteY36" fmla="*/ 174384 h 333406"/>
                  <a:gd name="connsiteX37" fmla="*/ 276229 w 552456"/>
                  <a:gd name="connsiteY37" fmla="*/ 19050 h 333406"/>
                  <a:gd name="connsiteX38" fmla="*/ 110056 w 552456"/>
                  <a:gd name="connsiteY38" fmla="*/ 256165 h 333406"/>
                  <a:gd name="connsiteX39" fmla="*/ 29093 w 552456"/>
                  <a:gd name="connsiteY39" fmla="*/ 282359 h 333406"/>
                  <a:gd name="connsiteX40" fmla="*/ 28998 w 552456"/>
                  <a:gd name="connsiteY40" fmla="*/ 282226 h 333406"/>
                  <a:gd name="connsiteX41" fmla="*/ 36084 w 552456"/>
                  <a:gd name="connsiteY41" fmla="*/ 270920 h 333406"/>
                  <a:gd name="connsiteX42" fmla="*/ 45609 w 552456"/>
                  <a:gd name="connsiteY42" fmla="*/ 225866 h 333406"/>
                  <a:gd name="connsiteX43" fmla="*/ 69727 w 552456"/>
                  <a:gd name="connsiteY43" fmla="*/ 176165 h 333406"/>
                  <a:gd name="connsiteX44" fmla="*/ 87034 w 552456"/>
                  <a:gd name="connsiteY44" fmla="*/ 172860 h 333406"/>
                  <a:gd name="connsiteX45" fmla="*/ 111284 w 552456"/>
                  <a:gd name="connsiteY45" fmla="*/ 179794 h 333406"/>
                  <a:gd name="connsiteX46" fmla="*/ 113399 w 552456"/>
                  <a:gd name="connsiteY46" fmla="*/ 203768 h 333406"/>
                  <a:gd name="connsiteX47" fmla="*/ 124313 w 552456"/>
                  <a:gd name="connsiteY47" fmla="*/ 211663 h 333406"/>
                  <a:gd name="connsiteX48" fmla="*/ 126267 w 552456"/>
                  <a:gd name="connsiteY48" fmla="*/ 211131 h 333406"/>
                  <a:gd name="connsiteX49" fmla="*/ 127124 w 552456"/>
                  <a:gd name="connsiteY49" fmla="*/ 210798 h 333406"/>
                  <a:gd name="connsiteX50" fmla="*/ 131087 w 552456"/>
                  <a:gd name="connsiteY50" fmla="*/ 226533 h 333406"/>
                  <a:gd name="connsiteX51" fmla="*/ 110056 w 552456"/>
                  <a:gd name="connsiteY51" fmla="*/ 256165 h 333406"/>
                  <a:gd name="connsiteX52" fmla="*/ 276229 w 552456"/>
                  <a:gd name="connsiteY52" fmla="*/ 314325 h 333406"/>
                  <a:gd name="connsiteX53" fmla="*/ 150784 w 552456"/>
                  <a:gd name="connsiteY53" fmla="*/ 225743 h 333406"/>
                  <a:gd name="connsiteX54" fmla="*/ 149680 w 552456"/>
                  <a:gd name="connsiteY54" fmla="*/ 201930 h 333406"/>
                  <a:gd name="connsiteX55" fmla="*/ 216678 w 552456"/>
                  <a:gd name="connsiteY55" fmla="*/ 175841 h 333406"/>
                  <a:gd name="connsiteX56" fmla="*/ 247654 w 552456"/>
                  <a:gd name="connsiteY56" fmla="*/ 143066 h 333406"/>
                  <a:gd name="connsiteX57" fmla="*/ 250835 w 552456"/>
                  <a:gd name="connsiteY57" fmla="*/ 133541 h 333406"/>
                  <a:gd name="connsiteX58" fmla="*/ 251006 w 552456"/>
                  <a:gd name="connsiteY58" fmla="*/ 133541 h 333406"/>
                  <a:gd name="connsiteX59" fmla="*/ 253283 w 552456"/>
                  <a:gd name="connsiteY59" fmla="*/ 138855 h 333406"/>
                  <a:gd name="connsiteX60" fmla="*/ 309423 w 552456"/>
                  <a:gd name="connsiteY60" fmla="*/ 185376 h 333406"/>
                  <a:gd name="connsiteX61" fmla="*/ 401873 w 552456"/>
                  <a:gd name="connsiteY61" fmla="*/ 205854 h 333406"/>
                  <a:gd name="connsiteX62" fmla="*/ 401654 w 552456"/>
                  <a:gd name="connsiteY62" fmla="*/ 225638 h 333406"/>
                  <a:gd name="connsiteX63" fmla="*/ 276229 w 552456"/>
                  <a:gd name="connsiteY63" fmla="*/ 314325 h 333406"/>
                  <a:gd name="connsiteX64" fmla="*/ 442402 w 552456"/>
                  <a:gd name="connsiteY64" fmla="*/ 256165 h 333406"/>
                  <a:gd name="connsiteX65" fmla="*/ 421447 w 552456"/>
                  <a:gd name="connsiteY65" fmla="*/ 226533 h 333406"/>
                  <a:gd name="connsiteX66" fmla="*/ 425362 w 552456"/>
                  <a:gd name="connsiteY66" fmla="*/ 211055 h 333406"/>
                  <a:gd name="connsiteX67" fmla="*/ 427610 w 552456"/>
                  <a:gd name="connsiteY67" fmla="*/ 211550 h 333406"/>
                  <a:gd name="connsiteX68" fmla="*/ 429657 w 552456"/>
                  <a:gd name="connsiteY68" fmla="*/ 211779 h 333406"/>
                  <a:gd name="connsiteX69" fmla="*/ 439068 w 552456"/>
                  <a:gd name="connsiteY69" fmla="*/ 203759 h 333406"/>
                  <a:gd name="connsiteX70" fmla="*/ 441192 w 552456"/>
                  <a:gd name="connsiteY70" fmla="*/ 179689 h 333406"/>
                  <a:gd name="connsiteX71" fmla="*/ 482826 w 552456"/>
                  <a:gd name="connsiteY71" fmla="*/ 176165 h 333406"/>
                  <a:gd name="connsiteX72" fmla="*/ 506943 w 552456"/>
                  <a:gd name="connsiteY72" fmla="*/ 225876 h 333406"/>
                  <a:gd name="connsiteX73" fmla="*/ 516468 w 552456"/>
                  <a:gd name="connsiteY73" fmla="*/ 270920 h 333406"/>
                  <a:gd name="connsiteX74" fmla="*/ 523564 w 552456"/>
                  <a:gd name="connsiteY74" fmla="*/ 282226 h 333406"/>
                  <a:gd name="connsiteX75" fmla="*/ 523469 w 552456"/>
                  <a:gd name="connsiteY75" fmla="*/ 282369 h 333406"/>
                  <a:gd name="connsiteX76" fmla="*/ 442402 w 552456"/>
                  <a:gd name="connsiteY76" fmla="*/ 256165 h 333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552456" h="333406">
                    <a:moveTo>
                      <a:pt x="550996" y="290208"/>
                    </a:moveTo>
                    <a:lnTo>
                      <a:pt x="532527" y="260795"/>
                    </a:lnTo>
                    <a:cubicBezTo>
                      <a:pt x="526476" y="251323"/>
                      <a:pt x="524054" y="239983"/>
                      <a:pt x="525707" y="228867"/>
                    </a:cubicBezTo>
                    <a:cubicBezTo>
                      <a:pt x="531137" y="194881"/>
                      <a:pt x="518402" y="169888"/>
                      <a:pt x="489855" y="158477"/>
                    </a:cubicBezTo>
                    <a:cubicBezTo>
                      <a:pt x="474030" y="152159"/>
                      <a:pt x="456374" y="152207"/>
                      <a:pt x="440583" y="158610"/>
                    </a:cubicBezTo>
                    <a:cubicBezTo>
                      <a:pt x="433020" y="68971"/>
                      <a:pt x="362573" y="0"/>
                      <a:pt x="276229" y="0"/>
                    </a:cubicBezTo>
                    <a:cubicBezTo>
                      <a:pt x="190180" y="0"/>
                      <a:pt x="119371" y="69809"/>
                      <a:pt x="111770" y="158572"/>
                    </a:cubicBezTo>
                    <a:cubicBezTo>
                      <a:pt x="96003" y="152213"/>
                      <a:pt x="78392" y="152180"/>
                      <a:pt x="62602" y="158477"/>
                    </a:cubicBezTo>
                    <a:cubicBezTo>
                      <a:pt x="34027" y="169907"/>
                      <a:pt x="21321" y="194881"/>
                      <a:pt x="26750" y="228857"/>
                    </a:cubicBezTo>
                    <a:cubicBezTo>
                      <a:pt x="28403" y="239977"/>
                      <a:pt x="25981" y="251320"/>
                      <a:pt x="19930" y="260795"/>
                    </a:cubicBezTo>
                    <a:lnTo>
                      <a:pt x="1461" y="290208"/>
                    </a:lnTo>
                    <a:cubicBezTo>
                      <a:pt x="-1337" y="294662"/>
                      <a:pt x="5" y="300541"/>
                      <a:pt x="4458" y="303340"/>
                    </a:cubicBezTo>
                    <a:cubicBezTo>
                      <a:pt x="5978" y="304294"/>
                      <a:pt x="7735" y="304800"/>
                      <a:pt x="9529" y="304800"/>
                    </a:cubicBezTo>
                    <a:cubicBezTo>
                      <a:pt x="9968" y="304799"/>
                      <a:pt x="10407" y="304770"/>
                      <a:pt x="10843" y="304714"/>
                    </a:cubicBezTo>
                    <a:cubicBezTo>
                      <a:pt x="14120" y="304257"/>
                      <a:pt x="91691" y="293284"/>
                      <a:pt x="121333" y="271510"/>
                    </a:cubicBezTo>
                    <a:cubicBezTo>
                      <a:pt x="129096" y="265815"/>
                      <a:pt x="135753" y="258749"/>
                      <a:pt x="140974" y="250660"/>
                    </a:cubicBezTo>
                    <a:cubicBezTo>
                      <a:pt x="179181" y="325344"/>
                      <a:pt x="270697" y="354913"/>
                      <a:pt x="345381" y="316705"/>
                    </a:cubicBezTo>
                    <a:cubicBezTo>
                      <a:pt x="373787" y="302174"/>
                      <a:pt x="396894" y="279065"/>
                      <a:pt x="411427" y="250660"/>
                    </a:cubicBezTo>
                    <a:cubicBezTo>
                      <a:pt x="416660" y="258746"/>
                      <a:pt x="423326" y="265808"/>
                      <a:pt x="431096" y="271501"/>
                    </a:cubicBezTo>
                    <a:cubicBezTo>
                      <a:pt x="460747" y="293294"/>
                      <a:pt x="538319" y="304248"/>
                      <a:pt x="541586" y="304705"/>
                    </a:cubicBezTo>
                    <a:cubicBezTo>
                      <a:pt x="542030" y="304766"/>
                      <a:pt x="542479" y="304797"/>
                      <a:pt x="542929" y="304800"/>
                    </a:cubicBezTo>
                    <a:cubicBezTo>
                      <a:pt x="548189" y="304801"/>
                      <a:pt x="552455" y="300538"/>
                      <a:pt x="552457" y="295278"/>
                    </a:cubicBezTo>
                    <a:cubicBezTo>
                      <a:pt x="552457" y="293483"/>
                      <a:pt x="551951" y="291726"/>
                      <a:pt x="550996" y="290208"/>
                    </a:cubicBezTo>
                    <a:close/>
                    <a:moveTo>
                      <a:pt x="276229" y="19050"/>
                    </a:moveTo>
                    <a:cubicBezTo>
                      <a:pt x="355286" y="19050"/>
                      <a:pt x="419418" y="84773"/>
                      <a:pt x="422314" y="168278"/>
                    </a:cubicBezTo>
                    <a:lnTo>
                      <a:pt x="422314" y="174384"/>
                    </a:lnTo>
                    <a:cubicBezTo>
                      <a:pt x="422314" y="179822"/>
                      <a:pt x="422047" y="185280"/>
                      <a:pt x="421513" y="190700"/>
                    </a:cubicBezTo>
                    <a:lnTo>
                      <a:pt x="313519" y="166773"/>
                    </a:lnTo>
                    <a:cubicBezTo>
                      <a:pt x="294410" y="162517"/>
                      <a:pt x="278507" y="149343"/>
                      <a:pt x="270771" y="131359"/>
                    </a:cubicBezTo>
                    <a:lnTo>
                      <a:pt x="258531" y="102784"/>
                    </a:lnTo>
                    <a:cubicBezTo>
                      <a:pt x="257030" y="99283"/>
                      <a:pt x="253588" y="97012"/>
                      <a:pt x="249778" y="97012"/>
                    </a:cubicBezTo>
                    <a:lnTo>
                      <a:pt x="249378" y="97012"/>
                    </a:lnTo>
                    <a:cubicBezTo>
                      <a:pt x="245427" y="97177"/>
                      <a:pt x="241988" y="99766"/>
                      <a:pt x="240738" y="103518"/>
                    </a:cubicBezTo>
                    <a:lnTo>
                      <a:pt x="229556" y="137036"/>
                    </a:lnTo>
                    <a:cubicBezTo>
                      <a:pt x="226357" y="146663"/>
                      <a:pt x="219082" y="154394"/>
                      <a:pt x="209668" y="158172"/>
                    </a:cubicBezTo>
                    <a:lnTo>
                      <a:pt x="130677" y="188938"/>
                    </a:lnTo>
                    <a:cubicBezTo>
                      <a:pt x="130258" y="184118"/>
                      <a:pt x="130039" y="179251"/>
                      <a:pt x="130039" y="174384"/>
                    </a:cubicBezTo>
                    <a:cubicBezTo>
                      <a:pt x="130058" y="88725"/>
                      <a:pt x="195628" y="19050"/>
                      <a:pt x="276229" y="19050"/>
                    </a:cubicBezTo>
                    <a:close/>
                    <a:moveTo>
                      <a:pt x="110056" y="256165"/>
                    </a:moveTo>
                    <a:cubicBezTo>
                      <a:pt x="93863" y="268100"/>
                      <a:pt x="55706" y="277330"/>
                      <a:pt x="29093" y="282359"/>
                    </a:cubicBezTo>
                    <a:cubicBezTo>
                      <a:pt x="28979" y="282359"/>
                      <a:pt x="28941" y="282359"/>
                      <a:pt x="28998" y="282226"/>
                    </a:cubicBezTo>
                    <a:lnTo>
                      <a:pt x="36084" y="270920"/>
                    </a:lnTo>
                    <a:cubicBezTo>
                      <a:pt x="44609" y="257550"/>
                      <a:pt x="47993" y="241542"/>
                      <a:pt x="45609" y="225866"/>
                    </a:cubicBezTo>
                    <a:cubicBezTo>
                      <a:pt x="41628" y="200882"/>
                      <a:pt x="49743" y="184156"/>
                      <a:pt x="69727" y="176165"/>
                    </a:cubicBezTo>
                    <a:cubicBezTo>
                      <a:pt x="75232" y="173970"/>
                      <a:pt x="81107" y="172848"/>
                      <a:pt x="87034" y="172860"/>
                    </a:cubicBezTo>
                    <a:cubicBezTo>
                      <a:pt x="95597" y="172925"/>
                      <a:pt x="103980" y="175323"/>
                      <a:pt x="111284" y="179794"/>
                    </a:cubicBezTo>
                    <a:cubicBezTo>
                      <a:pt x="111463" y="187823"/>
                      <a:pt x="112170" y="195832"/>
                      <a:pt x="113399" y="203768"/>
                    </a:cubicBezTo>
                    <a:cubicBezTo>
                      <a:pt x="114233" y="208962"/>
                      <a:pt x="119119" y="212497"/>
                      <a:pt x="124313" y="211663"/>
                    </a:cubicBezTo>
                    <a:cubicBezTo>
                      <a:pt x="124981" y="211555"/>
                      <a:pt x="125636" y="211377"/>
                      <a:pt x="126267" y="211131"/>
                    </a:cubicBezTo>
                    <a:lnTo>
                      <a:pt x="127124" y="210798"/>
                    </a:lnTo>
                    <a:cubicBezTo>
                      <a:pt x="128163" y="216110"/>
                      <a:pt x="129486" y="221363"/>
                      <a:pt x="131087" y="226533"/>
                    </a:cubicBezTo>
                    <a:cubicBezTo>
                      <a:pt x="127802" y="238587"/>
                      <a:pt x="120350" y="249087"/>
                      <a:pt x="110056" y="256165"/>
                    </a:cubicBezTo>
                    <a:close/>
                    <a:moveTo>
                      <a:pt x="276229" y="314325"/>
                    </a:moveTo>
                    <a:cubicBezTo>
                      <a:pt x="219910" y="314229"/>
                      <a:pt x="169715" y="278784"/>
                      <a:pt x="150784" y="225743"/>
                    </a:cubicBezTo>
                    <a:cubicBezTo>
                      <a:pt x="152019" y="217811"/>
                      <a:pt x="151644" y="209713"/>
                      <a:pt x="149680" y="201930"/>
                    </a:cubicBezTo>
                    <a:lnTo>
                      <a:pt x="216678" y="175841"/>
                    </a:lnTo>
                    <a:cubicBezTo>
                      <a:pt x="231327" y="170012"/>
                      <a:pt x="242660" y="158020"/>
                      <a:pt x="247654" y="143066"/>
                    </a:cubicBezTo>
                    <a:lnTo>
                      <a:pt x="250835" y="133541"/>
                    </a:lnTo>
                    <a:cubicBezTo>
                      <a:pt x="250835" y="133417"/>
                      <a:pt x="250949" y="133417"/>
                      <a:pt x="251006" y="133541"/>
                    </a:cubicBezTo>
                    <a:lnTo>
                      <a:pt x="253283" y="138855"/>
                    </a:lnTo>
                    <a:cubicBezTo>
                      <a:pt x="263433" y="162483"/>
                      <a:pt x="284321" y="179792"/>
                      <a:pt x="309423" y="185376"/>
                    </a:cubicBezTo>
                    <a:lnTo>
                      <a:pt x="401873" y="205854"/>
                    </a:lnTo>
                    <a:cubicBezTo>
                      <a:pt x="400692" y="212389"/>
                      <a:pt x="400618" y="219078"/>
                      <a:pt x="401654" y="225638"/>
                    </a:cubicBezTo>
                    <a:cubicBezTo>
                      <a:pt x="382782" y="278730"/>
                      <a:pt x="332576" y="314231"/>
                      <a:pt x="276229" y="314325"/>
                    </a:cubicBezTo>
                    <a:close/>
                    <a:moveTo>
                      <a:pt x="442402" y="256165"/>
                    </a:moveTo>
                    <a:cubicBezTo>
                      <a:pt x="432141" y="249068"/>
                      <a:pt x="424719" y="238573"/>
                      <a:pt x="421447" y="226533"/>
                    </a:cubicBezTo>
                    <a:cubicBezTo>
                      <a:pt x="423022" y="221446"/>
                      <a:pt x="424329" y="216279"/>
                      <a:pt x="425362" y="211055"/>
                    </a:cubicBezTo>
                    <a:lnTo>
                      <a:pt x="427610" y="211550"/>
                    </a:lnTo>
                    <a:cubicBezTo>
                      <a:pt x="428282" y="211702"/>
                      <a:pt x="428969" y="211779"/>
                      <a:pt x="429657" y="211779"/>
                    </a:cubicBezTo>
                    <a:cubicBezTo>
                      <a:pt x="434339" y="211782"/>
                      <a:pt x="438328" y="208381"/>
                      <a:pt x="439068" y="203759"/>
                    </a:cubicBezTo>
                    <a:cubicBezTo>
                      <a:pt x="440297" y="195790"/>
                      <a:pt x="441006" y="187750"/>
                      <a:pt x="441192" y="179689"/>
                    </a:cubicBezTo>
                    <a:cubicBezTo>
                      <a:pt x="453771" y="172115"/>
                      <a:pt x="469154" y="170813"/>
                      <a:pt x="482826" y="176165"/>
                    </a:cubicBezTo>
                    <a:cubicBezTo>
                      <a:pt x="502828" y="184156"/>
                      <a:pt x="510925" y="200930"/>
                      <a:pt x="506943" y="225876"/>
                    </a:cubicBezTo>
                    <a:cubicBezTo>
                      <a:pt x="504560" y="241548"/>
                      <a:pt x="507944" y="257553"/>
                      <a:pt x="516468" y="270920"/>
                    </a:cubicBezTo>
                    <a:lnTo>
                      <a:pt x="523564" y="282226"/>
                    </a:lnTo>
                    <a:cubicBezTo>
                      <a:pt x="523621" y="282331"/>
                      <a:pt x="523564" y="282388"/>
                      <a:pt x="523469" y="282369"/>
                    </a:cubicBezTo>
                    <a:cubicBezTo>
                      <a:pt x="496761" y="277339"/>
                      <a:pt x="458651" y="268110"/>
                      <a:pt x="442402" y="256165"/>
                    </a:cubicBezTo>
                    <a:close/>
                  </a:path>
                </a:pathLst>
              </a:custGeom>
              <a:solidFill>
                <a:srgbClr val="000000"/>
              </a:solidFill>
              <a:ln w="9525" cap="flat">
                <a:noFill/>
                <a:prstDash val="solid"/>
                <a:miter/>
              </a:ln>
            </p:spPr>
            <p:txBody>
              <a:bodyPr rtlCol="0" anchor="ctr"/>
              <a:lstStyle/>
              <a:p>
                <a:endParaRPr lang="cy-GB"/>
              </a:p>
            </p:txBody>
          </p:sp>
          <p:sp>
            <p:nvSpPr>
              <p:cNvPr id="40" name="Freeform: Shape 39">
                <a:extLst>
                  <a:ext uri="{FF2B5EF4-FFF2-40B4-BE49-F238E27FC236}">
                    <a16:creationId xmlns:a16="http://schemas.microsoft.com/office/drawing/2014/main" id="{DCEF23A6-9904-7F01-D785-62984D3AA250}"/>
                  </a:ext>
                </a:extLst>
              </p:cNvPr>
              <p:cNvSpPr/>
              <p:nvPr/>
            </p:nvSpPr>
            <p:spPr>
              <a:xfrm>
                <a:off x="9470110" y="1149258"/>
                <a:ext cx="495302" cy="262406"/>
              </a:xfrm>
              <a:custGeom>
                <a:avLst/>
                <a:gdLst>
                  <a:gd name="connsiteX0" fmla="*/ 454877 w 495302"/>
                  <a:gd name="connsiteY0" fmla="*/ 69801 h 262406"/>
                  <a:gd name="connsiteX1" fmla="*/ 296762 w 495302"/>
                  <a:gd name="connsiteY1" fmla="*/ 155 h 262406"/>
                  <a:gd name="connsiteX2" fmla="*/ 285689 w 495302"/>
                  <a:gd name="connsiteY2" fmla="*/ 7826 h 262406"/>
                  <a:gd name="connsiteX3" fmla="*/ 285570 w 495302"/>
                  <a:gd name="connsiteY3" fmla="*/ 8727 h 262406"/>
                  <a:gd name="connsiteX4" fmla="*/ 247651 w 495302"/>
                  <a:gd name="connsiteY4" fmla="*/ 43332 h 262406"/>
                  <a:gd name="connsiteX5" fmla="*/ 247651 w 495302"/>
                  <a:gd name="connsiteY5" fmla="*/ 43332 h 262406"/>
                  <a:gd name="connsiteX6" fmla="*/ 209551 w 495302"/>
                  <a:gd name="connsiteY6" fmla="*/ 8565 h 262406"/>
                  <a:gd name="connsiteX7" fmla="*/ 199113 w 495302"/>
                  <a:gd name="connsiteY7" fmla="*/ 50 h 262406"/>
                  <a:gd name="connsiteX8" fmla="*/ 198426 w 495302"/>
                  <a:gd name="connsiteY8" fmla="*/ 145 h 262406"/>
                  <a:gd name="connsiteX9" fmla="*/ 40482 w 495302"/>
                  <a:gd name="connsiteY9" fmla="*/ 69801 h 262406"/>
                  <a:gd name="connsiteX10" fmla="*/ 1 w 495302"/>
                  <a:gd name="connsiteY10" fmla="*/ 152688 h 262406"/>
                  <a:gd name="connsiteX11" fmla="*/ 1 w 495302"/>
                  <a:gd name="connsiteY11" fmla="*/ 262407 h 262406"/>
                  <a:gd name="connsiteX12" fmla="*/ 19051 w 495302"/>
                  <a:gd name="connsiteY12" fmla="*/ 262407 h 262406"/>
                  <a:gd name="connsiteX13" fmla="*/ 19051 w 495302"/>
                  <a:gd name="connsiteY13" fmla="*/ 152688 h 262406"/>
                  <a:gd name="connsiteX14" fmla="*/ 51941 w 495302"/>
                  <a:gd name="connsiteY14" fmla="*/ 84984 h 262406"/>
                  <a:gd name="connsiteX15" fmla="*/ 148515 w 495302"/>
                  <a:gd name="connsiteY15" fmla="*/ 33235 h 262406"/>
                  <a:gd name="connsiteX16" fmla="*/ 133541 w 495302"/>
                  <a:gd name="connsiteY16" fmla="*/ 108102 h 262406"/>
                  <a:gd name="connsiteX17" fmla="*/ 141017 w 495302"/>
                  <a:gd name="connsiteY17" fmla="*/ 119308 h 262406"/>
                  <a:gd name="connsiteX18" fmla="*/ 147438 w 495302"/>
                  <a:gd name="connsiteY18" fmla="*/ 118331 h 262406"/>
                  <a:gd name="connsiteX19" fmla="*/ 238126 w 495302"/>
                  <a:gd name="connsiteY19" fmla="*/ 68906 h 262406"/>
                  <a:gd name="connsiteX20" fmla="*/ 238126 w 495302"/>
                  <a:gd name="connsiteY20" fmla="*/ 262407 h 262406"/>
                  <a:gd name="connsiteX21" fmla="*/ 257176 w 495302"/>
                  <a:gd name="connsiteY21" fmla="*/ 262407 h 262406"/>
                  <a:gd name="connsiteX22" fmla="*/ 257176 w 495302"/>
                  <a:gd name="connsiteY22" fmla="*/ 68906 h 262406"/>
                  <a:gd name="connsiteX23" fmla="*/ 347863 w 495302"/>
                  <a:gd name="connsiteY23" fmla="*/ 118369 h 262406"/>
                  <a:gd name="connsiteX24" fmla="*/ 352426 w 495302"/>
                  <a:gd name="connsiteY24" fmla="*/ 119532 h 262406"/>
                  <a:gd name="connsiteX25" fmla="*/ 361953 w 495302"/>
                  <a:gd name="connsiteY25" fmla="*/ 110008 h 262406"/>
                  <a:gd name="connsiteX26" fmla="*/ 361760 w 495302"/>
                  <a:gd name="connsiteY26" fmla="*/ 108102 h 262406"/>
                  <a:gd name="connsiteX27" fmla="*/ 346854 w 495302"/>
                  <a:gd name="connsiteY27" fmla="*/ 33549 h 262406"/>
                  <a:gd name="connsiteX28" fmla="*/ 443371 w 495302"/>
                  <a:gd name="connsiteY28" fmla="*/ 84984 h 262406"/>
                  <a:gd name="connsiteX29" fmla="*/ 476251 w 495302"/>
                  <a:gd name="connsiteY29" fmla="*/ 152688 h 262406"/>
                  <a:gd name="connsiteX30" fmla="*/ 476251 w 495302"/>
                  <a:gd name="connsiteY30" fmla="*/ 262407 h 262406"/>
                  <a:gd name="connsiteX31" fmla="*/ 495301 w 495302"/>
                  <a:gd name="connsiteY31" fmla="*/ 262407 h 262406"/>
                  <a:gd name="connsiteX32" fmla="*/ 495301 w 495302"/>
                  <a:gd name="connsiteY32" fmla="*/ 152688 h 262406"/>
                  <a:gd name="connsiteX33" fmla="*/ 454877 w 495302"/>
                  <a:gd name="connsiteY33" fmla="*/ 69801 h 262406"/>
                  <a:gd name="connsiteX34" fmla="*/ 169279 w 495302"/>
                  <a:gd name="connsiteY34" fmla="*/ 26529 h 262406"/>
                  <a:gd name="connsiteX35" fmla="*/ 192539 w 495302"/>
                  <a:gd name="connsiteY35" fmla="*/ 20662 h 262406"/>
                  <a:gd name="connsiteX36" fmla="*/ 221933 w 495302"/>
                  <a:gd name="connsiteY36" fmla="*/ 56028 h 262406"/>
                  <a:gd name="connsiteX37" fmla="*/ 156373 w 495302"/>
                  <a:gd name="connsiteY37" fmla="*/ 91785 h 262406"/>
                  <a:gd name="connsiteX38" fmla="*/ 156246 w 495302"/>
                  <a:gd name="connsiteY38" fmla="*/ 91739 h 262406"/>
                  <a:gd name="connsiteX39" fmla="*/ 156240 w 495302"/>
                  <a:gd name="connsiteY39" fmla="*/ 91680 h 262406"/>
                  <a:gd name="connsiteX40" fmla="*/ 338910 w 495302"/>
                  <a:gd name="connsiteY40" fmla="*/ 91785 h 262406"/>
                  <a:gd name="connsiteX41" fmla="*/ 273588 w 495302"/>
                  <a:gd name="connsiteY41" fmla="*/ 56152 h 262406"/>
                  <a:gd name="connsiteX42" fmla="*/ 302686 w 495302"/>
                  <a:gd name="connsiteY42" fmla="*/ 20748 h 262406"/>
                  <a:gd name="connsiteX43" fmla="*/ 326070 w 495302"/>
                  <a:gd name="connsiteY43" fmla="*/ 26796 h 262406"/>
                  <a:gd name="connsiteX44" fmla="*/ 339091 w 495302"/>
                  <a:gd name="connsiteY44" fmla="*/ 91680 h 262406"/>
                  <a:gd name="connsiteX45" fmla="*/ 339053 w 495302"/>
                  <a:gd name="connsiteY45" fmla="*/ 91823 h 262406"/>
                  <a:gd name="connsiteX46" fmla="*/ 338910 w 495302"/>
                  <a:gd name="connsiteY46" fmla="*/ 91785 h 26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95302" h="262406">
                    <a:moveTo>
                      <a:pt x="454877" y="69801"/>
                    </a:moveTo>
                    <a:cubicBezTo>
                      <a:pt x="408137" y="34893"/>
                      <a:pt x="354067" y="11076"/>
                      <a:pt x="296762" y="155"/>
                    </a:cubicBezTo>
                    <a:cubicBezTo>
                      <a:pt x="291586" y="-784"/>
                      <a:pt x="286628" y="2650"/>
                      <a:pt x="285689" y="7826"/>
                    </a:cubicBezTo>
                    <a:cubicBezTo>
                      <a:pt x="285636" y="8124"/>
                      <a:pt x="285596" y="8425"/>
                      <a:pt x="285570" y="8727"/>
                    </a:cubicBezTo>
                    <a:cubicBezTo>
                      <a:pt x="283877" y="28380"/>
                      <a:pt x="267376" y="43439"/>
                      <a:pt x="247651" y="43332"/>
                    </a:cubicBezTo>
                    <a:lnTo>
                      <a:pt x="247651" y="43332"/>
                    </a:lnTo>
                    <a:cubicBezTo>
                      <a:pt x="227981" y="43059"/>
                      <a:pt x="211618" y="28129"/>
                      <a:pt x="209551" y="8565"/>
                    </a:cubicBezTo>
                    <a:cubicBezTo>
                      <a:pt x="209020" y="3331"/>
                      <a:pt x="204347" y="-481"/>
                      <a:pt x="199113" y="50"/>
                    </a:cubicBezTo>
                    <a:cubicBezTo>
                      <a:pt x="198883" y="74"/>
                      <a:pt x="198653" y="105"/>
                      <a:pt x="198426" y="145"/>
                    </a:cubicBezTo>
                    <a:cubicBezTo>
                      <a:pt x="141121" y="10908"/>
                      <a:pt x="87073" y="34746"/>
                      <a:pt x="40482" y="69801"/>
                    </a:cubicBezTo>
                    <a:cubicBezTo>
                      <a:pt x="14828" y="89627"/>
                      <a:pt x="-136" y="120266"/>
                      <a:pt x="1" y="152688"/>
                    </a:cubicBezTo>
                    <a:lnTo>
                      <a:pt x="1" y="262407"/>
                    </a:lnTo>
                    <a:lnTo>
                      <a:pt x="19051" y="262407"/>
                    </a:lnTo>
                    <a:lnTo>
                      <a:pt x="19051" y="152688"/>
                    </a:lnTo>
                    <a:cubicBezTo>
                      <a:pt x="18890" y="126233"/>
                      <a:pt x="31047" y="101210"/>
                      <a:pt x="51941" y="84984"/>
                    </a:cubicBezTo>
                    <a:cubicBezTo>
                      <a:pt x="81343" y="62971"/>
                      <a:pt x="113902" y="45525"/>
                      <a:pt x="148515" y="33235"/>
                    </a:cubicBezTo>
                    <a:lnTo>
                      <a:pt x="133541" y="108102"/>
                    </a:lnTo>
                    <a:cubicBezTo>
                      <a:pt x="132511" y="113260"/>
                      <a:pt x="135858" y="118277"/>
                      <a:pt x="141017" y="119308"/>
                    </a:cubicBezTo>
                    <a:cubicBezTo>
                      <a:pt x="143206" y="119745"/>
                      <a:pt x="145478" y="119399"/>
                      <a:pt x="147438" y="118331"/>
                    </a:cubicBezTo>
                    <a:lnTo>
                      <a:pt x="238126" y="68906"/>
                    </a:lnTo>
                    <a:lnTo>
                      <a:pt x="238126" y="262407"/>
                    </a:lnTo>
                    <a:lnTo>
                      <a:pt x="257176" y="262407"/>
                    </a:lnTo>
                    <a:lnTo>
                      <a:pt x="257176" y="68906"/>
                    </a:lnTo>
                    <a:lnTo>
                      <a:pt x="347863" y="118369"/>
                    </a:lnTo>
                    <a:cubicBezTo>
                      <a:pt x="349265" y="119129"/>
                      <a:pt x="350832" y="119529"/>
                      <a:pt x="352426" y="119532"/>
                    </a:cubicBezTo>
                    <a:cubicBezTo>
                      <a:pt x="357687" y="119532"/>
                      <a:pt x="361952" y="115269"/>
                      <a:pt x="361953" y="110008"/>
                    </a:cubicBezTo>
                    <a:cubicBezTo>
                      <a:pt x="361953" y="109368"/>
                      <a:pt x="361889" y="108729"/>
                      <a:pt x="361760" y="108102"/>
                    </a:cubicBezTo>
                    <a:lnTo>
                      <a:pt x="346854" y="33549"/>
                    </a:lnTo>
                    <a:cubicBezTo>
                      <a:pt x="381402" y="45805"/>
                      <a:pt x="413932" y="63141"/>
                      <a:pt x="443371" y="84984"/>
                    </a:cubicBezTo>
                    <a:cubicBezTo>
                      <a:pt x="464259" y="101214"/>
                      <a:pt x="476411" y="126236"/>
                      <a:pt x="476251" y="152688"/>
                    </a:cubicBezTo>
                    <a:lnTo>
                      <a:pt x="476251" y="262407"/>
                    </a:lnTo>
                    <a:lnTo>
                      <a:pt x="495301" y="262407"/>
                    </a:lnTo>
                    <a:lnTo>
                      <a:pt x="495301" y="152688"/>
                    </a:lnTo>
                    <a:cubicBezTo>
                      <a:pt x="495449" y="120276"/>
                      <a:pt x="480508" y="89641"/>
                      <a:pt x="454877" y="69801"/>
                    </a:cubicBezTo>
                    <a:close/>
                    <a:moveTo>
                      <a:pt x="169279" y="26529"/>
                    </a:moveTo>
                    <a:cubicBezTo>
                      <a:pt x="177052" y="24301"/>
                      <a:pt x="184815" y="22262"/>
                      <a:pt x="192539" y="20662"/>
                    </a:cubicBezTo>
                    <a:cubicBezTo>
                      <a:pt x="197106" y="35965"/>
                      <a:pt x="207723" y="48740"/>
                      <a:pt x="221933" y="56028"/>
                    </a:cubicBezTo>
                    <a:lnTo>
                      <a:pt x="156373" y="91785"/>
                    </a:lnTo>
                    <a:cubicBezTo>
                      <a:pt x="156325" y="91807"/>
                      <a:pt x="156268" y="91786"/>
                      <a:pt x="156246" y="91739"/>
                    </a:cubicBezTo>
                    <a:cubicBezTo>
                      <a:pt x="156239" y="91720"/>
                      <a:pt x="156236" y="91700"/>
                      <a:pt x="156240" y="91680"/>
                    </a:cubicBezTo>
                    <a:close/>
                    <a:moveTo>
                      <a:pt x="338910" y="91785"/>
                    </a:moveTo>
                    <a:lnTo>
                      <a:pt x="273588" y="56152"/>
                    </a:lnTo>
                    <a:cubicBezTo>
                      <a:pt x="287847" y="48984"/>
                      <a:pt x="298415" y="36126"/>
                      <a:pt x="302686" y="20748"/>
                    </a:cubicBezTo>
                    <a:cubicBezTo>
                      <a:pt x="310430" y="22415"/>
                      <a:pt x="318250" y="24558"/>
                      <a:pt x="326070" y="26796"/>
                    </a:cubicBezTo>
                    <a:lnTo>
                      <a:pt x="339091" y="91680"/>
                    </a:lnTo>
                    <a:cubicBezTo>
                      <a:pt x="339120" y="91730"/>
                      <a:pt x="339102" y="91795"/>
                      <a:pt x="339053" y="91823"/>
                    </a:cubicBezTo>
                    <a:cubicBezTo>
                      <a:pt x="339003" y="91852"/>
                      <a:pt x="338939" y="91835"/>
                      <a:pt x="338910" y="91785"/>
                    </a:cubicBezTo>
                    <a:close/>
                  </a:path>
                </a:pathLst>
              </a:custGeom>
              <a:solidFill>
                <a:srgbClr val="000000"/>
              </a:solidFill>
              <a:ln w="9525" cap="flat">
                <a:noFill/>
                <a:prstDash val="solid"/>
                <a:miter/>
              </a:ln>
            </p:spPr>
            <p:txBody>
              <a:bodyPr rtlCol="0" anchor="ctr"/>
              <a:lstStyle/>
              <a:p>
                <a:endParaRPr lang="cy-GB"/>
              </a:p>
            </p:txBody>
          </p:sp>
        </p:grpSp>
      </p:grpSp>
      <p:grpSp>
        <p:nvGrpSpPr>
          <p:cNvPr id="56" name="Group 55">
            <a:extLst>
              <a:ext uri="{FF2B5EF4-FFF2-40B4-BE49-F238E27FC236}">
                <a16:creationId xmlns:a16="http://schemas.microsoft.com/office/drawing/2014/main" id="{D1C92CF2-7B1A-CBB3-2213-155F67142F6A}"/>
              </a:ext>
            </a:extLst>
          </p:cNvPr>
          <p:cNvGrpSpPr/>
          <p:nvPr/>
        </p:nvGrpSpPr>
        <p:grpSpPr>
          <a:xfrm>
            <a:off x="701074" y="3600480"/>
            <a:ext cx="2545014" cy="1496707"/>
            <a:chOff x="701074" y="3600480"/>
            <a:chExt cx="2545014" cy="1496707"/>
          </a:xfrm>
        </p:grpSpPr>
        <p:sp>
          <p:nvSpPr>
            <p:cNvPr id="20" name="Rectangle: Rounded Corners 19">
              <a:extLst>
                <a:ext uri="{FF2B5EF4-FFF2-40B4-BE49-F238E27FC236}">
                  <a16:creationId xmlns:a16="http://schemas.microsoft.com/office/drawing/2014/main" id="{553DF721-0BFE-18EC-D229-E0C92AC1B4F5}"/>
                </a:ext>
              </a:extLst>
            </p:cNvPr>
            <p:cNvSpPr/>
            <p:nvPr/>
          </p:nvSpPr>
          <p:spPr>
            <a:xfrm>
              <a:off x="701074" y="3605339"/>
              <a:ext cx="2545014" cy="1491848"/>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000" dirty="0">
                  <a:solidFill>
                    <a:schemeClr val="tx1"/>
                  </a:solidFill>
                  <a:latin typeface="Comic Sans MS" panose="030F0702030302020204" pitchFamily="66" charset="0"/>
                </a:rPr>
                <a:t>trysor</a:t>
              </a:r>
            </a:p>
            <a:p>
              <a:r>
                <a:rPr lang="cy-GB" sz="4000" dirty="0">
                  <a:solidFill>
                    <a:srgbClr val="FF0000"/>
                  </a:solidFill>
                  <a:latin typeface="Comic Sans MS" panose="030F0702030302020204" pitchFamily="66" charset="0"/>
                </a:rPr>
                <a:t>d</a:t>
              </a:r>
              <a:r>
                <a:rPr lang="cy-GB" sz="4000" dirty="0">
                  <a:solidFill>
                    <a:schemeClr val="tx1"/>
                  </a:solidFill>
                  <a:latin typeface="Comic Sans MS" panose="030F0702030302020204" pitchFamily="66" charset="0"/>
                </a:rPr>
                <a:t>rysor</a:t>
              </a:r>
            </a:p>
          </p:txBody>
        </p:sp>
        <p:pic>
          <p:nvPicPr>
            <p:cNvPr id="30" name="Graphic 29" descr="Treasure chest outline">
              <a:extLst>
                <a:ext uri="{FF2B5EF4-FFF2-40B4-BE49-F238E27FC236}">
                  <a16:creationId xmlns:a16="http://schemas.microsoft.com/office/drawing/2014/main" id="{0CE8377A-5648-CBCF-C87F-F31E0450F5F7}"/>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2440489" y="4068743"/>
              <a:ext cx="668402" cy="605089"/>
            </a:xfrm>
            <a:prstGeom prst="rect">
              <a:avLst/>
            </a:prstGeom>
          </p:spPr>
        </p:pic>
        <p:grpSp>
          <p:nvGrpSpPr>
            <p:cNvPr id="41" name="Graphic 8" descr="School boy outline">
              <a:extLst>
                <a:ext uri="{FF2B5EF4-FFF2-40B4-BE49-F238E27FC236}">
                  <a16:creationId xmlns:a16="http://schemas.microsoft.com/office/drawing/2014/main" id="{1A37C870-E281-7B2C-BB57-01527823299C}"/>
                </a:ext>
              </a:extLst>
            </p:cNvPr>
            <p:cNvGrpSpPr/>
            <p:nvPr/>
          </p:nvGrpSpPr>
          <p:grpSpPr>
            <a:xfrm>
              <a:off x="810584" y="3600480"/>
              <a:ext cx="204189" cy="268687"/>
              <a:chOff x="9170110" y="444158"/>
              <a:chExt cx="495302" cy="667506"/>
            </a:xfrm>
            <a:solidFill>
              <a:srgbClr val="000000"/>
            </a:solidFill>
          </p:grpSpPr>
          <p:sp>
            <p:nvSpPr>
              <p:cNvPr id="42" name="Freeform: Shape 41">
                <a:extLst>
                  <a:ext uri="{FF2B5EF4-FFF2-40B4-BE49-F238E27FC236}">
                    <a16:creationId xmlns:a16="http://schemas.microsoft.com/office/drawing/2014/main" id="{D4C654BC-98B4-9BDC-26E1-045F38BA6F04}"/>
                  </a:ext>
                </a:extLst>
              </p:cNvPr>
              <p:cNvSpPr/>
              <p:nvPr/>
            </p:nvSpPr>
            <p:spPr>
              <a:xfrm>
                <a:off x="9246301" y="444158"/>
                <a:ext cx="342915" cy="372271"/>
              </a:xfrm>
              <a:custGeom>
                <a:avLst/>
                <a:gdLst>
                  <a:gd name="connsiteX0" fmla="*/ 14049 w 342915"/>
                  <a:gd name="connsiteY0" fmla="*/ 257932 h 372271"/>
                  <a:gd name="connsiteX1" fmla="*/ 23907 w 342915"/>
                  <a:gd name="connsiteY1" fmla="*/ 257932 h 372271"/>
                  <a:gd name="connsiteX2" fmla="*/ 209430 w 342915"/>
                  <a:gd name="connsiteY2" fmla="*/ 367413 h 372271"/>
                  <a:gd name="connsiteX3" fmla="*/ 319544 w 342915"/>
                  <a:gd name="connsiteY3" fmla="*/ 255389 h 372271"/>
                  <a:gd name="connsiteX4" fmla="*/ 325926 w 342915"/>
                  <a:gd name="connsiteY4" fmla="*/ 257465 h 372271"/>
                  <a:gd name="connsiteX5" fmla="*/ 328869 w 342915"/>
                  <a:gd name="connsiteY5" fmla="*/ 257932 h 372271"/>
                  <a:gd name="connsiteX6" fmla="*/ 333527 w 342915"/>
                  <a:gd name="connsiteY6" fmla="*/ 256722 h 372271"/>
                  <a:gd name="connsiteX7" fmla="*/ 338128 w 342915"/>
                  <a:gd name="connsiteY7" fmla="*/ 250636 h 372271"/>
                  <a:gd name="connsiteX8" fmla="*/ 279530 w 342915"/>
                  <a:gd name="connsiteY8" fmla="*/ 77367 h 372271"/>
                  <a:gd name="connsiteX9" fmla="*/ 309372 w 342915"/>
                  <a:gd name="connsiteY9" fmla="*/ 71899 h 372271"/>
                  <a:gd name="connsiteX10" fmla="*/ 316886 w 342915"/>
                  <a:gd name="connsiteY10" fmla="*/ 60719 h 372271"/>
                  <a:gd name="connsiteX11" fmla="*/ 305933 w 342915"/>
                  <a:gd name="connsiteY11" fmla="*/ 53163 h 372271"/>
                  <a:gd name="connsiteX12" fmla="*/ 257232 w 342915"/>
                  <a:gd name="connsiteY12" fmla="*/ 62088 h 372271"/>
                  <a:gd name="connsiteX13" fmla="*/ 256355 w 342915"/>
                  <a:gd name="connsiteY13" fmla="*/ 61555 h 372271"/>
                  <a:gd name="connsiteX14" fmla="*/ 269567 w 342915"/>
                  <a:gd name="connsiteY14" fmla="*/ 48049 h 372271"/>
                  <a:gd name="connsiteX15" fmla="*/ 269424 w 342915"/>
                  <a:gd name="connsiteY15" fmla="*/ 34571 h 372271"/>
                  <a:gd name="connsiteX16" fmla="*/ 255946 w 342915"/>
                  <a:gd name="connsiteY16" fmla="*/ 34714 h 372271"/>
                  <a:gd name="connsiteX17" fmla="*/ 238525 w 342915"/>
                  <a:gd name="connsiteY17" fmla="*/ 52525 h 372271"/>
                  <a:gd name="connsiteX18" fmla="*/ 237039 w 342915"/>
                  <a:gd name="connsiteY18" fmla="*/ 51935 h 372271"/>
                  <a:gd name="connsiteX19" fmla="*/ 220789 w 342915"/>
                  <a:gd name="connsiteY19" fmla="*/ 6662 h 372271"/>
                  <a:gd name="connsiteX20" fmla="*/ 208840 w 342915"/>
                  <a:gd name="connsiteY20" fmla="*/ 444 h 372271"/>
                  <a:gd name="connsiteX21" fmla="*/ 202621 w 342915"/>
                  <a:gd name="connsiteY21" fmla="*/ 12393 h 372271"/>
                  <a:gd name="connsiteX22" fmla="*/ 202892 w 342915"/>
                  <a:gd name="connsiteY22" fmla="*/ 13139 h 372271"/>
                  <a:gd name="connsiteX23" fmla="*/ 214141 w 342915"/>
                  <a:gd name="connsiteY23" fmla="*/ 44486 h 372271"/>
                  <a:gd name="connsiteX24" fmla="*/ 5414 w 342915"/>
                  <a:gd name="connsiteY24" fmla="*/ 167737 h 372271"/>
                  <a:gd name="connsiteX25" fmla="*/ 4772 w 342915"/>
                  <a:gd name="connsiteY25" fmla="*/ 250636 h 372271"/>
                  <a:gd name="connsiteX26" fmla="*/ 14049 w 342915"/>
                  <a:gd name="connsiteY26" fmla="*/ 257932 h 372271"/>
                  <a:gd name="connsiteX27" fmla="*/ 171459 w 342915"/>
                  <a:gd name="connsiteY27" fmla="*/ 353182 h 372271"/>
                  <a:gd name="connsiteX28" fmla="*/ 40681 w 342915"/>
                  <a:gd name="connsiteY28" fmla="*/ 245549 h 372271"/>
                  <a:gd name="connsiteX29" fmla="*/ 54121 w 342915"/>
                  <a:gd name="connsiteY29" fmla="*/ 218670 h 372271"/>
                  <a:gd name="connsiteX30" fmla="*/ 89801 w 342915"/>
                  <a:gd name="connsiteY30" fmla="*/ 203725 h 372271"/>
                  <a:gd name="connsiteX31" fmla="*/ 116776 w 342915"/>
                  <a:gd name="connsiteY31" fmla="*/ 182684 h 372271"/>
                  <a:gd name="connsiteX32" fmla="*/ 116895 w 342915"/>
                  <a:gd name="connsiteY32" fmla="*/ 182651 h 372271"/>
                  <a:gd name="connsiteX33" fmla="*/ 116928 w 342915"/>
                  <a:gd name="connsiteY33" fmla="*/ 182770 h 372271"/>
                  <a:gd name="connsiteX34" fmla="*/ 116262 w 342915"/>
                  <a:gd name="connsiteY34" fmla="*/ 184513 h 372271"/>
                  <a:gd name="connsiteX35" fmla="*/ 115805 w 342915"/>
                  <a:gd name="connsiteY35" fmla="*/ 185647 h 372271"/>
                  <a:gd name="connsiteX36" fmla="*/ 97269 w 342915"/>
                  <a:gd name="connsiteY36" fmla="*/ 211907 h 372271"/>
                  <a:gd name="connsiteX37" fmla="*/ 94584 w 342915"/>
                  <a:gd name="connsiteY37" fmla="*/ 225107 h 372271"/>
                  <a:gd name="connsiteX38" fmla="*/ 104984 w 342915"/>
                  <a:gd name="connsiteY38" fmla="*/ 229052 h 372271"/>
                  <a:gd name="connsiteX39" fmla="*/ 202215 w 342915"/>
                  <a:gd name="connsiteY39" fmla="*/ 187542 h 372271"/>
                  <a:gd name="connsiteX40" fmla="*/ 253650 w 342915"/>
                  <a:gd name="connsiteY40" fmla="*/ 144584 h 372271"/>
                  <a:gd name="connsiteX41" fmla="*/ 287074 w 342915"/>
                  <a:gd name="connsiteY41" fmla="*/ 190704 h 372271"/>
                  <a:gd name="connsiteX42" fmla="*/ 302695 w 342915"/>
                  <a:gd name="connsiteY42" fmla="*/ 242825 h 372271"/>
                  <a:gd name="connsiteX43" fmla="*/ 171459 w 342915"/>
                  <a:gd name="connsiteY43" fmla="*/ 353182 h 372271"/>
                  <a:gd name="connsiteX44" fmla="*/ 171459 w 342915"/>
                  <a:gd name="connsiteY44" fmla="*/ 57907 h 372271"/>
                  <a:gd name="connsiteX45" fmla="*/ 323856 w 342915"/>
                  <a:gd name="connsiteY45" fmla="*/ 208668 h 372271"/>
                  <a:gd name="connsiteX46" fmla="*/ 322421 w 342915"/>
                  <a:gd name="connsiteY46" fmla="*/ 230309 h 372271"/>
                  <a:gd name="connsiteX47" fmla="*/ 322335 w 342915"/>
                  <a:gd name="connsiteY47" fmla="*/ 230395 h 372271"/>
                  <a:gd name="connsiteX48" fmla="*/ 322249 w 342915"/>
                  <a:gd name="connsiteY48" fmla="*/ 230309 h 372271"/>
                  <a:gd name="connsiteX49" fmla="*/ 318639 w 342915"/>
                  <a:gd name="connsiteY49" fmla="*/ 226099 h 372271"/>
                  <a:gd name="connsiteX50" fmla="*/ 304666 w 342915"/>
                  <a:gd name="connsiteY50" fmla="*/ 183237 h 372271"/>
                  <a:gd name="connsiteX51" fmla="*/ 259622 w 342915"/>
                  <a:gd name="connsiteY51" fmla="*/ 123839 h 372271"/>
                  <a:gd name="connsiteX52" fmla="*/ 252707 w 342915"/>
                  <a:gd name="connsiteY52" fmla="*/ 121486 h 372271"/>
                  <a:gd name="connsiteX53" fmla="*/ 246164 w 342915"/>
                  <a:gd name="connsiteY53" fmla="*/ 124715 h 372271"/>
                  <a:gd name="connsiteX54" fmla="*/ 191366 w 342915"/>
                  <a:gd name="connsiteY54" fmla="*/ 171797 h 372271"/>
                  <a:gd name="connsiteX55" fmla="*/ 129721 w 342915"/>
                  <a:gd name="connsiteY55" fmla="*/ 201163 h 372271"/>
                  <a:gd name="connsiteX56" fmla="*/ 129616 w 342915"/>
                  <a:gd name="connsiteY56" fmla="*/ 201039 h 372271"/>
                  <a:gd name="connsiteX57" fmla="*/ 134378 w 342915"/>
                  <a:gd name="connsiteY57" fmla="*/ 190419 h 372271"/>
                  <a:gd name="connsiteX58" fmla="*/ 144332 w 342915"/>
                  <a:gd name="connsiteY58" fmla="*/ 149880 h 372271"/>
                  <a:gd name="connsiteX59" fmla="*/ 136489 w 342915"/>
                  <a:gd name="connsiteY59" fmla="*/ 138929 h 372271"/>
                  <a:gd name="connsiteX60" fmla="*/ 127320 w 342915"/>
                  <a:gd name="connsiteY60" fmla="*/ 142603 h 372271"/>
                  <a:gd name="connsiteX61" fmla="*/ 80019 w 342915"/>
                  <a:gd name="connsiteY61" fmla="*/ 187323 h 372271"/>
                  <a:gd name="connsiteX62" fmla="*/ 46091 w 342915"/>
                  <a:gd name="connsiteY62" fmla="*/ 200906 h 372271"/>
                  <a:gd name="connsiteX63" fmla="*/ 39081 w 342915"/>
                  <a:gd name="connsiteY63" fmla="*/ 206049 h 372271"/>
                  <a:gd name="connsiteX64" fmla="*/ 22698 w 342915"/>
                  <a:gd name="connsiteY64" fmla="*/ 238882 h 372271"/>
                  <a:gd name="connsiteX65" fmla="*/ 21745 w 342915"/>
                  <a:gd name="connsiteY65" fmla="*/ 238882 h 372271"/>
                  <a:gd name="connsiteX66" fmla="*/ 143140 w 342915"/>
                  <a:gd name="connsiteY66" fmla="*/ 60584 h 372271"/>
                  <a:gd name="connsiteX67" fmla="*/ 171459 w 342915"/>
                  <a:gd name="connsiteY67" fmla="*/ 57907 h 372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342915" h="372271">
                    <a:moveTo>
                      <a:pt x="14049" y="257932"/>
                    </a:moveTo>
                    <a:lnTo>
                      <a:pt x="23907" y="257932"/>
                    </a:lnTo>
                    <a:cubicBezTo>
                      <a:pt x="44906" y="339395"/>
                      <a:pt x="127967" y="388412"/>
                      <a:pt x="209430" y="367413"/>
                    </a:cubicBezTo>
                    <a:cubicBezTo>
                      <a:pt x="264043" y="353336"/>
                      <a:pt x="306408" y="310236"/>
                      <a:pt x="319544" y="255389"/>
                    </a:cubicBezTo>
                    <a:lnTo>
                      <a:pt x="325926" y="257465"/>
                    </a:lnTo>
                    <a:cubicBezTo>
                      <a:pt x="326876" y="257776"/>
                      <a:pt x="327870" y="257934"/>
                      <a:pt x="328869" y="257932"/>
                    </a:cubicBezTo>
                    <a:cubicBezTo>
                      <a:pt x="330499" y="257930"/>
                      <a:pt x="332102" y="257514"/>
                      <a:pt x="333527" y="256722"/>
                    </a:cubicBezTo>
                    <a:cubicBezTo>
                      <a:pt x="335842" y="255423"/>
                      <a:pt x="337509" y="253217"/>
                      <a:pt x="338128" y="250636"/>
                    </a:cubicBezTo>
                    <a:cubicBezTo>
                      <a:pt x="353625" y="186413"/>
                      <a:pt x="330827" y="119001"/>
                      <a:pt x="279530" y="77367"/>
                    </a:cubicBezTo>
                    <a:lnTo>
                      <a:pt x="309372" y="71899"/>
                    </a:lnTo>
                    <a:cubicBezTo>
                      <a:pt x="314534" y="70887"/>
                      <a:pt x="317897" y="65881"/>
                      <a:pt x="316886" y="60719"/>
                    </a:cubicBezTo>
                    <a:cubicBezTo>
                      <a:pt x="315890" y="55646"/>
                      <a:pt x="311030" y="52292"/>
                      <a:pt x="305933" y="53163"/>
                    </a:cubicBezTo>
                    <a:lnTo>
                      <a:pt x="257232" y="62088"/>
                    </a:lnTo>
                    <a:lnTo>
                      <a:pt x="256355" y="61555"/>
                    </a:lnTo>
                    <a:lnTo>
                      <a:pt x="269567" y="48049"/>
                    </a:lnTo>
                    <a:cubicBezTo>
                      <a:pt x="273249" y="44287"/>
                      <a:pt x="273185" y="38253"/>
                      <a:pt x="269424" y="34571"/>
                    </a:cubicBezTo>
                    <a:cubicBezTo>
                      <a:pt x="265662" y="30888"/>
                      <a:pt x="259628" y="30952"/>
                      <a:pt x="255946" y="34714"/>
                    </a:cubicBezTo>
                    <a:lnTo>
                      <a:pt x="238525" y="52525"/>
                    </a:lnTo>
                    <a:cubicBezTo>
                      <a:pt x="238029" y="52316"/>
                      <a:pt x="237572" y="52135"/>
                      <a:pt x="237039" y="51935"/>
                    </a:cubicBezTo>
                    <a:lnTo>
                      <a:pt x="220789" y="6662"/>
                    </a:lnTo>
                    <a:cubicBezTo>
                      <a:pt x="219207" y="1646"/>
                      <a:pt x="213857" y="-1139"/>
                      <a:pt x="208840" y="444"/>
                    </a:cubicBezTo>
                    <a:cubicBezTo>
                      <a:pt x="203823" y="2026"/>
                      <a:pt x="201039" y="7375"/>
                      <a:pt x="202621" y="12393"/>
                    </a:cubicBezTo>
                    <a:cubicBezTo>
                      <a:pt x="202701" y="12645"/>
                      <a:pt x="202791" y="12895"/>
                      <a:pt x="202892" y="13139"/>
                    </a:cubicBezTo>
                    <a:lnTo>
                      <a:pt x="214141" y="44486"/>
                    </a:lnTo>
                    <a:cubicBezTo>
                      <a:pt x="122467" y="20882"/>
                      <a:pt x="29017" y="76064"/>
                      <a:pt x="5414" y="167737"/>
                    </a:cubicBezTo>
                    <a:cubicBezTo>
                      <a:pt x="-1581" y="194901"/>
                      <a:pt x="-1801" y="223367"/>
                      <a:pt x="4772" y="250636"/>
                    </a:cubicBezTo>
                    <a:cubicBezTo>
                      <a:pt x="5803" y="254922"/>
                      <a:pt x="9641" y="257940"/>
                      <a:pt x="14049" y="257932"/>
                    </a:cubicBezTo>
                    <a:close/>
                    <a:moveTo>
                      <a:pt x="171459" y="353182"/>
                    </a:moveTo>
                    <a:cubicBezTo>
                      <a:pt x="107691" y="353322"/>
                      <a:pt x="52809" y="308153"/>
                      <a:pt x="40681" y="245549"/>
                    </a:cubicBezTo>
                    <a:lnTo>
                      <a:pt x="54121" y="218670"/>
                    </a:lnTo>
                    <a:cubicBezTo>
                      <a:pt x="66668" y="215421"/>
                      <a:pt x="78684" y="210388"/>
                      <a:pt x="89801" y="203725"/>
                    </a:cubicBezTo>
                    <a:cubicBezTo>
                      <a:pt x="99526" y="197707"/>
                      <a:pt x="108571" y="190652"/>
                      <a:pt x="116776" y="182684"/>
                    </a:cubicBezTo>
                    <a:cubicBezTo>
                      <a:pt x="116800" y="182643"/>
                      <a:pt x="116853" y="182627"/>
                      <a:pt x="116895" y="182651"/>
                    </a:cubicBezTo>
                    <a:cubicBezTo>
                      <a:pt x="116937" y="182675"/>
                      <a:pt x="116952" y="182728"/>
                      <a:pt x="116928" y="182770"/>
                    </a:cubicBezTo>
                    <a:cubicBezTo>
                      <a:pt x="116547" y="183818"/>
                      <a:pt x="116357" y="184285"/>
                      <a:pt x="116262" y="184513"/>
                    </a:cubicBezTo>
                    <a:cubicBezTo>
                      <a:pt x="116109" y="184904"/>
                      <a:pt x="115957" y="185275"/>
                      <a:pt x="115805" y="185647"/>
                    </a:cubicBezTo>
                    <a:cubicBezTo>
                      <a:pt x="112036" y="195875"/>
                      <a:pt x="105643" y="204931"/>
                      <a:pt x="97269" y="211907"/>
                    </a:cubicBezTo>
                    <a:cubicBezTo>
                      <a:pt x="92883" y="214810"/>
                      <a:pt x="91681" y="220721"/>
                      <a:pt x="94584" y="225107"/>
                    </a:cubicBezTo>
                    <a:cubicBezTo>
                      <a:pt x="96843" y="228520"/>
                      <a:pt x="101030" y="230108"/>
                      <a:pt x="104984" y="229052"/>
                    </a:cubicBezTo>
                    <a:cubicBezTo>
                      <a:pt x="107442" y="228395"/>
                      <a:pt x="165696" y="212860"/>
                      <a:pt x="202215" y="187542"/>
                    </a:cubicBezTo>
                    <a:cubicBezTo>
                      <a:pt x="220634" y="174822"/>
                      <a:pt x="237851" y="160442"/>
                      <a:pt x="253650" y="144584"/>
                    </a:cubicBezTo>
                    <a:cubicBezTo>
                      <a:pt x="267428" y="157863"/>
                      <a:pt x="278744" y="173478"/>
                      <a:pt x="287074" y="190704"/>
                    </a:cubicBezTo>
                    <a:cubicBezTo>
                      <a:pt x="294046" y="207499"/>
                      <a:pt x="299281" y="224964"/>
                      <a:pt x="302695" y="242825"/>
                    </a:cubicBezTo>
                    <a:cubicBezTo>
                      <a:pt x="291767" y="306723"/>
                      <a:pt x="236283" y="353379"/>
                      <a:pt x="171459" y="353182"/>
                    </a:cubicBezTo>
                    <a:close/>
                    <a:moveTo>
                      <a:pt x="171459" y="57907"/>
                    </a:moveTo>
                    <a:cubicBezTo>
                      <a:pt x="255173" y="57455"/>
                      <a:pt x="323404" y="124953"/>
                      <a:pt x="323856" y="208668"/>
                    </a:cubicBezTo>
                    <a:cubicBezTo>
                      <a:pt x="323895" y="215907"/>
                      <a:pt x="323415" y="223139"/>
                      <a:pt x="322421" y="230309"/>
                    </a:cubicBezTo>
                    <a:cubicBezTo>
                      <a:pt x="322421" y="230357"/>
                      <a:pt x="322383" y="230395"/>
                      <a:pt x="322335" y="230395"/>
                    </a:cubicBezTo>
                    <a:cubicBezTo>
                      <a:pt x="322287" y="230395"/>
                      <a:pt x="322249" y="230357"/>
                      <a:pt x="322249" y="230309"/>
                    </a:cubicBezTo>
                    <a:cubicBezTo>
                      <a:pt x="321494" y="228577"/>
                      <a:pt x="320237" y="227111"/>
                      <a:pt x="318639" y="226099"/>
                    </a:cubicBezTo>
                    <a:cubicBezTo>
                      <a:pt x="315128" y="211463"/>
                      <a:pt x="310455" y="197131"/>
                      <a:pt x="304666" y="183237"/>
                    </a:cubicBezTo>
                    <a:cubicBezTo>
                      <a:pt x="293630" y="160714"/>
                      <a:pt x="278333" y="140543"/>
                      <a:pt x="259622" y="123839"/>
                    </a:cubicBezTo>
                    <a:cubicBezTo>
                      <a:pt x="257731" y="122151"/>
                      <a:pt x="255236" y="121302"/>
                      <a:pt x="252707" y="121486"/>
                    </a:cubicBezTo>
                    <a:cubicBezTo>
                      <a:pt x="250184" y="121651"/>
                      <a:pt x="247830" y="122813"/>
                      <a:pt x="246164" y="124715"/>
                    </a:cubicBezTo>
                    <a:cubicBezTo>
                      <a:pt x="229685" y="142378"/>
                      <a:pt x="211309" y="158167"/>
                      <a:pt x="191366" y="171797"/>
                    </a:cubicBezTo>
                    <a:cubicBezTo>
                      <a:pt x="172101" y="184079"/>
                      <a:pt x="151397" y="193942"/>
                      <a:pt x="129721" y="201163"/>
                    </a:cubicBezTo>
                    <a:cubicBezTo>
                      <a:pt x="129606" y="201163"/>
                      <a:pt x="129559" y="201163"/>
                      <a:pt x="129616" y="201039"/>
                    </a:cubicBezTo>
                    <a:cubicBezTo>
                      <a:pt x="131412" y="197597"/>
                      <a:pt x="133002" y="194050"/>
                      <a:pt x="134378" y="190419"/>
                    </a:cubicBezTo>
                    <a:cubicBezTo>
                      <a:pt x="138753" y="177188"/>
                      <a:pt x="142081" y="163633"/>
                      <a:pt x="144332" y="149880"/>
                    </a:cubicBezTo>
                    <a:cubicBezTo>
                      <a:pt x="145190" y="144690"/>
                      <a:pt x="141679" y="139787"/>
                      <a:pt x="136489" y="138929"/>
                    </a:cubicBezTo>
                    <a:cubicBezTo>
                      <a:pt x="132987" y="138349"/>
                      <a:pt x="129453" y="139766"/>
                      <a:pt x="127320" y="142603"/>
                    </a:cubicBezTo>
                    <a:cubicBezTo>
                      <a:pt x="114069" y="159964"/>
                      <a:pt x="98096" y="175066"/>
                      <a:pt x="80019" y="187323"/>
                    </a:cubicBezTo>
                    <a:cubicBezTo>
                      <a:pt x="69546" y="193712"/>
                      <a:pt x="58079" y="198303"/>
                      <a:pt x="46091" y="200906"/>
                    </a:cubicBezTo>
                    <a:cubicBezTo>
                      <a:pt x="43062" y="201392"/>
                      <a:pt x="40453" y="203306"/>
                      <a:pt x="39081" y="206049"/>
                    </a:cubicBezTo>
                    <a:lnTo>
                      <a:pt x="22698" y="238882"/>
                    </a:lnTo>
                    <a:lnTo>
                      <a:pt x="21745" y="238882"/>
                    </a:lnTo>
                    <a:cubicBezTo>
                      <a:pt x="6032" y="156124"/>
                      <a:pt x="60382" y="76297"/>
                      <a:pt x="143140" y="60584"/>
                    </a:cubicBezTo>
                    <a:cubicBezTo>
                      <a:pt x="152476" y="58812"/>
                      <a:pt x="161957" y="57916"/>
                      <a:pt x="171459" y="57907"/>
                    </a:cubicBezTo>
                    <a:close/>
                  </a:path>
                </a:pathLst>
              </a:custGeom>
              <a:solidFill>
                <a:srgbClr val="000000"/>
              </a:solidFill>
              <a:ln w="9525" cap="flat">
                <a:noFill/>
                <a:prstDash val="solid"/>
                <a:miter/>
              </a:ln>
            </p:spPr>
            <p:txBody>
              <a:bodyPr rtlCol="0" anchor="ctr"/>
              <a:lstStyle/>
              <a:p>
                <a:endParaRPr lang="cy-GB"/>
              </a:p>
            </p:txBody>
          </p:sp>
          <p:sp>
            <p:nvSpPr>
              <p:cNvPr id="43" name="Freeform: Shape 42">
                <a:extLst>
                  <a:ext uri="{FF2B5EF4-FFF2-40B4-BE49-F238E27FC236}">
                    <a16:creationId xmlns:a16="http://schemas.microsoft.com/office/drawing/2014/main" id="{C131FF24-0E40-0074-7DDC-D076FE0C8B33}"/>
                  </a:ext>
                </a:extLst>
              </p:cNvPr>
              <p:cNvSpPr/>
              <p:nvPr/>
            </p:nvSpPr>
            <p:spPr>
              <a:xfrm>
                <a:off x="9170110" y="849258"/>
                <a:ext cx="495302" cy="262406"/>
              </a:xfrm>
              <a:custGeom>
                <a:avLst/>
                <a:gdLst>
                  <a:gd name="connsiteX0" fmla="*/ 454877 w 495302"/>
                  <a:gd name="connsiteY0" fmla="*/ 69801 h 262406"/>
                  <a:gd name="connsiteX1" fmla="*/ 296762 w 495302"/>
                  <a:gd name="connsiteY1" fmla="*/ 155 h 262406"/>
                  <a:gd name="connsiteX2" fmla="*/ 285689 w 495302"/>
                  <a:gd name="connsiteY2" fmla="*/ 7826 h 262406"/>
                  <a:gd name="connsiteX3" fmla="*/ 285570 w 495302"/>
                  <a:gd name="connsiteY3" fmla="*/ 8727 h 262406"/>
                  <a:gd name="connsiteX4" fmla="*/ 247651 w 495302"/>
                  <a:gd name="connsiteY4" fmla="*/ 43332 h 262406"/>
                  <a:gd name="connsiteX5" fmla="*/ 247651 w 495302"/>
                  <a:gd name="connsiteY5" fmla="*/ 43332 h 262406"/>
                  <a:gd name="connsiteX6" fmla="*/ 209551 w 495302"/>
                  <a:gd name="connsiteY6" fmla="*/ 8565 h 262406"/>
                  <a:gd name="connsiteX7" fmla="*/ 199113 w 495302"/>
                  <a:gd name="connsiteY7" fmla="*/ 50 h 262406"/>
                  <a:gd name="connsiteX8" fmla="*/ 198426 w 495302"/>
                  <a:gd name="connsiteY8" fmla="*/ 145 h 262406"/>
                  <a:gd name="connsiteX9" fmla="*/ 40482 w 495302"/>
                  <a:gd name="connsiteY9" fmla="*/ 69801 h 262406"/>
                  <a:gd name="connsiteX10" fmla="*/ 1 w 495302"/>
                  <a:gd name="connsiteY10" fmla="*/ 152688 h 262406"/>
                  <a:gd name="connsiteX11" fmla="*/ 1 w 495302"/>
                  <a:gd name="connsiteY11" fmla="*/ 262407 h 262406"/>
                  <a:gd name="connsiteX12" fmla="*/ 19051 w 495302"/>
                  <a:gd name="connsiteY12" fmla="*/ 262407 h 262406"/>
                  <a:gd name="connsiteX13" fmla="*/ 19051 w 495302"/>
                  <a:gd name="connsiteY13" fmla="*/ 152688 h 262406"/>
                  <a:gd name="connsiteX14" fmla="*/ 51941 w 495302"/>
                  <a:gd name="connsiteY14" fmla="*/ 84984 h 262406"/>
                  <a:gd name="connsiteX15" fmla="*/ 148515 w 495302"/>
                  <a:gd name="connsiteY15" fmla="*/ 33235 h 262406"/>
                  <a:gd name="connsiteX16" fmla="*/ 133541 w 495302"/>
                  <a:gd name="connsiteY16" fmla="*/ 108102 h 262406"/>
                  <a:gd name="connsiteX17" fmla="*/ 141017 w 495302"/>
                  <a:gd name="connsiteY17" fmla="*/ 119308 h 262406"/>
                  <a:gd name="connsiteX18" fmla="*/ 147438 w 495302"/>
                  <a:gd name="connsiteY18" fmla="*/ 118331 h 262406"/>
                  <a:gd name="connsiteX19" fmla="*/ 238126 w 495302"/>
                  <a:gd name="connsiteY19" fmla="*/ 68906 h 262406"/>
                  <a:gd name="connsiteX20" fmla="*/ 238126 w 495302"/>
                  <a:gd name="connsiteY20" fmla="*/ 262407 h 262406"/>
                  <a:gd name="connsiteX21" fmla="*/ 257176 w 495302"/>
                  <a:gd name="connsiteY21" fmla="*/ 262407 h 262406"/>
                  <a:gd name="connsiteX22" fmla="*/ 257176 w 495302"/>
                  <a:gd name="connsiteY22" fmla="*/ 68906 h 262406"/>
                  <a:gd name="connsiteX23" fmla="*/ 347863 w 495302"/>
                  <a:gd name="connsiteY23" fmla="*/ 118369 h 262406"/>
                  <a:gd name="connsiteX24" fmla="*/ 352426 w 495302"/>
                  <a:gd name="connsiteY24" fmla="*/ 119532 h 262406"/>
                  <a:gd name="connsiteX25" fmla="*/ 361953 w 495302"/>
                  <a:gd name="connsiteY25" fmla="*/ 110008 h 262406"/>
                  <a:gd name="connsiteX26" fmla="*/ 361760 w 495302"/>
                  <a:gd name="connsiteY26" fmla="*/ 108102 h 262406"/>
                  <a:gd name="connsiteX27" fmla="*/ 346854 w 495302"/>
                  <a:gd name="connsiteY27" fmla="*/ 33549 h 262406"/>
                  <a:gd name="connsiteX28" fmla="*/ 443371 w 495302"/>
                  <a:gd name="connsiteY28" fmla="*/ 84984 h 262406"/>
                  <a:gd name="connsiteX29" fmla="*/ 476251 w 495302"/>
                  <a:gd name="connsiteY29" fmla="*/ 152688 h 262406"/>
                  <a:gd name="connsiteX30" fmla="*/ 476251 w 495302"/>
                  <a:gd name="connsiteY30" fmla="*/ 262407 h 262406"/>
                  <a:gd name="connsiteX31" fmla="*/ 495301 w 495302"/>
                  <a:gd name="connsiteY31" fmla="*/ 262407 h 262406"/>
                  <a:gd name="connsiteX32" fmla="*/ 495301 w 495302"/>
                  <a:gd name="connsiteY32" fmla="*/ 152688 h 262406"/>
                  <a:gd name="connsiteX33" fmla="*/ 454877 w 495302"/>
                  <a:gd name="connsiteY33" fmla="*/ 69801 h 262406"/>
                  <a:gd name="connsiteX34" fmla="*/ 169279 w 495302"/>
                  <a:gd name="connsiteY34" fmla="*/ 26529 h 262406"/>
                  <a:gd name="connsiteX35" fmla="*/ 192539 w 495302"/>
                  <a:gd name="connsiteY35" fmla="*/ 20662 h 262406"/>
                  <a:gd name="connsiteX36" fmla="*/ 221933 w 495302"/>
                  <a:gd name="connsiteY36" fmla="*/ 56028 h 262406"/>
                  <a:gd name="connsiteX37" fmla="*/ 156373 w 495302"/>
                  <a:gd name="connsiteY37" fmla="*/ 91785 h 262406"/>
                  <a:gd name="connsiteX38" fmla="*/ 156246 w 495302"/>
                  <a:gd name="connsiteY38" fmla="*/ 91739 h 262406"/>
                  <a:gd name="connsiteX39" fmla="*/ 156240 w 495302"/>
                  <a:gd name="connsiteY39" fmla="*/ 91680 h 262406"/>
                  <a:gd name="connsiteX40" fmla="*/ 338910 w 495302"/>
                  <a:gd name="connsiteY40" fmla="*/ 91785 h 262406"/>
                  <a:gd name="connsiteX41" fmla="*/ 273588 w 495302"/>
                  <a:gd name="connsiteY41" fmla="*/ 56152 h 262406"/>
                  <a:gd name="connsiteX42" fmla="*/ 302686 w 495302"/>
                  <a:gd name="connsiteY42" fmla="*/ 20748 h 262406"/>
                  <a:gd name="connsiteX43" fmla="*/ 326070 w 495302"/>
                  <a:gd name="connsiteY43" fmla="*/ 26796 h 262406"/>
                  <a:gd name="connsiteX44" fmla="*/ 339091 w 495302"/>
                  <a:gd name="connsiteY44" fmla="*/ 91680 h 262406"/>
                  <a:gd name="connsiteX45" fmla="*/ 339053 w 495302"/>
                  <a:gd name="connsiteY45" fmla="*/ 91823 h 262406"/>
                  <a:gd name="connsiteX46" fmla="*/ 338910 w 495302"/>
                  <a:gd name="connsiteY46" fmla="*/ 91785 h 26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95302" h="262406">
                    <a:moveTo>
                      <a:pt x="454877" y="69801"/>
                    </a:moveTo>
                    <a:cubicBezTo>
                      <a:pt x="408137" y="34893"/>
                      <a:pt x="354067" y="11076"/>
                      <a:pt x="296762" y="155"/>
                    </a:cubicBezTo>
                    <a:cubicBezTo>
                      <a:pt x="291586" y="-784"/>
                      <a:pt x="286628" y="2650"/>
                      <a:pt x="285689" y="7826"/>
                    </a:cubicBezTo>
                    <a:cubicBezTo>
                      <a:pt x="285636" y="8124"/>
                      <a:pt x="285596" y="8425"/>
                      <a:pt x="285570" y="8727"/>
                    </a:cubicBezTo>
                    <a:cubicBezTo>
                      <a:pt x="283877" y="28380"/>
                      <a:pt x="267376" y="43439"/>
                      <a:pt x="247651" y="43332"/>
                    </a:cubicBezTo>
                    <a:lnTo>
                      <a:pt x="247651" y="43332"/>
                    </a:lnTo>
                    <a:cubicBezTo>
                      <a:pt x="227981" y="43059"/>
                      <a:pt x="211618" y="28129"/>
                      <a:pt x="209551" y="8565"/>
                    </a:cubicBezTo>
                    <a:cubicBezTo>
                      <a:pt x="209020" y="3331"/>
                      <a:pt x="204347" y="-481"/>
                      <a:pt x="199113" y="50"/>
                    </a:cubicBezTo>
                    <a:cubicBezTo>
                      <a:pt x="198883" y="74"/>
                      <a:pt x="198653" y="105"/>
                      <a:pt x="198426" y="145"/>
                    </a:cubicBezTo>
                    <a:cubicBezTo>
                      <a:pt x="141121" y="10908"/>
                      <a:pt x="87073" y="34746"/>
                      <a:pt x="40482" y="69801"/>
                    </a:cubicBezTo>
                    <a:cubicBezTo>
                      <a:pt x="14828" y="89627"/>
                      <a:pt x="-136" y="120266"/>
                      <a:pt x="1" y="152688"/>
                    </a:cubicBezTo>
                    <a:lnTo>
                      <a:pt x="1" y="262407"/>
                    </a:lnTo>
                    <a:lnTo>
                      <a:pt x="19051" y="262407"/>
                    </a:lnTo>
                    <a:lnTo>
                      <a:pt x="19051" y="152688"/>
                    </a:lnTo>
                    <a:cubicBezTo>
                      <a:pt x="18890" y="126233"/>
                      <a:pt x="31047" y="101210"/>
                      <a:pt x="51941" y="84984"/>
                    </a:cubicBezTo>
                    <a:cubicBezTo>
                      <a:pt x="81343" y="62971"/>
                      <a:pt x="113902" y="45525"/>
                      <a:pt x="148515" y="33235"/>
                    </a:cubicBezTo>
                    <a:lnTo>
                      <a:pt x="133541" y="108102"/>
                    </a:lnTo>
                    <a:cubicBezTo>
                      <a:pt x="132511" y="113260"/>
                      <a:pt x="135858" y="118277"/>
                      <a:pt x="141017" y="119308"/>
                    </a:cubicBezTo>
                    <a:cubicBezTo>
                      <a:pt x="143206" y="119745"/>
                      <a:pt x="145478" y="119399"/>
                      <a:pt x="147438" y="118331"/>
                    </a:cubicBezTo>
                    <a:lnTo>
                      <a:pt x="238126" y="68906"/>
                    </a:lnTo>
                    <a:lnTo>
                      <a:pt x="238126" y="262407"/>
                    </a:lnTo>
                    <a:lnTo>
                      <a:pt x="257176" y="262407"/>
                    </a:lnTo>
                    <a:lnTo>
                      <a:pt x="257176" y="68906"/>
                    </a:lnTo>
                    <a:lnTo>
                      <a:pt x="347863" y="118369"/>
                    </a:lnTo>
                    <a:cubicBezTo>
                      <a:pt x="349265" y="119129"/>
                      <a:pt x="350832" y="119529"/>
                      <a:pt x="352426" y="119532"/>
                    </a:cubicBezTo>
                    <a:cubicBezTo>
                      <a:pt x="357687" y="119532"/>
                      <a:pt x="361952" y="115269"/>
                      <a:pt x="361953" y="110008"/>
                    </a:cubicBezTo>
                    <a:cubicBezTo>
                      <a:pt x="361953" y="109368"/>
                      <a:pt x="361889" y="108729"/>
                      <a:pt x="361760" y="108102"/>
                    </a:cubicBezTo>
                    <a:lnTo>
                      <a:pt x="346854" y="33549"/>
                    </a:lnTo>
                    <a:cubicBezTo>
                      <a:pt x="381402" y="45805"/>
                      <a:pt x="413932" y="63141"/>
                      <a:pt x="443371" y="84984"/>
                    </a:cubicBezTo>
                    <a:cubicBezTo>
                      <a:pt x="464259" y="101214"/>
                      <a:pt x="476411" y="126236"/>
                      <a:pt x="476251" y="152688"/>
                    </a:cubicBezTo>
                    <a:lnTo>
                      <a:pt x="476251" y="262407"/>
                    </a:lnTo>
                    <a:lnTo>
                      <a:pt x="495301" y="262407"/>
                    </a:lnTo>
                    <a:lnTo>
                      <a:pt x="495301" y="152688"/>
                    </a:lnTo>
                    <a:cubicBezTo>
                      <a:pt x="495449" y="120276"/>
                      <a:pt x="480508" y="89641"/>
                      <a:pt x="454877" y="69801"/>
                    </a:cubicBezTo>
                    <a:close/>
                    <a:moveTo>
                      <a:pt x="169279" y="26529"/>
                    </a:moveTo>
                    <a:cubicBezTo>
                      <a:pt x="177052" y="24301"/>
                      <a:pt x="184815" y="22262"/>
                      <a:pt x="192539" y="20662"/>
                    </a:cubicBezTo>
                    <a:cubicBezTo>
                      <a:pt x="197106" y="35965"/>
                      <a:pt x="207723" y="48740"/>
                      <a:pt x="221933" y="56028"/>
                    </a:cubicBezTo>
                    <a:lnTo>
                      <a:pt x="156373" y="91785"/>
                    </a:lnTo>
                    <a:cubicBezTo>
                      <a:pt x="156325" y="91807"/>
                      <a:pt x="156268" y="91786"/>
                      <a:pt x="156246" y="91739"/>
                    </a:cubicBezTo>
                    <a:cubicBezTo>
                      <a:pt x="156239" y="91720"/>
                      <a:pt x="156236" y="91700"/>
                      <a:pt x="156240" y="91680"/>
                    </a:cubicBezTo>
                    <a:close/>
                    <a:moveTo>
                      <a:pt x="338910" y="91785"/>
                    </a:moveTo>
                    <a:lnTo>
                      <a:pt x="273588" y="56152"/>
                    </a:lnTo>
                    <a:cubicBezTo>
                      <a:pt x="287847" y="48984"/>
                      <a:pt x="298415" y="36126"/>
                      <a:pt x="302686" y="20748"/>
                    </a:cubicBezTo>
                    <a:cubicBezTo>
                      <a:pt x="310430" y="22415"/>
                      <a:pt x="318250" y="24558"/>
                      <a:pt x="326070" y="26796"/>
                    </a:cubicBezTo>
                    <a:lnTo>
                      <a:pt x="339091" y="91680"/>
                    </a:lnTo>
                    <a:cubicBezTo>
                      <a:pt x="339120" y="91730"/>
                      <a:pt x="339102" y="91795"/>
                      <a:pt x="339053" y="91823"/>
                    </a:cubicBezTo>
                    <a:cubicBezTo>
                      <a:pt x="339003" y="91852"/>
                      <a:pt x="338939" y="91835"/>
                      <a:pt x="338910" y="91785"/>
                    </a:cubicBezTo>
                    <a:close/>
                  </a:path>
                </a:pathLst>
              </a:custGeom>
              <a:solidFill>
                <a:srgbClr val="000000"/>
              </a:solidFill>
              <a:ln w="9525" cap="flat">
                <a:noFill/>
                <a:prstDash val="solid"/>
                <a:miter/>
              </a:ln>
            </p:spPr>
            <p:txBody>
              <a:bodyPr rtlCol="0" anchor="ctr"/>
              <a:lstStyle/>
              <a:p>
                <a:endParaRPr lang="cy-GB"/>
              </a:p>
            </p:txBody>
          </p:sp>
        </p:grpSp>
      </p:grpSp>
      <p:grpSp>
        <p:nvGrpSpPr>
          <p:cNvPr id="59" name="Group 58">
            <a:extLst>
              <a:ext uri="{FF2B5EF4-FFF2-40B4-BE49-F238E27FC236}">
                <a16:creationId xmlns:a16="http://schemas.microsoft.com/office/drawing/2014/main" id="{77D33CA5-9444-7C03-A652-99638FE5425E}"/>
              </a:ext>
            </a:extLst>
          </p:cNvPr>
          <p:cNvGrpSpPr/>
          <p:nvPr/>
        </p:nvGrpSpPr>
        <p:grpSpPr>
          <a:xfrm>
            <a:off x="4856268" y="5515405"/>
            <a:ext cx="2545014" cy="1040554"/>
            <a:chOff x="4856268" y="5515405"/>
            <a:chExt cx="2545014" cy="1040554"/>
          </a:xfrm>
        </p:grpSpPr>
        <p:sp>
          <p:nvSpPr>
            <p:cNvPr id="5" name="Rectangle: Rounded Corners 4">
              <a:extLst>
                <a:ext uri="{FF2B5EF4-FFF2-40B4-BE49-F238E27FC236}">
                  <a16:creationId xmlns:a16="http://schemas.microsoft.com/office/drawing/2014/main" id="{E341EF98-65AF-039A-855A-AC84DFC0F61F}"/>
                </a:ext>
              </a:extLst>
            </p:cNvPr>
            <p:cNvSpPr/>
            <p:nvPr/>
          </p:nvSpPr>
          <p:spPr>
            <a:xfrm>
              <a:off x="4856268" y="5515405"/>
              <a:ext cx="2545014" cy="104055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000" dirty="0">
                  <a:solidFill>
                    <a:schemeClr val="tx1"/>
                  </a:solidFill>
                  <a:latin typeface="Comic Sans MS" panose="030F0702030302020204" pitchFamily="66" charset="0"/>
                </a:rPr>
                <a:t>cleddyf</a:t>
              </a:r>
            </a:p>
          </p:txBody>
        </p:sp>
        <p:pic>
          <p:nvPicPr>
            <p:cNvPr id="8" name="Graphic 7" descr="Sword with solid fill">
              <a:extLst>
                <a:ext uri="{FF2B5EF4-FFF2-40B4-BE49-F238E27FC236}">
                  <a16:creationId xmlns:a16="http://schemas.microsoft.com/office/drawing/2014/main" id="{7E8590F8-CE65-1390-392B-643DF991D076}"/>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6830539" y="5771415"/>
              <a:ext cx="528534" cy="528534"/>
            </a:xfrm>
            <a:prstGeom prst="rect">
              <a:avLst/>
            </a:prstGeom>
          </p:spPr>
        </p:pic>
        <p:grpSp>
          <p:nvGrpSpPr>
            <p:cNvPr id="47" name="Graphic 8" descr="School boy outline">
              <a:extLst>
                <a:ext uri="{FF2B5EF4-FFF2-40B4-BE49-F238E27FC236}">
                  <a16:creationId xmlns:a16="http://schemas.microsoft.com/office/drawing/2014/main" id="{F639EF05-4A4E-9302-F424-E353FE46D906}"/>
                </a:ext>
              </a:extLst>
            </p:cNvPr>
            <p:cNvGrpSpPr/>
            <p:nvPr/>
          </p:nvGrpSpPr>
          <p:grpSpPr>
            <a:xfrm>
              <a:off x="4968869" y="5549766"/>
              <a:ext cx="204189" cy="268687"/>
              <a:chOff x="9170110" y="444158"/>
              <a:chExt cx="495302" cy="667506"/>
            </a:xfrm>
            <a:solidFill>
              <a:srgbClr val="000000"/>
            </a:solidFill>
          </p:grpSpPr>
          <p:sp>
            <p:nvSpPr>
              <p:cNvPr id="48" name="Freeform: Shape 47">
                <a:extLst>
                  <a:ext uri="{FF2B5EF4-FFF2-40B4-BE49-F238E27FC236}">
                    <a16:creationId xmlns:a16="http://schemas.microsoft.com/office/drawing/2014/main" id="{8119776C-3C95-904E-8307-15C573A32A9E}"/>
                  </a:ext>
                </a:extLst>
              </p:cNvPr>
              <p:cNvSpPr/>
              <p:nvPr/>
            </p:nvSpPr>
            <p:spPr>
              <a:xfrm>
                <a:off x="9246301" y="444158"/>
                <a:ext cx="342915" cy="372271"/>
              </a:xfrm>
              <a:custGeom>
                <a:avLst/>
                <a:gdLst>
                  <a:gd name="connsiteX0" fmla="*/ 14049 w 342915"/>
                  <a:gd name="connsiteY0" fmla="*/ 257932 h 372271"/>
                  <a:gd name="connsiteX1" fmla="*/ 23907 w 342915"/>
                  <a:gd name="connsiteY1" fmla="*/ 257932 h 372271"/>
                  <a:gd name="connsiteX2" fmla="*/ 209430 w 342915"/>
                  <a:gd name="connsiteY2" fmla="*/ 367413 h 372271"/>
                  <a:gd name="connsiteX3" fmla="*/ 319544 w 342915"/>
                  <a:gd name="connsiteY3" fmla="*/ 255389 h 372271"/>
                  <a:gd name="connsiteX4" fmla="*/ 325926 w 342915"/>
                  <a:gd name="connsiteY4" fmla="*/ 257465 h 372271"/>
                  <a:gd name="connsiteX5" fmla="*/ 328869 w 342915"/>
                  <a:gd name="connsiteY5" fmla="*/ 257932 h 372271"/>
                  <a:gd name="connsiteX6" fmla="*/ 333527 w 342915"/>
                  <a:gd name="connsiteY6" fmla="*/ 256722 h 372271"/>
                  <a:gd name="connsiteX7" fmla="*/ 338128 w 342915"/>
                  <a:gd name="connsiteY7" fmla="*/ 250636 h 372271"/>
                  <a:gd name="connsiteX8" fmla="*/ 279530 w 342915"/>
                  <a:gd name="connsiteY8" fmla="*/ 77367 h 372271"/>
                  <a:gd name="connsiteX9" fmla="*/ 309372 w 342915"/>
                  <a:gd name="connsiteY9" fmla="*/ 71899 h 372271"/>
                  <a:gd name="connsiteX10" fmla="*/ 316886 w 342915"/>
                  <a:gd name="connsiteY10" fmla="*/ 60719 h 372271"/>
                  <a:gd name="connsiteX11" fmla="*/ 305933 w 342915"/>
                  <a:gd name="connsiteY11" fmla="*/ 53163 h 372271"/>
                  <a:gd name="connsiteX12" fmla="*/ 257232 w 342915"/>
                  <a:gd name="connsiteY12" fmla="*/ 62088 h 372271"/>
                  <a:gd name="connsiteX13" fmla="*/ 256355 w 342915"/>
                  <a:gd name="connsiteY13" fmla="*/ 61555 h 372271"/>
                  <a:gd name="connsiteX14" fmla="*/ 269567 w 342915"/>
                  <a:gd name="connsiteY14" fmla="*/ 48049 h 372271"/>
                  <a:gd name="connsiteX15" fmla="*/ 269424 w 342915"/>
                  <a:gd name="connsiteY15" fmla="*/ 34571 h 372271"/>
                  <a:gd name="connsiteX16" fmla="*/ 255946 w 342915"/>
                  <a:gd name="connsiteY16" fmla="*/ 34714 h 372271"/>
                  <a:gd name="connsiteX17" fmla="*/ 238525 w 342915"/>
                  <a:gd name="connsiteY17" fmla="*/ 52525 h 372271"/>
                  <a:gd name="connsiteX18" fmla="*/ 237039 w 342915"/>
                  <a:gd name="connsiteY18" fmla="*/ 51935 h 372271"/>
                  <a:gd name="connsiteX19" fmla="*/ 220789 w 342915"/>
                  <a:gd name="connsiteY19" fmla="*/ 6662 h 372271"/>
                  <a:gd name="connsiteX20" fmla="*/ 208840 w 342915"/>
                  <a:gd name="connsiteY20" fmla="*/ 444 h 372271"/>
                  <a:gd name="connsiteX21" fmla="*/ 202621 w 342915"/>
                  <a:gd name="connsiteY21" fmla="*/ 12393 h 372271"/>
                  <a:gd name="connsiteX22" fmla="*/ 202892 w 342915"/>
                  <a:gd name="connsiteY22" fmla="*/ 13139 h 372271"/>
                  <a:gd name="connsiteX23" fmla="*/ 214141 w 342915"/>
                  <a:gd name="connsiteY23" fmla="*/ 44486 h 372271"/>
                  <a:gd name="connsiteX24" fmla="*/ 5414 w 342915"/>
                  <a:gd name="connsiteY24" fmla="*/ 167737 h 372271"/>
                  <a:gd name="connsiteX25" fmla="*/ 4772 w 342915"/>
                  <a:gd name="connsiteY25" fmla="*/ 250636 h 372271"/>
                  <a:gd name="connsiteX26" fmla="*/ 14049 w 342915"/>
                  <a:gd name="connsiteY26" fmla="*/ 257932 h 372271"/>
                  <a:gd name="connsiteX27" fmla="*/ 171459 w 342915"/>
                  <a:gd name="connsiteY27" fmla="*/ 353182 h 372271"/>
                  <a:gd name="connsiteX28" fmla="*/ 40681 w 342915"/>
                  <a:gd name="connsiteY28" fmla="*/ 245549 h 372271"/>
                  <a:gd name="connsiteX29" fmla="*/ 54121 w 342915"/>
                  <a:gd name="connsiteY29" fmla="*/ 218670 h 372271"/>
                  <a:gd name="connsiteX30" fmla="*/ 89801 w 342915"/>
                  <a:gd name="connsiteY30" fmla="*/ 203725 h 372271"/>
                  <a:gd name="connsiteX31" fmla="*/ 116776 w 342915"/>
                  <a:gd name="connsiteY31" fmla="*/ 182684 h 372271"/>
                  <a:gd name="connsiteX32" fmla="*/ 116895 w 342915"/>
                  <a:gd name="connsiteY32" fmla="*/ 182651 h 372271"/>
                  <a:gd name="connsiteX33" fmla="*/ 116928 w 342915"/>
                  <a:gd name="connsiteY33" fmla="*/ 182770 h 372271"/>
                  <a:gd name="connsiteX34" fmla="*/ 116262 w 342915"/>
                  <a:gd name="connsiteY34" fmla="*/ 184513 h 372271"/>
                  <a:gd name="connsiteX35" fmla="*/ 115805 w 342915"/>
                  <a:gd name="connsiteY35" fmla="*/ 185647 h 372271"/>
                  <a:gd name="connsiteX36" fmla="*/ 97269 w 342915"/>
                  <a:gd name="connsiteY36" fmla="*/ 211907 h 372271"/>
                  <a:gd name="connsiteX37" fmla="*/ 94584 w 342915"/>
                  <a:gd name="connsiteY37" fmla="*/ 225107 h 372271"/>
                  <a:gd name="connsiteX38" fmla="*/ 104984 w 342915"/>
                  <a:gd name="connsiteY38" fmla="*/ 229052 h 372271"/>
                  <a:gd name="connsiteX39" fmla="*/ 202215 w 342915"/>
                  <a:gd name="connsiteY39" fmla="*/ 187542 h 372271"/>
                  <a:gd name="connsiteX40" fmla="*/ 253650 w 342915"/>
                  <a:gd name="connsiteY40" fmla="*/ 144584 h 372271"/>
                  <a:gd name="connsiteX41" fmla="*/ 287074 w 342915"/>
                  <a:gd name="connsiteY41" fmla="*/ 190704 h 372271"/>
                  <a:gd name="connsiteX42" fmla="*/ 302695 w 342915"/>
                  <a:gd name="connsiteY42" fmla="*/ 242825 h 372271"/>
                  <a:gd name="connsiteX43" fmla="*/ 171459 w 342915"/>
                  <a:gd name="connsiteY43" fmla="*/ 353182 h 372271"/>
                  <a:gd name="connsiteX44" fmla="*/ 171459 w 342915"/>
                  <a:gd name="connsiteY44" fmla="*/ 57907 h 372271"/>
                  <a:gd name="connsiteX45" fmla="*/ 323856 w 342915"/>
                  <a:gd name="connsiteY45" fmla="*/ 208668 h 372271"/>
                  <a:gd name="connsiteX46" fmla="*/ 322421 w 342915"/>
                  <a:gd name="connsiteY46" fmla="*/ 230309 h 372271"/>
                  <a:gd name="connsiteX47" fmla="*/ 322335 w 342915"/>
                  <a:gd name="connsiteY47" fmla="*/ 230395 h 372271"/>
                  <a:gd name="connsiteX48" fmla="*/ 322249 w 342915"/>
                  <a:gd name="connsiteY48" fmla="*/ 230309 h 372271"/>
                  <a:gd name="connsiteX49" fmla="*/ 318639 w 342915"/>
                  <a:gd name="connsiteY49" fmla="*/ 226099 h 372271"/>
                  <a:gd name="connsiteX50" fmla="*/ 304666 w 342915"/>
                  <a:gd name="connsiteY50" fmla="*/ 183237 h 372271"/>
                  <a:gd name="connsiteX51" fmla="*/ 259622 w 342915"/>
                  <a:gd name="connsiteY51" fmla="*/ 123839 h 372271"/>
                  <a:gd name="connsiteX52" fmla="*/ 252707 w 342915"/>
                  <a:gd name="connsiteY52" fmla="*/ 121486 h 372271"/>
                  <a:gd name="connsiteX53" fmla="*/ 246164 w 342915"/>
                  <a:gd name="connsiteY53" fmla="*/ 124715 h 372271"/>
                  <a:gd name="connsiteX54" fmla="*/ 191366 w 342915"/>
                  <a:gd name="connsiteY54" fmla="*/ 171797 h 372271"/>
                  <a:gd name="connsiteX55" fmla="*/ 129721 w 342915"/>
                  <a:gd name="connsiteY55" fmla="*/ 201163 h 372271"/>
                  <a:gd name="connsiteX56" fmla="*/ 129616 w 342915"/>
                  <a:gd name="connsiteY56" fmla="*/ 201039 h 372271"/>
                  <a:gd name="connsiteX57" fmla="*/ 134378 w 342915"/>
                  <a:gd name="connsiteY57" fmla="*/ 190419 h 372271"/>
                  <a:gd name="connsiteX58" fmla="*/ 144332 w 342915"/>
                  <a:gd name="connsiteY58" fmla="*/ 149880 h 372271"/>
                  <a:gd name="connsiteX59" fmla="*/ 136489 w 342915"/>
                  <a:gd name="connsiteY59" fmla="*/ 138929 h 372271"/>
                  <a:gd name="connsiteX60" fmla="*/ 127320 w 342915"/>
                  <a:gd name="connsiteY60" fmla="*/ 142603 h 372271"/>
                  <a:gd name="connsiteX61" fmla="*/ 80019 w 342915"/>
                  <a:gd name="connsiteY61" fmla="*/ 187323 h 372271"/>
                  <a:gd name="connsiteX62" fmla="*/ 46091 w 342915"/>
                  <a:gd name="connsiteY62" fmla="*/ 200906 h 372271"/>
                  <a:gd name="connsiteX63" fmla="*/ 39081 w 342915"/>
                  <a:gd name="connsiteY63" fmla="*/ 206049 h 372271"/>
                  <a:gd name="connsiteX64" fmla="*/ 22698 w 342915"/>
                  <a:gd name="connsiteY64" fmla="*/ 238882 h 372271"/>
                  <a:gd name="connsiteX65" fmla="*/ 21745 w 342915"/>
                  <a:gd name="connsiteY65" fmla="*/ 238882 h 372271"/>
                  <a:gd name="connsiteX66" fmla="*/ 143140 w 342915"/>
                  <a:gd name="connsiteY66" fmla="*/ 60584 h 372271"/>
                  <a:gd name="connsiteX67" fmla="*/ 171459 w 342915"/>
                  <a:gd name="connsiteY67" fmla="*/ 57907 h 372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342915" h="372271">
                    <a:moveTo>
                      <a:pt x="14049" y="257932"/>
                    </a:moveTo>
                    <a:lnTo>
                      <a:pt x="23907" y="257932"/>
                    </a:lnTo>
                    <a:cubicBezTo>
                      <a:pt x="44906" y="339395"/>
                      <a:pt x="127967" y="388412"/>
                      <a:pt x="209430" y="367413"/>
                    </a:cubicBezTo>
                    <a:cubicBezTo>
                      <a:pt x="264043" y="353336"/>
                      <a:pt x="306408" y="310236"/>
                      <a:pt x="319544" y="255389"/>
                    </a:cubicBezTo>
                    <a:lnTo>
                      <a:pt x="325926" y="257465"/>
                    </a:lnTo>
                    <a:cubicBezTo>
                      <a:pt x="326876" y="257776"/>
                      <a:pt x="327870" y="257934"/>
                      <a:pt x="328869" y="257932"/>
                    </a:cubicBezTo>
                    <a:cubicBezTo>
                      <a:pt x="330499" y="257930"/>
                      <a:pt x="332102" y="257514"/>
                      <a:pt x="333527" y="256722"/>
                    </a:cubicBezTo>
                    <a:cubicBezTo>
                      <a:pt x="335842" y="255423"/>
                      <a:pt x="337509" y="253217"/>
                      <a:pt x="338128" y="250636"/>
                    </a:cubicBezTo>
                    <a:cubicBezTo>
                      <a:pt x="353625" y="186413"/>
                      <a:pt x="330827" y="119001"/>
                      <a:pt x="279530" y="77367"/>
                    </a:cubicBezTo>
                    <a:lnTo>
                      <a:pt x="309372" y="71899"/>
                    </a:lnTo>
                    <a:cubicBezTo>
                      <a:pt x="314534" y="70887"/>
                      <a:pt x="317897" y="65881"/>
                      <a:pt x="316886" y="60719"/>
                    </a:cubicBezTo>
                    <a:cubicBezTo>
                      <a:pt x="315890" y="55646"/>
                      <a:pt x="311030" y="52292"/>
                      <a:pt x="305933" y="53163"/>
                    </a:cubicBezTo>
                    <a:lnTo>
                      <a:pt x="257232" y="62088"/>
                    </a:lnTo>
                    <a:lnTo>
                      <a:pt x="256355" y="61555"/>
                    </a:lnTo>
                    <a:lnTo>
                      <a:pt x="269567" y="48049"/>
                    </a:lnTo>
                    <a:cubicBezTo>
                      <a:pt x="273249" y="44287"/>
                      <a:pt x="273185" y="38253"/>
                      <a:pt x="269424" y="34571"/>
                    </a:cubicBezTo>
                    <a:cubicBezTo>
                      <a:pt x="265662" y="30888"/>
                      <a:pt x="259628" y="30952"/>
                      <a:pt x="255946" y="34714"/>
                    </a:cubicBezTo>
                    <a:lnTo>
                      <a:pt x="238525" y="52525"/>
                    </a:lnTo>
                    <a:cubicBezTo>
                      <a:pt x="238029" y="52316"/>
                      <a:pt x="237572" y="52135"/>
                      <a:pt x="237039" y="51935"/>
                    </a:cubicBezTo>
                    <a:lnTo>
                      <a:pt x="220789" y="6662"/>
                    </a:lnTo>
                    <a:cubicBezTo>
                      <a:pt x="219207" y="1646"/>
                      <a:pt x="213857" y="-1139"/>
                      <a:pt x="208840" y="444"/>
                    </a:cubicBezTo>
                    <a:cubicBezTo>
                      <a:pt x="203823" y="2026"/>
                      <a:pt x="201039" y="7375"/>
                      <a:pt x="202621" y="12393"/>
                    </a:cubicBezTo>
                    <a:cubicBezTo>
                      <a:pt x="202701" y="12645"/>
                      <a:pt x="202791" y="12895"/>
                      <a:pt x="202892" y="13139"/>
                    </a:cubicBezTo>
                    <a:lnTo>
                      <a:pt x="214141" y="44486"/>
                    </a:lnTo>
                    <a:cubicBezTo>
                      <a:pt x="122467" y="20882"/>
                      <a:pt x="29017" y="76064"/>
                      <a:pt x="5414" y="167737"/>
                    </a:cubicBezTo>
                    <a:cubicBezTo>
                      <a:pt x="-1581" y="194901"/>
                      <a:pt x="-1801" y="223367"/>
                      <a:pt x="4772" y="250636"/>
                    </a:cubicBezTo>
                    <a:cubicBezTo>
                      <a:pt x="5803" y="254922"/>
                      <a:pt x="9641" y="257940"/>
                      <a:pt x="14049" y="257932"/>
                    </a:cubicBezTo>
                    <a:close/>
                    <a:moveTo>
                      <a:pt x="171459" y="353182"/>
                    </a:moveTo>
                    <a:cubicBezTo>
                      <a:pt x="107691" y="353322"/>
                      <a:pt x="52809" y="308153"/>
                      <a:pt x="40681" y="245549"/>
                    </a:cubicBezTo>
                    <a:lnTo>
                      <a:pt x="54121" y="218670"/>
                    </a:lnTo>
                    <a:cubicBezTo>
                      <a:pt x="66668" y="215421"/>
                      <a:pt x="78684" y="210388"/>
                      <a:pt x="89801" y="203725"/>
                    </a:cubicBezTo>
                    <a:cubicBezTo>
                      <a:pt x="99526" y="197707"/>
                      <a:pt x="108571" y="190652"/>
                      <a:pt x="116776" y="182684"/>
                    </a:cubicBezTo>
                    <a:cubicBezTo>
                      <a:pt x="116800" y="182643"/>
                      <a:pt x="116853" y="182627"/>
                      <a:pt x="116895" y="182651"/>
                    </a:cubicBezTo>
                    <a:cubicBezTo>
                      <a:pt x="116937" y="182675"/>
                      <a:pt x="116952" y="182728"/>
                      <a:pt x="116928" y="182770"/>
                    </a:cubicBezTo>
                    <a:cubicBezTo>
                      <a:pt x="116547" y="183818"/>
                      <a:pt x="116357" y="184285"/>
                      <a:pt x="116262" y="184513"/>
                    </a:cubicBezTo>
                    <a:cubicBezTo>
                      <a:pt x="116109" y="184904"/>
                      <a:pt x="115957" y="185275"/>
                      <a:pt x="115805" y="185647"/>
                    </a:cubicBezTo>
                    <a:cubicBezTo>
                      <a:pt x="112036" y="195875"/>
                      <a:pt x="105643" y="204931"/>
                      <a:pt x="97269" y="211907"/>
                    </a:cubicBezTo>
                    <a:cubicBezTo>
                      <a:pt x="92883" y="214810"/>
                      <a:pt x="91681" y="220721"/>
                      <a:pt x="94584" y="225107"/>
                    </a:cubicBezTo>
                    <a:cubicBezTo>
                      <a:pt x="96843" y="228520"/>
                      <a:pt x="101030" y="230108"/>
                      <a:pt x="104984" y="229052"/>
                    </a:cubicBezTo>
                    <a:cubicBezTo>
                      <a:pt x="107442" y="228395"/>
                      <a:pt x="165696" y="212860"/>
                      <a:pt x="202215" y="187542"/>
                    </a:cubicBezTo>
                    <a:cubicBezTo>
                      <a:pt x="220634" y="174822"/>
                      <a:pt x="237851" y="160442"/>
                      <a:pt x="253650" y="144584"/>
                    </a:cubicBezTo>
                    <a:cubicBezTo>
                      <a:pt x="267428" y="157863"/>
                      <a:pt x="278744" y="173478"/>
                      <a:pt x="287074" y="190704"/>
                    </a:cubicBezTo>
                    <a:cubicBezTo>
                      <a:pt x="294046" y="207499"/>
                      <a:pt x="299281" y="224964"/>
                      <a:pt x="302695" y="242825"/>
                    </a:cubicBezTo>
                    <a:cubicBezTo>
                      <a:pt x="291767" y="306723"/>
                      <a:pt x="236283" y="353379"/>
                      <a:pt x="171459" y="353182"/>
                    </a:cubicBezTo>
                    <a:close/>
                    <a:moveTo>
                      <a:pt x="171459" y="57907"/>
                    </a:moveTo>
                    <a:cubicBezTo>
                      <a:pt x="255173" y="57455"/>
                      <a:pt x="323404" y="124953"/>
                      <a:pt x="323856" y="208668"/>
                    </a:cubicBezTo>
                    <a:cubicBezTo>
                      <a:pt x="323895" y="215907"/>
                      <a:pt x="323415" y="223139"/>
                      <a:pt x="322421" y="230309"/>
                    </a:cubicBezTo>
                    <a:cubicBezTo>
                      <a:pt x="322421" y="230357"/>
                      <a:pt x="322383" y="230395"/>
                      <a:pt x="322335" y="230395"/>
                    </a:cubicBezTo>
                    <a:cubicBezTo>
                      <a:pt x="322287" y="230395"/>
                      <a:pt x="322249" y="230357"/>
                      <a:pt x="322249" y="230309"/>
                    </a:cubicBezTo>
                    <a:cubicBezTo>
                      <a:pt x="321494" y="228577"/>
                      <a:pt x="320237" y="227111"/>
                      <a:pt x="318639" y="226099"/>
                    </a:cubicBezTo>
                    <a:cubicBezTo>
                      <a:pt x="315128" y="211463"/>
                      <a:pt x="310455" y="197131"/>
                      <a:pt x="304666" y="183237"/>
                    </a:cubicBezTo>
                    <a:cubicBezTo>
                      <a:pt x="293630" y="160714"/>
                      <a:pt x="278333" y="140543"/>
                      <a:pt x="259622" y="123839"/>
                    </a:cubicBezTo>
                    <a:cubicBezTo>
                      <a:pt x="257731" y="122151"/>
                      <a:pt x="255236" y="121302"/>
                      <a:pt x="252707" y="121486"/>
                    </a:cubicBezTo>
                    <a:cubicBezTo>
                      <a:pt x="250184" y="121651"/>
                      <a:pt x="247830" y="122813"/>
                      <a:pt x="246164" y="124715"/>
                    </a:cubicBezTo>
                    <a:cubicBezTo>
                      <a:pt x="229685" y="142378"/>
                      <a:pt x="211309" y="158167"/>
                      <a:pt x="191366" y="171797"/>
                    </a:cubicBezTo>
                    <a:cubicBezTo>
                      <a:pt x="172101" y="184079"/>
                      <a:pt x="151397" y="193942"/>
                      <a:pt x="129721" y="201163"/>
                    </a:cubicBezTo>
                    <a:cubicBezTo>
                      <a:pt x="129606" y="201163"/>
                      <a:pt x="129559" y="201163"/>
                      <a:pt x="129616" y="201039"/>
                    </a:cubicBezTo>
                    <a:cubicBezTo>
                      <a:pt x="131412" y="197597"/>
                      <a:pt x="133002" y="194050"/>
                      <a:pt x="134378" y="190419"/>
                    </a:cubicBezTo>
                    <a:cubicBezTo>
                      <a:pt x="138753" y="177188"/>
                      <a:pt x="142081" y="163633"/>
                      <a:pt x="144332" y="149880"/>
                    </a:cubicBezTo>
                    <a:cubicBezTo>
                      <a:pt x="145190" y="144690"/>
                      <a:pt x="141679" y="139787"/>
                      <a:pt x="136489" y="138929"/>
                    </a:cubicBezTo>
                    <a:cubicBezTo>
                      <a:pt x="132987" y="138349"/>
                      <a:pt x="129453" y="139766"/>
                      <a:pt x="127320" y="142603"/>
                    </a:cubicBezTo>
                    <a:cubicBezTo>
                      <a:pt x="114069" y="159964"/>
                      <a:pt x="98096" y="175066"/>
                      <a:pt x="80019" y="187323"/>
                    </a:cubicBezTo>
                    <a:cubicBezTo>
                      <a:pt x="69546" y="193712"/>
                      <a:pt x="58079" y="198303"/>
                      <a:pt x="46091" y="200906"/>
                    </a:cubicBezTo>
                    <a:cubicBezTo>
                      <a:pt x="43062" y="201392"/>
                      <a:pt x="40453" y="203306"/>
                      <a:pt x="39081" y="206049"/>
                    </a:cubicBezTo>
                    <a:lnTo>
                      <a:pt x="22698" y="238882"/>
                    </a:lnTo>
                    <a:lnTo>
                      <a:pt x="21745" y="238882"/>
                    </a:lnTo>
                    <a:cubicBezTo>
                      <a:pt x="6032" y="156124"/>
                      <a:pt x="60382" y="76297"/>
                      <a:pt x="143140" y="60584"/>
                    </a:cubicBezTo>
                    <a:cubicBezTo>
                      <a:pt x="152476" y="58812"/>
                      <a:pt x="161957" y="57916"/>
                      <a:pt x="171459" y="57907"/>
                    </a:cubicBezTo>
                    <a:close/>
                  </a:path>
                </a:pathLst>
              </a:custGeom>
              <a:solidFill>
                <a:srgbClr val="000000"/>
              </a:solidFill>
              <a:ln w="9525" cap="flat">
                <a:noFill/>
                <a:prstDash val="solid"/>
                <a:miter/>
              </a:ln>
            </p:spPr>
            <p:txBody>
              <a:bodyPr rtlCol="0" anchor="ctr"/>
              <a:lstStyle/>
              <a:p>
                <a:endParaRPr lang="cy-GB"/>
              </a:p>
            </p:txBody>
          </p:sp>
          <p:sp>
            <p:nvSpPr>
              <p:cNvPr id="49" name="Freeform: Shape 48">
                <a:extLst>
                  <a:ext uri="{FF2B5EF4-FFF2-40B4-BE49-F238E27FC236}">
                    <a16:creationId xmlns:a16="http://schemas.microsoft.com/office/drawing/2014/main" id="{2C746627-59A0-D3FE-C132-6E001422C1A0}"/>
                  </a:ext>
                </a:extLst>
              </p:cNvPr>
              <p:cNvSpPr/>
              <p:nvPr/>
            </p:nvSpPr>
            <p:spPr>
              <a:xfrm>
                <a:off x="9170110" y="849258"/>
                <a:ext cx="495302" cy="262406"/>
              </a:xfrm>
              <a:custGeom>
                <a:avLst/>
                <a:gdLst>
                  <a:gd name="connsiteX0" fmla="*/ 454877 w 495302"/>
                  <a:gd name="connsiteY0" fmla="*/ 69801 h 262406"/>
                  <a:gd name="connsiteX1" fmla="*/ 296762 w 495302"/>
                  <a:gd name="connsiteY1" fmla="*/ 155 h 262406"/>
                  <a:gd name="connsiteX2" fmla="*/ 285689 w 495302"/>
                  <a:gd name="connsiteY2" fmla="*/ 7826 h 262406"/>
                  <a:gd name="connsiteX3" fmla="*/ 285570 w 495302"/>
                  <a:gd name="connsiteY3" fmla="*/ 8727 h 262406"/>
                  <a:gd name="connsiteX4" fmla="*/ 247651 w 495302"/>
                  <a:gd name="connsiteY4" fmla="*/ 43332 h 262406"/>
                  <a:gd name="connsiteX5" fmla="*/ 247651 w 495302"/>
                  <a:gd name="connsiteY5" fmla="*/ 43332 h 262406"/>
                  <a:gd name="connsiteX6" fmla="*/ 209551 w 495302"/>
                  <a:gd name="connsiteY6" fmla="*/ 8565 h 262406"/>
                  <a:gd name="connsiteX7" fmla="*/ 199113 w 495302"/>
                  <a:gd name="connsiteY7" fmla="*/ 50 h 262406"/>
                  <a:gd name="connsiteX8" fmla="*/ 198426 w 495302"/>
                  <a:gd name="connsiteY8" fmla="*/ 145 h 262406"/>
                  <a:gd name="connsiteX9" fmla="*/ 40482 w 495302"/>
                  <a:gd name="connsiteY9" fmla="*/ 69801 h 262406"/>
                  <a:gd name="connsiteX10" fmla="*/ 1 w 495302"/>
                  <a:gd name="connsiteY10" fmla="*/ 152688 h 262406"/>
                  <a:gd name="connsiteX11" fmla="*/ 1 w 495302"/>
                  <a:gd name="connsiteY11" fmla="*/ 262407 h 262406"/>
                  <a:gd name="connsiteX12" fmla="*/ 19051 w 495302"/>
                  <a:gd name="connsiteY12" fmla="*/ 262407 h 262406"/>
                  <a:gd name="connsiteX13" fmla="*/ 19051 w 495302"/>
                  <a:gd name="connsiteY13" fmla="*/ 152688 h 262406"/>
                  <a:gd name="connsiteX14" fmla="*/ 51941 w 495302"/>
                  <a:gd name="connsiteY14" fmla="*/ 84984 h 262406"/>
                  <a:gd name="connsiteX15" fmla="*/ 148515 w 495302"/>
                  <a:gd name="connsiteY15" fmla="*/ 33235 h 262406"/>
                  <a:gd name="connsiteX16" fmla="*/ 133541 w 495302"/>
                  <a:gd name="connsiteY16" fmla="*/ 108102 h 262406"/>
                  <a:gd name="connsiteX17" fmla="*/ 141017 w 495302"/>
                  <a:gd name="connsiteY17" fmla="*/ 119308 h 262406"/>
                  <a:gd name="connsiteX18" fmla="*/ 147438 w 495302"/>
                  <a:gd name="connsiteY18" fmla="*/ 118331 h 262406"/>
                  <a:gd name="connsiteX19" fmla="*/ 238126 w 495302"/>
                  <a:gd name="connsiteY19" fmla="*/ 68906 h 262406"/>
                  <a:gd name="connsiteX20" fmla="*/ 238126 w 495302"/>
                  <a:gd name="connsiteY20" fmla="*/ 262407 h 262406"/>
                  <a:gd name="connsiteX21" fmla="*/ 257176 w 495302"/>
                  <a:gd name="connsiteY21" fmla="*/ 262407 h 262406"/>
                  <a:gd name="connsiteX22" fmla="*/ 257176 w 495302"/>
                  <a:gd name="connsiteY22" fmla="*/ 68906 h 262406"/>
                  <a:gd name="connsiteX23" fmla="*/ 347863 w 495302"/>
                  <a:gd name="connsiteY23" fmla="*/ 118369 h 262406"/>
                  <a:gd name="connsiteX24" fmla="*/ 352426 w 495302"/>
                  <a:gd name="connsiteY24" fmla="*/ 119532 h 262406"/>
                  <a:gd name="connsiteX25" fmla="*/ 361953 w 495302"/>
                  <a:gd name="connsiteY25" fmla="*/ 110008 h 262406"/>
                  <a:gd name="connsiteX26" fmla="*/ 361760 w 495302"/>
                  <a:gd name="connsiteY26" fmla="*/ 108102 h 262406"/>
                  <a:gd name="connsiteX27" fmla="*/ 346854 w 495302"/>
                  <a:gd name="connsiteY27" fmla="*/ 33549 h 262406"/>
                  <a:gd name="connsiteX28" fmla="*/ 443371 w 495302"/>
                  <a:gd name="connsiteY28" fmla="*/ 84984 h 262406"/>
                  <a:gd name="connsiteX29" fmla="*/ 476251 w 495302"/>
                  <a:gd name="connsiteY29" fmla="*/ 152688 h 262406"/>
                  <a:gd name="connsiteX30" fmla="*/ 476251 w 495302"/>
                  <a:gd name="connsiteY30" fmla="*/ 262407 h 262406"/>
                  <a:gd name="connsiteX31" fmla="*/ 495301 w 495302"/>
                  <a:gd name="connsiteY31" fmla="*/ 262407 h 262406"/>
                  <a:gd name="connsiteX32" fmla="*/ 495301 w 495302"/>
                  <a:gd name="connsiteY32" fmla="*/ 152688 h 262406"/>
                  <a:gd name="connsiteX33" fmla="*/ 454877 w 495302"/>
                  <a:gd name="connsiteY33" fmla="*/ 69801 h 262406"/>
                  <a:gd name="connsiteX34" fmla="*/ 169279 w 495302"/>
                  <a:gd name="connsiteY34" fmla="*/ 26529 h 262406"/>
                  <a:gd name="connsiteX35" fmla="*/ 192539 w 495302"/>
                  <a:gd name="connsiteY35" fmla="*/ 20662 h 262406"/>
                  <a:gd name="connsiteX36" fmla="*/ 221933 w 495302"/>
                  <a:gd name="connsiteY36" fmla="*/ 56028 h 262406"/>
                  <a:gd name="connsiteX37" fmla="*/ 156373 w 495302"/>
                  <a:gd name="connsiteY37" fmla="*/ 91785 h 262406"/>
                  <a:gd name="connsiteX38" fmla="*/ 156246 w 495302"/>
                  <a:gd name="connsiteY38" fmla="*/ 91739 h 262406"/>
                  <a:gd name="connsiteX39" fmla="*/ 156240 w 495302"/>
                  <a:gd name="connsiteY39" fmla="*/ 91680 h 262406"/>
                  <a:gd name="connsiteX40" fmla="*/ 338910 w 495302"/>
                  <a:gd name="connsiteY40" fmla="*/ 91785 h 262406"/>
                  <a:gd name="connsiteX41" fmla="*/ 273588 w 495302"/>
                  <a:gd name="connsiteY41" fmla="*/ 56152 h 262406"/>
                  <a:gd name="connsiteX42" fmla="*/ 302686 w 495302"/>
                  <a:gd name="connsiteY42" fmla="*/ 20748 h 262406"/>
                  <a:gd name="connsiteX43" fmla="*/ 326070 w 495302"/>
                  <a:gd name="connsiteY43" fmla="*/ 26796 h 262406"/>
                  <a:gd name="connsiteX44" fmla="*/ 339091 w 495302"/>
                  <a:gd name="connsiteY44" fmla="*/ 91680 h 262406"/>
                  <a:gd name="connsiteX45" fmla="*/ 339053 w 495302"/>
                  <a:gd name="connsiteY45" fmla="*/ 91823 h 262406"/>
                  <a:gd name="connsiteX46" fmla="*/ 338910 w 495302"/>
                  <a:gd name="connsiteY46" fmla="*/ 91785 h 26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95302" h="262406">
                    <a:moveTo>
                      <a:pt x="454877" y="69801"/>
                    </a:moveTo>
                    <a:cubicBezTo>
                      <a:pt x="408137" y="34893"/>
                      <a:pt x="354067" y="11076"/>
                      <a:pt x="296762" y="155"/>
                    </a:cubicBezTo>
                    <a:cubicBezTo>
                      <a:pt x="291586" y="-784"/>
                      <a:pt x="286628" y="2650"/>
                      <a:pt x="285689" y="7826"/>
                    </a:cubicBezTo>
                    <a:cubicBezTo>
                      <a:pt x="285636" y="8124"/>
                      <a:pt x="285596" y="8425"/>
                      <a:pt x="285570" y="8727"/>
                    </a:cubicBezTo>
                    <a:cubicBezTo>
                      <a:pt x="283877" y="28380"/>
                      <a:pt x="267376" y="43439"/>
                      <a:pt x="247651" y="43332"/>
                    </a:cubicBezTo>
                    <a:lnTo>
                      <a:pt x="247651" y="43332"/>
                    </a:lnTo>
                    <a:cubicBezTo>
                      <a:pt x="227981" y="43059"/>
                      <a:pt x="211618" y="28129"/>
                      <a:pt x="209551" y="8565"/>
                    </a:cubicBezTo>
                    <a:cubicBezTo>
                      <a:pt x="209020" y="3331"/>
                      <a:pt x="204347" y="-481"/>
                      <a:pt x="199113" y="50"/>
                    </a:cubicBezTo>
                    <a:cubicBezTo>
                      <a:pt x="198883" y="74"/>
                      <a:pt x="198653" y="105"/>
                      <a:pt x="198426" y="145"/>
                    </a:cubicBezTo>
                    <a:cubicBezTo>
                      <a:pt x="141121" y="10908"/>
                      <a:pt x="87073" y="34746"/>
                      <a:pt x="40482" y="69801"/>
                    </a:cubicBezTo>
                    <a:cubicBezTo>
                      <a:pt x="14828" y="89627"/>
                      <a:pt x="-136" y="120266"/>
                      <a:pt x="1" y="152688"/>
                    </a:cubicBezTo>
                    <a:lnTo>
                      <a:pt x="1" y="262407"/>
                    </a:lnTo>
                    <a:lnTo>
                      <a:pt x="19051" y="262407"/>
                    </a:lnTo>
                    <a:lnTo>
                      <a:pt x="19051" y="152688"/>
                    </a:lnTo>
                    <a:cubicBezTo>
                      <a:pt x="18890" y="126233"/>
                      <a:pt x="31047" y="101210"/>
                      <a:pt x="51941" y="84984"/>
                    </a:cubicBezTo>
                    <a:cubicBezTo>
                      <a:pt x="81343" y="62971"/>
                      <a:pt x="113902" y="45525"/>
                      <a:pt x="148515" y="33235"/>
                    </a:cubicBezTo>
                    <a:lnTo>
                      <a:pt x="133541" y="108102"/>
                    </a:lnTo>
                    <a:cubicBezTo>
                      <a:pt x="132511" y="113260"/>
                      <a:pt x="135858" y="118277"/>
                      <a:pt x="141017" y="119308"/>
                    </a:cubicBezTo>
                    <a:cubicBezTo>
                      <a:pt x="143206" y="119745"/>
                      <a:pt x="145478" y="119399"/>
                      <a:pt x="147438" y="118331"/>
                    </a:cubicBezTo>
                    <a:lnTo>
                      <a:pt x="238126" y="68906"/>
                    </a:lnTo>
                    <a:lnTo>
                      <a:pt x="238126" y="262407"/>
                    </a:lnTo>
                    <a:lnTo>
                      <a:pt x="257176" y="262407"/>
                    </a:lnTo>
                    <a:lnTo>
                      <a:pt x="257176" y="68906"/>
                    </a:lnTo>
                    <a:lnTo>
                      <a:pt x="347863" y="118369"/>
                    </a:lnTo>
                    <a:cubicBezTo>
                      <a:pt x="349265" y="119129"/>
                      <a:pt x="350832" y="119529"/>
                      <a:pt x="352426" y="119532"/>
                    </a:cubicBezTo>
                    <a:cubicBezTo>
                      <a:pt x="357687" y="119532"/>
                      <a:pt x="361952" y="115269"/>
                      <a:pt x="361953" y="110008"/>
                    </a:cubicBezTo>
                    <a:cubicBezTo>
                      <a:pt x="361953" y="109368"/>
                      <a:pt x="361889" y="108729"/>
                      <a:pt x="361760" y="108102"/>
                    </a:cubicBezTo>
                    <a:lnTo>
                      <a:pt x="346854" y="33549"/>
                    </a:lnTo>
                    <a:cubicBezTo>
                      <a:pt x="381402" y="45805"/>
                      <a:pt x="413932" y="63141"/>
                      <a:pt x="443371" y="84984"/>
                    </a:cubicBezTo>
                    <a:cubicBezTo>
                      <a:pt x="464259" y="101214"/>
                      <a:pt x="476411" y="126236"/>
                      <a:pt x="476251" y="152688"/>
                    </a:cubicBezTo>
                    <a:lnTo>
                      <a:pt x="476251" y="262407"/>
                    </a:lnTo>
                    <a:lnTo>
                      <a:pt x="495301" y="262407"/>
                    </a:lnTo>
                    <a:lnTo>
                      <a:pt x="495301" y="152688"/>
                    </a:lnTo>
                    <a:cubicBezTo>
                      <a:pt x="495449" y="120276"/>
                      <a:pt x="480508" y="89641"/>
                      <a:pt x="454877" y="69801"/>
                    </a:cubicBezTo>
                    <a:close/>
                    <a:moveTo>
                      <a:pt x="169279" y="26529"/>
                    </a:moveTo>
                    <a:cubicBezTo>
                      <a:pt x="177052" y="24301"/>
                      <a:pt x="184815" y="22262"/>
                      <a:pt x="192539" y="20662"/>
                    </a:cubicBezTo>
                    <a:cubicBezTo>
                      <a:pt x="197106" y="35965"/>
                      <a:pt x="207723" y="48740"/>
                      <a:pt x="221933" y="56028"/>
                    </a:cubicBezTo>
                    <a:lnTo>
                      <a:pt x="156373" y="91785"/>
                    </a:lnTo>
                    <a:cubicBezTo>
                      <a:pt x="156325" y="91807"/>
                      <a:pt x="156268" y="91786"/>
                      <a:pt x="156246" y="91739"/>
                    </a:cubicBezTo>
                    <a:cubicBezTo>
                      <a:pt x="156239" y="91720"/>
                      <a:pt x="156236" y="91700"/>
                      <a:pt x="156240" y="91680"/>
                    </a:cubicBezTo>
                    <a:close/>
                    <a:moveTo>
                      <a:pt x="338910" y="91785"/>
                    </a:moveTo>
                    <a:lnTo>
                      <a:pt x="273588" y="56152"/>
                    </a:lnTo>
                    <a:cubicBezTo>
                      <a:pt x="287847" y="48984"/>
                      <a:pt x="298415" y="36126"/>
                      <a:pt x="302686" y="20748"/>
                    </a:cubicBezTo>
                    <a:cubicBezTo>
                      <a:pt x="310430" y="22415"/>
                      <a:pt x="318250" y="24558"/>
                      <a:pt x="326070" y="26796"/>
                    </a:cubicBezTo>
                    <a:lnTo>
                      <a:pt x="339091" y="91680"/>
                    </a:lnTo>
                    <a:cubicBezTo>
                      <a:pt x="339120" y="91730"/>
                      <a:pt x="339102" y="91795"/>
                      <a:pt x="339053" y="91823"/>
                    </a:cubicBezTo>
                    <a:cubicBezTo>
                      <a:pt x="339003" y="91852"/>
                      <a:pt x="338939" y="91835"/>
                      <a:pt x="338910" y="91785"/>
                    </a:cubicBezTo>
                    <a:close/>
                  </a:path>
                </a:pathLst>
              </a:custGeom>
              <a:solidFill>
                <a:srgbClr val="000000"/>
              </a:solidFill>
              <a:ln w="9525" cap="flat">
                <a:noFill/>
                <a:prstDash val="solid"/>
                <a:miter/>
              </a:ln>
            </p:spPr>
            <p:txBody>
              <a:bodyPr rtlCol="0" anchor="ctr"/>
              <a:lstStyle/>
              <a:p>
                <a:endParaRPr lang="cy-GB"/>
              </a:p>
            </p:txBody>
          </p:sp>
        </p:grpSp>
      </p:grpSp>
      <p:grpSp>
        <p:nvGrpSpPr>
          <p:cNvPr id="58" name="Group 57">
            <a:extLst>
              <a:ext uri="{FF2B5EF4-FFF2-40B4-BE49-F238E27FC236}">
                <a16:creationId xmlns:a16="http://schemas.microsoft.com/office/drawing/2014/main" id="{0B58146D-D9ED-7166-F4BD-009E8153D4F9}"/>
              </a:ext>
            </a:extLst>
          </p:cNvPr>
          <p:cNvGrpSpPr/>
          <p:nvPr/>
        </p:nvGrpSpPr>
        <p:grpSpPr>
          <a:xfrm>
            <a:off x="9032452" y="3893708"/>
            <a:ext cx="2333625" cy="1091380"/>
            <a:chOff x="9032452" y="3893708"/>
            <a:chExt cx="2333625" cy="1091380"/>
          </a:xfrm>
        </p:grpSpPr>
        <p:sp>
          <p:nvSpPr>
            <p:cNvPr id="15" name="Rectangle: Rounded Corners 14">
              <a:extLst>
                <a:ext uri="{FF2B5EF4-FFF2-40B4-BE49-F238E27FC236}">
                  <a16:creationId xmlns:a16="http://schemas.microsoft.com/office/drawing/2014/main" id="{392A7E3D-6284-F46C-7D5A-92415DF619B9}"/>
                </a:ext>
              </a:extLst>
            </p:cNvPr>
            <p:cNvSpPr/>
            <p:nvPr/>
          </p:nvSpPr>
          <p:spPr>
            <a:xfrm>
              <a:off x="9032452" y="3893708"/>
              <a:ext cx="2333625" cy="109138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000" dirty="0">
                  <a:solidFill>
                    <a:schemeClr val="tx1"/>
                  </a:solidFill>
                  <a:latin typeface="Comic Sans MS" panose="030F0702030302020204" pitchFamily="66" charset="0"/>
                </a:rPr>
                <a:t>llong</a:t>
              </a:r>
            </a:p>
          </p:txBody>
        </p:sp>
        <p:pic>
          <p:nvPicPr>
            <p:cNvPr id="32" name="Graphic 31" descr="Sail Boat (Like Pirate) with solid fill">
              <a:extLst>
                <a:ext uri="{FF2B5EF4-FFF2-40B4-BE49-F238E27FC236}">
                  <a16:creationId xmlns:a16="http://schemas.microsoft.com/office/drawing/2014/main" id="{41E98E89-BF32-63E2-C899-D5D09600D009}"/>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10441976" y="4129180"/>
              <a:ext cx="675062" cy="614939"/>
            </a:xfrm>
            <a:prstGeom prst="rect">
              <a:avLst/>
            </a:prstGeom>
          </p:spPr>
        </p:pic>
        <p:grpSp>
          <p:nvGrpSpPr>
            <p:cNvPr id="50" name="Graphic 12" descr="School girl outline">
              <a:extLst>
                <a:ext uri="{FF2B5EF4-FFF2-40B4-BE49-F238E27FC236}">
                  <a16:creationId xmlns:a16="http://schemas.microsoft.com/office/drawing/2014/main" id="{FF5ECF2D-B111-497C-F592-BACEC42ACE52}"/>
                </a:ext>
              </a:extLst>
            </p:cNvPr>
            <p:cNvGrpSpPr/>
            <p:nvPr/>
          </p:nvGrpSpPr>
          <p:grpSpPr>
            <a:xfrm>
              <a:off x="9121097" y="3914367"/>
              <a:ext cx="226850" cy="223280"/>
              <a:chOff x="9441532" y="783015"/>
              <a:chExt cx="552456" cy="628650"/>
            </a:xfrm>
            <a:solidFill>
              <a:srgbClr val="000000"/>
            </a:solidFill>
          </p:grpSpPr>
          <p:sp>
            <p:nvSpPr>
              <p:cNvPr id="51" name="Freeform: Shape 50">
                <a:extLst>
                  <a:ext uri="{FF2B5EF4-FFF2-40B4-BE49-F238E27FC236}">
                    <a16:creationId xmlns:a16="http://schemas.microsoft.com/office/drawing/2014/main" id="{FF4D3B86-D106-3ED3-DC29-F37BC29720EB}"/>
                  </a:ext>
                </a:extLst>
              </p:cNvPr>
              <p:cNvSpPr/>
              <p:nvPr/>
            </p:nvSpPr>
            <p:spPr>
              <a:xfrm>
                <a:off x="9441532" y="783015"/>
                <a:ext cx="552456" cy="333406"/>
              </a:xfrm>
              <a:custGeom>
                <a:avLst/>
                <a:gdLst>
                  <a:gd name="connsiteX0" fmla="*/ 550996 w 552456"/>
                  <a:gd name="connsiteY0" fmla="*/ 290208 h 333406"/>
                  <a:gd name="connsiteX1" fmla="*/ 532527 w 552456"/>
                  <a:gd name="connsiteY1" fmla="*/ 260795 h 333406"/>
                  <a:gd name="connsiteX2" fmla="*/ 525707 w 552456"/>
                  <a:gd name="connsiteY2" fmla="*/ 228867 h 333406"/>
                  <a:gd name="connsiteX3" fmla="*/ 489855 w 552456"/>
                  <a:gd name="connsiteY3" fmla="*/ 158477 h 333406"/>
                  <a:gd name="connsiteX4" fmla="*/ 440583 w 552456"/>
                  <a:gd name="connsiteY4" fmla="*/ 158610 h 333406"/>
                  <a:gd name="connsiteX5" fmla="*/ 276229 w 552456"/>
                  <a:gd name="connsiteY5" fmla="*/ 0 h 333406"/>
                  <a:gd name="connsiteX6" fmla="*/ 111770 w 552456"/>
                  <a:gd name="connsiteY6" fmla="*/ 158572 h 333406"/>
                  <a:gd name="connsiteX7" fmla="*/ 62602 w 552456"/>
                  <a:gd name="connsiteY7" fmla="*/ 158477 h 333406"/>
                  <a:gd name="connsiteX8" fmla="*/ 26750 w 552456"/>
                  <a:gd name="connsiteY8" fmla="*/ 228857 h 333406"/>
                  <a:gd name="connsiteX9" fmla="*/ 19930 w 552456"/>
                  <a:gd name="connsiteY9" fmla="*/ 260795 h 333406"/>
                  <a:gd name="connsiteX10" fmla="*/ 1461 w 552456"/>
                  <a:gd name="connsiteY10" fmla="*/ 290208 h 333406"/>
                  <a:gd name="connsiteX11" fmla="*/ 4458 w 552456"/>
                  <a:gd name="connsiteY11" fmla="*/ 303340 h 333406"/>
                  <a:gd name="connsiteX12" fmla="*/ 9529 w 552456"/>
                  <a:gd name="connsiteY12" fmla="*/ 304800 h 333406"/>
                  <a:gd name="connsiteX13" fmla="*/ 10843 w 552456"/>
                  <a:gd name="connsiteY13" fmla="*/ 304714 h 333406"/>
                  <a:gd name="connsiteX14" fmla="*/ 121333 w 552456"/>
                  <a:gd name="connsiteY14" fmla="*/ 271510 h 333406"/>
                  <a:gd name="connsiteX15" fmla="*/ 140974 w 552456"/>
                  <a:gd name="connsiteY15" fmla="*/ 250660 h 333406"/>
                  <a:gd name="connsiteX16" fmla="*/ 345381 w 552456"/>
                  <a:gd name="connsiteY16" fmla="*/ 316705 h 333406"/>
                  <a:gd name="connsiteX17" fmla="*/ 411427 w 552456"/>
                  <a:gd name="connsiteY17" fmla="*/ 250660 h 333406"/>
                  <a:gd name="connsiteX18" fmla="*/ 431096 w 552456"/>
                  <a:gd name="connsiteY18" fmla="*/ 271501 h 333406"/>
                  <a:gd name="connsiteX19" fmla="*/ 541586 w 552456"/>
                  <a:gd name="connsiteY19" fmla="*/ 304705 h 333406"/>
                  <a:gd name="connsiteX20" fmla="*/ 542929 w 552456"/>
                  <a:gd name="connsiteY20" fmla="*/ 304800 h 333406"/>
                  <a:gd name="connsiteX21" fmla="*/ 552457 w 552456"/>
                  <a:gd name="connsiteY21" fmla="*/ 295278 h 333406"/>
                  <a:gd name="connsiteX22" fmla="*/ 550996 w 552456"/>
                  <a:gd name="connsiteY22" fmla="*/ 290208 h 333406"/>
                  <a:gd name="connsiteX23" fmla="*/ 276229 w 552456"/>
                  <a:gd name="connsiteY23" fmla="*/ 19050 h 333406"/>
                  <a:gd name="connsiteX24" fmla="*/ 422314 w 552456"/>
                  <a:gd name="connsiteY24" fmla="*/ 168278 h 333406"/>
                  <a:gd name="connsiteX25" fmla="*/ 422314 w 552456"/>
                  <a:gd name="connsiteY25" fmla="*/ 174384 h 333406"/>
                  <a:gd name="connsiteX26" fmla="*/ 421513 w 552456"/>
                  <a:gd name="connsiteY26" fmla="*/ 190700 h 333406"/>
                  <a:gd name="connsiteX27" fmla="*/ 313519 w 552456"/>
                  <a:gd name="connsiteY27" fmla="*/ 166773 h 333406"/>
                  <a:gd name="connsiteX28" fmla="*/ 270771 w 552456"/>
                  <a:gd name="connsiteY28" fmla="*/ 131359 h 333406"/>
                  <a:gd name="connsiteX29" fmla="*/ 258531 w 552456"/>
                  <a:gd name="connsiteY29" fmla="*/ 102784 h 333406"/>
                  <a:gd name="connsiteX30" fmla="*/ 249778 w 552456"/>
                  <a:gd name="connsiteY30" fmla="*/ 97012 h 333406"/>
                  <a:gd name="connsiteX31" fmla="*/ 249378 w 552456"/>
                  <a:gd name="connsiteY31" fmla="*/ 97012 h 333406"/>
                  <a:gd name="connsiteX32" fmla="*/ 240738 w 552456"/>
                  <a:gd name="connsiteY32" fmla="*/ 103518 h 333406"/>
                  <a:gd name="connsiteX33" fmla="*/ 229556 w 552456"/>
                  <a:gd name="connsiteY33" fmla="*/ 137036 h 333406"/>
                  <a:gd name="connsiteX34" fmla="*/ 209668 w 552456"/>
                  <a:gd name="connsiteY34" fmla="*/ 158172 h 333406"/>
                  <a:gd name="connsiteX35" fmla="*/ 130677 w 552456"/>
                  <a:gd name="connsiteY35" fmla="*/ 188938 h 333406"/>
                  <a:gd name="connsiteX36" fmla="*/ 130039 w 552456"/>
                  <a:gd name="connsiteY36" fmla="*/ 174384 h 333406"/>
                  <a:gd name="connsiteX37" fmla="*/ 276229 w 552456"/>
                  <a:gd name="connsiteY37" fmla="*/ 19050 h 333406"/>
                  <a:gd name="connsiteX38" fmla="*/ 110056 w 552456"/>
                  <a:gd name="connsiteY38" fmla="*/ 256165 h 333406"/>
                  <a:gd name="connsiteX39" fmla="*/ 29093 w 552456"/>
                  <a:gd name="connsiteY39" fmla="*/ 282359 h 333406"/>
                  <a:gd name="connsiteX40" fmla="*/ 28998 w 552456"/>
                  <a:gd name="connsiteY40" fmla="*/ 282226 h 333406"/>
                  <a:gd name="connsiteX41" fmla="*/ 36084 w 552456"/>
                  <a:gd name="connsiteY41" fmla="*/ 270920 h 333406"/>
                  <a:gd name="connsiteX42" fmla="*/ 45609 w 552456"/>
                  <a:gd name="connsiteY42" fmla="*/ 225866 h 333406"/>
                  <a:gd name="connsiteX43" fmla="*/ 69727 w 552456"/>
                  <a:gd name="connsiteY43" fmla="*/ 176165 h 333406"/>
                  <a:gd name="connsiteX44" fmla="*/ 87034 w 552456"/>
                  <a:gd name="connsiteY44" fmla="*/ 172860 h 333406"/>
                  <a:gd name="connsiteX45" fmla="*/ 111284 w 552456"/>
                  <a:gd name="connsiteY45" fmla="*/ 179794 h 333406"/>
                  <a:gd name="connsiteX46" fmla="*/ 113399 w 552456"/>
                  <a:gd name="connsiteY46" fmla="*/ 203768 h 333406"/>
                  <a:gd name="connsiteX47" fmla="*/ 124313 w 552456"/>
                  <a:gd name="connsiteY47" fmla="*/ 211663 h 333406"/>
                  <a:gd name="connsiteX48" fmla="*/ 126267 w 552456"/>
                  <a:gd name="connsiteY48" fmla="*/ 211131 h 333406"/>
                  <a:gd name="connsiteX49" fmla="*/ 127124 w 552456"/>
                  <a:gd name="connsiteY49" fmla="*/ 210798 h 333406"/>
                  <a:gd name="connsiteX50" fmla="*/ 131087 w 552456"/>
                  <a:gd name="connsiteY50" fmla="*/ 226533 h 333406"/>
                  <a:gd name="connsiteX51" fmla="*/ 110056 w 552456"/>
                  <a:gd name="connsiteY51" fmla="*/ 256165 h 333406"/>
                  <a:gd name="connsiteX52" fmla="*/ 276229 w 552456"/>
                  <a:gd name="connsiteY52" fmla="*/ 314325 h 333406"/>
                  <a:gd name="connsiteX53" fmla="*/ 150784 w 552456"/>
                  <a:gd name="connsiteY53" fmla="*/ 225743 h 333406"/>
                  <a:gd name="connsiteX54" fmla="*/ 149680 w 552456"/>
                  <a:gd name="connsiteY54" fmla="*/ 201930 h 333406"/>
                  <a:gd name="connsiteX55" fmla="*/ 216678 w 552456"/>
                  <a:gd name="connsiteY55" fmla="*/ 175841 h 333406"/>
                  <a:gd name="connsiteX56" fmla="*/ 247654 w 552456"/>
                  <a:gd name="connsiteY56" fmla="*/ 143066 h 333406"/>
                  <a:gd name="connsiteX57" fmla="*/ 250835 w 552456"/>
                  <a:gd name="connsiteY57" fmla="*/ 133541 h 333406"/>
                  <a:gd name="connsiteX58" fmla="*/ 251006 w 552456"/>
                  <a:gd name="connsiteY58" fmla="*/ 133541 h 333406"/>
                  <a:gd name="connsiteX59" fmla="*/ 253283 w 552456"/>
                  <a:gd name="connsiteY59" fmla="*/ 138855 h 333406"/>
                  <a:gd name="connsiteX60" fmla="*/ 309423 w 552456"/>
                  <a:gd name="connsiteY60" fmla="*/ 185376 h 333406"/>
                  <a:gd name="connsiteX61" fmla="*/ 401873 w 552456"/>
                  <a:gd name="connsiteY61" fmla="*/ 205854 h 333406"/>
                  <a:gd name="connsiteX62" fmla="*/ 401654 w 552456"/>
                  <a:gd name="connsiteY62" fmla="*/ 225638 h 333406"/>
                  <a:gd name="connsiteX63" fmla="*/ 276229 w 552456"/>
                  <a:gd name="connsiteY63" fmla="*/ 314325 h 333406"/>
                  <a:gd name="connsiteX64" fmla="*/ 442402 w 552456"/>
                  <a:gd name="connsiteY64" fmla="*/ 256165 h 333406"/>
                  <a:gd name="connsiteX65" fmla="*/ 421447 w 552456"/>
                  <a:gd name="connsiteY65" fmla="*/ 226533 h 333406"/>
                  <a:gd name="connsiteX66" fmla="*/ 425362 w 552456"/>
                  <a:gd name="connsiteY66" fmla="*/ 211055 h 333406"/>
                  <a:gd name="connsiteX67" fmla="*/ 427610 w 552456"/>
                  <a:gd name="connsiteY67" fmla="*/ 211550 h 333406"/>
                  <a:gd name="connsiteX68" fmla="*/ 429657 w 552456"/>
                  <a:gd name="connsiteY68" fmla="*/ 211779 h 333406"/>
                  <a:gd name="connsiteX69" fmla="*/ 439068 w 552456"/>
                  <a:gd name="connsiteY69" fmla="*/ 203759 h 333406"/>
                  <a:gd name="connsiteX70" fmla="*/ 441192 w 552456"/>
                  <a:gd name="connsiteY70" fmla="*/ 179689 h 333406"/>
                  <a:gd name="connsiteX71" fmla="*/ 482826 w 552456"/>
                  <a:gd name="connsiteY71" fmla="*/ 176165 h 333406"/>
                  <a:gd name="connsiteX72" fmla="*/ 506943 w 552456"/>
                  <a:gd name="connsiteY72" fmla="*/ 225876 h 333406"/>
                  <a:gd name="connsiteX73" fmla="*/ 516468 w 552456"/>
                  <a:gd name="connsiteY73" fmla="*/ 270920 h 333406"/>
                  <a:gd name="connsiteX74" fmla="*/ 523564 w 552456"/>
                  <a:gd name="connsiteY74" fmla="*/ 282226 h 333406"/>
                  <a:gd name="connsiteX75" fmla="*/ 523469 w 552456"/>
                  <a:gd name="connsiteY75" fmla="*/ 282369 h 333406"/>
                  <a:gd name="connsiteX76" fmla="*/ 442402 w 552456"/>
                  <a:gd name="connsiteY76" fmla="*/ 256165 h 333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552456" h="333406">
                    <a:moveTo>
                      <a:pt x="550996" y="290208"/>
                    </a:moveTo>
                    <a:lnTo>
                      <a:pt x="532527" y="260795"/>
                    </a:lnTo>
                    <a:cubicBezTo>
                      <a:pt x="526476" y="251323"/>
                      <a:pt x="524054" y="239983"/>
                      <a:pt x="525707" y="228867"/>
                    </a:cubicBezTo>
                    <a:cubicBezTo>
                      <a:pt x="531137" y="194881"/>
                      <a:pt x="518402" y="169888"/>
                      <a:pt x="489855" y="158477"/>
                    </a:cubicBezTo>
                    <a:cubicBezTo>
                      <a:pt x="474030" y="152159"/>
                      <a:pt x="456374" y="152207"/>
                      <a:pt x="440583" y="158610"/>
                    </a:cubicBezTo>
                    <a:cubicBezTo>
                      <a:pt x="433020" y="68971"/>
                      <a:pt x="362573" y="0"/>
                      <a:pt x="276229" y="0"/>
                    </a:cubicBezTo>
                    <a:cubicBezTo>
                      <a:pt x="190180" y="0"/>
                      <a:pt x="119371" y="69809"/>
                      <a:pt x="111770" y="158572"/>
                    </a:cubicBezTo>
                    <a:cubicBezTo>
                      <a:pt x="96003" y="152213"/>
                      <a:pt x="78392" y="152180"/>
                      <a:pt x="62602" y="158477"/>
                    </a:cubicBezTo>
                    <a:cubicBezTo>
                      <a:pt x="34027" y="169907"/>
                      <a:pt x="21321" y="194881"/>
                      <a:pt x="26750" y="228857"/>
                    </a:cubicBezTo>
                    <a:cubicBezTo>
                      <a:pt x="28403" y="239977"/>
                      <a:pt x="25981" y="251320"/>
                      <a:pt x="19930" y="260795"/>
                    </a:cubicBezTo>
                    <a:lnTo>
                      <a:pt x="1461" y="290208"/>
                    </a:lnTo>
                    <a:cubicBezTo>
                      <a:pt x="-1337" y="294662"/>
                      <a:pt x="5" y="300541"/>
                      <a:pt x="4458" y="303340"/>
                    </a:cubicBezTo>
                    <a:cubicBezTo>
                      <a:pt x="5978" y="304294"/>
                      <a:pt x="7735" y="304800"/>
                      <a:pt x="9529" y="304800"/>
                    </a:cubicBezTo>
                    <a:cubicBezTo>
                      <a:pt x="9968" y="304799"/>
                      <a:pt x="10407" y="304770"/>
                      <a:pt x="10843" y="304714"/>
                    </a:cubicBezTo>
                    <a:cubicBezTo>
                      <a:pt x="14120" y="304257"/>
                      <a:pt x="91691" y="293284"/>
                      <a:pt x="121333" y="271510"/>
                    </a:cubicBezTo>
                    <a:cubicBezTo>
                      <a:pt x="129096" y="265815"/>
                      <a:pt x="135753" y="258749"/>
                      <a:pt x="140974" y="250660"/>
                    </a:cubicBezTo>
                    <a:cubicBezTo>
                      <a:pt x="179181" y="325344"/>
                      <a:pt x="270697" y="354913"/>
                      <a:pt x="345381" y="316705"/>
                    </a:cubicBezTo>
                    <a:cubicBezTo>
                      <a:pt x="373787" y="302174"/>
                      <a:pt x="396894" y="279065"/>
                      <a:pt x="411427" y="250660"/>
                    </a:cubicBezTo>
                    <a:cubicBezTo>
                      <a:pt x="416660" y="258746"/>
                      <a:pt x="423326" y="265808"/>
                      <a:pt x="431096" y="271501"/>
                    </a:cubicBezTo>
                    <a:cubicBezTo>
                      <a:pt x="460747" y="293294"/>
                      <a:pt x="538319" y="304248"/>
                      <a:pt x="541586" y="304705"/>
                    </a:cubicBezTo>
                    <a:cubicBezTo>
                      <a:pt x="542030" y="304766"/>
                      <a:pt x="542479" y="304797"/>
                      <a:pt x="542929" y="304800"/>
                    </a:cubicBezTo>
                    <a:cubicBezTo>
                      <a:pt x="548189" y="304801"/>
                      <a:pt x="552455" y="300538"/>
                      <a:pt x="552457" y="295278"/>
                    </a:cubicBezTo>
                    <a:cubicBezTo>
                      <a:pt x="552457" y="293483"/>
                      <a:pt x="551951" y="291726"/>
                      <a:pt x="550996" y="290208"/>
                    </a:cubicBezTo>
                    <a:close/>
                    <a:moveTo>
                      <a:pt x="276229" y="19050"/>
                    </a:moveTo>
                    <a:cubicBezTo>
                      <a:pt x="355286" y="19050"/>
                      <a:pt x="419418" y="84773"/>
                      <a:pt x="422314" y="168278"/>
                    </a:cubicBezTo>
                    <a:lnTo>
                      <a:pt x="422314" y="174384"/>
                    </a:lnTo>
                    <a:cubicBezTo>
                      <a:pt x="422314" y="179822"/>
                      <a:pt x="422047" y="185280"/>
                      <a:pt x="421513" y="190700"/>
                    </a:cubicBezTo>
                    <a:lnTo>
                      <a:pt x="313519" y="166773"/>
                    </a:lnTo>
                    <a:cubicBezTo>
                      <a:pt x="294410" y="162517"/>
                      <a:pt x="278507" y="149343"/>
                      <a:pt x="270771" y="131359"/>
                    </a:cubicBezTo>
                    <a:lnTo>
                      <a:pt x="258531" y="102784"/>
                    </a:lnTo>
                    <a:cubicBezTo>
                      <a:pt x="257030" y="99283"/>
                      <a:pt x="253588" y="97012"/>
                      <a:pt x="249778" y="97012"/>
                    </a:cubicBezTo>
                    <a:lnTo>
                      <a:pt x="249378" y="97012"/>
                    </a:lnTo>
                    <a:cubicBezTo>
                      <a:pt x="245427" y="97177"/>
                      <a:pt x="241988" y="99766"/>
                      <a:pt x="240738" y="103518"/>
                    </a:cubicBezTo>
                    <a:lnTo>
                      <a:pt x="229556" y="137036"/>
                    </a:lnTo>
                    <a:cubicBezTo>
                      <a:pt x="226357" y="146663"/>
                      <a:pt x="219082" y="154394"/>
                      <a:pt x="209668" y="158172"/>
                    </a:cubicBezTo>
                    <a:lnTo>
                      <a:pt x="130677" y="188938"/>
                    </a:lnTo>
                    <a:cubicBezTo>
                      <a:pt x="130258" y="184118"/>
                      <a:pt x="130039" y="179251"/>
                      <a:pt x="130039" y="174384"/>
                    </a:cubicBezTo>
                    <a:cubicBezTo>
                      <a:pt x="130058" y="88725"/>
                      <a:pt x="195628" y="19050"/>
                      <a:pt x="276229" y="19050"/>
                    </a:cubicBezTo>
                    <a:close/>
                    <a:moveTo>
                      <a:pt x="110056" y="256165"/>
                    </a:moveTo>
                    <a:cubicBezTo>
                      <a:pt x="93863" y="268100"/>
                      <a:pt x="55706" y="277330"/>
                      <a:pt x="29093" y="282359"/>
                    </a:cubicBezTo>
                    <a:cubicBezTo>
                      <a:pt x="28979" y="282359"/>
                      <a:pt x="28941" y="282359"/>
                      <a:pt x="28998" y="282226"/>
                    </a:cubicBezTo>
                    <a:lnTo>
                      <a:pt x="36084" y="270920"/>
                    </a:lnTo>
                    <a:cubicBezTo>
                      <a:pt x="44609" y="257550"/>
                      <a:pt x="47993" y="241542"/>
                      <a:pt x="45609" y="225866"/>
                    </a:cubicBezTo>
                    <a:cubicBezTo>
                      <a:pt x="41628" y="200882"/>
                      <a:pt x="49743" y="184156"/>
                      <a:pt x="69727" y="176165"/>
                    </a:cubicBezTo>
                    <a:cubicBezTo>
                      <a:pt x="75232" y="173970"/>
                      <a:pt x="81107" y="172848"/>
                      <a:pt x="87034" y="172860"/>
                    </a:cubicBezTo>
                    <a:cubicBezTo>
                      <a:pt x="95597" y="172925"/>
                      <a:pt x="103980" y="175323"/>
                      <a:pt x="111284" y="179794"/>
                    </a:cubicBezTo>
                    <a:cubicBezTo>
                      <a:pt x="111463" y="187823"/>
                      <a:pt x="112170" y="195832"/>
                      <a:pt x="113399" y="203768"/>
                    </a:cubicBezTo>
                    <a:cubicBezTo>
                      <a:pt x="114233" y="208962"/>
                      <a:pt x="119119" y="212497"/>
                      <a:pt x="124313" y="211663"/>
                    </a:cubicBezTo>
                    <a:cubicBezTo>
                      <a:pt x="124981" y="211555"/>
                      <a:pt x="125636" y="211377"/>
                      <a:pt x="126267" y="211131"/>
                    </a:cubicBezTo>
                    <a:lnTo>
                      <a:pt x="127124" y="210798"/>
                    </a:lnTo>
                    <a:cubicBezTo>
                      <a:pt x="128163" y="216110"/>
                      <a:pt x="129486" y="221363"/>
                      <a:pt x="131087" y="226533"/>
                    </a:cubicBezTo>
                    <a:cubicBezTo>
                      <a:pt x="127802" y="238587"/>
                      <a:pt x="120350" y="249087"/>
                      <a:pt x="110056" y="256165"/>
                    </a:cubicBezTo>
                    <a:close/>
                    <a:moveTo>
                      <a:pt x="276229" y="314325"/>
                    </a:moveTo>
                    <a:cubicBezTo>
                      <a:pt x="219910" y="314229"/>
                      <a:pt x="169715" y="278784"/>
                      <a:pt x="150784" y="225743"/>
                    </a:cubicBezTo>
                    <a:cubicBezTo>
                      <a:pt x="152019" y="217811"/>
                      <a:pt x="151644" y="209713"/>
                      <a:pt x="149680" y="201930"/>
                    </a:cubicBezTo>
                    <a:lnTo>
                      <a:pt x="216678" y="175841"/>
                    </a:lnTo>
                    <a:cubicBezTo>
                      <a:pt x="231327" y="170012"/>
                      <a:pt x="242660" y="158020"/>
                      <a:pt x="247654" y="143066"/>
                    </a:cubicBezTo>
                    <a:lnTo>
                      <a:pt x="250835" y="133541"/>
                    </a:lnTo>
                    <a:cubicBezTo>
                      <a:pt x="250835" y="133417"/>
                      <a:pt x="250949" y="133417"/>
                      <a:pt x="251006" y="133541"/>
                    </a:cubicBezTo>
                    <a:lnTo>
                      <a:pt x="253283" y="138855"/>
                    </a:lnTo>
                    <a:cubicBezTo>
                      <a:pt x="263433" y="162483"/>
                      <a:pt x="284321" y="179792"/>
                      <a:pt x="309423" y="185376"/>
                    </a:cubicBezTo>
                    <a:lnTo>
                      <a:pt x="401873" y="205854"/>
                    </a:lnTo>
                    <a:cubicBezTo>
                      <a:pt x="400692" y="212389"/>
                      <a:pt x="400618" y="219078"/>
                      <a:pt x="401654" y="225638"/>
                    </a:cubicBezTo>
                    <a:cubicBezTo>
                      <a:pt x="382782" y="278730"/>
                      <a:pt x="332576" y="314231"/>
                      <a:pt x="276229" y="314325"/>
                    </a:cubicBezTo>
                    <a:close/>
                    <a:moveTo>
                      <a:pt x="442402" y="256165"/>
                    </a:moveTo>
                    <a:cubicBezTo>
                      <a:pt x="432141" y="249068"/>
                      <a:pt x="424719" y="238573"/>
                      <a:pt x="421447" y="226533"/>
                    </a:cubicBezTo>
                    <a:cubicBezTo>
                      <a:pt x="423022" y="221446"/>
                      <a:pt x="424329" y="216279"/>
                      <a:pt x="425362" y="211055"/>
                    </a:cubicBezTo>
                    <a:lnTo>
                      <a:pt x="427610" y="211550"/>
                    </a:lnTo>
                    <a:cubicBezTo>
                      <a:pt x="428282" y="211702"/>
                      <a:pt x="428969" y="211779"/>
                      <a:pt x="429657" y="211779"/>
                    </a:cubicBezTo>
                    <a:cubicBezTo>
                      <a:pt x="434339" y="211782"/>
                      <a:pt x="438328" y="208381"/>
                      <a:pt x="439068" y="203759"/>
                    </a:cubicBezTo>
                    <a:cubicBezTo>
                      <a:pt x="440297" y="195790"/>
                      <a:pt x="441006" y="187750"/>
                      <a:pt x="441192" y="179689"/>
                    </a:cubicBezTo>
                    <a:cubicBezTo>
                      <a:pt x="453771" y="172115"/>
                      <a:pt x="469154" y="170813"/>
                      <a:pt x="482826" y="176165"/>
                    </a:cubicBezTo>
                    <a:cubicBezTo>
                      <a:pt x="502828" y="184156"/>
                      <a:pt x="510925" y="200930"/>
                      <a:pt x="506943" y="225876"/>
                    </a:cubicBezTo>
                    <a:cubicBezTo>
                      <a:pt x="504560" y="241548"/>
                      <a:pt x="507944" y="257553"/>
                      <a:pt x="516468" y="270920"/>
                    </a:cubicBezTo>
                    <a:lnTo>
                      <a:pt x="523564" y="282226"/>
                    </a:lnTo>
                    <a:cubicBezTo>
                      <a:pt x="523621" y="282331"/>
                      <a:pt x="523564" y="282388"/>
                      <a:pt x="523469" y="282369"/>
                    </a:cubicBezTo>
                    <a:cubicBezTo>
                      <a:pt x="496761" y="277339"/>
                      <a:pt x="458651" y="268110"/>
                      <a:pt x="442402" y="256165"/>
                    </a:cubicBezTo>
                    <a:close/>
                  </a:path>
                </a:pathLst>
              </a:custGeom>
              <a:solidFill>
                <a:srgbClr val="000000"/>
              </a:solidFill>
              <a:ln w="9525" cap="flat">
                <a:noFill/>
                <a:prstDash val="solid"/>
                <a:miter/>
              </a:ln>
            </p:spPr>
            <p:txBody>
              <a:bodyPr rtlCol="0" anchor="ctr"/>
              <a:lstStyle/>
              <a:p>
                <a:endParaRPr lang="cy-GB"/>
              </a:p>
            </p:txBody>
          </p:sp>
          <p:sp>
            <p:nvSpPr>
              <p:cNvPr id="52" name="Freeform: Shape 51">
                <a:extLst>
                  <a:ext uri="{FF2B5EF4-FFF2-40B4-BE49-F238E27FC236}">
                    <a16:creationId xmlns:a16="http://schemas.microsoft.com/office/drawing/2014/main" id="{7CE4083A-CEED-633C-BB3A-967F17BB5135}"/>
                  </a:ext>
                </a:extLst>
              </p:cNvPr>
              <p:cNvSpPr/>
              <p:nvPr/>
            </p:nvSpPr>
            <p:spPr>
              <a:xfrm>
                <a:off x="9470110" y="1149258"/>
                <a:ext cx="495302" cy="262406"/>
              </a:xfrm>
              <a:custGeom>
                <a:avLst/>
                <a:gdLst>
                  <a:gd name="connsiteX0" fmla="*/ 454877 w 495302"/>
                  <a:gd name="connsiteY0" fmla="*/ 69801 h 262406"/>
                  <a:gd name="connsiteX1" fmla="*/ 296762 w 495302"/>
                  <a:gd name="connsiteY1" fmla="*/ 155 h 262406"/>
                  <a:gd name="connsiteX2" fmla="*/ 285689 w 495302"/>
                  <a:gd name="connsiteY2" fmla="*/ 7826 h 262406"/>
                  <a:gd name="connsiteX3" fmla="*/ 285570 w 495302"/>
                  <a:gd name="connsiteY3" fmla="*/ 8727 h 262406"/>
                  <a:gd name="connsiteX4" fmla="*/ 247651 w 495302"/>
                  <a:gd name="connsiteY4" fmla="*/ 43332 h 262406"/>
                  <a:gd name="connsiteX5" fmla="*/ 247651 w 495302"/>
                  <a:gd name="connsiteY5" fmla="*/ 43332 h 262406"/>
                  <a:gd name="connsiteX6" fmla="*/ 209551 w 495302"/>
                  <a:gd name="connsiteY6" fmla="*/ 8565 h 262406"/>
                  <a:gd name="connsiteX7" fmla="*/ 199113 w 495302"/>
                  <a:gd name="connsiteY7" fmla="*/ 50 h 262406"/>
                  <a:gd name="connsiteX8" fmla="*/ 198426 w 495302"/>
                  <a:gd name="connsiteY8" fmla="*/ 145 h 262406"/>
                  <a:gd name="connsiteX9" fmla="*/ 40482 w 495302"/>
                  <a:gd name="connsiteY9" fmla="*/ 69801 h 262406"/>
                  <a:gd name="connsiteX10" fmla="*/ 1 w 495302"/>
                  <a:gd name="connsiteY10" fmla="*/ 152688 h 262406"/>
                  <a:gd name="connsiteX11" fmla="*/ 1 w 495302"/>
                  <a:gd name="connsiteY11" fmla="*/ 262407 h 262406"/>
                  <a:gd name="connsiteX12" fmla="*/ 19051 w 495302"/>
                  <a:gd name="connsiteY12" fmla="*/ 262407 h 262406"/>
                  <a:gd name="connsiteX13" fmla="*/ 19051 w 495302"/>
                  <a:gd name="connsiteY13" fmla="*/ 152688 h 262406"/>
                  <a:gd name="connsiteX14" fmla="*/ 51941 w 495302"/>
                  <a:gd name="connsiteY14" fmla="*/ 84984 h 262406"/>
                  <a:gd name="connsiteX15" fmla="*/ 148515 w 495302"/>
                  <a:gd name="connsiteY15" fmla="*/ 33235 h 262406"/>
                  <a:gd name="connsiteX16" fmla="*/ 133541 w 495302"/>
                  <a:gd name="connsiteY16" fmla="*/ 108102 h 262406"/>
                  <a:gd name="connsiteX17" fmla="*/ 141017 w 495302"/>
                  <a:gd name="connsiteY17" fmla="*/ 119308 h 262406"/>
                  <a:gd name="connsiteX18" fmla="*/ 147438 w 495302"/>
                  <a:gd name="connsiteY18" fmla="*/ 118331 h 262406"/>
                  <a:gd name="connsiteX19" fmla="*/ 238126 w 495302"/>
                  <a:gd name="connsiteY19" fmla="*/ 68906 h 262406"/>
                  <a:gd name="connsiteX20" fmla="*/ 238126 w 495302"/>
                  <a:gd name="connsiteY20" fmla="*/ 262407 h 262406"/>
                  <a:gd name="connsiteX21" fmla="*/ 257176 w 495302"/>
                  <a:gd name="connsiteY21" fmla="*/ 262407 h 262406"/>
                  <a:gd name="connsiteX22" fmla="*/ 257176 w 495302"/>
                  <a:gd name="connsiteY22" fmla="*/ 68906 h 262406"/>
                  <a:gd name="connsiteX23" fmla="*/ 347863 w 495302"/>
                  <a:gd name="connsiteY23" fmla="*/ 118369 h 262406"/>
                  <a:gd name="connsiteX24" fmla="*/ 352426 w 495302"/>
                  <a:gd name="connsiteY24" fmla="*/ 119532 h 262406"/>
                  <a:gd name="connsiteX25" fmla="*/ 361953 w 495302"/>
                  <a:gd name="connsiteY25" fmla="*/ 110008 h 262406"/>
                  <a:gd name="connsiteX26" fmla="*/ 361760 w 495302"/>
                  <a:gd name="connsiteY26" fmla="*/ 108102 h 262406"/>
                  <a:gd name="connsiteX27" fmla="*/ 346854 w 495302"/>
                  <a:gd name="connsiteY27" fmla="*/ 33549 h 262406"/>
                  <a:gd name="connsiteX28" fmla="*/ 443371 w 495302"/>
                  <a:gd name="connsiteY28" fmla="*/ 84984 h 262406"/>
                  <a:gd name="connsiteX29" fmla="*/ 476251 w 495302"/>
                  <a:gd name="connsiteY29" fmla="*/ 152688 h 262406"/>
                  <a:gd name="connsiteX30" fmla="*/ 476251 w 495302"/>
                  <a:gd name="connsiteY30" fmla="*/ 262407 h 262406"/>
                  <a:gd name="connsiteX31" fmla="*/ 495301 w 495302"/>
                  <a:gd name="connsiteY31" fmla="*/ 262407 h 262406"/>
                  <a:gd name="connsiteX32" fmla="*/ 495301 w 495302"/>
                  <a:gd name="connsiteY32" fmla="*/ 152688 h 262406"/>
                  <a:gd name="connsiteX33" fmla="*/ 454877 w 495302"/>
                  <a:gd name="connsiteY33" fmla="*/ 69801 h 262406"/>
                  <a:gd name="connsiteX34" fmla="*/ 169279 w 495302"/>
                  <a:gd name="connsiteY34" fmla="*/ 26529 h 262406"/>
                  <a:gd name="connsiteX35" fmla="*/ 192539 w 495302"/>
                  <a:gd name="connsiteY35" fmla="*/ 20662 h 262406"/>
                  <a:gd name="connsiteX36" fmla="*/ 221933 w 495302"/>
                  <a:gd name="connsiteY36" fmla="*/ 56028 h 262406"/>
                  <a:gd name="connsiteX37" fmla="*/ 156373 w 495302"/>
                  <a:gd name="connsiteY37" fmla="*/ 91785 h 262406"/>
                  <a:gd name="connsiteX38" fmla="*/ 156246 w 495302"/>
                  <a:gd name="connsiteY38" fmla="*/ 91739 h 262406"/>
                  <a:gd name="connsiteX39" fmla="*/ 156240 w 495302"/>
                  <a:gd name="connsiteY39" fmla="*/ 91680 h 262406"/>
                  <a:gd name="connsiteX40" fmla="*/ 338910 w 495302"/>
                  <a:gd name="connsiteY40" fmla="*/ 91785 h 262406"/>
                  <a:gd name="connsiteX41" fmla="*/ 273588 w 495302"/>
                  <a:gd name="connsiteY41" fmla="*/ 56152 h 262406"/>
                  <a:gd name="connsiteX42" fmla="*/ 302686 w 495302"/>
                  <a:gd name="connsiteY42" fmla="*/ 20748 h 262406"/>
                  <a:gd name="connsiteX43" fmla="*/ 326070 w 495302"/>
                  <a:gd name="connsiteY43" fmla="*/ 26796 h 262406"/>
                  <a:gd name="connsiteX44" fmla="*/ 339091 w 495302"/>
                  <a:gd name="connsiteY44" fmla="*/ 91680 h 262406"/>
                  <a:gd name="connsiteX45" fmla="*/ 339053 w 495302"/>
                  <a:gd name="connsiteY45" fmla="*/ 91823 h 262406"/>
                  <a:gd name="connsiteX46" fmla="*/ 338910 w 495302"/>
                  <a:gd name="connsiteY46" fmla="*/ 91785 h 26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95302" h="262406">
                    <a:moveTo>
                      <a:pt x="454877" y="69801"/>
                    </a:moveTo>
                    <a:cubicBezTo>
                      <a:pt x="408137" y="34893"/>
                      <a:pt x="354067" y="11076"/>
                      <a:pt x="296762" y="155"/>
                    </a:cubicBezTo>
                    <a:cubicBezTo>
                      <a:pt x="291586" y="-784"/>
                      <a:pt x="286628" y="2650"/>
                      <a:pt x="285689" y="7826"/>
                    </a:cubicBezTo>
                    <a:cubicBezTo>
                      <a:pt x="285636" y="8124"/>
                      <a:pt x="285596" y="8425"/>
                      <a:pt x="285570" y="8727"/>
                    </a:cubicBezTo>
                    <a:cubicBezTo>
                      <a:pt x="283877" y="28380"/>
                      <a:pt x="267376" y="43439"/>
                      <a:pt x="247651" y="43332"/>
                    </a:cubicBezTo>
                    <a:lnTo>
                      <a:pt x="247651" y="43332"/>
                    </a:lnTo>
                    <a:cubicBezTo>
                      <a:pt x="227981" y="43059"/>
                      <a:pt x="211618" y="28129"/>
                      <a:pt x="209551" y="8565"/>
                    </a:cubicBezTo>
                    <a:cubicBezTo>
                      <a:pt x="209020" y="3331"/>
                      <a:pt x="204347" y="-481"/>
                      <a:pt x="199113" y="50"/>
                    </a:cubicBezTo>
                    <a:cubicBezTo>
                      <a:pt x="198883" y="74"/>
                      <a:pt x="198653" y="105"/>
                      <a:pt x="198426" y="145"/>
                    </a:cubicBezTo>
                    <a:cubicBezTo>
                      <a:pt x="141121" y="10908"/>
                      <a:pt x="87073" y="34746"/>
                      <a:pt x="40482" y="69801"/>
                    </a:cubicBezTo>
                    <a:cubicBezTo>
                      <a:pt x="14828" y="89627"/>
                      <a:pt x="-136" y="120266"/>
                      <a:pt x="1" y="152688"/>
                    </a:cubicBezTo>
                    <a:lnTo>
                      <a:pt x="1" y="262407"/>
                    </a:lnTo>
                    <a:lnTo>
                      <a:pt x="19051" y="262407"/>
                    </a:lnTo>
                    <a:lnTo>
                      <a:pt x="19051" y="152688"/>
                    </a:lnTo>
                    <a:cubicBezTo>
                      <a:pt x="18890" y="126233"/>
                      <a:pt x="31047" y="101210"/>
                      <a:pt x="51941" y="84984"/>
                    </a:cubicBezTo>
                    <a:cubicBezTo>
                      <a:pt x="81343" y="62971"/>
                      <a:pt x="113902" y="45525"/>
                      <a:pt x="148515" y="33235"/>
                    </a:cubicBezTo>
                    <a:lnTo>
                      <a:pt x="133541" y="108102"/>
                    </a:lnTo>
                    <a:cubicBezTo>
                      <a:pt x="132511" y="113260"/>
                      <a:pt x="135858" y="118277"/>
                      <a:pt x="141017" y="119308"/>
                    </a:cubicBezTo>
                    <a:cubicBezTo>
                      <a:pt x="143206" y="119745"/>
                      <a:pt x="145478" y="119399"/>
                      <a:pt x="147438" y="118331"/>
                    </a:cubicBezTo>
                    <a:lnTo>
                      <a:pt x="238126" y="68906"/>
                    </a:lnTo>
                    <a:lnTo>
                      <a:pt x="238126" y="262407"/>
                    </a:lnTo>
                    <a:lnTo>
                      <a:pt x="257176" y="262407"/>
                    </a:lnTo>
                    <a:lnTo>
                      <a:pt x="257176" y="68906"/>
                    </a:lnTo>
                    <a:lnTo>
                      <a:pt x="347863" y="118369"/>
                    </a:lnTo>
                    <a:cubicBezTo>
                      <a:pt x="349265" y="119129"/>
                      <a:pt x="350832" y="119529"/>
                      <a:pt x="352426" y="119532"/>
                    </a:cubicBezTo>
                    <a:cubicBezTo>
                      <a:pt x="357687" y="119532"/>
                      <a:pt x="361952" y="115269"/>
                      <a:pt x="361953" y="110008"/>
                    </a:cubicBezTo>
                    <a:cubicBezTo>
                      <a:pt x="361953" y="109368"/>
                      <a:pt x="361889" y="108729"/>
                      <a:pt x="361760" y="108102"/>
                    </a:cubicBezTo>
                    <a:lnTo>
                      <a:pt x="346854" y="33549"/>
                    </a:lnTo>
                    <a:cubicBezTo>
                      <a:pt x="381402" y="45805"/>
                      <a:pt x="413932" y="63141"/>
                      <a:pt x="443371" y="84984"/>
                    </a:cubicBezTo>
                    <a:cubicBezTo>
                      <a:pt x="464259" y="101214"/>
                      <a:pt x="476411" y="126236"/>
                      <a:pt x="476251" y="152688"/>
                    </a:cubicBezTo>
                    <a:lnTo>
                      <a:pt x="476251" y="262407"/>
                    </a:lnTo>
                    <a:lnTo>
                      <a:pt x="495301" y="262407"/>
                    </a:lnTo>
                    <a:lnTo>
                      <a:pt x="495301" y="152688"/>
                    </a:lnTo>
                    <a:cubicBezTo>
                      <a:pt x="495449" y="120276"/>
                      <a:pt x="480508" y="89641"/>
                      <a:pt x="454877" y="69801"/>
                    </a:cubicBezTo>
                    <a:close/>
                    <a:moveTo>
                      <a:pt x="169279" y="26529"/>
                    </a:moveTo>
                    <a:cubicBezTo>
                      <a:pt x="177052" y="24301"/>
                      <a:pt x="184815" y="22262"/>
                      <a:pt x="192539" y="20662"/>
                    </a:cubicBezTo>
                    <a:cubicBezTo>
                      <a:pt x="197106" y="35965"/>
                      <a:pt x="207723" y="48740"/>
                      <a:pt x="221933" y="56028"/>
                    </a:cubicBezTo>
                    <a:lnTo>
                      <a:pt x="156373" y="91785"/>
                    </a:lnTo>
                    <a:cubicBezTo>
                      <a:pt x="156325" y="91807"/>
                      <a:pt x="156268" y="91786"/>
                      <a:pt x="156246" y="91739"/>
                    </a:cubicBezTo>
                    <a:cubicBezTo>
                      <a:pt x="156239" y="91720"/>
                      <a:pt x="156236" y="91700"/>
                      <a:pt x="156240" y="91680"/>
                    </a:cubicBezTo>
                    <a:close/>
                    <a:moveTo>
                      <a:pt x="338910" y="91785"/>
                    </a:moveTo>
                    <a:lnTo>
                      <a:pt x="273588" y="56152"/>
                    </a:lnTo>
                    <a:cubicBezTo>
                      <a:pt x="287847" y="48984"/>
                      <a:pt x="298415" y="36126"/>
                      <a:pt x="302686" y="20748"/>
                    </a:cubicBezTo>
                    <a:cubicBezTo>
                      <a:pt x="310430" y="22415"/>
                      <a:pt x="318250" y="24558"/>
                      <a:pt x="326070" y="26796"/>
                    </a:cubicBezTo>
                    <a:lnTo>
                      <a:pt x="339091" y="91680"/>
                    </a:lnTo>
                    <a:cubicBezTo>
                      <a:pt x="339120" y="91730"/>
                      <a:pt x="339102" y="91795"/>
                      <a:pt x="339053" y="91823"/>
                    </a:cubicBezTo>
                    <a:cubicBezTo>
                      <a:pt x="339003" y="91852"/>
                      <a:pt x="338939" y="91835"/>
                      <a:pt x="338910" y="91785"/>
                    </a:cubicBezTo>
                    <a:close/>
                  </a:path>
                </a:pathLst>
              </a:custGeom>
              <a:solidFill>
                <a:srgbClr val="000000"/>
              </a:solidFill>
              <a:ln w="9525" cap="flat">
                <a:noFill/>
                <a:prstDash val="solid"/>
                <a:miter/>
              </a:ln>
            </p:spPr>
            <p:txBody>
              <a:bodyPr rtlCol="0" anchor="ctr"/>
              <a:lstStyle/>
              <a:p>
                <a:endParaRPr lang="cy-GB"/>
              </a:p>
            </p:txBody>
          </p:sp>
        </p:grpSp>
      </p:grpSp>
    </p:spTree>
    <p:extLst>
      <p:ext uri="{BB962C8B-B14F-4D97-AF65-F5344CB8AC3E}">
        <p14:creationId xmlns:p14="http://schemas.microsoft.com/office/powerpoint/2010/main" val="1753631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2E2A7A-5181-3F1E-754D-2BF183838CBF}"/>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9AA2F5D8-F4A5-07CB-0EC7-5C13F8149D86}"/>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926F98D7-B348-345F-BF35-E13B1611B176}"/>
              </a:ext>
            </a:extLst>
          </p:cNvPr>
          <p:cNvSpPr/>
          <p:nvPr/>
        </p:nvSpPr>
        <p:spPr>
          <a:xfrm rot="10800000">
            <a:off x="165060" y="127820"/>
            <a:ext cx="11849957" cy="6567948"/>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descr="A cartoon star holding a drill&#10;&#10;Description automatically generated">
            <a:extLst>
              <a:ext uri="{FF2B5EF4-FFF2-40B4-BE49-F238E27FC236}">
                <a16:creationId xmlns:a16="http://schemas.microsoft.com/office/drawing/2014/main" id="{C4AB6D0D-3B03-8413-28F4-4E3BD3ED76A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76536" y="308513"/>
            <a:ext cx="2054633" cy="1334455"/>
          </a:xfrm>
          <a:prstGeom prst="rect">
            <a:avLst/>
          </a:prstGeom>
        </p:spPr>
      </p:pic>
      <p:sp>
        <p:nvSpPr>
          <p:cNvPr id="5" name="Rectangle: Rounded Corners 4">
            <a:extLst>
              <a:ext uri="{FF2B5EF4-FFF2-40B4-BE49-F238E27FC236}">
                <a16:creationId xmlns:a16="http://schemas.microsoft.com/office/drawing/2014/main" id="{DBB85BDA-F66B-A4BD-D52B-5D9E272FE8F1}"/>
              </a:ext>
            </a:extLst>
          </p:cNvPr>
          <p:cNvSpPr/>
          <p:nvPr/>
        </p:nvSpPr>
        <p:spPr>
          <a:xfrm>
            <a:off x="4357503" y="1660756"/>
            <a:ext cx="2664542" cy="109138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4400" dirty="0">
                <a:solidFill>
                  <a:schemeClr val="tx1"/>
                </a:solidFill>
                <a:latin typeface="Comic Sans MS" panose="030F0702030302020204" pitchFamily="66" charset="0"/>
              </a:rPr>
              <a:t>roedd</a:t>
            </a:r>
            <a:r>
              <a:rPr lang="cy-GB" sz="4800" dirty="0">
                <a:solidFill>
                  <a:schemeClr val="tx1"/>
                </a:solidFill>
                <a:latin typeface="Comic Sans MS" panose="030F0702030302020204" pitchFamily="66" charset="0"/>
              </a:rPr>
              <a:t> e </a:t>
            </a:r>
          </a:p>
        </p:txBody>
      </p:sp>
      <p:sp>
        <p:nvSpPr>
          <p:cNvPr id="4" name="Rectangle: Rounded Corners 3">
            <a:extLst>
              <a:ext uri="{FF2B5EF4-FFF2-40B4-BE49-F238E27FC236}">
                <a16:creationId xmlns:a16="http://schemas.microsoft.com/office/drawing/2014/main" id="{1593CD45-5770-75A3-DD2A-2C9C61AFC1B4}"/>
              </a:ext>
            </a:extLst>
          </p:cNvPr>
          <p:cNvSpPr/>
          <p:nvPr/>
        </p:nvSpPr>
        <p:spPr>
          <a:xfrm>
            <a:off x="3057525" y="3643627"/>
            <a:ext cx="5257800" cy="109138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4000" dirty="0">
                <a:solidFill>
                  <a:schemeClr val="tx1"/>
                </a:solidFill>
                <a:latin typeface="Comic Sans MS" panose="030F0702030302020204" pitchFamily="66" charset="0"/>
              </a:rPr>
              <a:t>roedd Barti Ddu </a:t>
            </a:r>
          </a:p>
        </p:txBody>
      </p:sp>
      <p:pic>
        <p:nvPicPr>
          <p:cNvPr id="14" name="Picture 13" descr="A green circle with a white check mark&#10;&#10;Description automatically generated">
            <a:extLst>
              <a:ext uri="{FF2B5EF4-FFF2-40B4-BE49-F238E27FC236}">
                <a16:creationId xmlns:a16="http://schemas.microsoft.com/office/drawing/2014/main" id="{33846770-49A2-E739-A4E6-63B3C60AC0DC}"/>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45691" y="1967122"/>
            <a:ext cx="2054633" cy="2054633"/>
          </a:xfrm>
          <a:prstGeom prst="rect">
            <a:avLst/>
          </a:prstGeom>
        </p:spPr>
      </p:pic>
      <p:sp>
        <p:nvSpPr>
          <p:cNvPr id="6" name="Rectangle: Rounded Corners 5">
            <a:extLst>
              <a:ext uri="{FF2B5EF4-FFF2-40B4-BE49-F238E27FC236}">
                <a16:creationId xmlns:a16="http://schemas.microsoft.com/office/drawing/2014/main" id="{DFB293B6-13E9-252E-EB91-68B77774450C}"/>
              </a:ext>
            </a:extLst>
          </p:cNvPr>
          <p:cNvSpPr/>
          <p:nvPr/>
        </p:nvSpPr>
        <p:spPr>
          <a:xfrm>
            <a:off x="788871" y="6158963"/>
            <a:ext cx="1591153" cy="437868"/>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solidFill>
                  <a:schemeClr val="tx1"/>
                </a:solidFill>
                <a:latin typeface="Comic Sans MS" panose="030F0702030302020204" pitchFamily="66" charset="0"/>
              </a:rPr>
              <a:t>cadarnhaol</a:t>
            </a:r>
            <a:endParaRPr lang="cy-GB" sz="2000" dirty="0">
              <a:solidFill>
                <a:schemeClr val="tx1"/>
              </a:solidFill>
              <a:latin typeface="Comic Sans MS" panose="030F0702030302020204" pitchFamily="66" charset="0"/>
            </a:endParaRPr>
          </a:p>
        </p:txBody>
      </p:sp>
    </p:spTree>
    <p:extLst>
      <p:ext uri="{BB962C8B-B14F-4D97-AF65-F5344CB8AC3E}">
        <p14:creationId xmlns:p14="http://schemas.microsoft.com/office/powerpoint/2010/main" val="1601417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277013-B9DA-2B49-86D1-DB26DEE4B432}"/>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0B40AEB6-D034-C7A6-838A-2E5789C1D428}"/>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23030906-A2AA-24F9-5AFC-8E25AD1EED64}"/>
              </a:ext>
            </a:extLst>
          </p:cNvPr>
          <p:cNvSpPr/>
          <p:nvPr/>
        </p:nvSpPr>
        <p:spPr>
          <a:xfrm rot="10800000">
            <a:off x="171021" y="98963"/>
            <a:ext cx="11849957" cy="6567948"/>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descr="A cartoon star holding a drill&#10;&#10;Description automatically generated">
            <a:extLst>
              <a:ext uri="{FF2B5EF4-FFF2-40B4-BE49-F238E27FC236}">
                <a16:creationId xmlns:a16="http://schemas.microsoft.com/office/drawing/2014/main" id="{CBF5CB51-147B-24B6-8CCA-480C6A0A0C9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436" y="98963"/>
            <a:ext cx="1907455" cy="1238865"/>
          </a:xfrm>
          <a:prstGeom prst="rect">
            <a:avLst/>
          </a:prstGeom>
        </p:spPr>
      </p:pic>
      <p:sp>
        <p:nvSpPr>
          <p:cNvPr id="5" name="Rectangle: Rounded Corners 4">
            <a:extLst>
              <a:ext uri="{FF2B5EF4-FFF2-40B4-BE49-F238E27FC236}">
                <a16:creationId xmlns:a16="http://schemas.microsoft.com/office/drawing/2014/main" id="{8E240AB5-530B-3A51-E63F-FB1F02E0C0EB}"/>
              </a:ext>
            </a:extLst>
          </p:cNvPr>
          <p:cNvSpPr/>
          <p:nvPr/>
        </p:nvSpPr>
        <p:spPr>
          <a:xfrm>
            <a:off x="296805" y="2366359"/>
            <a:ext cx="1907455"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Roedd</a:t>
            </a:r>
          </a:p>
        </p:txBody>
      </p:sp>
      <p:sp>
        <p:nvSpPr>
          <p:cNvPr id="6" name="Rectangle: Rounded Corners 5">
            <a:extLst>
              <a:ext uri="{FF2B5EF4-FFF2-40B4-BE49-F238E27FC236}">
                <a16:creationId xmlns:a16="http://schemas.microsoft.com/office/drawing/2014/main" id="{1FFBC385-9CD4-659A-B26D-F010EE3906B8}"/>
              </a:ext>
            </a:extLst>
          </p:cNvPr>
          <p:cNvSpPr/>
          <p:nvPr/>
        </p:nvSpPr>
        <p:spPr>
          <a:xfrm>
            <a:off x="6193557" y="2366359"/>
            <a:ext cx="1731244"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hoffi</a:t>
            </a:r>
          </a:p>
        </p:txBody>
      </p:sp>
      <p:sp>
        <p:nvSpPr>
          <p:cNvPr id="7" name="Rectangle: Rounded Corners 6">
            <a:extLst>
              <a:ext uri="{FF2B5EF4-FFF2-40B4-BE49-F238E27FC236}">
                <a16:creationId xmlns:a16="http://schemas.microsoft.com/office/drawing/2014/main" id="{6DA94F78-5A64-CD19-7B04-F53AEA91D4B4}"/>
              </a:ext>
            </a:extLst>
          </p:cNvPr>
          <p:cNvSpPr/>
          <p:nvPr/>
        </p:nvSpPr>
        <p:spPr>
          <a:xfrm>
            <a:off x="5256534" y="2366359"/>
            <a:ext cx="868000"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yn</a:t>
            </a:r>
          </a:p>
        </p:txBody>
      </p:sp>
      <p:sp>
        <p:nvSpPr>
          <p:cNvPr id="8" name="Rectangle: Rounded Corners 7">
            <a:extLst>
              <a:ext uri="{FF2B5EF4-FFF2-40B4-BE49-F238E27FC236}">
                <a16:creationId xmlns:a16="http://schemas.microsoft.com/office/drawing/2014/main" id="{3386916D-F681-7C27-12BA-F31E433966B8}"/>
              </a:ext>
            </a:extLst>
          </p:cNvPr>
          <p:cNvSpPr/>
          <p:nvPr/>
        </p:nvSpPr>
        <p:spPr>
          <a:xfrm>
            <a:off x="2256578" y="2359517"/>
            <a:ext cx="2930934"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Barti Ddu</a:t>
            </a:r>
          </a:p>
        </p:txBody>
      </p:sp>
      <p:sp>
        <p:nvSpPr>
          <p:cNvPr id="9" name="Rectangle: Rounded Corners 8">
            <a:extLst>
              <a:ext uri="{FF2B5EF4-FFF2-40B4-BE49-F238E27FC236}">
                <a16:creationId xmlns:a16="http://schemas.microsoft.com/office/drawing/2014/main" id="{AF5F92A1-6E4C-A658-87EA-E4878D66B928}"/>
              </a:ext>
            </a:extLst>
          </p:cNvPr>
          <p:cNvSpPr/>
          <p:nvPr/>
        </p:nvSpPr>
        <p:spPr>
          <a:xfrm>
            <a:off x="7993824" y="2366359"/>
            <a:ext cx="3398076"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dillad </a:t>
            </a:r>
            <a:r>
              <a:rPr lang="cy-GB" sz="4400" dirty="0" err="1">
                <a:solidFill>
                  <a:schemeClr val="tx1"/>
                </a:solidFill>
                <a:latin typeface="Comic Sans MS" panose="030F0702030302020204" pitchFamily="66" charset="0"/>
              </a:rPr>
              <a:t>fansi</a:t>
            </a:r>
            <a:r>
              <a:rPr lang="cy-GB" sz="4400" dirty="0">
                <a:solidFill>
                  <a:schemeClr val="tx1"/>
                </a:solidFill>
                <a:latin typeface="Comic Sans MS" panose="030F0702030302020204" pitchFamily="66" charset="0"/>
              </a:rPr>
              <a:t>.</a:t>
            </a:r>
          </a:p>
        </p:txBody>
      </p:sp>
      <p:pic>
        <p:nvPicPr>
          <p:cNvPr id="10" name="Graphic 9" descr="Suit with solid fill">
            <a:extLst>
              <a:ext uri="{FF2B5EF4-FFF2-40B4-BE49-F238E27FC236}">
                <a16:creationId xmlns:a16="http://schemas.microsoft.com/office/drawing/2014/main" id="{794C7763-529E-3C24-EC67-160BE8B5BDB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29318" y="4216746"/>
            <a:ext cx="2390432" cy="2390432"/>
          </a:xfrm>
          <a:prstGeom prst="rect">
            <a:avLst/>
          </a:prstGeom>
        </p:spPr>
      </p:pic>
    </p:spTree>
    <p:extLst>
      <p:ext uri="{BB962C8B-B14F-4D97-AF65-F5344CB8AC3E}">
        <p14:creationId xmlns:p14="http://schemas.microsoft.com/office/powerpoint/2010/main" val="182628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728A64-62BD-12ED-BB6A-F700A6CCE523}"/>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97423F3F-5372-D497-FB8E-E5BAB2D25687}"/>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451968AA-7681-3155-A122-CF81F9DBD35D}"/>
              </a:ext>
            </a:extLst>
          </p:cNvPr>
          <p:cNvSpPr/>
          <p:nvPr/>
        </p:nvSpPr>
        <p:spPr>
          <a:xfrm rot="10800000">
            <a:off x="171021" y="98963"/>
            <a:ext cx="11849957" cy="6567948"/>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descr="A cartoon star holding a drill&#10;&#10;Description automatically generated">
            <a:extLst>
              <a:ext uri="{FF2B5EF4-FFF2-40B4-BE49-F238E27FC236}">
                <a16:creationId xmlns:a16="http://schemas.microsoft.com/office/drawing/2014/main" id="{BBF849F9-4C32-4AAC-C9B7-52F7F6D8983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436" y="98963"/>
            <a:ext cx="1907455" cy="1238865"/>
          </a:xfrm>
          <a:prstGeom prst="rect">
            <a:avLst/>
          </a:prstGeom>
        </p:spPr>
      </p:pic>
      <p:sp>
        <p:nvSpPr>
          <p:cNvPr id="5" name="Rectangle: Rounded Corners 4">
            <a:extLst>
              <a:ext uri="{FF2B5EF4-FFF2-40B4-BE49-F238E27FC236}">
                <a16:creationId xmlns:a16="http://schemas.microsoft.com/office/drawing/2014/main" id="{B8253F8E-4EB3-B497-1722-B6018E761F24}"/>
              </a:ext>
            </a:extLst>
          </p:cNvPr>
          <p:cNvSpPr/>
          <p:nvPr/>
        </p:nvSpPr>
        <p:spPr>
          <a:xfrm>
            <a:off x="296805" y="2366359"/>
            <a:ext cx="1907455"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Roedd</a:t>
            </a:r>
          </a:p>
        </p:txBody>
      </p:sp>
      <p:sp>
        <p:nvSpPr>
          <p:cNvPr id="6" name="Rectangle: Rounded Corners 5">
            <a:extLst>
              <a:ext uri="{FF2B5EF4-FFF2-40B4-BE49-F238E27FC236}">
                <a16:creationId xmlns:a16="http://schemas.microsoft.com/office/drawing/2014/main" id="{90F4DED2-1DA7-3A47-781C-F6ED56084047}"/>
              </a:ext>
            </a:extLst>
          </p:cNvPr>
          <p:cNvSpPr/>
          <p:nvPr/>
        </p:nvSpPr>
        <p:spPr>
          <a:xfrm>
            <a:off x="5332456" y="2366359"/>
            <a:ext cx="1731244"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hoffi</a:t>
            </a:r>
          </a:p>
        </p:txBody>
      </p:sp>
      <p:sp>
        <p:nvSpPr>
          <p:cNvPr id="8" name="Rectangle: Rounded Corners 7">
            <a:extLst>
              <a:ext uri="{FF2B5EF4-FFF2-40B4-BE49-F238E27FC236}">
                <a16:creationId xmlns:a16="http://schemas.microsoft.com/office/drawing/2014/main" id="{D162DD43-8832-A26A-3B18-E7239AC65737}"/>
              </a:ext>
            </a:extLst>
          </p:cNvPr>
          <p:cNvSpPr/>
          <p:nvPr/>
        </p:nvSpPr>
        <p:spPr>
          <a:xfrm>
            <a:off x="3058461" y="2366359"/>
            <a:ext cx="1343872"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err="1">
                <a:solidFill>
                  <a:schemeClr val="tx1"/>
                </a:solidFill>
                <a:latin typeface="Comic Sans MS" panose="030F0702030302020204" pitchFamily="66" charset="0"/>
              </a:rPr>
              <a:t>e’n</a:t>
            </a:r>
            <a:endParaRPr lang="cy-GB" sz="4400" dirty="0">
              <a:solidFill>
                <a:schemeClr val="tx1"/>
              </a:solidFill>
              <a:latin typeface="Comic Sans MS" panose="030F0702030302020204" pitchFamily="66" charset="0"/>
            </a:endParaRPr>
          </a:p>
        </p:txBody>
      </p:sp>
      <p:sp>
        <p:nvSpPr>
          <p:cNvPr id="9" name="Rectangle: Rounded Corners 8">
            <a:extLst>
              <a:ext uri="{FF2B5EF4-FFF2-40B4-BE49-F238E27FC236}">
                <a16:creationId xmlns:a16="http://schemas.microsoft.com/office/drawing/2014/main" id="{0F70F1EC-A33B-0435-E6A3-F3E0D448D5E2}"/>
              </a:ext>
            </a:extLst>
          </p:cNvPr>
          <p:cNvSpPr/>
          <p:nvPr/>
        </p:nvSpPr>
        <p:spPr>
          <a:xfrm>
            <a:off x="7993824" y="2366359"/>
            <a:ext cx="3398076"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dillad </a:t>
            </a:r>
            <a:r>
              <a:rPr lang="cy-GB" sz="4400" dirty="0" err="1">
                <a:solidFill>
                  <a:schemeClr val="tx1"/>
                </a:solidFill>
                <a:latin typeface="Comic Sans MS" panose="030F0702030302020204" pitchFamily="66" charset="0"/>
              </a:rPr>
              <a:t>fansi</a:t>
            </a:r>
            <a:r>
              <a:rPr lang="cy-GB" sz="4400" dirty="0">
                <a:solidFill>
                  <a:schemeClr val="tx1"/>
                </a:solidFill>
                <a:latin typeface="Comic Sans MS" panose="030F0702030302020204" pitchFamily="66" charset="0"/>
              </a:rPr>
              <a:t>.</a:t>
            </a:r>
          </a:p>
        </p:txBody>
      </p:sp>
      <p:pic>
        <p:nvPicPr>
          <p:cNvPr id="4" name="Graphic 3" descr="Suit with solid fill">
            <a:extLst>
              <a:ext uri="{FF2B5EF4-FFF2-40B4-BE49-F238E27FC236}">
                <a16:creationId xmlns:a16="http://schemas.microsoft.com/office/drawing/2014/main" id="{F49C309C-86C8-2BE0-9AEA-9578B902E88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29318" y="4216746"/>
            <a:ext cx="2390432" cy="2390432"/>
          </a:xfrm>
          <a:prstGeom prst="rect">
            <a:avLst/>
          </a:prstGeom>
        </p:spPr>
      </p:pic>
    </p:spTree>
    <p:extLst>
      <p:ext uri="{BB962C8B-B14F-4D97-AF65-F5344CB8AC3E}">
        <p14:creationId xmlns:p14="http://schemas.microsoft.com/office/powerpoint/2010/main" val="2569398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123769-8171-41EA-18FE-360B682EB763}"/>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B7D03097-AF89-EF79-B881-0CC8B478A2F6}"/>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43234A15-5611-2E89-7CF7-7767B6A1297F}"/>
              </a:ext>
            </a:extLst>
          </p:cNvPr>
          <p:cNvSpPr/>
          <p:nvPr/>
        </p:nvSpPr>
        <p:spPr>
          <a:xfrm rot="10800000">
            <a:off x="171021" y="98963"/>
            <a:ext cx="11849957" cy="6567948"/>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descr="A cartoon star holding a drill&#10;&#10;Description automatically generated">
            <a:extLst>
              <a:ext uri="{FF2B5EF4-FFF2-40B4-BE49-F238E27FC236}">
                <a16:creationId xmlns:a16="http://schemas.microsoft.com/office/drawing/2014/main" id="{7764E244-BAC1-5B9D-E7A6-8C2B0F3B598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436" y="98963"/>
            <a:ext cx="1907455" cy="1238865"/>
          </a:xfrm>
          <a:prstGeom prst="rect">
            <a:avLst/>
          </a:prstGeom>
        </p:spPr>
      </p:pic>
      <p:sp>
        <p:nvSpPr>
          <p:cNvPr id="5" name="Rectangle: Rounded Corners 4">
            <a:extLst>
              <a:ext uri="{FF2B5EF4-FFF2-40B4-BE49-F238E27FC236}">
                <a16:creationId xmlns:a16="http://schemas.microsoft.com/office/drawing/2014/main" id="{0CF2CBD3-3FCC-D6A1-9EFA-A42847F2A4C1}"/>
              </a:ext>
            </a:extLst>
          </p:cNvPr>
          <p:cNvSpPr/>
          <p:nvPr/>
        </p:nvSpPr>
        <p:spPr>
          <a:xfrm>
            <a:off x="296805" y="2366359"/>
            <a:ext cx="1907455"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Roedd</a:t>
            </a:r>
          </a:p>
        </p:txBody>
      </p:sp>
      <p:sp>
        <p:nvSpPr>
          <p:cNvPr id="6" name="Rectangle: Rounded Corners 5">
            <a:extLst>
              <a:ext uri="{FF2B5EF4-FFF2-40B4-BE49-F238E27FC236}">
                <a16:creationId xmlns:a16="http://schemas.microsoft.com/office/drawing/2014/main" id="{28CBB58A-FE50-ECA6-6519-FB9FC25D458F}"/>
              </a:ext>
            </a:extLst>
          </p:cNvPr>
          <p:cNvSpPr/>
          <p:nvPr/>
        </p:nvSpPr>
        <p:spPr>
          <a:xfrm>
            <a:off x="6193557" y="2366359"/>
            <a:ext cx="1731244"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hoffi</a:t>
            </a:r>
          </a:p>
        </p:txBody>
      </p:sp>
      <p:sp>
        <p:nvSpPr>
          <p:cNvPr id="7" name="Rectangle: Rounded Corners 6">
            <a:extLst>
              <a:ext uri="{FF2B5EF4-FFF2-40B4-BE49-F238E27FC236}">
                <a16:creationId xmlns:a16="http://schemas.microsoft.com/office/drawing/2014/main" id="{3B3D75C7-B577-7269-1460-BC2EFF36160E}"/>
              </a:ext>
            </a:extLst>
          </p:cNvPr>
          <p:cNvSpPr/>
          <p:nvPr/>
        </p:nvSpPr>
        <p:spPr>
          <a:xfrm>
            <a:off x="5256534" y="2366359"/>
            <a:ext cx="868000"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yn</a:t>
            </a:r>
          </a:p>
        </p:txBody>
      </p:sp>
      <p:sp>
        <p:nvSpPr>
          <p:cNvPr id="8" name="Rectangle: Rounded Corners 7">
            <a:extLst>
              <a:ext uri="{FF2B5EF4-FFF2-40B4-BE49-F238E27FC236}">
                <a16:creationId xmlns:a16="http://schemas.microsoft.com/office/drawing/2014/main" id="{00C299C8-3AEE-E0D4-D14F-F450C528A6A6}"/>
              </a:ext>
            </a:extLst>
          </p:cNvPr>
          <p:cNvSpPr/>
          <p:nvPr/>
        </p:nvSpPr>
        <p:spPr>
          <a:xfrm>
            <a:off x="2256578" y="2359517"/>
            <a:ext cx="2930934"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Barti Ddu</a:t>
            </a:r>
          </a:p>
        </p:txBody>
      </p:sp>
      <p:sp>
        <p:nvSpPr>
          <p:cNvPr id="9" name="Rectangle: Rounded Corners 8">
            <a:extLst>
              <a:ext uri="{FF2B5EF4-FFF2-40B4-BE49-F238E27FC236}">
                <a16:creationId xmlns:a16="http://schemas.microsoft.com/office/drawing/2014/main" id="{BC58FC65-2B29-217B-DE3E-C58F41E8B4C0}"/>
              </a:ext>
            </a:extLst>
          </p:cNvPr>
          <p:cNvSpPr/>
          <p:nvPr/>
        </p:nvSpPr>
        <p:spPr>
          <a:xfrm>
            <a:off x="7993824" y="2366359"/>
            <a:ext cx="1635951"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yfed</a:t>
            </a:r>
          </a:p>
        </p:txBody>
      </p:sp>
      <p:sp>
        <p:nvSpPr>
          <p:cNvPr id="4" name="Rectangle: Rounded Corners 3">
            <a:extLst>
              <a:ext uri="{FF2B5EF4-FFF2-40B4-BE49-F238E27FC236}">
                <a16:creationId xmlns:a16="http://schemas.microsoft.com/office/drawing/2014/main" id="{5E3E056F-62DB-20DA-E03C-9227B814C21E}"/>
              </a:ext>
            </a:extLst>
          </p:cNvPr>
          <p:cNvSpPr/>
          <p:nvPr/>
        </p:nvSpPr>
        <p:spPr>
          <a:xfrm>
            <a:off x="9698798" y="2366359"/>
            <a:ext cx="1635951"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te.</a:t>
            </a:r>
          </a:p>
        </p:txBody>
      </p:sp>
      <p:pic>
        <p:nvPicPr>
          <p:cNvPr id="10" name="Graphic 9" descr="Chinese Teapot And Cup with solid fill">
            <a:extLst>
              <a:ext uri="{FF2B5EF4-FFF2-40B4-BE49-F238E27FC236}">
                <a16:creationId xmlns:a16="http://schemas.microsoft.com/office/drawing/2014/main" id="{5FD11F0C-BC1D-BC5F-B729-CF523EAA467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861715" y="4219944"/>
            <a:ext cx="2239231" cy="2239231"/>
          </a:xfrm>
          <a:prstGeom prst="rect">
            <a:avLst/>
          </a:prstGeom>
        </p:spPr>
      </p:pic>
    </p:spTree>
    <p:extLst>
      <p:ext uri="{BB962C8B-B14F-4D97-AF65-F5344CB8AC3E}">
        <p14:creationId xmlns:p14="http://schemas.microsoft.com/office/powerpoint/2010/main" val="2528632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AE6C70-61B8-9E63-5DCF-9DA5083E439D}"/>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32B92FB7-E078-AEBD-39FC-51968BFBAB83}"/>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DEC3A7D7-B983-7DAD-BEEF-8F9CD58554F3}"/>
              </a:ext>
            </a:extLst>
          </p:cNvPr>
          <p:cNvSpPr/>
          <p:nvPr/>
        </p:nvSpPr>
        <p:spPr>
          <a:xfrm rot="10800000">
            <a:off x="171021" y="98963"/>
            <a:ext cx="11849957" cy="6567948"/>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descr="A cartoon star holding a drill&#10;&#10;Description automatically generated">
            <a:extLst>
              <a:ext uri="{FF2B5EF4-FFF2-40B4-BE49-F238E27FC236}">
                <a16:creationId xmlns:a16="http://schemas.microsoft.com/office/drawing/2014/main" id="{641D1FFB-C20A-AFA7-5A22-47731EC8534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436" y="98963"/>
            <a:ext cx="1907455" cy="1238865"/>
          </a:xfrm>
          <a:prstGeom prst="rect">
            <a:avLst/>
          </a:prstGeom>
        </p:spPr>
      </p:pic>
      <p:sp>
        <p:nvSpPr>
          <p:cNvPr id="5" name="Rectangle: Rounded Corners 4">
            <a:extLst>
              <a:ext uri="{FF2B5EF4-FFF2-40B4-BE49-F238E27FC236}">
                <a16:creationId xmlns:a16="http://schemas.microsoft.com/office/drawing/2014/main" id="{C718B9CA-7C10-E383-3871-68016B34E486}"/>
              </a:ext>
            </a:extLst>
          </p:cNvPr>
          <p:cNvSpPr/>
          <p:nvPr/>
        </p:nvSpPr>
        <p:spPr>
          <a:xfrm>
            <a:off x="857251" y="2366359"/>
            <a:ext cx="1907455"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Roedd</a:t>
            </a:r>
          </a:p>
        </p:txBody>
      </p:sp>
      <p:sp>
        <p:nvSpPr>
          <p:cNvPr id="6" name="Rectangle: Rounded Corners 5">
            <a:extLst>
              <a:ext uri="{FF2B5EF4-FFF2-40B4-BE49-F238E27FC236}">
                <a16:creationId xmlns:a16="http://schemas.microsoft.com/office/drawing/2014/main" id="{ECAE0A46-3230-2EF5-4EA6-51E0D00D7B4F}"/>
              </a:ext>
            </a:extLst>
          </p:cNvPr>
          <p:cNvSpPr/>
          <p:nvPr/>
        </p:nvSpPr>
        <p:spPr>
          <a:xfrm>
            <a:off x="5566712" y="2366359"/>
            <a:ext cx="1731244"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hoffi</a:t>
            </a:r>
          </a:p>
        </p:txBody>
      </p:sp>
      <p:sp>
        <p:nvSpPr>
          <p:cNvPr id="9" name="Rectangle: Rounded Corners 8">
            <a:extLst>
              <a:ext uri="{FF2B5EF4-FFF2-40B4-BE49-F238E27FC236}">
                <a16:creationId xmlns:a16="http://schemas.microsoft.com/office/drawing/2014/main" id="{9ECD0EC7-295B-3183-2532-266EB24B37D0}"/>
              </a:ext>
            </a:extLst>
          </p:cNvPr>
          <p:cNvSpPr/>
          <p:nvPr/>
        </p:nvSpPr>
        <p:spPr>
          <a:xfrm>
            <a:off x="7680401" y="2366359"/>
            <a:ext cx="1635951"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yfed</a:t>
            </a:r>
          </a:p>
        </p:txBody>
      </p:sp>
      <p:sp>
        <p:nvSpPr>
          <p:cNvPr id="4" name="Rectangle: Rounded Corners 3">
            <a:extLst>
              <a:ext uri="{FF2B5EF4-FFF2-40B4-BE49-F238E27FC236}">
                <a16:creationId xmlns:a16="http://schemas.microsoft.com/office/drawing/2014/main" id="{9A74A334-B1BE-02CE-FFA0-7ACE7035BA4C}"/>
              </a:ext>
            </a:extLst>
          </p:cNvPr>
          <p:cNvSpPr/>
          <p:nvPr/>
        </p:nvSpPr>
        <p:spPr>
          <a:xfrm>
            <a:off x="9698798" y="2366359"/>
            <a:ext cx="1635951"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te.</a:t>
            </a:r>
          </a:p>
        </p:txBody>
      </p:sp>
      <p:sp>
        <p:nvSpPr>
          <p:cNvPr id="10" name="Rectangle: Rounded Corners 9">
            <a:extLst>
              <a:ext uri="{FF2B5EF4-FFF2-40B4-BE49-F238E27FC236}">
                <a16:creationId xmlns:a16="http://schemas.microsoft.com/office/drawing/2014/main" id="{C2289739-7BCB-555D-C22F-965F231377D1}"/>
              </a:ext>
            </a:extLst>
          </p:cNvPr>
          <p:cNvSpPr/>
          <p:nvPr/>
        </p:nvSpPr>
        <p:spPr>
          <a:xfrm>
            <a:off x="3526972" y="2366359"/>
            <a:ext cx="1343872"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err="1">
                <a:solidFill>
                  <a:schemeClr val="tx1"/>
                </a:solidFill>
                <a:latin typeface="Comic Sans MS" panose="030F0702030302020204" pitchFamily="66" charset="0"/>
              </a:rPr>
              <a:t>e’n</a:t>
            </a:r>
            <a:endParaRPr lang="cy-GB" sz="4400" dirty="0">
              <a:solidFill>
                <a:schemeClr val="tx1"/>
              </a:solidFill>
              <a:latin typeface="Comic Sans MS" panose="030F0702030302020204" pitchFamily="66" charset="0"/>
            </a:endParaRPr>
          </a:p>
        </p:txBody>
      </p:sp>
      <p:pic>
        <p:nvPicPr>
          <p:cNvPr id="11" name="Graphic 10" descr="Chinese Teapot And Cup with solid fill">
            <a:extLst>
              <a:ext uri="{FF2B5EF4-FFF2-40B4-BE49-F238E27FC236}">
                <a16:creationId xmlns:a16="http://schemas.microsoft.com/office/drawing/2014/main" id="{A186EAED-8B5A-E655-F50C-90F6211C3C7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861715" y="4219944"/>
            <a:ext cx="2239231" cy="2239231"/>
          </a:xfrm>
          <a:prstGeom prst="rect">
            <a:avLst/>
          </a:prstGeom>
        </p:spPr>
      </p:pic>
    </p:spTree>
    <p:extLst>
      <p:ext uri="{BB962C8B-B14F-4D97-AF65-F5344CB8AC3E}">
        <p14:creationId xmlns:p14="http://schemas.microsoft.com/office/powerpoint/2010/main" val="61726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F9C3CA-2877-BADC-ACED-ED49C21E133A}"/>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6EE29AFD-CAF0-66F7-6056-F0B93E732FF2}"/>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61765AD5-3FD6-3611-0A58-0986494B1BF5}"/>
              </a:ext>
            </a:extLst>
          </p:cNvPr>
          <p:cNvSpPr/>
          <p:nvPr/>
        </p:nvSpPr>
        <p:spPr>
          <a:xfrm rot="10800000">
            <a:off x="171021" y="98963"/>
            <a:ext cx="11849957" cy="6567948"/>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descr="A cartoon star holding a drill&#10;&#10;Description automatically generated">
            <a:extLst>
              <a:ext uri="{FF2B5EF4-FFF2-40B4-BE49-F238E27FC236}">
                <a16:creationId xmlns:a16="http://schemas.microsoft.com/office/drawing/2014/main" id="{5CAF8B1F-45B6-BA99-3E9A-A5799FF0958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436" y="98963"/>
            <a:ext cx="1907455" cy="1238865"/>
          </a:xfrm>
          <a:prstGeom prst="rect">
            <a:avLst/>
          </a:prstGeom>
        </p:spPr>
      </p:pic>
      <p:sp>
        <p:nvSpPr>
          <p:cNvPr id="5" name="Rectangle: Rounded Corners 4">
            <a:extLst>
              <a:ext uri="{FF2B5EF4-FFF2-40B4-BE49-F238E27FC236}">
                <a16:creationId xmlns:a16="http://schemas.microsoft.com/office/drawing/2014/main" id="{596809E9-39AB-01E4-074F-DDC5B3D0AD21}"/>
              </a:ext>
            </a:extLst>
          </p:cNvPr>
          <p:cNvSpPr/>
          <p:nvPr/>
        </p:nvSpPr>
        <p:spPr>
          <a:xfrm>
            <a:off x="296806" y="2366359"/>
            <a:ext cx="1293870" cy="662591"/>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2800" dirty="0">
                <a:solidFill>
                  <a:schemeClr val="tx1"/>
                </a:solidFill>
                <a:latin typeface="Comic Sans MS" panose="030F0702030302020204" pitchFamily="66" charset="0"/>
              </a:rPr>
              <a:t>Roedd</a:t>
            </a:r>
          </a:p>
        </p:txBody>
      </p:sp>
      <p:sp>
        <p:nvSpPr>
          <p:cNvPr id="6" name="Rectangle: Rounded Corners 5">
            <a:extLst>
              <a:ext uri="{FF2B5EF4-FFF2-40B4-BE49-F238E27FC236}">
                <a16:creationId xmlns:a16="http://schemas.microsoft.com/office/drawing/2014/main" id="{2CD243F9-E7FD-CF4E-1AAE-39E8F9A0FFE8}"/>
              </a:ext>
            </a:extLst>
          </p:cNvPr>
          <p:cNvSpPr/>
          <p:nvPr/>
        </p:nvSpPr>
        <p:spPr>
          <a:xfrm>
            <a:off x="4640059" y="2366360"/>
            <a:ext cx="1799112" cy="66259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2800" dirty="0">
                <a:solidFill>
                  <a:schemeClr val="tx1"/>
                </a:solidFill>
                <a:latin typeface="Comic Sans MS" panose="030F0702030302020204" pitchFamily="66" charset="0"/>
              </a:rPr>
              <a:t>mwynhau</a:t>
            </a:r>
          </a:p>
        </p:txBody>
      </p:sp>
      <p:sp>
        <p:nvSpPr>
          <p:cNvPr id="7" name="Rectangle: Rounded Corners 6">
            <a:extLst>
              <a:ext uri="{FF2B5EF4-FFF2-40B4-BE49-F238E27FC236}">
                <a16:creationId xmlns:a16="http://schemas.microsoft.com/office/drawing/2014/main" id="{A4B09201-6540-2C67-3CFE-A62BCAD1C6ED}"/>
              </a:ext>
            </a:extLst>
          </p:cNvPr>
          <p:cNvSpPr/>
          <p:nvPr/>
        </p:nvSpPr>
        <p:spPr>
          <a:xfrm>
            <a:off x="3904688" y="2366358"/>
            <a:ext cx="667447" cy="662591"/>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2800" dirty="0">
                <a:solidFill>
                  <a:schemeClr val="tx1"/>
                </a:solidFill>
                <a:latin typeface="Comic Sans MS" panose="030F0702030302020204" pitchFamily="66" charset="0"/>
              </a:rPr>
              <a:t>yn</a:t>
            </a:r>
          </a:p>
        </p:txBody>
      </p:sp>
      <p:sp>
        <p:nvSpPr>
          <p:cNvPr id="8" name="Rectangle: Rounded Corners 7">
            <a:extLst>
              <a:ext uri="{FF2B5EF4-FFF2-40B4-BE49-F238E27FC236}">
                <a16:creationId xmlns:a16="http://schemas.microsoft.com/office/drawing/2014/main" id="{8D811F47-7C3A-55CA-629C-A1A32662CCA5}"/>
              </a:ext>
            </a:extLst>
          </p:cNvPr>
          <p:cNvSpPr/>
          <p:nvPr/>
        </p:nvSpPr>
        <p:spPr>
          <a:xfrm>
            <a:off x="1658049" y="2366359"/>
            <a:ext cx="2179266" cy="662591"/>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Barti Ddu</a:t>
            </a:r>
          </a:p>
        </p:txBody>
      </p:sp>
      <p:sp>
        <p:nvSpPr>
          <p:cNvPr id="11" name="Rectangle: Rounded Corners 10">
            <a:extLst>
              <a:ext uri="{FF2B5EF4-FFF2-40B4-BE49-F238E27FC236}">
                <a16:creationId xmlns:a16="http://schemas.microsoft.com/office/drawing/2014/main" id="{ADEEC496-6B43-3436-74D9-F141C4386368}"/>
              </a:ext>
            </a:extLst>
          </p:cNvPr>
          <p:cNvSpPr/>
          <p:nvPr/>
        </p:nvSpPr>
        <p:spPr>
          <a:xfrm>
            <a:off x="6507095" y="2366360"/>
            <a:ext cx="1665355" cy="66259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2800" dirty="0">
                <a:solidFill>
                  <a:schemeClr val="tx1"/>
                </a:solidFill>
                <a:latin typeface="Comic Sans MS" panose="030F0702030302020204" pitchFamily="66" charset="0"/>
              </a:rPr>
              <a:t>gwrando</a:t>
            </a:r>
          </a:p>
        </p:txBody>
      </p:sp>
      <p:sp>
        <p:nvSpPr>
          <p:cNvPr id="12" name="Rectangle: Rounded Corners 11">
            <a:extLst>
              <a:ext uri="{FF2B5EF4-FFF2-40B4-BE49-F238E27FC236}">
                <a16:creationId xmlns:a16="http://schemas.microsoft.com/office/drawing/2014/main" id="{CB9C5A77-8F3C-11F5-B2F1-27EA34DEE609}"/>
              </a:ext>
            </a:extLst>
          </p:cNvPr>
          <p:cNvSpPr/>
          <p:nvPr/>
        </p:nvSpPr>
        <p:spPr>
          <a:xfrm>
            <a:off x="8994244" y="2360109"/>
            <a:ext cx="2531006" cy="66259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2800" dirty="0">
                <a:solidFill>
                  <a:srgbClr val="FF0000"/>
                </a:solidFill>
                <a:latin typeface="Comic Sans MS" panose="030F0702030302020204" pitchFamily="66" charset="0"/>
              </a:rPr>
              <a:t>g</a:t>
            </a:r>
            <a:r>
              <a:rPr lang="cy-GB" sz="2800" dirty="0">
                <a:solidFill>
                  <a:schemeClr val="tx1"/>
                </a:solidFill>
                <a:latin typeface="Comic Sans MS" panose="030F0702030302020204" pitchFamily="66" charset="0"/>
              </a:rPr>
              <a:t>erddoriaeth.</a:t>
            </a:r>
          </a:p>
        </p:txBody>
      </p:sp>
      <p:sp>
        <p:nvSpPr>
          <p:cNvPr id="13" name="Rectangle: Rounded Corners 12">
            <a:extLst>
              <a:ext uri="{FF2B5EF4-FFF2-40B4-BE49-F238E27FC236}">
                <a16:creationId xmlns:a16="http://schemas.microsoft.com/office/drawing/2014/main" id="{5E718136-CD25-0153-8826-FAE0F0F04F1D}"/>
              </a:ext>
            </a:extLst>
          </p:cNvPr>
          <p:cNvSpPr/>
          <p:nvPr/>
        </p:nvSpPr>
        <p:spPr>
          <a:xfrm>
            <a:off x="8240374" y="2366357"/>
            <a:ext cx="667447" cy="662591"/>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2800" dirty="0">
                <a:solidFill>
                  <a:schemeClr val="tx1"/>
                </a:solidFill>
                <a:latin typeface="Comic Sans MS" panose="030F0702030302020204" pitchFamily="66" charset="0"/>
              </a:rPr>
              <a:t>ar</a:t>
            </a:r>
          </a:p>
        </p:txBody>
      </p:sp>
      <p:pic>
        <p:nvPicPr>
          <p:cNvPr id="14" name="Graphic 13" descr="Music notes with solid fill">
            <a:extLst>
              <a:ext uri="{FF2B5EF4-FFF2-40B4-BE49-F238E27FC236}">
                <a16:creationId xmlns:a16="http://schemas.microsoft.com/office/drawing/2014/main" id="{983B5FBA-B780-92A8-F0DB-F97E1DE0DC7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11119" y="3829051"/>
            <a:ext cx="2369761" cy="2369761"/>
          </a:xfrm>
          <a:prstGeom prst="rect">
            <a:avLst/>
          </a:prstGeom>
        </p:spPr>
      </p:pic>
    </p:spTree>
    <p:extLst>
      <p:ext uri="{BB962C8B-B14F-4D97-AF65-F5344CB8AC3E}">
        <p14:creationId xmlns:p14="http://schemas.microsoft.com/office/powerpoint/2010/main" val="22158149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23C2E9-A7E2-4F5D-4FDA-F6D9BFBAC1F8}"/>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35BB2B1E-BD25-D9AE-5F36-25DABA5B1F22}"/>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ABAE3B47-5B7F-36A1-3AB8-88A98C30D6AB}"/>
              </a:ext>
            </a:extLst>
          </p:cNvPr>
          <p:cNvSpPr/>
          <p:nvPr/>
        </p:nvSpPr>
        <p:spPr>
          <a:xfrm rot="10800000">
            <a:off x="171021" y="98963"/>
            <a:ext cx="11849957" cy="6567948"/>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descr="A cartoon star holding a drill&#10;&#10;Description automatically generated">
            <a:extLst>
              <a:ext uri="{FF2B5EF4-FFF2-40B4-BE49-F238E27FC236}">
                <a16:creationId xmlns:a16="http://schemas.microsoft.com/office/drawing/2014/main" id="{B96A944F-42B5-46B6-F50C-7BEE8267283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436" y="98963"/>
            <a:ext cx="1907455" cy="1238865"/>
          </a:xfrm>
          <a:prstGeom prst="rect">
            <a:avLst/>
          </a:prstGeom>
        </p:spPr>
      </p:pic>
      <p:sp>
        <p:nvSpPr>
          <p:cNvPr id="5" name="Rectangle: Rounded Corners 4">
            <a:extLst>
              <a:ext uri="{FF2B5EF4-FFF2-40B4-BE49-F238E27FC236}">
                <a16:creationId xmlns:a16="http://schemas.microsoft.com/office/drawing/2014/main" id="{CB8CA08F-71B4-EA3E-26E6-088C6ECB97A4}"/>
              </a:ext>
            </a:extLst>
          </p:cNvPr>
          <p:cNvSpPr/>
          <p:nvPr/>
        </p:nvSpPr>
        <p:spPr>
          <a:xfrm>
            <a:off x="797894" y="2360107"/>
            <a:ext cx="1293870" cy="662591"/>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2800" dirty="0">
                <a:solidFill>
                  <a:schemeClr val="tx1"/>
                </a:solidFill>
                <a:latin typeface="Comic Sans MS" panose="030F0702030302020204" pitchFamily="66" charset="0"/>
              </a:rPr>
              <a:t>Roedd</a:t>
            </a:r>
          </a:p>
        </p:txBody>
      </p:sp>
      <p:sp>
        <p:nvSpPr>
          <p:cNvPr id="6" name="Rectangle: Rounded Corners 5">
            <a:extLst>
              <a:ext uri="{FF2B5EF4-FFF2-40B4-BE49-F238E27FC236}">
                <a16:creationId xmlns:a16="http://schemas.microsoft.com/office/drawing/2014/main" id="{EA0D6978-EC11-8AA8-9A9F-198D50CA492D}"/>
              </a:ext>
            </a:extLst>
          </p:cNvPr>
          <p:cNvSpPr/>
          <p:nvPr/>
        </p:nvSpPr>
        <p:spPr>
          <a:xfrm>
            <a:off x="3923488" y="2360109"/>
            <a:ext cx="1799112" cy="66259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2800" dirty="0">
                <a:solidFill>
                  <a:schemeClr val="tx1"/>
                </a:solidFill>
                <a:latin typeface="Comic Sans MS" panose="030F0702030302020204" pitchFamily="66" charset="0"/>
              </a:rPr>
              <a:t>mwynhau</a:t>
            </a:r>
          </a:p>
        </p:txBody>
      </p:sp>
      <p:sp>
        <p:nvSpPr>
          <p:cNvPr id="8" name="Rectangle: Rounded Corners 7">
            <a:extLst>
              <a:ext uri="{FF2B5EF4-FFF2-40B4-BE49-F238E27FC236}">
                <a16:creationId xmlns:a16="http://schemas.microsoft.com/office/drawing/2014/main" id="{81D183BA-B245-3445-C477-E2878C54295F}"/>
              </a:ext>
            </a:extLst>
          </p:cNvPr>
          <p:cNvSpPr/>
          <p:nvPr/>
        </p:nvSpPr>
        <p:spPr>
          <a:xfrm>
            <a:off x="2526891" y="2360109"/>
            <a:ext cx="1104201" cy="662591"/>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err="1">
                <a:solidFill>
                  <a:schemeClr val="tx1"/>
                </a:solidFill>
                <a:latin typeface="Comic Sans MS" panose="030F0702030302020204" pitchFamily="66" charset="0"/>
              </a:rPr>
              <a:t>e’n</a:t>
            </a:r>
            <a:endParaRPr lang="cy-GB" sz="3200" dirty="0">
              <a:solidFill>
                <a:schemeClr val="tx1"/>
              </a:solidFill>
              <a:latin typeface="Comic Sans MS" panose="030F0702030302020204" pitchFamily="66" charset="0"/>
            </a:endParaRPr>
          </a:p>
        </p:txBody>
      </p:sp>
      <p:sp>
        <p:nvSpPr>
          <p:cNvPr id="11" name="Rectangle: Rounded Corners 10">
            <a:extLst>
              <a:ext uri="{FF2B5EF4-FFF2-40B4-BE49-F238E27FC236}">
                <a16:creationId xmlns:a16="http://schemas.microsoft.com/office/drawing/2014/main" id="{F16FC8DF-73FE-7324-3C2D-D6E51664CAEA}"/>
              </a:ext>
            </a:extLst>
          </p:cNvPr>
          <p:cNvSpPr/>
          <p:nvPr/>
        </p:nvSpPr>
        <p:spPr>
          <a:xfrm>
            <a:off x="6014996" y="2360109"/>
            <a:ext cx="1665355" cy="66259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2800" dirty="0">
                <a:solidFill>
                  <a:schemeClr val="tx1"/>
                </a:solidFill>
                <a:latin typeface="Comic Sans MS" panose="030F0702030302020204" pitchFamily="66" charset="0"/>
              </a:rPr>
              <a:t>gwrando</a:t>
            </a:r>
          </a:p>
        </p:txBody>
      </p:sp>
      <p:sp>
        <p:nvSpPr>
          <p:cNvPr id="12" name="Rectangle: Rounded Corners 11">
            <a:extLst>
              <a:ext uri="{FF2B5EF4-FFF2-40B4-BE49-F238E27FC236}">
                <a16:creationId xmlns:a16="http://schemas.microsoft.com/office/drawing/2014/main" id="{E2016C2F-C5C6-94C6-D9F3-A92DB78E8E84}"/>
              </a:ext>
            </a:extLst>
          </p:cNvPr>
          <p:cNvSpPr/>
          <p:nvPr/>
        </p:nvSpPr>
        <p:spPr>
          <a:xfrm>
            <a:off x="8994244" y="2360109"/>
            <a:ext cx="2531006" cy="66259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2800" dirty="0">
                <a:solidFill>
                  <a:srgbClr val="FF0000"/>
                </a:solidFill>
                <a:latin typeface="Comic Sans MS" panose="030F0702030302020204" pitchFamily="66" charset="0"/>
              </a:rPr>
              <a:t>g</a:t>
            </a:r>
            <a:r>
              <a:rPr lang="cy-GB" sz="2800" dirty="0">
                <a:solidFill>
                  <a:schemeClr val="tx1"/>
                </a:solidFill>
                <a:latin typeface="Comic Sans MS" panose="030F0702030302020204" pitchFamily="66" charset="0"/>
              </a:rPr>
              <a:t>erddoriaeth.</a:t>
            </a:r>
          </a:p>
        </p:txBody>
      </p:sp>
      <p:sp>
        <p:nvSpPr>
          <p:cNvPr id="13" name="Rectangle: Rounded Corners 12">
            <a:extLst>
              <a:ext uri="{FF2B5EF4-FFF2-40B4-BE49-F238E27FC236}">
                <a16:creationId xmlns:a16="http://schemas.microsoft.com/office/drawing/2014/main" id="{60156C9C-35DD-E22B-1655-FBFA18CB1DC8}"/>
              </a:ext>
            </a:extLst>
          </p:cNvPr>
          <p:cNvSpPr/>
          <p:nvPr/>
        </p:nvSpPr>
        <p:spPr>
          <a:xfrm>
            <a:off x="8003574" y="2360108"/>
            <a:ext cx="667447" cy="662591"/>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2800" dirty="0">
                <a:solidFill>
                  <a:schemeClr val="tx1"/>
                </a:solidFill>
                <a:latin typeface="Comic Sans MS" panose="030F0702030302020204" pitchFamily="66" charset="0"/>
              </a:rPr>
              <a:t>ar</a:t>
            </a:r>
          </a:p>
        </p:txBody>
      </p:sp>
      <p:pic>
        <p:nvPicPr>
          <p:cNvPr id="4" name="Graphic 3" descr="Music notes with solid fill">
            <a:extLst>
              <a:ext uri="{FF2B5EF4-FFF2-40B4-BE49-F238E27FC236}">
                <a16:creationId xmlns:a16="http://schemas.microsoft.com/office/drawing/2014/main" id="{5AB4DDBB-A8F5-7EF7-87FE-334B8347867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11119" y="3829051"/>
            <a:ext cx="2369761" cy="2369761"/>
          </a:xfrm>
          <a:prstGeom prst="rect">
            <a:avLst/>
          </a:prstGeom>
        </p:spPr>
      </p:pic>
    </p:spTree>
    <p:extLst>
      <p:ext uri="{BB962C8B-B14F-4D97-AF65-F5344CB8AC3E}">
        <p14:creationId xmlns:p14="http://schemas.microsoft.com/office/powerpoint/2010/main" val="32795180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646CB4-5FB6-1DD2-1C66-4688A1F396EB}"/>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4156466D-FA5C-8EA0-76EE-99F3D53535AC}"/>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9723004F-891B-1296-FF02-D742982C3893}"/>
              </a:ext>
            </a:extLst>
          </p:cNvPr>
          <p:cNvSpPr/>
          <p:nvPr/>
        </p:nvSpPr>
        <p:spPr>
          <a:xfrm rot="10800000">
            <a:off x="165060" y="127820"/>
            <a:ext cx="11849957" cy="6567948"/>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descr="A cartoon star holding a drill&#10;&#10;Description automatically generated">
            <a:extLst>
              <a:ext uri="{FF2B5EF4-FFF2-40B4-BE49-F238E27FC236}">
                <a16:creationId xmlns:a16="http://schemas.microsoft.com/office/drawing/2014/main" id="{E378C054-C31B-A077-F605-B0869D3009C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7008" y="261169"/>
            <a:ext cx="2003016" cy="1300931"/>
          </a:xfrm>
          <a:prstGeom prst="rect">
            <a:avLst/>
          </a:prstGeom>
        </p:spPr>
      </p:pic>
      <p:sp>
        <p:nvSpPr>
          <p:cNvPr id="5" name="Rectangle: Rounded Corners 4">
            <a:extLst>
              <a:ext uri="{FF2B5EF4-FFF2-40B4-BE49-F238E27FC236}">
                <a16:creationId xmlns:a16="http://schemas.microsoft.com/office/drawing/2014/main" id="{D34EEB9C-AB6C-CF9A-A486-5EDE043C89C3}"/>
              </a:ext>
            </a:extLst>
          </p:cNvPr>
          <p:cNvSpPr/>
          <p:nvPr/>
        </p:nvSpPr>
        <p:spPr>
          <a:xfrm>
            <a:off x="4138428" y="1682866"/>
            <a:ext cx="4243572" cy="109138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4400" dirty="0">
                <a:solidFill>
                  <a:schemeClr val="tx1"/>
                </a:solidFill>
                <a:latin typeface="Comic Sans MS" panose="030F0702030302020204" pitchFamily="66" charset="0"/>
              </a:rPr>
              <a:t>doedd</a:t>
            </a:r>
            <a:r>
              <a:rPr lang="cy-GB" sz="4800" dirty="0">
                <a:solidFill>
                  <a:schemeClr val="tx1"/>
                </a:solidFill>
                <a:latin typeface="Comic Sans MS" panose="030F0702030302020204" pitchFamily="66" charset="0"/>
              </a:rPr>
              <a:t> e ddim </a:t>
            </a:r>
          </a:p>
        </p:txBody>
      </p:sp>
      <p:sp>
        <p:nvSpPr>
          <p:cNvPr id="4" name="Rectangle: Rounded Corners 3">
            <a:extLst>
              <a:ext uri="{FF2B5EF4-FFF2-40B4-BE49-F238E27FC236}">
                <a16:creationId xmlns:a16="http://schemas.microsoft.com/office/drawing/2014/main" id="{FA631006-6657-FBB0-5A01-D0F4235A4561}"/>
              </a:ext>
            </a:extLst>
          </p:cNvPr>
          <p:cNvSpPr/>
          <p:nvPr/>
        </p:nvSpPr>
        <p:spPr>
          <a:xfrm>
            <a:off x="3057524" y="3643627"/>
            <a:ext cx="5972175" cy="109138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4000" dirty="0">
                <a:solidFill>
                  <a:schemeClr val="tx1"/>
                </a:solidFill>
                <a:latin typeface="Comic Sans MS" panose="030F0702030302020204" pitchFamily="66" charset="0"/>
              </a:rPr>
              <a:t>doedd Barti Ddu ddim </a:t>
            </a:r>
          </a:p>
        </p:txBody>
      </p:sp>
      <p:pic>
        <p:nvPicPr>
          <p:cNvPr id="6" name="Picture 5" descr="A red circle with a white x in it&#10;&#10;Description automatically generated">
            <a:extLst>
              <a:ext uri="{FF2B5EF4-FFF2-40B4-BE49-F238E27FC236}">
                <a16:creationId xmlns:a16="http://schemas.microsoft.com/office/drawing/2014/main" id="{133E0BE2-1FA0-330B-33C4-441CA3D7D996}"/>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377008" y="2010096"/>
            <a:ext cx="2149883" cy="2149883"/>
          </a:xfrm>
          <a:prstGeom prst="rect">
            <a:avLst/>
          </a:prstGeom>
        </p:spPr>
      </p:pic>
      <p:sp>
        <p:nvSpPr>
          <p:cNvPr id="7" name="Rectangle: Rounded Corners 6">
            <a:extLst>
              <a:ext uri="{FF2B5EF4-FFF2-40B4-BE49-F238E27FC236}">
                <a16:creationId xmlns:a16="http://schemas.microsoft.com/office/drawing/2014/main" id="{22985EC3-CF3C-19E1-80E6-72A9EDC59C9B}"/>
              </a:ext>
            </a:extLst>
          </p:cNvPr>
          <p:cNvSpPr/>
          <p:nvPr/>
        </p:nvSpPr>
        <p:spPr>
          <a:xfrm>
            <a:off x="788871" y="6158963"/>
            <a:ext cx="1591153" cy="437868"/>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solidFill>
                  <a:schemeClr val="tx1"/>
                </a:solidFill>
                <a:latin typeface="Comic Sans MS" panose="030F0702030302020204" pitchFamily="66" charset="0"/>
              </a:rPr>
              <a:t>negyddol</a:t>
            </a:r>
            <a:endParaRPr lang="cy-GB" sz="2000" dirty="0">
              <a:solidFill>
                <a:schemeClr val="tx1"/>
              </a:solidFill>
              <a:latin typeface="Comic Sans MS" panose="030F0702030302020204" pitchFamily="66" charset="0"/>
            </a:endParaRPr>
          </a:p>
        </p:txBody>
      </p:sp>
    </p:spTree>
    <p:extLst>
      <p:ext uri="{BB962C8B-B14F-4D97-AF65-F5344CB8AC3E}">
        <p14:creationId xmlns:p14="http://schemas.microsoft.com/office/powerpoint/2010/main" val="2249000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A2B559-BEF9-C073-25E1-781C6F34BEC9}"/>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74871055-5483-7B02-28C9-983B74CFF8AA}"/>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4069EACD-4763-5EE9-F255-6215D31FF00D}"/>
              </a:ext>
            </a:extLst>
          </p:cNvPr>
          <p:cNvSpPr/>
          <p:nvPr/>
        </p:nvSpPr>
        <p:spPr>
          <a:xfrm rot="10800000">
            <a:off x="171021" y="98963"/>
            <a:ext cx="11849957" cy="6567948"/>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descr="A cartoon star holding a drill&#10;&#10;Description automatically generated">
            <a:extLst>
              <a:ext uri="{FF2B5EF4-FFF2-40B4-BE49-F238E27FC236}">
                <a16:creationId xmlns:a16="http://schemas.microsoft.com/office/drawing/2014/main" id="{D3DB84D7-9D91-232A-A0D8-11E1CD6F249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436" y="98963"/>
            <a:ext cx="1907455" cy="1238865"/>
          </a:xfrm>
          <a:prstGeom prst="rect">
            <a:avLst/>
          </a:prstGeom>
        </p:spPr>
      </p:pic>
      <p:sp>
        <p:nvSpPr>
          <p:cNvPr id="5" name="Rectangle: Rounded Corners 4">
            <a:extLst>
              <a:ext uri="{FF2B5EF4-FFF2-40B4-BE49-F238E27FC236}">
                <a16:creationId xmlns:a16="http://schemas.microsoft.com/office/drawing/2014/main" id="{93BC9B01-6141-986B-E173-9FE84317AB92}"/>
              </a:ext>
            </a:extLst>
          </p:cNvPr>
          <p:cNvSpPr/>
          <p:nvPr/>
        </p:nvSpPr>
        <p:spPr>
          <a:xfrm>
            <a:off x="582453" y="2366358"/>
            <a:ext cx="1598670" cy="757841"/>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Doedd</a:t>
            </a:r>
          </a:p>
        </p:txBody>
      </p:sp>
      <p:sp>
        <p:nvSpPr>
          <p:cNvPr id="6" name="Rectangle: Rounded Corners 5">
            <a:extLst>
              <a:ext uri="{FF2B5EF4-FFF2-40B4-BE49-F238E27FC236}">
                <a16:creationId xmlns:a16="http://schemas.microsoft.com/office/drawing/2014/main" id="{340FC1D3-CC53-D6E8-394D-6E1934EBF124}"/>
              </a:ext>
            </a:extLst>
          </p:cNvPr>
          <p:cNvSpPr/>
          <p:nvPr/>
        </p:nvSpPr>
        <p:spPr>
          <a:xfrm>
            <a:off x="7758665" y="2366358"/>
            <a:ext cx="1350715" cy="805395"/>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hoffi</a:t>
            </a:r>
          </a:p>
        </p:txBody>
      </p:sp>
      <p:sp>
        <p:nvSpPr>
          <p:cNvPr id="7" name="Rectangle: Rounded Corners 6">
            <a:extLst>
              <a:ext uri="{FF2B5EF4-FFF2-40B4-BE49-F238E27FC236}">
                <a16:creationId xmlns:a16="http://schemas.microsoft.com/office/drawing/2014/main" id="{7BAEC846-BDBC-A2BE-ED12-28191DB317CC}"/>
              </a:ext>
            </a:extLst>
          </p:cNvPr>
          <p:cNvSpPr/>
          <p:nvPr/>
        </p:nvSpPr>
        <p:spPr>
          <a:xfrm>
            <a:off x="6703363" y="2366359"/>
            <a:ext cx="725351" cy="756992"/>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yn</a:t>
            </a:r>
          </a:p>
        </p:txBody>
      </p:sp>
      <p:sp>
        <p:nvSpPr>
          <p:cNvPr id="8" name="Rectangle: Rounded Corners 7">
            <a:extLst>
              <a:ext uri="{FF2B5EF4-FFF2-40B4-BE49-F238E27FC236}">
                <a16:creationId xmlns:a16="http://schemas.microsoft.com/office/drawing/2014/main" id="{5105C1BC-B51A-7F76-E3EB-F9DB37E2436D}"/>
              </a:ext>
            </a:extLst>
          </p:cNvPr>
          <p:cNvSpPr/>
          <p:nvPr/>
        </p:nvSpPr>
        <p:spPr>
          <a:xfrm>
            <a:off x="2597739" y="2366358"/>
            <a:ext cx="2197926" cy="756992"/>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Barti Ddu</a:t>
            </a:r>
          </a:p>
        </p:txBody>
      </p:sp>
      <p:sp>
        <p:nvSpPr>
          <p:cNvPr id="9" name="Rectangle: Rounded Corners 8">
            <a:extLst>
              <a:ext uri="{FF2B5EF4-FFF2-40B4-BE49-F238E27FC236}">
                <a16:creationId xmlns:a16="http://schemas.microsoft.com/office/drawing/2014/main" id="{7C23B2B3-55D9-6BB2-CF9F-FCBAD6406B55}"/>
              </a:ext>
            </a:extLst>
          </p:cNvPr>
          <p:cNvSpPr/>
          <p:nvPr/>
        </p:nvSpPr>
        <p:spPr>
          <a:xfrm>
            <a:off x="9489325" y="2366359"/>
            <a:ext cx="1476351" cy="805395"/>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err="1">
                <a:solidFill>
                  <a:schemeClr val="tx1"/>
                </a:solidFill>
                <a:latin typeface="Comic Sans MS" panose="030F0702030302020204" pitchFamily="66" charset="0"/>
              </a:rPr>
              <a:t>rwm</a:t>
            </a:r>
            <a:r>
              <a:rPr lang="cy-GB" sz="3200" dirty="0">
                <a:solidFill>
                  <a:schemeClr val="tx1"/>
                </a:solidFill>
                <a:latin typeface="Comic Sans MS" panose="030F0702030302020204" pitchFamily="66" charset="0"/>
              </a:rPr>
              <a:t>.</a:t>
            </a:r>
          </a:p>
        </p:txBody>
      </p:sp>
      <p:sp>
        <p:nvSpPr>
          <p:cNvPr id="4" name="Rectangle: Rounded Corners 3">
            <a:extLst>
              <a:ext uri="{FF2B5EF4-FFF2-40B4-BE49-F238E27FC236}">
                <a16:creationId xmlns:a16="http://schemas.microsoft.com/office/drawing/2014/main" id="{1F0580F8-5133-42F3-19BC-9025C157D9F1}"/>
              </a:ext>
            </a:extLst>
          </p:cNvPr>
          <p:cNvSpPr/>
          <p:nvPr/>
        </p:nvSpPr>
        <p:spPr>
          <a:xfrm>
            <a:off x="5175610" y="2366359"/>
            <a:ext cx="1197802" cy="756992"/>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ddim</a:t>
            </a:r>
          </a:p>
        </p:txBody>
      </p:sp>
      <p:pic>
        <p:nvPicPr>
          <p:cNvPr id="11" name="Graphic 10" descr="Bottle with solid fill">
            <a:extLst>
              <a:ext uri="{FF2B5EF4-FFF2-40B4-BE49-F238E27FC236}">
                <a16:creationId xmlns:a16="http://schemas.microsoft.com/office/drawing/2014/main" id="{965A7334-734F-B0AD-EEFA-454A8C963F1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505325" y="3888081"/>
            <a:ext cx="2100377" cy="2100377"/>
          </a:xfrm>
          <a:prstGeom prst="rect">
            <a:avLst/>
          </a:prstGeom>
        </p:spPr>
      </p:pic>
    </p:spTree>
    <p:extLst>
      <p:ext uri="{BB962C8B-B14F-4D97-AF65-F5344CB8AC3E}">
        <p14:creationId xmlns:p14="http://schemas.microsoft.com/office/powerpoint/2010/main" val="3659330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5D1BEB-23B5-4163-EECA-42E61A701F6A}"/>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52CB5C5F-2104-6D2D-BFFE-03F993D5F1FA}"/>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55635644-E89E-754F-6A3E-E6F0C878AE0B}"/>
              </a:ext>
            </a:extLst>
          </p:cNvPr>
          <p:cNvSpPr/>
          <p:nvPr/>
        </p:nvSpPr>
        <p:spPr>
          <a:xfrm rot="10800000">
            <a:off x="171021" y="98963"/>
            <a:ext cx="11849957" cy="6567948"/>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descr="A cartoon star holding a drill&#10;&#10;Description automatically generated">
            <a:extLst>
              <a:ext uri="{FF2B5EF4-FFF2-40B4-BE49-F238E27FC236}">
                <a16:creationId xmlns:a16="http://schemas.microsoft.com/office/drawing/2014/main" id="{33C3F71D-6223-9485-AB57-9A38A23C62C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436" y="98963"/>
            <a:ext cx="1907455" cy="1238865"/>
          </a:xfrm>
          <a:prstGeom prst="rect">
            <a:avLst/>
          </a:prstGeom>
        </p:spPr>
      </p:pic>
      <p:sp>
        <p:nvSpPr>
          <p:cNvPr id="5" name="Rectangle: Rounded Corners 4">
            <a:extLst>
              <a:ext uri="{FF2B5EF4-FFF2-40B4-BE49-F238E27FC236}">
                <a16:creationId xmlns:a16="http://schemas.microsoft.com/office/drawing/2014/main" id="{B9A5B46F-58EE-A0E6-77C7-BC1A736D2A15}"/>
              </a:ext>
            </a:extLst>
          </p:cNvPr>
          <p:cNvSpPr/>
          <p:nvPr/>
        </p:nvSpPr>
        <p:spPr>
          <a:xfrm>
            <a:off x="1244876" y="2365509"/>
            <a:ext cx="1598670" cy="757841"/>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Doedd</a:t>
            </a:r>
          </a:p>
        </p:txBody>
      </p:sp>
      <p:sp>
        <p:nvSpPr>
          <p:cNvPr id="6" name="Rectangle: Rounded Corners 5">
            <a:extLst>
              <a:ext uri="{FF2B5EF4-FFF2-40B4-BE49-F238E27FC236}">
                <a16:creationId xmlns:a16="http://schemas.microsoft.com/office/drawing/2014/main" id="{A7CB6726-660D-3486-7B78-D855A50E3F46}"/>
              </a:ext>
            </a:extLst>
          </p:cNvPr>
          <p:cNvSpPr/>
          <p:nvPr/>
        </p:nvSpPr>
        <p:spPr>
          <a:xfrm>
            <a:off x="7721112" y="2341307"/>
            <a:ext cx="1350715" cy="805395"/>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hoffi</a:t>
            </a:r>
          </a:p>
        </p:txBody>
      </p:sp>
      <p:sp>
        <p:nvSpPr>
          <p:cNvPr id="7" name="Rectangle: Rounded Corners 6">
            <a:extLst>
              <a:ext uri="{FF2B5EF4-FFF2-40B4-BE49-F238E27FC236}">
                <a16:creationId xmlns:a16="http://schemas.microsoft.com/office/drawing/2014/main" id="{3D4789F0-463A-D797-7076-3B098F677EDF}"/>
              </a:ext>
            </a:extLst>
          </p:cNvPr>
          <p:cNvSpPr/>
          <p:nvPr/>
        </p:nvSpPr>
        <p:spPr>
          <a:xfrm>
            <a:off x="6592426" y="2365509"/>
            <a:ext cx="725351" cy="756992"/>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yn</a:t>
            </a:r>
          </a:p>
        </p:txBody>
      </p:sp>
      <p:sp>
        <p:nvSpPr>
          <p:cNvPr id="8" name="Rectangle: Rounded Corners 7">
            <a:extLst>
              <a:ext uri="{FF2B5EF4-FFF2-40B4-BE49-F238E27FC236}">
                <a16:creationId xmlns:a16="http://schemas.microsoft.com/office/drawing/2014/main" id="{7FD8EF31-0988-844A-38F6-6343186151A4}"/>
              </a:ext>
            </a:extLst>
          </p:cNvPr>
          <p:cNvSpPr/>
          <p:nvPr/>
        </p:nvSpPr>
        <p:spPr>
          <a:xfrm>
            <a:off x="3471058" y="2365509"/>
            <a:ext cx="725351" cy="756992"/>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e</a:t>
            </a:r>
          </a:p>
        </p:txBody>
      </p:sp>
      <p:sp>
        <p:nvSpPr>
          <p:cNvPr id="9" name="Rectangle: Rounded Corners 8">
            <a:extLst>
              <a:ext uri="{FF2B5EF4-FFF2-40B4-BE49-F238E27FC236}">
                <a16:creationId xmlns:a16="http://schemas.microsoft.com/office/drawing/2014/main" id="{B9A20CA3-621E-48C4-5D96-C95ED31FB108}"/>
              </a:ext>
            </a:extLst>
          </p:cNvPr>
          <p:cNvSpPr/>
          <p:nvPr/>
        </p:nvSpPr>
        <p:spPr>
          <a:xfrm>
            <a:off x="9489325" y="2366359"/>
            <a:ext cx="1476351" cy="805395"/>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err="1">
                <a:solidFill>
                  <a:schemeClr val="tx1"/>
                </a:solidFill>
                <a:latin typeface="Comic Sans MS" panose="030F0702030302020204" pitchFamily="66" charset="0"/>
              </a:rPr>
              <a:t>rwm</a:t>
            </a:r>
            <a:r>
              <a:rPr lang="cy-GB" sz="3200" dirty="0">
                <a:solidFill>
                  <a:schemeClr val="tx1"/>
                </a:solidFill>
                <a:latin typeface="Comic Sans MS" panose="030F0702030302020204" pitchFamily="66" charset="0"/>
              </a:rPr>
              <a:t>.</a:t>
            </a:r>
          </a:p>
        </p:txBody>
      </p:sp>
      <p:sp>
        <p:nvSpPr>
          <p:cNvPr id="4" name="Rectangle: Rounded Corners 3">
            <a:extLst>
              <a:ext uri="{FF2B5EF4-FFF2-40B4-BE49-F238E27FC236}">
                <a16:creationId xmlns:a16="http://schemas.microsoft.com/office/drawing/2014/main" id="{F9A5CE68-9DD8-2F44-1B80-CAF784E2A48E}"/>
              </a:ext>
            </a:extLst>
          </p:cNvPr>
          <p:cNvSpPr/>
          <p:nvPr/>
        </p:nvSpPr>
        <p:spPr>
          <a:xfrm>
            <a:off x="4847067" y="2365509"/>
            <a:ext cx="1197802" cy="756992"/>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ddim</a:t>
            </a:r>
          </a:p>
        </p:txBody>
      </p:sp>
      <p:pic>
        <p:nvPicPr>
          <p:cNvPr id="11" name="Graphic 10" descr="Bottle with solid fill">
            <a:extLst>
              <a:ext uri="{FF2B5EF4-FFF2-40B4-BE49-F238E27FC236}">
                <a16:creationId xmlns:a16="http://schemas.microsoft.com/office/drawing/2014/main" id="{7F96A2AB-28C0-8B0E-AC96-CB119759D19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505325" y="3888081"/>
            <a:ext cx="2100377" cy="2100377"/>
          </a:xfrm>
          <a:prstGeom prst="rect">
            <a:avLst/>
          </a:prstGeom>
        </p:spPr>
      </p:pic>
    </p:spTree>
    <p:extLst>
      <p:ext uri="{BB962C8B-B14F-4D97-AF65-F5344CB8AC3E}">
        <p14:creationId xmlns:p14="http://schemas.microsoft.com/office/powerpoint/2010/main" val="15834650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5C5260-F05E-E330-196C-4928E742E04D}"/>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6230B586-4F30-2846-EACA-68B21A16BE76}"/>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799E9117-8A52-2E8F-33C5-F3604FB8D88A}"/>
              </a:ext>
            </a:extLst>
          </p:cNvPr>
          <p:cNvSpPr/>
          <p:nvPr/>
        </p:nvSpPr>
        <p:spPr>
          <a:xfrm rot="10800000">
            <a:off x="171021" y="98963"/>
            <a:ext cx="11849957" cy="6567948"/>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descr="A cartoon star holding a drill&#10;&#10;Description automatically generated">
            <a:extLst>
              <a:ext uri="{FF2B5EF4-FFF2-40B4-BE49-F238E27FC236}">
                <a16:creationId xmlns:a16="http://schemas.microsoft.com/office/drawing/2014/main" id="{78281120-EE56-06A0-78A2-6871264A504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436" y="98963"/>
            <a:ext cx="1907455" cy="1238865"/>
          </a:xfrm>
          <a:prstGeom prst="rect">
            <a:avLst/>
          </a:prstGeom>
        </p:spPr>
      </p:pic>
      <p:sp>
        <p:nvSpPr>
          <p:cNvPr id="5" name="Rectangle: Rounded Corners 4">
            <a:extLst>
              <a:ext uri="{FF2B5EF4-FFF2-40B4-BE49-F238E27FC236}">
                <a16:creationId xmlns:a16="http://schemas.microsoft.com/office/drawing/2014/main" id="{097ABF48-E79F-9EDC-D9CA-FE083AE986DF}"/>
              </a:ext>
            </a:extLst>
          </p:cNvPr>
          <p:cNvSpPr/>
          <p:nvPr/>
        </p:nvSpPr>
        <p:spPr>
          <a:xfrm>
            <a:off x="582453" y="2366358"/>
            <a:ext cx="1598670" cy="757841"/>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Doedd</a:t>
            </a:r>
          </a:p>
        </p:txBody>
      </p:sp>
      <p:sp>
        <p:nvSpPr>
          <p:cNvPr id="6" name="Rectangle: Rounded Corners 5">
            <a:extLst>
              <a:ext uri="{FF2B5EF4-FFF2-40B4-BE49-F238E27FC236}">
                <a16:creationId xmlns:a16="http://schemas.microsoft.com/office/drawing/2014/main" id="{2E54113A-6292-3BB9-86F5-6B4BB2716E28}"/>
              </a:ext>
            </a:extLst>
          </p:cNvPr>
          <p:cNvSpPr/>
          <p:nvPr/>
        </p:nvSpPr>
        <p:spPr>
          <a:xfrm>
            <a:off x="7758665" y="2366358"/>
            <a:ext cx="2042560" cy="805395"/>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mwynhau</a:t>
            </a:r>
          </a:p>
        </p:txBody>
      </p:sp>
      <p:sp>
        <p:nvSpPr>
          <p:cNvPr id="7" name="Rectangle: Rounded Corners 6">
            <a:extLst>
              <a:ext uri="{FF2B5EF4-FFF2-40B4-BE49-F238E27FC236}">
                <a16:creationId xmlns:a16="http://schemas.microsoft.com/office/drawing/2014/main" id="{CE40FF9D-B01A-79B1-9A24-1423119EBC2C}"/>
              </a:ext>
            </a:extLst>
          </p:cNvPr>
          <p:cNvSpPr/>
          <p:nvPr/>
        </p:nvSpPr>
        <p:spPr>
          <a:xfrm>
            <a:off x="6703363" y="2366359"/>
            <a:ext cx="725351" cy="756992"/>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yn</a:t>
            </a:r>
          </a:p>
        </p:txBody>
      </p:sp>
      <p:sp>
        <p:nvSpPr>
          <p:cNvPr id="8" name="Rectangle: Rounded Corners 7">
            <a:extLst>
              <a:ext uri="{FF2B5EF4-FFF2-40B4-BE49-F238E27FC236}">
                <a16:creationId xmlns:a16="http://schemas.microsoft.com/office/drawing/2014/main" id="{B11EFE0F-2E57-8B22-ABED-AF2E3522CBCC}"/>
              </a:ext>
            </a:extLst>
          </p:cNvPr>
          <p:cNvSpPr/>
          <p:nvPr/>
        </p:nvSpPr>
        <p:spPr>
          <a:xfrm>
            <a:off x="2597739" y="2366358"/>
            <a:ext cx="2197926" cy="756992"/>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Barti Ddu</a:t>
            </a:r>
          </a:p>
        </p:txBody>
      </p:sp>
      <p:sp>
        <p:nvSpPr>
          <p:cNvPr id="9" name="Rectangle: Rounded Corners 8">
            <a:extLst>
              <a:ext uri="{FF2B5EF4-FFF2-40B4-BE49-F238E27FC236}">
                <a16:creationId xmlns:a16="http://schemas.microsoft.com/office/drawing/2014/main" id="{027F5E84-8BEE-D3CC-C3F4-B95821A75BC1}"/>
              </a:ext>
            </a:extLst>
          </p:cNvPr>
          <p:cNvSpPr/>
          <p:nvPr/>
        </p:nvSpPr>
        <p:spPr>
          <a:xfrm>
            <a:off x="10062985" y="2366358"/>
            <a:ext cx="1476351" cy="805395"/>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nofio.</a:t>
            </a:r>
          </a:p>
        </p:txBody>
      </p:sp>
      <p:sp>
        <p:nvSpPr>
          <p:cNvPr id="4" name="Rectangle: Rounded Corners 3">
            <a:extLst>
              <a:ext uri="{FF2B5EF4-FFF2-40B4-BE49-F238E27FC236}">
                <a16:creationId xmlns:a16="http://schemas.microsoft.com/office/drawing/2014/main" id="{2D00DE58-B06F-2A51-AD8E-65EED17747B5}"/>
              </a:ext>
            </a:extLst>
          </p:cNvPr>
          <p:cNvSpPr/>
          <p:nvPr/>
        </p:nvSpPr>
        <p:spPr>
          <a:xfrm>
            <a:off x="5175610" y="2366359"/>
            <a:ext cx="1197802" cy="756992"/>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ddim</a:t>
            </a:r>
          </a:p>
        </p:txBody>
      </p:sp>
      <p:pic>
        <p:nvPicPr>
          <p:cNvPr id="12" name="Graphic 11" descr="Swimming with solid fill">
            <a:extLst>
              <a:ext uri="{FF2B5EF4-FFF2-40B4-BE49-F238E27FC236}">
                <a16:creationId xmlns:a16="http://schemas.microsoft.com/office/drawing/2014/main" id="{C7865127-C544-8255-F440-6F64960CBE5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845988" y="4131613"/>
            <a:ext cx="2059637" cy="2059637"/>
          </a:xfrm>
          <a:prstGeom prst="rect">
            <a:avLst/>
          </a:prstGeom>
        </p:spPr>
      </p:pic>
    </p:spTree>
    <p:extLst>
      <p:ext uri="{BB962C8B-B14F-4D97-AF65-F5344CB8AC3E}">
        <p14:creationId xmlns:p14="http://schemas.microsoft.com/office/powerpoint/2010/main" val="22732688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2C0D0-EB1D-C363-307F-00DADF326C32}"/>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C973A95B-DCFA-D1F1-4DCC-ED50A29B5E19}"/>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3B4335DA-6F80-97D7-3851-A4FA00471B51}"/>
              </a:ext>
            </a:extLst>
          </p:cNvPr>
          <p:cNvSpPr/>
          <p:nvPr/>
        </p:nvSpPr>
        <p:spPr>
          <a:xfrm rot="10800000">
            <a:off x="171021" y="98963"/>
            <a:ext cx="11849957" cy="6567948"/>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descr="A cartoon star holding a drill&#10;&#10;Description automatically generated">
            <a:extLst>
              <a:ext uri="{FF2B5EF4-FFF2-40B4-BE49-F238E27FC236}">
                <a16:creationId xmlns:a16="http://schemas.microsoft.com/office/drawing/2014/main" id="{61D93546-00F1-2373-46E9-C6A684F7782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436" y="98963"/>
            <a:ext cx="1907455" cy="1238865"/>
          </a:xfrm>
          <a:prstGeom prst="rect">
            <a:avLst/>
          </a:prstGeom>
        </p:spPr>
      </p:pic>
      <p:sp>
        <p:nvSpPr>
          <p:cNvPr id="5" name="Rectangle: Rounded Corners 4">
            <a:extLst>
              <a:ext uri="{FF2B5EF4-FFF2-40B4-BE49-F238E27FC236}">
                <a16:creationId xmlns:a16="http://schemas.microsoft.com/office/drawing/2014/main" id="{F77D3636-73F1-3A48-CC67-254709CD1E6A}"/>
              </a:ext>
            </a:extLst>
          </p:cNvPr>
          <p:cNvSpPr/>
          <p:nvPr/>
        </p:nvSpPr>
        <p:spPr>
          <a:xfrm>
            <a:off x="1689454" y="2365509"/>
            <a:ext cx="1598670" cy="757841"/>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Doedd</a:t>
            </a:r>
          </a:p>
        </p:txBody>
      </p:sp>
      <p:sp>
        <p:nvSpPr>
          <p:cNvPr id="6" name="Rectangle: Rounded Corners 5">
            <a:extLst>
              <a:ext uri="{FF2B5EF4-FFF2-40B4-BE49-F238E27FC236}">
                <a16:creationId xmlns:a16="http://schemas.microsoft.com/office/drawing/2014/main" id="{5ECEF7E6-DDD2-4912-4C38-3D187FCF3F16}"/>
              </a:ext>
            </a:extLst>
          </p:cNvPr>
          <p:cNvSpPr/>
          <p:nvPr/>
        </p:nvSpPr>
        <p:spPr>
          <a:xfrm>
            <a:off x="7758665" y="2366358"/>
            <a:ext cx="2042560" cy="805395"/>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mwynhau</a:t>
            </a:r>
          </a:p>
        </p:txBody>
      </p:sp>
      <p:sp>
        <p:nvSpPr>
          <p:cNvPr id="7" name="Rectangle: Rounded Corners 6">
            <a:extLst>
              <a:ext uri="{FF2B5EF4-FFF2-40B4-BE49-F238E27FC236}">
                <a16:creationId xmlns:a16="http://schemas.microsoft.com/office/drawing/2014/main" id="{E45473EF-E7DD-B72A-9724-DA4FF7944C1B}"/>
              </a:ext>
            </a:extLst>
          </p:cNvPr>
          <p:cNvSpPr/>
          <p:nvPr/>
        </p:nvSpPr>
        <p:spPr>
          <a:xfrm>
            <a:off x="6703363" y="2366359"/>
            <a:ext cx="725351" cy="756992"/>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yn</a:t>
            </a:r>
          </a:p>
        </p:txBody>
      </p:sp>
      <p:sp>
        <p:nvSpPr>
          <p:cNvPr id="8" name="Rectangle: Rounded Corners 7">
            <a:extLst>
              <a:ext uri="{FF2B5EF4-FFF2-40B4-BE49-F238E27FC236}">
                <a16:creationId xmlns:a16="http://schemas.microsoft.com/office/drawing/2014/main" id="{16295A29-5105-9E36-6F25-C8201EDDFD90}"/>
              </a:ext>
            </a:extLst>
          </p:cNvPr>
          <p:cNvSpPr/>
          <p:nvPr/>
        </p:nvSpPr>
        <p:spPr>
          <a:xfrm>
            <a:off x="3833733" y="2365509"/>
            <a:ext cx="725351" cy="756992"/>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e</a:t>
            </a:r>
          </a:p>
        </p:txBody>
      </p:sp>
      <p:sp>
        <p:nvSpPr>
          <p:cNvPr id="9" name="Rectangle: Rounded Corners 8">
            <a:extLst>
              <a:ext uri="{FF2B5EF4-FFF2-40B4-BE49-F238E27FC236}">
                <a16:creationId xmlns:a16="http://schemas.microsoft.com/office/drawing/2014/main" id="{76D6AA0A-02A0-E37A-E440-FBAB28E63A93}"/>
              </a:ext>
            </a:extLst>
          </p:cNvPr>
          <p:cNvSpPr/>
          <p:nvPr/>
        </p:nvSpPr>
        <p:spPr>
          <a:xfrm>
            <a:off x="10062985" y="2366358"/>
            <a:ext cx="1476351" cy="805395"/>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nofio.</a:t>
            </a:r>
          </a:p>
        </p:txBody>
      </p:sp>
      <p:sp>
        <p:nvSpPr>
          <p:cNvPr id="4" name="Rectangle: Rounded Corners 3">
            <a:extLst>
              <a:ext uri="{FF2B5EF4-FFF2-40B4-BE49-F238E27FC236}">
                <a16:creationId xmlns:a16="http://schemas.microsoft.com/office/drawing/2014/main" id="{0D716572-784C-5982-6802-4AC5F3F9DF81}"/>
              </a:ext>
            </a:extLst>
          </p:cNvPr>
          <p:cNvSpPr/>
          <p:nvPr/>
        </p:nvSpPr>
        <p:spPr>
          <a:xfrm>
            <a:off x="5175610" y="2366359"/>
            <a:ext cx="1197802" cy="756992"/>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ddim</a:t>
            </a:r>
          </a:p>
        </p:txBody>
      </p:sp>
      <p:pic>
        <p:nvPicPr>
          <p:cNvPr id="12" name="Graphic 11" descr="Swimming with solid fill">
            <a:extLst>
              <a:ext uri="{FF2B5EF4-FFF2-40B4-BE49-F238E27FC236}">
                <a16:creationId xmlns:a16="http://schemas.microsoft.com/office/drawing/2014/main" id="{69829148-8D67-691C-ED5C-47BA7DA2BAF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845988" y="4131613"/>
            <a:ext cx="2059637" cy="2059637"/>
          </a:xfrm>
          <a:prstGeom prst="rect">
            <a:avLst/>
          </a:prstGeom>
        </p:spPr>
      </p:pic>
    </p:spTree>
    <p:extLst>
      <p:ext uri="{BB962C8B-B14F-4D97-AF65-F5344CB8AC3E}">
        <p14:creationId xmlns:p14="http://schemas.microsoft.com/office/powerpoint/2010/main" val="33316026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2CB2E0E-1379-1AD5-831C-9703BB9F792A}"/>
            </a:ext>
          </a:extLst>
        </p:cNvPr>
        <p:cNvGrpSpPr/>
        <p:nvPr/>
      </p:nvGrpSpPr>
      <p:grpSpPr>
        <a:xfrm>
          <a:off x="0" y="0"/>
          <a:ext cx="0" cy="0"/>
          <a:chOff x="0" y="0"/>
          <a:chExt cx="0" cy="0"/>
        </a:xfrm>
      </p:grpSpPr>
      <p:sp>
        <p:nvSpPr>
          <p:cNvPr id="1033" name="Rectangle 1032">
            <a:extLst>
              <a:ext uri="{FF2B5EF4-FFF2-40B4-BE49-F238E27FC236}">
                <a16:creationId xmlns:a16="http://schemas.microsoft.com/office/drawing/2014/main" id="{2BAD5DBA-2EE8-A312-37AB-47F22F42D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8" name="Picture 4" descr="Premium Vector | Vector illustration of pirates on island beach">
            <a:extLst>
              <a:ext uri="{FF2B5EF4-FFF2-40B4-BE49-F238E27FC236}">
                <a16:creationId xmlns:a16="http://schemas.microsoft.com/office/drawing/2014/main" id="{0B809869-994E-B6A8-1CD3-07EAFAAF1E21}"/>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stuffed toy in a garment&#10;&#10;Description automatically generated">
            <a:extLst>
              <a:ext uri="{FF2B5EF4-FFF2-40B4-BE49-F238E27FC236}">
                <a16:creationId xmlns:a16="http://schemas.microsoft.com/office/drawing/2014/main" id="{DBBE6DBE-F5FB-585B-0622-122F6580D6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5253" y="1384023"/>
            <a:ext cx="3269373" cy="5289659"/>
          </a:xfrm>
          <a:prstGeom prst="rect">
            <a:avLst/>
          </a:prstGeom>
        </p:spPr>
      </p:pic>
      <p:sp>
        <p:nvSpPr>
          <p:cNvPr id="7" name="Oval 6">
            <a:extLst>
              <a:ext uri="{FF2B5EF4-FFF2-40B4-BE49-F238E27FC236}">
                <a16:creationId xmlns:a16="http://schemas.microsoft.com/office/drawing/2014/main" id="{8135880E-43D8-BC5A-175D-14148FFF3250}"/>
              </a:ext>
            </a:extLst>
          </p:cNvPr>
          <p:cNvSpPr/>
          <p:nvPr/>
        </p:nvSpPr>
        <p:spPr>
          <a:xfrm>
            <a:off x="1897795" y="1199705"/>
            <a:ext cx="760677" cy="55791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6" name="Picture 5" descr="A black background with a black square&#10;&#10;Description automatically generated with medium confidence">
            <a:extLst>
              <a:ext uri="{FF2B5EF4-FFF2-40B4-BE49-F238E27FC236}">
                <a16:creationId xmlns:a16="http://schemas.microsoft.com/office/drawing/2014/main" id="{400D09A7-9E86-DC4E-859C-95A2085A683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352298" y="991405"/>
            <a:ext cx="1858298" cy="1082565"/>
          </a:xfrm>
          <a:prstGeom prst="rect">
            <a:avLst/>
          </a:prstGeom>
        </p:spPr>
      </p:pic>
      <p:pic>
        <p:nvPicPr>
          <p:cNvPr id="9" name="Picture 8">
            <a:extLst>
              <a:ext uri="{FF2B5EF4-FFF2-40B4-BE49-F238E27FC236}">
                <a16:creationId xmlns:a16="http://schemas.microsoft.com/office/drawing/2014/main" id="{4741FED9-5E4D-CAA3-CCDE-0B2ADAB54D08}"/>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3548087">
            <a:off x="-532995" y="2068360"/>
            <a:ext cx="2196932" cy="989558"/>
          </a:xfrm>
          <a:prstGeom prst="rect">
            <a:avLst/>
          </a:prstGeom>
        </p:spPr>
      </p:pic>
      <p:sp>
        <p:nvSpPr>
          <p:cNvPr id="5" name="Speech Bubble: Oval 4">
            <a:extLst>
              <a:ext uri="{FF2B5EF4-FFF2-40B4-BE49-F238E27FC236}">
                <a16:creationId xmlns:a16="http://schemas.microsoft.com/office/drawing/2014/main" id="{35627669-DCDB-F7CF-27E4-071D3DE8F4EC}"/>
              </a:ext>
            </a:extLst>
          </p:cNvPr>
          <p:cNvSpPr/>
          <p:nvPr/>
        </p:nvSpPr>
        <p:spPr>
          <a:xfrm>
            <a:off x="3302047" y="218631"/>
            <a:ext cx="2860941" cy="1846532"/>
          </a:xfrm>
          <a:prstGeom prst="wedgeEllipseCallout">
            <a:avLst>
              <a:gd name="adj1" fmla="val -56829"/>
              <a:gd name="adj2" fmla="val 62468"/>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400" dirty="0">
                <a:solidFill>
                  <a:schemeClr val="tx1"/>
                </a:solidFill>
                <a:latin typeface="Comic Sans MS" panose="030F0702030302020204" pitchFamily="66" charset="0"/>
              </a:rPr>
              <a:t>Shwmae!</a:t>
            </a:r>
          </a:p>
        </p:txBody>
      </p:sp>
      <p:pic>
        <p:nvPicPr>
          <p:cNvPr id="12" name="Picture 11" descr="A cartoon of a pirate holding a sword&#10;&#10;Description automatically generated">
            <a:extLst>
              <a:ext uri="{FF2B5EF4-FFF2-40B4-BE49-F238E27FC236}">
                <a16:creationId xmlns:a16="http://schemas.microsoft.com/office/drawing/2014/main" id="{1B622CC3-0F3A-389C-11F9-8E71246F006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272099" y="557573"/>
            <a:ext cx="5692684" cy="6116109"/>
          </a:xfrm>
          <a:prstGeom prst="rect">
            <a:avLst/>
          </a:prstGeom>
        </p:spPr>
      </p:pic>
      <p:sp>
        <p:nvSpPr>
          <p:cNvPr id="13" name="Speech Bubble: Oval 12">
            <a:extLst>
              <a:ext uri="{FF2B5EF4-FFF2-40B4-BE49-F238E27FC236}">
                <a16:creationId xmlns:a16="http://schemas.microsoft.com/office/drawing/2014/main" id="{2DA79973-D524-B50B-48C5-C489DF185F35}"/>
              </a:ext>
            </a:extLst>
          </p:cNvPr>
          <p:cNvSpPr/>
          <p:nvPr/>
        </p:nvSpPr>
        <p:spPr>
          <a:xfrm>
            <a:off x="4508933" y="2073970"/>
            <a:ext cx="3692091" cy="2621856"/>
          </a:xfrm>
          <a:prstGeom prst="wedgeEllipseCallout">
            <a:avLst>
              <a:gd name="adj1" fmla="val -83822"/>
              <a:gd name="adj2" fmla="val -35963"/>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400" dirty="0">
                <a:solidFill>
                  <a:schemeClr val="tx1"/>
                </a:solidFill>
                <a:latin typeface="Comic Sans MS" panose="030F0702030302020204" pitchFamily="66" charset="0"/>
              </a:rPr>
              <a:t>Rydw i eisiau bod môr-leidr fel Barti Ddu.</a:t>
            </a:r>
          </a:p>
        </p:txBody>
      </p:sp>
      <p:sp>
        <p:nvSpPr>
          <p:cNvPr id="14" name="Speech Bubble: Oval 13">
            <a:extLst>
              <a:ext uri="{FF2B5EF4-FFF2-40B4-BE49-F238E27FC236}">
                <a16:creationId xmlns:a16="http://schemas.microsoft.com/office/drawing/2014/main" id="{93D570EF-F48B-1F22-0A36-732B5FFCE63F}"/>
              </a:ext>
            </a:extLst>
          </p:cNvPr>
          <p:cNvSpPr/>
          <p:nvPr/>
        </p:nvSpPr>
        <p:spPr>
          <a:xfrm>
            <a:off x="4732518" y="4866527"/>
            <a:ext cx="4363857" cy="1846532"/>
          </a:xfrm>
          <a:prstGeom prst="wedgeEllipseCallout">
            <a:avLst>
              <a:gd name="adj1" fmla="val -85558"/>
              <a:gd name="adj2" fmla="val -56141"/>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400" dirty="0">
                <a:solidFill>
                  <a:schemeClr val="tx1"/>
                </a:solidFill>
                <a:latin typeface="Comic Sans MS" panose="030F0702030302020204" pitchFamily="66" charset="0"/>
              </a:rPr>
              <a:t>Beth ydych chi’n wybod am Barti Ddu?</a:t>
            </a:r>
          </a:p>
        </p:txBody>
      </p:sp>
      <p:sp>
        <p:nvSpPr>
          <p:cNvPr id="2" name="Speech Bubble: Oval 1">
            <a:extLst>
              <a:ext uri="{FF2B5EF4-FFF2-40B4-BE49-F238E27FC236}">
                <a16:creationId xmlns:a16="http://schemas.microsoft.com/office/drawing/2014/main" id="{4D9961CA-0BA9-B149-5E6D-3B92298C58AF}"/>
              </a:ext>
            </a:extLst>
          </p:cNvPr>
          <p:cNvSpPr/>
          <p:nvPr/>
        </p:nvSpPr>
        <p:spPr>
          <a:xfrm>
            <a:off x="6190759" y="-88917"/>
            <a:ext cx="2860941" cy="1846532"/>
          </a:xfrm>
          <a:prstGeom prst="wedgeEllipseCallout">
            <a:avLst>
              <a:gd name="adj1" fmla="val 41118"/>
              <a:gd name="adj2" fmla="val 105065"/>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400" dirty="0">
                <a:solidFill>
                  <a:schemeClr val="tx1"/>
                </a:solidFill>
                <a:latin typeface="Comic Sans MS" panose="030F0702030302020204" pitchFamily="66" charset="0"/>
              </a:rPr>
              <a:t>Shwmae!</a:t>
            </a:r>
          </a:p>
          <a:p>
            <a:pPr algn="ctr"/>
            <a:r>
              <a:rPr lang="cy-GB" sz="3400" dirty="0" err="1">
                <a:solidFill>
                  <a:schemeClr val="tx1"/>
                </a:solidFill>
                <a:latin typeface="Comic Sans MS" panose="030F0702030302020204" pitchFamily="66" charset="0"/>
              </a:rPr>
              <a:t>Arrrr</a:t>
            </a:r>
            <a:r>
              <a:rPr lang="cy-GB" sz="3400" dirty="0">
                <a:solidFill>
                  <a:schemeClr val="tx1"/>
                </a:solidFill>
                <a:latin typeface="Comic Sans MS" panose="030F0702030302020204" pitchFamily="66" charset="0"/>
              </a:rPr>
              <a:t>!</a:t>
            </a:r>
          </a:p>
        </p:txBody>
      </p:sp>
    </p:spTree>
    <p:extLst>
      <p:ext uri="{BB962C8B-B14F-4D97-AF65-F5344CB8AC3E}">
        <p14:creationId xmlns:p14="http://schemas.microsoft.com/office/powerpoint/2010/main" val="149170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anim calcmode="lin" valueType="num">
                                      <p:cBhvr additive="base">
                                        <p:cTn id="15" dur="500" fill="hold"/>
                                        <p:tgtEl>
                                          <p:spTgt spid="14"/>
                                        </p:tgtEl>
                                        <p:attrNameLst>
                                          <p:attrName>ppt_x</p:attrName>
                                        </p:attrNameLst>
                                      </p:cBhvr>
                                      <p:tavLst>
                                        <p:tav tm="0">
                                          <p:val>
                                            <p:strVal val="#ppt_x"/>
                                          </p:val>
                                        </p:tav>
                                        <p:tav tm="100000">
                                          <p:val>
                                            <p:strVal val="#ppt_x"/>
                                          </p:val>
                                        </p:tav>
                                      </p:tavLst>
                                    </p:anim>
                                    <p:anim calcmode="lin" valueType="num">
                                      <p:cBhvr additive="base">
                                        <p:cTn id="1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3" grpId="0" animBg="1"/>
      <p:bldP spid="14" grpId="0" animBg="1"/>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Premium Vector | Vector illustration of pirates on island beach">
            <a:extLst>
              <a:ext uri="{FF2B5EF4-FFF2-40B4-BE49-F238E27FC236}">
                <a16:creationId xmlns:a16="http://schemas.microsoft.com/office/drawing/2014/main" id="{6A87179D-4B84-16F6-6555-43FE74B3BEDD}"/>
              </a:ext>
            </a:extLst>
          </p:cNvPr>
          <p:cNvPicPr>
            <a:picLocks noChangeAspect="1" noChangeArrowheads="1"/>
          </p:cNvPicPr>
          <p:nvPr/>
        </p:nvPicPr>
        <p:blipFill>
          <a:blip r:embed="rId4">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Cartoon dog holding a magnifying glass&#10;&#10;Description automatically generated">
            <a:extLst>
              <a:ext uri="{FF2B5EF4-FFF2-40B4-BE49-F238E27FC236}">
                <a16:creationId xmlns:a16="http://schemas.microsoft.com/office/drawing/2014/main" id="{C698F77D-1ED9-C585-C29E-228B5A836A1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67126" y="2302669"/>
            <a:ext cx="5295900" cy="4891087"/>
          </a:xfrm>
          <a:prstGeom prst="rect">
            <a:avLst/>
          </a:prstGeom>
        </p:spPr>
      </p:pic>
      <p:sp>
        <p:nvSpPr>
          <p:cNvPr id="7" name="Rectangle: Rounded Corners 6">
            <a:extLst>
              <a:ext uri="{FF2B5EF4-FFF2-40B4-BE49-F238E27FC236}">
                <a16:creationId xmlns:a16="http://schemas.microsoft.com/office/drawing/2014/main" id="{9E86233D-EB72-5C4F-4AF7-92C94012D344}"/>
              </a:ext>
            </a:extLst>
          </p:cNvPr>
          <p:cNvSpPr/>
          <p:nvPr/>
        </p:nvSpPr>
        <p:spPr>
          <a:xfrm>
            <a:off x="3400013" y="323850"/>
            <a:ext cx="5124863" cy="1027264"/>
          </a:xfrm>
          <a:prstGeom prst="roundRect">
            <a:avLst/>
          </a:prstGeom>
          <a:blipFill dpi="0" rotWithShape="1">
            <a:blip r:embed="rId6">
              <a:extLst>
                <a:ext uri="{BEBA8EAE-BF5A-486C-A8C5-ECC9F3942E4B}">
                  <a14:imgProps xmlns:a14="http://schemas.microsoft.com/office/drawing/2010/main">
                    <a14:imgLayer r:embed="rId7">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8"/>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cy-GB" sz="3600" dirty="0">
                <a:solidFill>
                  <a:schemeClr val="tx1"/>
                </a:solidFill>
                <a:latin typeface="Comic Sans MS" panose="030F0702030302020204" pitchFamily="66" charset="0"/>
              </a:rPr>
              <a:t>Amser Ditectif Dysgu</a:t>
            </a:r>
          </a:p>
        </p:txBody>
      </p:sp>
      <p:pic>
        <p:nvPicPr>
          <p:cNvPr id="8" name="Ditectif">
            <a:hlinkClick r:id="" action="ppaction://media"/>
            <a:extLst>
              <a:ext uri="{FF2B5EF4-FFF2-40B4-BE49-F238E27FC236}">
                <a16:creationId xmlns:a16="http://schemas.microsoft.com/office/drawing/2014/main" id="{4518CF57-1A06-2FF9-C2E5-B5F3CC4F3D2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956925" y="593800"/>
            <a:ext cx="487363" cy="487363"/>
          </a:xfrm>
          <a:prstGeom prst="rect">
            <a:avLst/>
          </a:prstGeom>
        </p:spPr>
      </p:pic>
    </p:spTree>
    <p:extLst>
      <p:ext uri="{BB962C8B-B14F-4D97-AF65-F5344CB8AC3E}">
        <p14:creationId xmlns:p14="http://schemas.microsoft.com/office/powerpoint/2010/main" val="2236795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22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4146" mute="1">
                <p:cTn id="7" fill="hold" display="0">
                  <p:stCondLst>
                    <p:cond delay="indefinite"/>
                  </p:stCondLst>
                  <p:endCondLst>
                    <p:cond evt="onStopAudio" delay="0">
                      <p:tgtEl>
                        <p:sldTgt/>
                      </p:tgtEl>
                    </p:cond>
                  </p:endCondLst>
                </p:cTn>
                <p:tgtEl>
                  <p:spTgt spid="8"/>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32BEE9-8759-5C72-B6A8-789D9DB16848}"/>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2BA53F3D-1455-BE4D-354B-F718A18F94DA}"/>
              </a:ext>
            </a:extLst>
          </p:cNvPr>
          <p:cNvPicPr>
            <a:picLocks noChangeAspect="1" noChangeArrowheads="1"/>
          </p:cNvPicPr>
          <p:nvPr/>
        </p:nvPicPr>
        <p:blipFill>
          <a:blip r:embed="rId4">
            <a:alphaModFix amt="50000"/>
            <a:extLst>
              <a:ext uri="{28A0092B-C50C-407E-A947-70E740481C1C}">
                <a14:useLocalDpi xmlns:a14="http://schemas.microsoft.com/office/drawing/2010/main" val="0"/>
              </a:ext>
            </a:extLst>
          </a:blip>
          <a:srcRect t="11794" b="12206"/>
          <a:stretch/>
        </p:blipFill>
        <p:spPr bwMode="auto">
          <a:xfrm>
            <a:off x="20" y="0"/>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2D3AC690-8BE2-A5FD-D96F-A929E98AFD1B}"/>
              </a:ext>
            </a:extLst>
          </p:cNvPr>
          <p:cNvSpPr/>
          <p:nvPr/>
        </p:nvSpPr>
        <p:spPr>
          <a:xfrm rot="10800000">
            <a:off x="2714625" y="139537"/>
            <a:ext cx="6419850" cy="6599411"/>
          </a:xfrm>
          <a:prstGeom prst="roundRect">
            <a:avLst/>
          </a:prstGeom>
          <a:blipFill dpi="0" rotWithShape="1">
            <a:blip r:embed="rId5">
              <a:extLst>
                <a:ext uri="{BEBA8EAE-BF5A-486C-A8C5-ECC9F3942E4B}">
                  <a14:imgProps xmlns:a14="http://schemas.microsoft.com/office/drawing/2010/main">
                    <a14:imgLayer r:embed="rId6">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7"/>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p>
        </p:txBody>
      </p:sp>
      <p:sp>
        <p:nvSpPr>
          <p:cNvPr id="8" name="TextBox 7">
            <a:extLst>
              <a:ext uri="{FF2B5EF4-FFF2-40B4-BE49-F238E27FC236}">
                <a16:creationId xmlns:a16="http://schemas.microsoft.com/office/drawing/2014/main" id="{D3F0DCB0-F2BD-6D53-F68B-9A7E7D722B8F}"/>
              </a:ext>
            </a:extLst>
          </p:cNvPr>
          <p:cNvSpPr txBox="1"/>
          <p:nvPr/>
        </p:nvSpPr>
        <p:spPr>
          <a:xfrm>
            <a:off x="1832676" y="1472935"/>
            <a:ext cx="8190271" cy="5571077"/>
          </a:xfrm>
          <a:prstGeom prst="rect">
            <a:avLst/>
          </a:prstGeom>
          <a:noFill/>
        </p:spPr>
        <p:txBody>
          <a:bodyPr wrap="square">
            <a:spAutoFit/>
          </a:bodyPr>
          <a:lstStyle/>
          <a:p>
            <a:pPr algn="ctr">
              <a:lnSpc>
                <a:spcPct val="150000"/>
              </a:lnSpc>
            </a:pPr>
            <a:r>
              <a:rPr lang="cy-GB" sz="2400" b="1" dirty="0">
                <a:latin typeface="Comic Sans MS" panose="030F0702030302020204" pitchFamily="66" charset="0"/>
              </a:rPr>
              <a:t>Roedd Barti Ddu yn </a:t>
            </a:r>
            <a:r>
              <a:rPr lang="cy-GB" sz="2400" b="1" dirty="0">
                <a:solidFill>
                  <a:srgbClr val="FF0000"/>
                </a:solidFill>
                <a:latin typeface="Comic Sans MS" panose="030F0702030302020204" pitchFamily="66" charset="0"/>
              </a:rPr>
              <a:t>f</a:t>
            </a:r>
            <a:r>
              <a:rPr lang="cy-GB" sz="2400" b="1" dirty="0">
                <a:latin typeface="Comic Sans MS" panose="030F0702030302020204" pitchFamily="66" charset="0"/>
              </a:rPr>
              <a:t>ôr-leidr</a:t>
            </a:r>
            <a:br>
              <a:rPr lang="cy-GB" sz="2400" b="1" dirty="0">
                <a:latin typeface="Comic Sans MS" panose="030F0702030302020204" pitchFamily="66" charset="0"/>
              </a:rPr>
            </a:br>
            <a:r>
              <a:rPr lang="cy-GB" sz="2400" b="1" dirty="0">
                <a:latin typeface="Comic Sans MS" panose="030F0702030302020204" pitchFamily="66" charset="0"/>
              </a:rPr>
              <a:t>Roedd Barti Ddu yn dod o Sir Benfro</a:t>
            </a:r>
            <a:br>
              <a:rPr lang="cy-GB" sz="2400" b="1" dirty="0">
                <a:latin typeface="Comic Sans MS" panose="030F0702030302020204" pitchFamily="66" charset="0"/>
              </a:rPr>
            </a:br>
            <a:r>
              <a:rPr lang="cy-GB" sz="2400" b="1" dirty="0">
                <a:latin typeface="Comic Sans MS" panose="030F0702030302020204" pitchFamily="66" charset="0"/>
              </a:rPr>
              <a:t>Roedd </a:t>
            </a:r>
            <a:r>
              <a:rPr lang="cy-GB" sz="2400" b="1" dirty="0" err="1">
                <a:latin typeface="Comic Sans MS" panose="030F0702030302020204" pitchFamily="66" charset="0"/>
              </a:rPr>
              <a:t>e’n</a:t>
            </a:r>
            <a:r>
              <a:rPr lang="cy-GB" sz="2400" b="1" dirty="0">
                <a:latin typeface="Comic Sans MS" panose="030F0702030302020204" pitchFamily="66" charset="0"/>
              </a:rPr>
              <a:t> hoffi dillad ffansi</a:t>
            </a:r>
            <a:br>
              <a:rPr lang="cy-GB" sz="2400" b="1" dirty="0">
                <a:latin typeface="Comic Sans MS" panose="030F0702030302020204" pitchFamily="66" charset="0"/>
              </a:rPr>
            </a:br>
            <a:r>
              <a:rPr lang="cy-GB" sz="2400" b="1" dirty="0">
                <a:latin typeface="Comic Sans MS" panose="030F0702030302020204" pitchFamily="66" charset="0"/>
              </a:rPr>
              <a:t>Roedd </a:t>
            </a:r>
            <a:r>
              <a:rPr lang="cy-GB" sz="2400" b="1" dirty="0" err="1">
                <a:latin typeface="Comic Sans MS" panose="030F0702030302020204" pitchFamily="66" charset="0"/>
              </a:rPr>
              <a:t>e’n</a:t>
            </a:r>
            <a:r>
              <a:rPr lang="cy-GB" sz="2400" b="1" dirty="0">
                <a:latin typeface="Comic Sans MS" panose="030F0702030302020204" pitchFamily="66" charset="0"/>
              </a:rPr>
              <a:t> chwilio am </a:t>
            </a:r>
            <a:r>
              <a:rPr lang="cy-GB" sz="2400" b="1" dirty="0">
                <a:solidFill>
                  <a:srgbClr val="FF0000"/>
                </a:solidFill>
                <a:latin typeface="Comic Sans MS" panose="030F0702030302020204" pitchFamily="66" charset="0"/>
              </a:rPr>
              <a:t>d</a:t>
            </a:r>
            <a:r>
              <a:rPr lang="cy-GB" sz="2400" b="1" dirty="0">
                <a:latin typeface="Comic Sans MS" panose="030F0702030302020204" pitchFamily="66" charset="0"/>
              </a:rPr>
              <a:t>rysor</a:t>
            </a:r>
          </a:p>
          <a:p>
            <a:pPr algn="ctr">
              <a:lnSpc>
                <a:spcPct val="150000"/>
              </a:lnSpc>
            </a:pPr>
            <a:br>
              <a:rPr lang="cy-GB" sz="2400" b="1" dirty="0">
                <a:latin typeface="Comic Sans MS" panose="030F0702030302020204" pitchFamily="66" charset="0"/>
              </a:rPr>
            </a:br>
            <a:r>
              <a:rPr lang="cy-GB" sz="2400" b="1" dirty="0">
                <a:latin typeface="Comic Sans MS" panose="030F0702030302020204" pitchFamily="66" charset="0"/>
              </a:rPr>
              <a:t>Doedd Barti Ddu ddim yn ofnus</a:t>
            </a:r>
            <a:br>
              <a:rPr lang="cy-GB" sz="2400" b="1" dirty="0">
                <a:latin typeface="Comic Sans MS" panose="030F0702030302020204" pitchFamily="66" charset="0"/>
              </a:rPr>
            </a:br>
            <a:r>
              <a:rPr lang="cy-GB" sz="2400" b="1" dirty="0">
                <a:latin typeface="Comic Sans MS" panose="030F0702030302020204" pitchFamily="66" charset="0"/>
              </a:rPr>
              <a:t>Doedd Barti Ddu ddim yn bwyta siocled</a:t>
            </a:r>
            <a:br>
              <a:rPr lang="cy-GB" sz="2400" b="1" dirty="0">
                <a:latin typeface="Comic Sans MS" panose="030F0702030302020204" pitchFamily="66" charset="0"/>
              </a:rPr>
            </a:br>
            <a:r>
              <a:rPr lang="cy-GB" sz="2400" b="1" dirty="0">
                <a:latin typeface="Comic Sans MS" panose="030F0702030302020204" pitchFamily="66" charset="0"/>
              </a:rPr>
              <a:t>Doedd e ddim yn hoffi </a:t>
            </a:r>
            <a:r>
              <a:rPr lang="cy-GB" sz="2400" b="1" dirty="0" err="1">
                <a:latin typeface="Comic Sans MS" panose="030F0702030302020204" pitchFamily="66" charset="0"/>
              </a:rPr>
              <a:t>rwm</a:t>
            </a:r>
            <a:r>
              <a:rPr lang="cy-GB" sz="2400" b="1" dirty="0">
                <a:latin typeface="Comic Sans MS" panose="030F0702030302020204" pitchFamily="66" charset="0"/>
              </a:rPr>
              <a:t>, ych a fi</a:t>
            </a:r>
            <a:br>
              <a:rPr lang="cy-GB" sz="2400" b="1" dirty="0">
                <a:latin typeface="Comic Sans MS" panose="030F0702030302020204" pitchFamily="66" charset="0"/>
              </a:rPr>
            </a:br>
            <a:r>
              <a:rPr lang="cy-GB" sz="2400" b="1" dirty="0">
                <a:latin typeface="Comic Sans MS" panose="030F0702030302020204" pitchFamily="66" charset="0"/>
              </a:rPr>
              <a:t>Doedd e ddim yn troi’n ôl</a:t>
            </a:r>
            <a:br>
              <a:rPr lang="cy-GB" sz="2400" b="1" dirty="0">
                <a:latin typeface="Comic Sans MS" panose="030F0702030302020204" pitchFamily="66" charset="0"/>
              </a:rPr>
            </a:br>
            <a:endParaRPr lang="cy-GB" sz="2400" b="1" dirty="0">
              <a:latin typeface="Comic Sans MS" panose="030F0702030302020204" pitchFamily="66" charset="0"/>
            </a:endParaRPr>
          </a:p>
        </p:txBody>
      </p:sp>
      <p:pic>
        <p:nvPicPr>
          <p:cNvPr id="14" name="Graphic 13" descr="Music notation with solid fill">
            <a:extLst>
              <a:ext uri="{FF2B5EF4-FFF2-40B4-BE49-F238E27FC236}">
                <a16:creationId xmlns:a16="http://schemas.microsoft.com/office/drawing/2014/main" id="{ADBA61EF-20D8-98C0-940D-E7DC6B37C2D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817054">
            <a:off x="7774060" y="295380"/>
            <a:ext cx="946283" cy="561576"/>
          </a:xfrm>
          <a:prstGeom prst="rect">
            <a:avLst/>
          </a:prstGeom>
        </p:spPr>
      </p:pic>
      <p:pic>
        <p:nvPicPr>
          <p:cNvPr id="17" name="Graphic 16" descr="Music notation with solid fill">
            <a:extLst>
              <a:ext uri="{FF2B5EF4-FFF2-40B4-BE49-F238E27FC236}">
                <a16:creationId xmlns:a16="http://schemas.microsoft.com/office/drawing/2014/main" id="{A871783C-CE16-C64D-55AD-B41321F182B3}"/>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20947853">
            <a:off x="3332409" y="260100"/>
            <a:ext cx="1065181" cy="632137"/>
          </a:xfrm>
          <a:prstGeom prst="rect">
            <a:avLst/>
          </a:prstGeom>
        </p:spPr>
      </p:pic>
      <p:sp>
        <p:nvSpPr>
          <p:cNvPr id="21" name="TextBox 20">
            <a:extLst>
              <a:ext uri="{FF2B5EF4-FFF2-40B4-BE49-F238E27FC236}">
                <a16:creationId xmlns:a16="http://schemas.microsoft.com/office/drawing/2014/main" id="{FE0F8399-12E7-5734-B61A-CDBD9FE3121E}"/>
              </a:ext>
            </a:extLst>
          </p:cNvPr>
          <p:cNvSpPr txBox="1"/>
          <p:nvPr/>
        </p:nvSpPr>
        <p:spPr>
          <a:xfrm>
            <a:off x="3071728" y="755"/>
            <a:ext cx="5705643" cy="1395447"/>
          </a:xfrm>
          <a:prstGeom prst="rect">
            <a:avLst/>
          </a:prstGeom>
          <a:noFill/>
        </p:spPr>
        <p:txBody>
          <a:bodyPr wrap="square">
            <a:spAutoFit/>
          </a:bodyPr>
          <a:lstStyle/>
          <a:p>
            <a:pPr algn="ctr">
              <a:lnSpc>
                <a:spcPct val="150000"/>
              </a:lnSpc>
            </a:pPr>
            <a:r>
              <a:rPr lang="cy-GB" sz="4400" b="1" dirty="0">
                <a:latin typeface="Comic Sans MS" panose="030F0702030302020204" pitchFamily="66" charset="0"/>
              </a:rPr>
              <a:t>Barti Ddu</a:t>
            </a:r>
          </a:p>
          <a:p>
            <a:pPr algn="ctr">
              <a:lnSpc>
                <a:spcPct val="150000"/>
              </a:lnSpc>
            </a:pPr>
            <a:r>
              <a:rPr lang="cy-GB" sz="1400" b="1" dirty="0">
                <a:latin typeface="Comic Sans MS" panose="030F0702030302020204" pitchFamily="66" charset="0"/>
              </a:rPr>
              <a:t>Tôn – </a:t>
            </a:r>
            <a:r>
              <a:rPr lang="cy-GB" sz="1400" b="1" dirty="0" err="1">
                <a:latin typeface="Comic Sans MS" panose="030F0702030302020204" pitchFamily="66" charset="0"/>
              </a:rPr>
              <a:t>She’ll</a:t>
            </a:r>
            <a:r>
              <a:rPr lang="cy-GB" sz="1400" b="1" dirty="0">
                <a:latin typeface="Comic Sans MS" panose="030F0702030302020204" pitchFamily="66" charset="0"/>
              </a:rPr>
              <a:t> Be </a:t>
            </a:r>
            <a:r>
              <a:rPr lang="cy-GB" sz="1400" b="1" dirty="0" err="1">
                <a:latin typeface="Comic Sans MS" panose="030F0702030302020204" pitchFamily="66" charset="0"/>
              </a:rPr>
              <a:t>Coming</a:t>
            </a:r>
            <a:r>
              <a:rPr lang="cy-GB" sz="1400" b="1" dirty="0">
                <a:latin typeface="Comic Sans MS" panose="030F0702030302020204" pitchFamily="66" charset="0"/>
              </a:rPr>
              <a:t> </a:t>
            </a:r>
            <a:r>
              <a:rPr lang="cy-GB" sz="1400" b="1" dirty="0" err="1">
                <a:latin typeface="Comic Sans MS" panose="030F0702030302020204" pitchFamily="66" charset="0"/>
              </a:rPr>
              <a:t>Around</a:t>
            </a:r>
            <a:r>
              <a:rPr lang="cy-GB" sz="1400" b="1" dirty="0">
                <a:latin typeface="Comic Sans MS" panose="030F0702030302020204" pitchFamily="66" charset="0"/>
              </a:rPr>
              <a:t> The </a:t>
            </a:r>
            <a:r>
              <a:rPr lang="cy-GB" sz="1400" b="1" dirty="0" err="1">
                <a:latin typeface="Comic Sans MS" panose="030F0702030302020204" pitchFamily="66" charset="0"/>
              </a:rPr>
              <a:t>Mountains</a:t>
            </a:r>
            <a:endParaRPr lang="cy-GB" sz="1400" b="1" dirty="0">
              <a:latin typeface="Comic Sans MS" panose="030F0702030302020204" pitchFamily="66" charset="0"/>
            </a:endParaRPr>
          </a:p>
        </p:txBody>
      </p:sp>
      <p:pic>
        <p:nvPicPr>
          <p:cNvPr id="3" name="Picture 2" descr="Cartoon dog holding a magnifying glass&#10;&#10;Description automatically generated">
            <a:extLst>
              <a:ext uri="{FF2B5EF4-FFF2-40B4-BE49-F238E27FC236}">
                <a16:creationId xmlns:a16="http://schemas.microsoft.com/office/drawing/2014/main" id="{84412F10-7C15-FD52-BD72-AD6C7B12E4C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58682" y="5561547"/>
            <a:ext cx="1002972" cy="926306"/>
          </a:xfrm>
          <a:prstGeom prst="rect">
            <a:avLst/>
          </a:prstGeom>
        </p:spPr>
      </p:pic>
      <p:sp>
        <p:nvSpPr>
          <p:cNvPr id="4" name="Rectangle: Rounded Corners 3">
            <a:extLst>
              <a:ext uri="{FF2B5EF4-FFF2-40B4-BE49-F238E27FC236}">
                <a16:creationId xmlns:a16="http://schemas.microsoft.com/office/drawing/2014/main" id="{F87AC094-866D-CC26-7B22-99790FDA32E0}"/>
              </a:ext>
            </a:extLst>
          </p:cNvPr>
          <p:cNvSpPr/>
          <p:nvPr/>
        </p:nvSpPr>
        <p:spPr>
          <a:xfrm>
            <a:off x="380589" y="714375"/>
            <a:ext cx="1788464" cy="809626"/>
          </a:xfrm>
          <a:prstGeom prst="roundRect">
            <a:avLst/>
          </a:prstGeom>
          <a:blipFill dpi="0" rotWithShape="1">
            <a:blip r:embed="rId5">
              <a:extLst>
                <a:ext uri="{BEBA8EAE-BF5A-486C-A8C5-ECC9F3942E4B}">
                  <a14:imgProps xmlns:a14="http://schemas.microsoft.com/office/drawing/2010/main">
                    <a14:imgLayer r:embed="rId6">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7"/>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cy-GB" sz="4400" dirty="0">
                <a:solidFill>
                  <a:schemeClr val="tx1"/>
                </a:solidFill>
                <a:latin typeface="Comic Sans MS" panose="030F0702030302020204" pitchFamily="66" charset="0"/>
                <a:ea typeface="Aptos" panose="020B0004020202020204" pitchFamily="34" charset="0"/>
                <a:cs typeface="Times New Roman" panose="02020603050405020304" pitchFamily="18" charset="0"/>
              </a:rPr>
              <a:t>C</a:t>
            </a:r>
            <a:r>
              <a:rPr lang="cy-GB" sz="44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ân</a:t>
            </a:r>
            <a:endParaRPr lang="cy-GB" sz="7200" dirty="0">
              <a:solidFill>
                <a:schemeClr val="tx1"/>
              </a:solidFill>
              <a:latin typeface="Comic Sans MS" panose="030F0702030302020204" pitchFamily="66" charset="0"/>
            </a:endParaRPr>
          </a:p>
        </p:txBody>
      </p:sp>
      <p:sp>
        <p:nvSpPr>
          <p:cNvPr id="5" name="Rectangle: Rounded Corners 4">
            <a:extLst>
              <a:ext uri="{FF2B5EF4-FFF2-40B4-BE49-F238E27FC236}">
                <a16:creationId xmlns:a16="http://schemas.microsoft.com/office/drawing/2014/main" id="{10F54D00-8A40-4448-78D6-41FF8A1B6965}"/>
              </a:ext>
            </a:extLst>
          </p:cNvPr>
          <p:cNvSpPr/>
          <p:nvPr/>
        </p:nvSpPr>
        <p:spPr>
          <a:xfrm>
            <a:off x="380589" y="3181350"/>
            <a:ext cx="1619661" cy="1616792"/>
          </a:xfrm>
          <a:prstGeom prst="roundRect">
            <a:avLst/>
          </a:prstGeom>
          <a:blipFill dpi="0" rotWithShape="1">
            <a:blip r:embed="rId5">
              <a:extLst>
                <a:ext uri="{BEBA8EAE-BF5A-486C-A8C5-ECC9F3942E4B}">
                  <a14:imgProps xmlns:a14="http://schemas.microsoft.com/office/drawing/2010/main">
                    <a14:imgLayer r:embed="rId6">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7"/>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nSpc>
                <a:spcPct val="150000"/>
              </a:lnSpc>
            </a:pPr>
            <a:r>
              <a:rPr lang="cy-GB" sz="2000" b="1" u="sng" dirty="0">
                <a:solidFill>
                  <a:schemeClr val="tx1"/>
                </a:solidFill>
                <a:latin typeface="Comic Sans MS" panose="030F0702030302020204" pitchFamily="66" charset="0"/>
              </a:rPr>
              <a:t>Sgiliau</a:t>
            </a:r>
          </a:p>
          <a:p>
            <a:pPr>
              <a:lnSpc>
                <a:spcPct val="150000"/>
              </a:lnSpc>
            </a:pPr>
            <a:r>
              <a:rPr lang="cy-GB" sz="2000" dirty="0">
                <a:solidFill>
                  <a:schemeClr val="tx1"/>
                </a:solidFill>
                <a:latin typeface="Comic Sans MS" panose="030F0702030302020204" pitchFamily="66" charset="0"/>
              </a:rPr>
              <a:t>Siarad</a:t>
            </a:r>
          </a:p>
          <a:p>
            <a:pPr>
              <a:lnSpc>
                <a:spcPct val="150000"/>
              </a:lnSpc>
            </a:pPr>
            <a:r>
              <a:rPr lang="cy-GB" sz="2000" dirty="0">
                <a:solidFill>
                  <a:schemeClr val="tx1"/>
                </a:solidFill>
                <a:latin typeface="Comic Sans MS" panose="030F0702030302020204" pitchFamily="66" charset="0"/>
              </a:rPr>
              <a:t>Darllen </a:t>
            </a:r>
          </a:p>
          <a:p>
            <a:pPr>
              <a:lnSpc>
                <a:spcPct val="150000"/>
              </a:lnSpc>
            </a:pPr>
            <a:endParaRPr lang="cy-GB" sz="2000" dirty="0">
              <a:solidFill>
                <a:schemeClr val="tx1"/>
              </a:solidFill>
              <a:latin typeface="Comic Sans MS" panose="030F0702030302020204" pitchFamily="66" charset="0"/>
            </a:endParaRPr>
          </a:p>
          <a:p>
            <a:pPr>
              <a:lnSpc>
                <a:spcPct val="150000"/>
              </a:lnSpc>
            </a:pPr>
            <a:endParaRPr lang="cy-GB" sz="2000" dirty="0">
              <a:solidFill>
                <a:schemeClr val="tx1"/>
              </a:solidFill>
              <a:latin typeface="Comic Sans MS" panose="030F0702030302020204" pitchFamily="66" charset="0"/>
            </a:endParaRPr>
          </a:p>
        </p:txBody>
      </p:sp>
      <p:pic>
        <p:nvPicPr>
          <p:cNvPr id="6" name="Barti Ddu">
            <a:hlinkClick r:id="" action="ppaction://media"/>
            <a:extLst>
              <a:ext uri="{FF2B5EF4-FFF2-40B4-BE49-F238E27FC236}">
                <a16:creationId xmlns:a16="http://schemas.microsoft.com/office/drawing/2014/main" id="{ACEDCC49-096F-D578-500C-7502F0C1503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53557" y="649293"/>
            <a:ext cx="487363" cy="487363"/>
          </a:xfrm>
          <a:prstGeom prst="rect">
            <a:avLst/>
          </a:prstGeom>
        </p:spPr>
      </p:pic>
      <p:pic>
        <p:nvPicPr>
          <p:cNvPr id="9" name="Graphic 8" descr="Lips with solid fill">
            <a:extLst>
              <a:ext uri="{FF2B5EF4-FFF2-40B4-BE49-F238E27FC236}">
                <a16:creationId xmlns:a16="http://schemas.microsoft.com/office/drawing/2014/main" id="{837EF0C0-DC99-4E74-A939-F94D54939373}"/>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393404" y="3721974"/>
            <a:ext cx="536499" cy="536499"/>
          </a:xfrm>
          <a:prstGeom prst="rect">
            <a:avLst/>
          </a:prstGeom>
        </p:spPr>
      </p:pic>
      <p:pic>
        <p:nvPicPr>
          <p:cNvPr id="7" name="Graphic 6" descr="Storytelling with solid fill">
            <a:extLst>
              <a:ext uri="{FF2B5EF4-FFF2-40B4-BE49-F238E27FC236}">
                <a16:creationId xmlns:a16="http://schemas.microsoft.com/office/drawing/2014/main" id="{1DC9F3B0-3B52-9AD5-093E-0B59E42CD29B}"/>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1488579" y="4223374"/>
            <a:ext cx="426188" cy="426188"/>
          </a:xfrm>
          <a:prstGeom prst="rect">
            <a:avLst/>
          </a:prstGeom>
        </p:spPr>
      </p:pic>
    </p:spTree>
    <p:extLst>
      <p:ext uri="{BB962C8B-B14F-4D97-AF65-F5344CB8AC3E}">
        <p14:creationId xmlns:p14="http://schemas.microsoft.com/office/powerpoint/2010/main" val="3057607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84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833E33-CD5B-EE25-E462-59648BF70D4B}"/>
            </a:ext>
          </a:extLst>
        </p:cNvPr>
        <p:cNvGrpSpPr/>
        <p:nvPr/>
      </p:nvGrpSpPr>
      <p:grpSpPr>
        <a:xfrm>
          <a:off x="0" y="0"/>
          <a:ext cx="0" cy="0"/>
          <a:chOff x="0" y="0"/>
          <a:chExt cx="0" cy="0"/>
        </a:xfrm>
      </p:grpSpPr>
      <p:pic>
        <p:nvPicPr>
          <p:cNvPr id="2" name="Picture 4" descr="Premium Vector | Vector illustration of pirates on island beach">
            <a:extLst>
              <a:ext uri="{FF2B5EF4-FFF2-40B4-BE49-F238E27FC236}">
                <a16:creationId xmlns:a16="http://schemas.microsoft.com/office/drawing/2014/main" id="{4064D88C-852C-64FD-A916-E42D85017983}"/>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Rounded Corners 6">
            <a:extLst>
              <a:ext uri="{FF2B5EF4-FFF2-40B4-BE49-F238E27FC236}">
                <a16:creationId xmlns:a16="http://schemas.microsoft.com/office/drawing/2014/main" id="{2E12C137-7138-C49E-FD9E-7014672802F2}"/>
              </a:ext>
            </a:extLst>
          </p:cNvPr>
          <p:cNvSpPr/>
          <p:nvPr/>
        </p:nvSpPr>
        <p:spPr>
          <a:xfrm>
            <a:off x="380589" y="514351"/>
            <a:ext cx="1686336" cy="1009650"/>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nSpc>
                <a:spcPct val="150000"/>
              </a:lnSpc>
            </a:pPr>
            <a:r>
              <a:rPr lang="cy-GB" sz="3600" dirty="0">
                <a:solidFill>
                  <a:schemeClr val="tx1"/>
                </a:solidFill>
                <a:latin typeface="Comic Sans MS" panose="030F0702030302020204" pitchFamily="66" charset="0"/>
              </a:rPr>
              <a:t>Stori</a:t>
            </a:r>
          </a:p>
        </p:txBody>
      </p:sp>
      <p:pic>
        <p:nvPicPr>
          <p:cNvPr id="5" name="Picture 4">
            <a:extLst>
              <a:ext uri="{FF2B5EF4-FFF2-40B4-BE49-F238E27FC236}">
                <a16:creationId xmlns:a16="http://schemas.microsoft.com/office/drawing/2014/main" id="{E0B8B689-B63C-330B-90BA-CD0BB608F031}"/>
              </a:ext>
            </a:extLst>
          </p:cNvPr>
          <p:cNvPicPr>
            <a:picLocks noChangeAspect="1"/>
          </p:cNvPicPr>
          <p:nvPr/>
        </p:nvPicPr>
        <p:blipFill>
          <a:blip r:embed="rId6"/>
          <a:srcRect l="5865" t="5551" r="4227" b="2113"/>
          <a:stretch/>
        </p:blipFill>
        <p:spPr>
          <a:xfrm>
            <a:off x="4339492" y="1409700"/>
            <a:ext cx="3513015" cy="4724401"/>
          </a:xfrm>
          <a:prstGeom prst="rect">
            <a:avLst/>
          </a:prstGeom>
        </p:spPr>
      </p:pic>
      <p:sp>
        <p:nvSpPr>
          <p:cNvPr id="6" name="Rectangle: Rounded Corners 5">
            <a:extLst>
              <a:ext uri="{FF2B5EF4-FFF2-40B4-BE49-F238E27FC236}">
                <a16:creationId xmlns:a16="http://schemas.microsoft.com/office/drawing/2014/main" id="{696D9893-C35D-9E09-1971-A0CE201EBAB6}"/>
              </a:ext>
            </a:extLst>
          </p:cNvPr>
          <p:cNvSpPr/>
          <p:nvPr/>
        </p:nvSpPr>
        <p:spPr>
          <a:xfrm>
            <a:off x="380589" y="3181350"/>
            <a:ext cx="1619661" cy="2152650"/>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nSpc>
                <a:spcPct val="150000"/>
              </a:lnSpc>
            </a:pPr>
            <a:r>
              <a:rPr lang="cy-GB" sz="2000" b="1" u="sng" dirty="0">
                <a:solidFill>
                  <a:schemeClr val="tx1"/>
                </a:solidFill>
                <a:latin typeface="Comic Sans MS" panose="030F0702030302020204" pitchFamily="66" charset="0"/>
              </a:rPr>
              <a:t>Sgiliau</a:t>
            </a:r>
          </a:p>
          <a:p>
            <a:pPr>
              <a:lnSpc>
                <a:spcPct val="150000"/>
              </a:lnSpc>
            </a:pPr>
            <a:r>
              <a:rPr lang="cy-GB" sz="2000" dirty="0">
                <a:solidFill>
                  <a:schemeClr val="tx1"/>
                </a:solidFill>
                <a:latin typeface="Comic Sans MS" panose="030F0702030302020204" pitchFamily="66" charset="0"/>
              </a:rPr>
              <a:t>Gwrando</a:t>
            </a:r>
          </a:p>
          <a:p>
            <a:pPr>
              <a:lnSpc>
                <a:spcPct val="150000"/>
              </a:lnSpc>
            </a:pPr>
            <a:r>
              <a:rPr lang="cy-GB" sz="2000" dirty="0">
                <a:solidFill>
                  <a:schemeClr val="tx1"/>
                </a:solidFill>
                <a:latin typeface="Comic Sans MS" panose="030F0702030302020204" pitchFamily="66" charset="0"/>
              </a:rPr>
              <a:t>Darllen</a:t>
            </a:r>
          </a:p>
          <a:p>
            <a:pPr>
              <a:lnSpc>
                <a:spcPct val="150000"/>
              </a:lnSpc>
            </a:pPr>
            <a:r>
              <a:rPr lang="cy-GB" sz="2000" dirty="0">
                <a:solidFill>
                  <a:schemeClr val="tx1"/>
                </a:solidFill>
                <a:latin typeface="Comic Sans MS" panose="030F0702030302020204" pitchFamily="66" charset="0"/>
              </a:rPr>
              <a:t>Siarad</a:t>
            </a:r>
          </a:p>
          <a:p>
            <a:pPr>
              <a:lnSpc>
                <a:spcPct val="150000"/>
              </a:lnSpc>
            </a:pPr>
            <a:endParaRPr lang="cy-GB" sz="2000" dirty="0">
              <a:solidFill>
                <a:schemeClr val="tx1"/>
              </a:solidFill>
              <a:latin typeface="Comic Sans MS" panose="030F0702030302020204" pitchFamily="66" charset="0"/>
            </a:endParaRPr>
          </a:p>
        </p:txBody>
      </p:sp>
      <p:pic>
        <p:nvPicPr>
          <p:cNvPr id="8" name="Picture 7" descr="Cartoon dog holding a magnifying glass&#10;&#10;Description automatically generated">
            <a:extLst>
              <a:ext uri="{FF2B5EF4-FFF2-40B4-BE49-F238E27FC236}">
                <a16:creationId xmlns:a16="http://schemas.microsoft.com/office/drawing/2014/main" id="{1C7B8A00-8B19-1F05-B03A-2C7FF741DD2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58682" y="5561547"/>
            <a:ext cx="1002972" cy="926306"/>
          </a:xfrm>
          <a:prstGeom prst="rect">
            <a:avLst/>
          </a:prstGeom>
        </p:spPr>
      </p:pic>
      <p:pic>
        <p:nvPicPr>
          <p:cNvPr id="3" name="Graphic 2" descr="Storytelling with solid fill">
            <a:extLst>
              <a:ext uri="{FF2B5EF4-FFF2-40B4-BE49-F238E27FC236}">
                <a16:creationId xmlns:a16="http://schemas.microsoft.com/office/drawing/2014/main" id="{15D4675D-E0A8-E655-6D1B-EF876DEAC2B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488579" y="4223374"/>
            <a:ext cx="426188" cy="426188"/>
          </a:xfrm>
          <a:prstGeom prst="rect">
            <a:avLst/>
          </a:prstGeom>
        </p:spPr>
      </p:pic>
      <p:pic>
        <p:nvPicPr>
          <p:cNvPr id="9" name="Graphic 8" descr="Ear with solid fill">
            <a:extLst>
              <a:ext uri="{FF2B5EF4-FFF2-40B4-BE49-F238E27FC236}">
                <a16:creationId xmlns:a16="http://schemas.microsoft.com/office/drawing/2014/main" id="{6EFC48EB-6766-4E28-BCB4-D6725535160D}"/>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527496" y="3741604"/>
            <a:ext cx="426188" cy="426188"/>
          </a:xfrm>
          <a:prstGeom prst="rect">
            <a:avLst/>
          </a:prstGeom>
        </p:spPr>
      </p:pic>
      <p:pic>
        <p:nvPicPr>
          <p:cNvPr id="10" name="Graphic 9" descr="Lips with solid fill">
            <a:extLst>
              <a:ext uri="{FF2B5EF4-FFF2-40B4-BE49-F238E27FC236}">
                <a16:creationId xmlns:a16="http://schemas.microsoft.com/office/drawing/2014/main" id="{11E63A71-4AA9-E1AB-35C9-7915DB0B2B40}"/>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417185" y="4673317"/>
            <a:ext cx="536499" cy="536499"/>
          </a:xfrm>
          <a:prstGeom prst="rect">
            <a:avLst/>
          </a:prstGeom>
        </p:spPr>
      </p:pic>
    </p:spTree>
    <p:extLst>
      <p:ext uri="{BB962C8B-B14F-4D97-AF65-F5344CB8AC3E}">
        <p14:creationId xmlns:p14="http://schemas.microsoft.com/office/powerpoint/2010/main" val="42204867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7E9FB1-BA30-9306-561B-C7C662EF6B3C}"/>
            </a:ext>
          </a:extLst>
        </p:cNvPr>
        <p:cNvGrpSpPr/>
        <p:nvPr/>
      </p:nvGrpSpPr>
      <p:grpSpPr>
        <a:xfrm>
          <a:off x="0" y="0"/>
          <a:ext cx="0" cy="0"/>
          <a:chOff x="0" y="0"/>
          <a:chExt cx="0" cy="0"/>
        </a:xfrm>
      </p:grpSpPr>
      <p:pic>
        <p:nvPicPr>
          <p:cNvPr id="2" name="Picture 4" descr="Premium Vector | Vector illustration of pirates on island beach">
            <a:extLst>
              <a:ext uri="{FF2B5EF4-FFF2-40B4-BE49-F238E27FC236}">
                <a16:creationId xmlns:a16="http://schemas.microsoft.com/office/drawing/2014/main" id="{11076EAA-0055-AA9A-357A-A4B7232E337D}"/>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Rounded Corners 6">
            <a:extLst>
              <a:ext uri="{FF2B5EF4-FFF2-40B4-BE49-F238E27FC236}">
                <a16:creationId xmlns:a16="http://schemas.microsoft.com/office/drawing/2014/main" id="{5ACD2378-1A2D-EF24-66FA-135677DC8680}"/>
              </a:ext>
            </a:extLst>
          </p:cNvPr>
          <p:cNvSpPr/>
          <p:nvPr/>
        </p:nvSpPr>
        <p:spPr>
          <a:xfrm>
            <a:off x="380589" y="514351"/>
            <a:ext cx="2695986" cy="1009650"/>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nSpc>
                <a:spcPct val="150000"/>
              </a:lnSpc>
            </a:pPr>
            <a:r>
              <a:rPr lang="cy-GB" sz="3600" dirty="0">
                <a:solidFill>
                  <a:schemeClr val="tx1"/>
                </a:solidFill>
                <a:latin typeface="Comic Sans MS" panose="030F0702030302020204" pitchFamily="66" charset="0"/>
              </a:rPr>
              <a:t>Ysgrifennu</a:t>
            </a:r>
          </a:p>
        </p:txBody>
      </p:sp>
      <p:sp>
        <p:nvSpPr>
          <p:cNvPr id="6" name="Rectangle: Rounded Corners 5">
            <a:extLst>
              <a:ext uri="{FF2B5EF4-FFF2-40B4-BE49-F238E27FC236}">
                <a16:creationId xmlns:a16="http://schemas.microsoft.com/office/drawing/2014/main" id="{4DBAF85A-1FE5-438A-FF57-2C35A6FDA4CB}"/>
              </a:ext>
            </a:extLst>
          </p:cNvPr>
          <p:cNvSpPr/>
          <p:nvPr/>
        </p:nvSpPr>
        <p:spPr>
          <a:xfrm>
            <a:off x="380588" y="3181350"/>
            <a:ext cx="2081257" cy="2010050"/>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nSpc>
                <a:spcPct val="150000"/>
              </a:lnSpc>
            </a:pPr>
            <a:r>
              <a:rPr lang="cy-GB" sz="2000" b="1" u="sng" dirty="0">
                <a:solidFill>
                  <a:schemeClr val="tx1"/>
                </a:solidFill>
                <a:latin typeface="Comic Sans MS" panose="030F0702030302020204" pitchFamily="66" charset="0"/>
              </a:rPr>
              <a:t>Sgiliau</a:t>
            </a:r>
          </a:p>
          <a:p>
            <a:pPr>
              <a:lnSpc>
                <a:spcPct val="150000"/>
              </a:lnSpc>
            </a:pPr>
            <a:r>
              <a:rPr lang="cy-GB" sz="2000" dirty="0">
                <a:solidFill>
                  <a:schemeClr val="tx1"/>
                </a:solidFill>
                <a:latin typeface="Comic Sans MS" panose="030F0702030302020204" pitchFamily="66" charset="0"/>
              </a:rPr>
              <a:t>Darllen</a:t>
            </a:r>
          </a:p>
          <a:p>
            <a:pPr>
              <a:lnSpc>
                <a:spcPct val="150000"/>
              </a:lnSpc>
            </a:pPr>
            <a:r>
              <a:rPr lang="cy-GB" sz="2000" dirty="0">
                <a:solidFill>
                  <a:schemeClr val="tx1"/>
                </a:solidFill>
                <a:latin typeface="Comic Sans MS" panose="030F0702030302020204" pitchFamily="66" charset="0"/>
              </a:rPr>
              <a:t>Siarad</a:t>
            </a:r>
          </a:p>
          <a:p>
            <a:pPr>
              <a:lnSpc>
                <a:spcPct val="150000"/>
              </a:lnSpc>
            </a:pPr>
            <a:r>
              <a:rPr lang="cy-GB" sz="2000" dirty="0">
                <a:solidFill>
                  <a:schemeClr val="tx1"/>
                </a:solidFill>
                <a:latin typeface="Comic Sans MS" panose="030F0702030302020204" pitchFamily="66" charset="0"/>
              </a:rPr>
              <a:t>Ysgrifennu</a:t>
            </a:r>
          </a:p>
          <a:p>
            <a:pPr>
              <a:lnSpc>
                <a:spcPct val="150000"/>
              </a:lnSpc>
            </a:pPr>
            <a:endParaRPr lang="cy-GB" sz="2000" dirty="0">
              <a:solidFill>
                <a:schemeClr val="tx1"/>
              </a:solidFill>
              <a:latin typeface="Comic Sans MS" panose="030F0702030302020204" pitchFamily="66" charset="0"/>
            </a:endParaRPr>
          </a:p>
        </p:txBody>
      </p:sp>
      <p:pic>
        <p:nvPicPr>
          <p:cNvPr id="3" name="Picture 2" descr="Cartoon dog holding a magnifying glass&#10;&#10;Description automatically generated">
            <a:extLst>
              <a:ext uri="{FF2B5EF4-FFF2-40B4-BE49-F238E27FC236}">
                <a16:creationId xmlns:a16="http://schemas.microsoft.com/office/drawing/2014/main" id="{6EC5C804-0684-F173-BFC5-6D7033D21BE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58682" y="5561547"/>
            <a:ext cx="1002972" cy="926306"/>
          </a:xfrm>
          <a:prstGeom prst="rect">
            <a:avLst/>
          </a:prstGeom>
        </p:spPr>
      </p:pic>
      <p:pic>
        <p:nvPicPr>
          <p:cNvPr id="8" name="Picture 7" descr="A gold and black box&#10;&#10;Description automatically generated">
            <a:extLst>
              <a:ext uri="{FF2B5EF4-FFF2-40B4-BE49-F238E27FC236}">
                <a16:creationId xmlns:a16="http://schemas.microsoft.com/office/drawing/2014/main" id="{A6FCBFCE-DEF4-6F21-3E3E-1E18F329701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171826" y="1524001"/>
            <a:ext cx="4661348" cy="3809999"/>
          </a:xfrm>
          <a:prstGeom prst="rect">
            <a:avLst/>
          </a:prstGeom>
        </p:spPr>
      </p:pic>
      <p:sp>
        <p:nvSpPr>
          <p:cNvPr id="9" name="Rectangle: Rounded Corners 8">
            <a:extLst>
              <a:ext uri="{FF2B5EF4-FFF2-40B4-BE49-F238E27FC236}">
                <a16:creationId xmlns:a16="http://schemas.microsoft.com/office/drawing/2014/main" id="{02746396-E1EA-4B96-9B9E-7CA9A3097507}"/>
              </a:ext>
            </a:extLst>
          </p:cNvPr>
          <p:cNvSpPr/>
          <p:nvPr/>
        </p:nvSpPr>
        <p:spPr>
          <a:xfrm>
            <a:off x="8299899" y="323850"/>
            <a:ext cx="3730176" cy="6164003"/>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285750" indent="-285750">
              <a:lnSpc>
                <a:spcPct val="150000"/>
              </a:lnSpc>
              <a:spcAft>
                <a:spcPts val="800"/>
              </a:spcAft>
              <a:buFont typeface="Arial" panose="020B0604020202020204" pitchFamily="34" charset="0"/>
              <a:buChar char="•"/>
            </a:pPr>
            <a:r>
              <a:rPr lang="cy-GB" sz="1800" u="sng"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Dewiswch</a:t>
            </a:r>
            <a:r>
              <a:rPr lang="cy-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a:t>
            </a:r>
            <a:r>
              <a:rPr lang="cy-GB" sz="1800" b="1"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un</a:t>
            </a:r>
            <a:r>
              <a:rPr lang="cy-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cist drysor. </a:t>
            </a:r>
            <a:endParaRPr lang="en-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cy-GB" sz="1800" u="sng"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Agorwch</a:t>
            </a:r>
            <a:r>
              <a:rPr lang="cy-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y cist drysor. </a:t>
            </a:r>
            <a:endParaRPr lang="en-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cy-GB" sz="1800" u="sng"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Tynnwch</a:t>
            </a:r>
            <a:r>
              <a:rPr lang="cy-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y geiriau allan</a:t>
            </a:r>
            <a:endParaRPr lang="en-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cy-GB" sz="1800" u="sng"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Darllenwch</a:t>
            </a:r>
            <a:r>
              <a:rPr lang="cy-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y geiriau</a:t>
            </a:r>
            <a:endParaRPr lang="en-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cy-GB" sz="1800" u="sng"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Rhowch</a:t>
            </a:r>
            <a:r>
              <a:rPr lang="cy-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y geiriau mewn trefn  </a:t>
            </a:r>
            <a:endParaRPr lang="en-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cy-GB" sz="1800" u="sng"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Ysgrifennwch</a:t>
            </a:r>
            <a:r>
              <a:rPr lang="cy-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y frawddeg ar y bwrdd gwyn. </a:t>
            </a:r>
            <a:endParaRPr lang="en-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cy-GB" sz="1800" u="sng"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Cymysgwch</a:t>
            </a:r>
            <a:r>
              <a:rPr lang="cy-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y geiriau </a:t>
            </a:r>
          </a:p>
          <a:p>
            <a:pPr marL="285750" indent="-285750">
              <a:lnSpc>
                <a:spcPct val="150000"/>
              </a:lnSpc>
              <a:spcAft>
                <a:spcPts val="800"/>
              </a:spcAft>
              <a:buFont typeface="Arial" panose="020B0604020202020204" pitchFamily="34" charset="0"/>
              <a:buChar char="•"/>
            </a:pPr>
            <a:r>
              <a:rPr lang="cy-GB" u="sng" kern="100" dirty="0">
                <a:solidFill>
                  <a:schemeClr val="tx1"/>
                </a:solidFill>
                <a:latin typeface="Comic Sans MS" panose="030F0702030302020204" pitchFamily="66" charset="0"/>
                <a:ea typeface="Aptos" panose="020B0004020202020204" pitchFamily="34" charset="0"/>
                <a:cs typeface="Times New Roman" panose="02020603050405020304" pitchFamily="18" charset="0"/>
              </a:rPr>
              <a:t>Rhowch</a:t>
            </a:r>
            <a:r>
              <a:rPr lang="cy-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y </a:t>
            </a:r>
            <a:r>
              <a:rPr lang="cy-GB" sz="1800" kern="100" dirty="0" err="1">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geriau</a:t>
            </a:r>
            <a:r>
              <a:rPr lang="cy-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yn ôl yn y cist drysor. </a:t>
            </a:r>
            <a:endParaRPr lang="en-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cy-GB" sz="1800" u="sng"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Dewiswch</a:t>
            </a:r>
            <a:r>
              <a:rPr lang="cy-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gist drysor arall. </a:t>
            </a:r>
            <a:endParaRPr lang="en-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endParaRPr>
          </a:p>
          <a:p>
            <a:pPr>
              <a:lnSpc>
                <a:spcPct val="150000"/>
              </a:lnSpc>
            </a:pPr>
            <a:endParaRPr lang="cy-GB" sz="2000" dirty="0">
              <a:solidFill>
                <a:schemeClr val="tx1"/>
              </a:solidFill>
              <a:latin typeface="Comic Sans MS" panose="030F0702030302020204" pitchFamily="66" charset="0"/>
            </a:endParaRPr>
          </a:p>
        </p:txBody>
      </p:sp>
      <p:pic>
        <p:nvPicPr>
          <p:cNvPr id="5" name="Graphic 4" descr="Lips with solid fill">
            <a:extLst>
              <a:ext uri="{FF2B5EF4-FFF2-40B4-BE49-F238E27FC236}">
                <a16:creationId xmlns:a16="http://schemas.microsoft.com/office/drawing/2014/main" id="{5DF8F73B-2D79-1C29-F28A-99AC00C859A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890459" y="4277772"/>
            <a:ext cx="536499" cy="536499"/>
          </a:xfrm>
          <a:prstGeom prst="rect">
            <a:avLst/>
          </a:prstGeom>
        </p:spPr>
      </p:pic>
      <p:pic>
        <p:nvPicPr>
          <p:cNvPr id="11" name="Graphic 10" descr="Pencil with solid fill">
            <a:extLst>
              <a:ext uri="{FF2B5EF4-FFF2-40B4-BE49-F238E27FC236}">
                <a16:creationId xmlns:a16="http://schemas.microsoft.com/office/drawing/2014/main" id="{C8587C52-7C8E-7EFC-F25F-57FCA12A6A79}"/>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987178" y="4704069"/>
            <a:ext cx="370420" cy="370420"/>
          </a:xfrm>
          <a:prstGeom prst="rect">
            <a:avLst/>
          </a:prstGeom>
        </p:spPr>
      </p:pic>
      <p:pic>
        <p:nvPicPr>
          <p:cNvPr id="12" name="Graphic 11" descr="Storytelling with solid fill">
            <a:extLst>
              <a:ext uri="{FF2B5EF4-FFF2-40B4-BE49-F238E27FC236}">
                <a16:creationId xmlns:a16="http://schemas.microsoft.com/office/drawing/2014/main" id="{D27790A1-706B-FF2B-4F48-8E82CFC444F0}"/>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931410" y="3760187"/>
            <a:ext cx="426188" cy="426188"/>
          </a:xfrm>
          <a:prstGeom prst="rect">
            <a:avLst/>
          </a:prstGeom>
        </p:spPr>
      </p:pic>
    </p:spTree>
    <p:extLst>
      <p:ext uri="{BB962C8B-B14F-4D97-AF65-F5344CB8AC3E}">
        <p14:creationId xmlns:p14="http://schemas.microsoft.com/office/powerpoint/2010/main" val="35964430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DF1822-EB40-5E84-6978-DF8921FC3D9A}"/>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6FEA2E87-9A3A-BEFC-4E22-54A3A876CCC5}"/>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stuffed toy in a garment&#10;&#10;Description automatically generated">
            <a:extLst>
              <a:ext uri="{FF2B5EF4-FFF2-40B4-BE49-F238E27FC236}">
                <a16:creationId xmlns:a16="http://schemas.microsoft.com/office/drawing/2014/main" id="{EEFF9878-C805-42C2-8241-6FB18A1712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5253" y="1384023"/>
            <a:ext cx="3269373" cy="5289659"/>
          </a:xfrm>
          <a:prstGeom prst="rect">
            <a:avLst/>
          </a:prstGeom>
        </p:spPr>
      </p:pic>
      <p:sp>
        <p:nvSpPr>
          <p:cNvPr id="7" name="Oval 6">
            <a:extLst>
              <a:ext uri="{FF2B5EF4-FFF2-40B4-BE49-F238E27FC236}">
                <a16:creationId xmlns:a16="http://schemas.microsoft.com/office/drawing/2014/main" id="{87B3FEE0-D21B-3045-9FF1-580CAC3F97B4}"/>
              </a:ext>
            </a:extLst>
          </p:cNvPr>
          <p:cNvSpPr/>
          <p:nvPr/>
        </p:nvSpPr>
        <p:spPr>
          <a:xfrm>
            <a:off x="1897795" y="1199705"/>
            <a:ext cx="760677" cy="55791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6" name="Picture 5" descr="A black background with a black square&#10;&#10;Description automatically generated with medium confidence">
            <a:extLst>
              <a:ext uri="{FF2B5EF4-FFF2-40B4-BE49-F238E27FC236}">
                <a16:creationId xmlns:a16="http://schemas.microsoft.com/office/drawing/2014/main" id="{177C0392-080C-00D0-F97E-EDA6300613A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352298" y="991405"/>
            <a:ext cx="1858298" cy="1082565"/>
          </a:xfrm>
          <a:prstGeom prst="rect">
            <a:avLst/>
          </a:prstGeom>
        </p:spPr>
      </p:pic>
      <p:pic>
        <p:nvPicPr>
          <p:cNvPr id="9" name="Picture 8">
            <a:extLst>
              <a:ext uri="{FF2B5EF4-FFF2-40B4-BE49-F238E27FC236}">
                <a16:creationId xmlns:a16="http://schemas.microsoft.com/office/drawing/2014/main" id="{25B0611D-3F19-C65B-3C71-4F65168E2B70}"/>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3548087">
            <a:off x="-532995" y="2068360"/>
            <a:ext cx="2196932" cy="989558"/>
          </a:xfrm>
          <a:prstGeom prst="rect">
            <a:avLst/>
          </a:prstGeom>
        </p:spPr>
      </p:pic>
      <p:pic>
        <p:nvPicPr>
          <p:cNvPr id="12" name="Picture 11" descr="A cartoon of a pirate holding a sword&#10;&#10;Description automatically generated">
            <a:extLst>
              <a:ext uri="{FF2B5EF4-FFF2-40B4-BE49-F238E27FC236}">
                <a16:creationId xmlns:a16="http://schemas.microsoft.com/office/drawing/2014/main" id="{049CB93F-DD71-BAE7-B763-5F3E7191D4E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272099" y="557573"/>
            <a:ext cx="5692684" cy="6116109"/>
          </a:xfrm>
          <a:prstGeom prst="rect">
            <a:avLst/>
          </a:prstGeom>
        </p:spPr>
      </p:pic>
      <p:sp>
        <p:nvSpPr>
          <p:cNvPr id="14" name="Speech Bubble: Oval 13">
            <a:extLst>
              <a:ext uri="{FF2B5EF4-FFF2-40B4-BE49-F238E27FC236}">
                <a16:creationId xmlns:a16="http://schemas.microsoft.com/office/drawing/2014/main" id="{4646C2FC-C290-BF58-B6D6-2C103B3314FC}"/>
              </a:ext>
            </a:extLst>
          </p:cNvPr>
          <p:cNvSpPr/>
          <p:nvPr/>
        </p:nvSpPr>
        <p:spPr>
          <a:xfrm>
            <a:off x="4199859" y="460757"/>
            <a:ext cx="4363857" cy="2086500"/>
          </a:xfrm>
          <a:prstGeom prst="wedgeEllipseCallout">
            <a:avLst>
              <a:gd name="adj1" fmla="val -71994"/>
              <a:gd name="adj2" fmla="val 54722"/>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400" dirty="0">
                <a:solidFill>
                  <a:schemeClr val="tx1"/>
                </a:solidFill>
                <a:latin typeface="Comic Sans MS" panose="030F0702030302020204" pitchFamily="66" charset="0"/>
              </a:rPr>
              <a:t>Beth ydych chi’n wybod am Barti Ddu, nawr?</a:t>
            </a:r>
          </a:p>
        </p:txBody>
      </p:sp>
    </p:spTree>
    <p:extLst>
      <p:ext uri="{BB962C8B-B14F-4D97-AF65-F5344CB8AC3E}">
        <p14:creationId xmlns:p14="http://schemas.microsoft.com/office/powerpoint/2010/main" val="38999323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2FE26B-A4D2-2AEB-B9F4-383D3A813802}"/>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3D47A293-1A8D-3585-DCE4-0F48D49A7C2A}"/>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DFAC3412-5C6C-F253-2C14-C1DC204093DC}"/>
              </a:ext>
            </a:extLst>
          </p:cNvPr>
          <p:cNvSpPr/>
          <p:nvPr/>
        </p:nvSpPr>
        <p:spPr>
          <a:xfrm>
            <a:off x="361539" y="2529079"/>
            <a:ext cx="2921258" cy="1136610"/>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cy-GB" sz="2000" dirty="0">
                <a:solidFill>
                  <a:schemeClr val="tx1"/>
                </a:solidFill>
                <a:latin typeface="Comic Sans MS" panose="030F0702030302020204" pitchFamily="66" charset="0"/>
              </a:rPr>
              <a:t>Roedd Barti Ddu yn ...</a:t>
            </a:r>
          </a:p>
          <a:p>
            <a:pPr>
              <a:lnSpc>
                <a:spcPct val="150000"/>
              </a:lnSpc>
            </a:pPr>
            <a:r>
              <a:rPr lang="cy-GB" sz="2000" dirty="0">
                <a:solidFill>
                  <a:schemeClr val="tx1"/>
                </a:solidFill>
                <a:latin typeface="Comic Sans MS" panose="030F0702030302020204" pitchFamily="66" charset="0"/>
              </a:rPr>
              <a:t>Roedd </a:t>
            </a:r>
            <a:r>
              <a:rPr lang="cy-GB" sz="2000" dirty="0" err="1">
                <a:solidFill>
                  <a:schemeClr val="tx1"/>
                </a:solidFill>
                <a:latin typeface="Comic Sans MS" panose="030F0702030302020204" pitchFamily="66" charset="0"/>
              </a:rPr>
              <a:t>e’n</a:t>
            </a:r>
            <a:r>
              <a:rPr lang="cy-GB" sz="2000" dirty="0">
                <a:solidFill>
                  <a:schemeClr val="tx1"/>
                </a:solidFill>
                <a:latin typeface="Comic Sans MS" panose="030F0702030302020204" pitchFamily="66" charset="0"/>
              </a:rPr>
              <a:t> ...</a:t>
            </a:r>
          </a:p>
        </p:txBody>
      </p:sp>
      <p:sp>
        <p:nvSpPr>
          <p:cNvPr id="4" name="TextBox 3">
            <a:extLst>
              <a:ext uri="{FF2B5EF4-FFF2-40B4-BE49-F238E27FC236}">
                <a16:creationId xmlns:a16="http://schemas.microsoft.com/office/drawing/2014/main" id="{5F148258-3BFC-F53A-61C4-6C63C07373EE}"/>
              </a:ext>
            </a:extLst>
          </p:cNvPr>
          <p:cNvSpPr txBox="1"/>
          <p:nvPr/>
        </p:nvSpPr>
        <p:spPr>
          <a:xfrm>
            <a:off x="2600631" y="48049"/>
            <a:ext cx="6990737" cy="1446550"/>
          </a:xfrm>
          <a:prstGeom prst="rect">
            <a:avLst/>
          </a:prstGeom>
          <a:noFill/>
        </p:spPr>
        <p:txBody>
          <a:bodyPr wrap="square" rtlCol="0">
            <a:spAutoFit/>
          </a:bodyPr>
          <a:lstStyle/>
          <a:p>
            <a:pPr algn="ctr"/>
            <a:r>
              <a:rPr lang="cy-GB" sz="4800" b="1" dirty="0">
                <a:latin typeface="Comic Sans MS" panose="030F0702030302020204" pitchFamily="66" charset="0"/>
              </a:rPr>
              <a:t>Mat Iaith </a:t>
            </a:r>
          </a:p>
          <a:p>
            <a:pPr algn="ctr"/>
            <a:r>
              <a:rPr lang="cy-GB" sz="4000" dirty="0">
                <a:latin typeface="Comic Sans MS" panose="030F0702030302020204" pitchFamily="66" charset="0"/>
              </a:rPr>
              <a:t>Barti Ddu - Amherffaith</a:t>
            </a:r>
          </a:p>
        </p:txBody>
      </p:sp>
      <p:pic>
        <p:nvPicPr>
          <p:cNvPr id="6" name="Picture 5" descr="A green circle with a white check mark&#10;&#10;Description automatically generated">
            <a:extLst>
              <a:ext uri="{FF2B5EF4-FFF2-40B4-BE49-F238E27FC236}">
                <a16:creationId xmlns:a16="http://schemas.microsoft.com/office/drawing/2014/main" id="{3E6DF611-026E-A4F2-6AB5-948C50E2C3C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40892" y="2178672"/>
            <a:ext cx="629264" cy="629264"/>
          </a:xfrm>
          <a:prstGeom prst="rect">
            <a:avLst/>
          </a:prstGeom>
        </p:spPr>
      </p:pic>
      <p:sp>
        <p:nvSpPr>
          <p:cNvPr id="10" name="Rectangle: Rounded Corners 9">
            <a:extLst>
              <a:ext uri="{FF2B5EF4-FFF2-40B4-BE49-F238E27FC236}">
                <a16:creationId xmlns:a16="http://schemas.microsoft.com/office/drawing/2014/main" id="{F9DEF91D-8BD7-EC31-5D35-D8054607FBD3}"/>
              </a:ext>
            </a:extLst>
          </p:cNvPr>
          <p:cNvSpPr/>
          <p:nvPr/>
        </p:nvSpPr>
        <p:spPr>
          <a:xfrm>
            <a:off x="240892" y="4525664"/>
            <a:ext cx="3581808" cy="1136610"/>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cy-GB" sz="2000" dirty="0">
                <a:solidFill>
                  <a:schemeClr val="tx1"/>
                </a:solidFill>
                <a:latin typeface="Comic Sans MS" panose="030F0702030302020204" pitchFamily="66" charset="0"/>
              </a:rPr>
              <a:t>Doedd Barti Ddu ddim yn ...</a:t>
            </a:r>
          </a:p>
          <a:p>
            <a:pPr>
              <a:lnSpc>
                <a:spcPct val="150000"/>
              </a:lnSpc>
            </a:pPr>
            <a:r>
              <a:rPr lang="cy-GB" sz="2000" dirty="0">
                <a:solidFill>
                  <a:schemeClr val="tx1"/>
                </a:solidFill>
                <a:latin typeface="Comic Sans MS" panose="030F0702030302020204" pitchFamily="66" charset="0"/>
              </a:rPr>
              <a:t>Doedd e ddim ...</a:t>
            </a:r>
          </a:p>
        </p:txBody>
      </p:sp>
      <p:pic>
        <p:nvPicPr>
          <p:cNvPr id="9" name="Picture 8" descr="A red circle with a white x in it&#10;&#10;Description automatically generated">
            <a:extLst>
              <a:ext uri="{FF2B5EF4-FFF2-40B4-BE49-F238E27FC236}">
                <a16:creationId xmlns:a16="http://schemas.microsoft.com/office/drawing/2014/main" id="{94D93B6A-12C6-2F21-8AFB-6BAFBEBCA09E}"/>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240892" y="4170573"/>
            <a:ext cx="629264" cy="629264"/>
          </a:xfrm>
          <a:prstGeom prst="rect">
            <a:avLst/>
          </a:prstGeom>
        </p:spPr>
      </p:pic>
      <p:sp>
        <p:nvSpPr>
          <p:cNvPr id="16" name="Rectangle: Rounded Corners 15">
            <a:extLst>
              <a:ext uri="{FF2B5EF4-FFF2-40B4-BE49-F238E27FC236}">
                <a16:creationId xmlns:a16="http://schemas.microsoft.com/office/drawing/2014/main" id="{369E3188-39BB-D50C-7C1E-7C4AB69326C3}"/>
              </a:ext>
            </a:extLst>
          </p:cNvPr>
          <p:cNvSpPr/>
          <p:nvPr/>
        </p:nvSpPr>
        <p:spPr>
          <a:xfrm>
            <a:off x="6174658" y="2404122"/>
            <a:ext cx="1912206" cy="3133195"/>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nSpc>
                <a:spcPct val="150000"/>
              </a:lnSpc>
            </a:pPr>
            <a:r>
              <a:rPr lang="cy-GB" sz="2000" dirty="0">
                <a:solidFill>
                  <a:schemeClr val="tx1"/>
                </a:solidFill>
                <a:latin typeface="Comic Sans MS" panose="030F0702030302020204" pitchFamily="66" charset="0"/>
              </a:rPr>
              <a:t>     bwyta</a:t>
            </a:r>
          </a:p>
          <a:p>
            <a:pPr>
              <a:lnSpc>
                <a:spcPct val="150000"/>
              </a:lnSpc>
            </a:pPr>
            <a:r>
              <a:rPr lang="cy-GB" sz="2000" dirty="0">
                <a:solidFill>
                  <a:schemeClr val="tx1"/>
                </a:solidFill>
                <a:latin typeface="Comic Sans MS" panose="030F0702030302020204" pitchFamily="66" charset="0"/>
              </a:rPr>
              <a:t>     yfed</a:t>
            </a:r>
          </a:p>
          <a:p>
            <a:pPr>
              <a:lnSpc>
                <a:spcPct val="150000"/>
              </a:lnSpc>
            </a:pPr>
            <a:r>
              <a:rPr lang="cy-GB" sz="2000" dirty="0">
                <a:solidFill>
                  <a:schemeClr val="tx1"/>
                </a:solidFill>
                <a:latin typeface="Comic Sans MS" panose="030F0702030302020204" pitchFamily="66" charset="0"/>
              </a:rPr>
              <a:t>     hwylio</a:t>
            </a:r>
          </a:p>
          <a:p>
            <a:pPr>
              <a:lnSpc>
                <a:spcPct val="150000"/>
              </a:lnSpc>
            </a:pPr>
            <a:r>
              <a:rPr lang="cy-GB" sz="2000" dirty="0">
                <a:solidFill>
                  <a:schemeClr val="tx1"/>
                </a:solidFill>
                <a:latin typeface="Comic Sans MS" panose="030F0702030302020204" pitchFamily="66" charset="0"/>
              </a:rPr>
              <a:t>     teithio</a:t>
            </a:r>
          </a:p>
          <a:p>
            <a:pPr>
              <a:lnSpc>
                <a:spcPct val="150000"/>
              </a:lnSpc>
            </a:pPr>
            <a:r>
              <a:rPr lang="cy-GB" sz="2000" i="0" dirty="0">
                <a:solidFill>
                  <a:schemeClr val="tx1"/>
                </a:solidFill>
                <a:effectLst/>
                <a:latin typeface="Comic Sans MS" panose="030F0702030302020204" pitchFamily="66" charset="0"/>
              </a:rPr>
              <a:t>     gwrando</a:t>
            </a:r>
          </a:p>
          <a:p>
            <a:pPr>
              <a:lnSpc>
                <a:spcPct val="150000"/>
              </a:lnSpc>
            </a:pPr>
            <a:r>
              <a:rPr lang="cy-GB" sz="2000" dirty="0">
                <a:solidFill>
                  <a:schemeClr val="tx1"/>
                </a:solidFill>
                <a:latin typeface="Comic Sans MS" panose="030F0702030302020204" pitchFamily="66" charset="0"/>
              </a:rPr>
              <a:t>     chwilio</a:t>
            </a:r>
            <a:endParaRPr lang="cy-GB" sz="2000" dirty="0">
              <a:solidFill>
                <a:schemeClr val="tx1"/>
              </a:solidFill>
              <a:effectLst/>
              <a:latin typeface="Comic Sans MS" panose="030F0702030302020204" pitchFamily="66" charset="0"/>
            </a:endParaRPr>
          </a:p>
          <a:p>
            <a:pPr>
              <a:lnSpc>
                <a:spcPct val="150000"/>
              </a:lnSpc>
            </a:pPr>
            <a:endParaRPr lang="cy-GB" sz="2000" dirty="0">
              <a:solidFill>
                <a:schemeClr val="tx1"/>
              </a:solidFill>
              <a:latin typeface="Comic Sans MS" panose="030F0702030302020204" pitchFamily="66" charset="0"/>
            </a:endParaRPr>
          </a:p>
          <a:p>
            <a:pPr>
              <a:lnSpc>
                <a:spcPct val="150000"/>
              </a:lnSpc>
            </a:pPr>
            <a:endParaRPr lang="cy-GB" sz="2000" dirty="0">
              <a:solidFill>
                <a:schemeClr val="tx1"/>
              </a:solidFill>
              <a:latin typeface="Comic Sans MS" panose="030F0702030302020204" pitchFamily="66" charset="0"/>
            </a:endParaRPr>
          </a:p>
        </p:txBody>
      </p:sp>
      <p:sp>
        <p:nvSpPr>
          <p:cNvPr id="18" name="Rectangle: Rounded Corners 17">
            <a:extLst>
              <a:ext uri="{FF2B5EF4-FFF2-40B4-BE49-F238E27FC236}">
                <a16:creationId xmlns:a16="http://schemas.microsoft.com/office/drawing/2014/main" id="{55E7DAA3-5B9D-8B83-E72C-7CE91A51FA00}"/>
              </a:ext>
            </a:extLst>
          </p:cNvPr>
          <p:cNvSpPr/>
          <p:nvPr/>
        </p:nvSpPr>
        <p:spPr>
          <a:xfrm>
            <a:off x="8961509" y="1344934"/>
            <a:ext cx="2727571" cy="5343733"/>
          </a:xfrm>
          <a:prstGeom prst="roundRect">
            <a:avLst>
              <a:gd name="adj" fmla="val 7645"/>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cy-GB" sz="2000" dirty="0">
                <a:solidFill>
                  <a:schemeClr val="tx1"/>
                </a:solidFill>
                <a:latin typeface="Comic Sans MS" panose="030F0702030302020204" pitchFamily="66" charset="0"/>
              </a:rPr>
              <a:t>       </a:t>
            </a:r>
            <a:r>
              <a:rPr lang="cy-GB" sz="2000" dirty="0" err="1">
                <a:solidFill>
                  <a:schemeClr val="tx1"/>
                </a:solidFill>
                <a:latin typeface="Comic Sans MS" panose="030F0702030302020204" pitchFamily="66" charset="0"/>
              </a:rPr>
              <a:t>rwm</a:t>
            </a:r>
            <a:endParaRPr lang="cy-GB" sz="2000" dirty="0">
              <a:solidFill>
                <a:schemeClr val="tx1"/>
              </a:solidFill>
              <a:latin typeface="Comic Sans MS" panose="030F0702030302020204" pitchFamily="66" charset="0"/>
            </a:endParaRPr>
          </a:p>
          <a:p>
            <a:pPr>
              <a:lnSpc>
                <a:spcPct val="150000"/>
              </a:lnSpc>
            </a:pPr>
            <a:r>
              <a:rPr lang="cy-GB" sz="2000" dirty="0">
                <a:solidFill>
                  <a:schemeClr val="tx1"/>
                </a:solidFill>
                <a:latin typeface="Comic Sans MS" panose="030F0702030302020204" pitchFamily="66" charset="0"/>
              </a:rPr>
              <a:t>        te </a:t>
            </a:r>
          </a:p>
          <a:p>
            <a:pPr>
              <a:lnSpc>
                <a:spcPct val="150000"/>
              </a:lnSpc>
            </a:pPr>
            <a:r>
              <a:rPr lang="cy-GB" sz="2000" dirty="0">
                <a:solidFill>
                  <a:schemeClr val="tx1"/>
                </a:solidFill>
                <a:latin typeface="Comic Sans MS" panose="030F0702030302020204" pitchFamily="66" charset="0"/>
              </a:rPr>
              <a:t>        cig</a:t>
            </a:r>
          </a:p>
          <a:p>
            <a:pPr>
              <a:lnSpc>
                <a:spcPct val="150000"/>
              </a:lnSpc>
            </a:pPr>
            <a:r>
              <a:rPr lang="cy-GB" sz="2000" dirty="0">
                <a:solidFill>
                  <a:schemeClr val="tx1"/>
                </a:solidFill>
                <a:latin typeface="Comic Sans MS" panose="030F0702030302020204" pitchFamily="66" charset="0"/>
              </a:rPr>
              <a:t>        ffrwythau</a:t>
            </a:r>
          </a:p>
          <a:p>
            <a:pPr>
              <a:lnSpc>
                <a:spcPct val="150000"/>
              </a:lnSpc>
            </a:pPr>
            <a:r>
              <a:rPr lang="cy-GB" sz="2000" dirty="0">
                <a:solidFill>
                  <a:schemeClr val="tx1"/>
                </a:solidFill>
                <a:latin typeface="Comic Sans MS" panose="030F0702030302020204" pitchFamily="66" charset="0"/>
              </a:rPr>
              <a:t>        wyau</a:t>
            </a:r>
          </a:p>
          <a:p>
            <a:pPr>
              <a:lnSpc>
                <a:spcPct val="150000"/>
              </a:lnSpc>
            </a:pPr>
            <a:r>
              <a:rPr lang="cy-GB" sz="2000" dirty="0">
                <a:solidFill>
                  <a:schemeClr val="tx1"/>
                </a:solidFill>
                <a:latin typeface="Comic Sans MS" panose="030F0702030302020204" pitchFamily="66" charset="0"/>
              </a:rPr>
              <a:t>        siocled</a:t>
            </a:r>
          </a:p>
          <a:p>
            <a:pPr>
              <a:lnSpc>
                <a:spcPct val="150000"/>
              </a:lnSpc>
            </a:pPr>
            <a:r>
              <a:rPr lang="cy-GB" sz="2000" dirty="0">
                <a:solidFill>
                  <a:schemeClr val="tx1"/>
                </a:solidFill>
                <a:latin typeface="Comic Sans MS" panose="030F0702030302020204" pitchFamily="66" charset="0"/>
              </a:rPr>
              <a:t>        llong</a:t>
            </a:r>
          </a:p>
          <a:p>
            <a:pPr>
              <a:lnSpc>
                <a:spcPct val="150000"/>
              </a:lnSpc>
            </a:pPr>
            <a:r>
              <a:rPr lang="cy-GB" sz="2000" dirty="0">
                <a:solidFill>
                  <a:schemeClr val="tx1"/>
                </a:solidFill>
                <a:latin typeface="Comic Sans MS" panose="030F0702030302020204" pitchFamily="66" charset="0"/>
              </a:rPr>
              <a:t>        dillad</a:t>
            </a:r>
          </a:p>
          <a:p>
            <a:pPr>
              <a:lnSpc>
                <a:spcPct val="150000"/>
              </a:lnSpc>
            </a:pPr>
            <a:r>
              <a:rPr lang="cy-GB" sz="2000" dirty="0">
                <a:solidFill>
                  <a:schemeClr val="tx1"/>
                </a:solidFill>
                <a:latin typeface="Comic Sans MS" panose="030F0702030302020204" pitchFamily="66" charset="0"/>
              </a:rPr>
              <a:t>        c</a:t>
            </a:r>
            <a:r>
              <a:rPr lang="cy-GB" sz="2000" i="0" dirty="0">
                <a:solidFill>
                  <a:schemeClr val="tx1"/>
                </a:solidFill>
                <a:effectLst/>
                <a:latin typeface="Comic Sans MS" panose="030F0702030302020204" pitchFamily="66" charset="0"/>
              </a:rPr>
              <a:t>erddoriaeth</a:t>
            </a:r>
          </a:p>
          <a:p>
            <a:pPr>
              <a:lnSpc>
                <a:spcPct val="150000"/>
              </a:lnSpc>
            </a:pPr>
            <a:r>
              <a:rPr lang="en-GB" sz="2000" dirty="0">
                <a:solidFill>
                  <a:schemeClr val="tx1"/>
                </a:solidFill>
                <a:latin typeface="Comic Sans MS" panose="030F0702030302020204" pitchFamily="66" charset="0"/>
              </a:rPr>
              <a:t>        </a:t>
            </a:r>
            <a:r>
              <a:rPr lang="en-GB" sz="2000" dirty="0" err="1">
                <a:solidFill>
                  <a:srgbClr val="FF0000"/>
                </a:solidFill>
                <a:latin typeface="Comic Sans MS" panose="030F0702030302020204" pitchFamily="66" charset="0"/>
              </a:rPr>
              <a:t>g</a:t>
            </a:r>
            <a:r>
              <a:rPr lang="en-GB" sz="2000" i="0" dirty="0" err="1">
                <a:solidFill>
                  <a:schemeClr val="tx1"/>
                </a:solidFill>
                <a:effectLst/>
                <a:latin typeface="Comic Sans MS" panose="030F0702030302020204" pitchFamily="66" charset="0"/>
              </a:rPr>
              <a:t>erddoriaeth</a:t>
            </a:r>
            <a:endParaRPr lang="en-GB" sz="2000" i="0" dirty="0">
              <a:solidFill>
                <a:schemeClr val="tx1"/>
              </a:solidFill>
              <a:effectLst/>
              <a:latin typeface="Comic Sans MS" panose="030F0702030302020204" pitchFamily="66" charset="0"/>
            </a:endParaRPr>
          </a:p>
          <a:p>
            <a:pPr>
              <a:lnSpc>
                <a:spcPct val="150000"/>
              </a:lnSpc>
            </a:pPr>
            <a:r>
              <a:rPr lang="cy-GB" sz="2000" dirty="0">
                <a:solidFill>
                  <a:schemeClr val="tx1"/>
                </a:solidFill>
                <a:latin typeface="Comic Sans MS" panose="030F0702030302020204" pitchFamily="66" charset="0"/>
              </a:rPr>
              <a:t>        trysor (</a:t>
            </a:r>
            <a:r>
              <a:rPr lang="cy-GB" sz="2000" dirty="0">
                <a:solidFill>
                  <a:srgbClr val="FF0000"/>
                </a:solidFill>
                <a:latin typeface="Comic Sans MS" panose="030F0702030302020204" pitchFamily="66" charset="0"/>
              </a:rPr>
              <a:t>d</a:t>
            </a:r>
            <a:r>
              <a:rPr lang="cy-GB" sz="2000" dirty="0">
                <a:solidFill>
                  <a:schemeClr val="tx1"/>
                </a:solidFill>
                <a:latin typeface="Comic Sans MS" panose="030F0702030302020204" pitchFamily="66" charset="0"/>
              </a:rPr>
              <a:t>rysor)</a:t>
            </a:r>
          </a:p>
        </p:txBody>
      </p:sp>
      <p:sp>
        <p:nvSpPr>
          <p:cNvPr id="19" name="Rectangle: Rounded Corners 18">
            <a:extLst>
              <a:ext uri="{FF2B5EF4-FFF2-40B4-BE49-F238E27FC236}">
                <a16:creationId xmlns:a16="http://schemas.microsoft.com/office/drawing/2014/main" id="{9ED3323C-74AE-9D41-01D7-C260A7195F0B}"/>
              </a:ext>
            </a:extLst>
          </p:cNvPr>
          <p:cNvSpPr/>
          <p:nvPr/>
        </p:nvSpPr>
        <p:spPr>
          <a:xfrm>
            <a:off x="4025784" y="3033963"/>
            <a:ext cx="1511885" cy="1136610"/>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cy-GB" sz="2000" dirty="0">
                <a:solidFill>
                  <a:schemeClr val="tx1"/>
                </a:solidFill>
                <a:latin typeface="Comic Sans MS" panose="030F0702030302020204" pitchFamily="66" charset="0"/>
              </a:rPr>
              <a:t>hoffi</a:t>
            </a:r>
          </a:p>
          <a:p>
            <a:pPr algn="ctr">
              <a:lnSpc>
                <a:spcPct val="150000"/>
              </a:lnSpc>
            </a:pPr>
            <a:r>
              <a:rPr lang="cy-GB" sz="2000" dirty="0">
                <a:solidFill>
                  <a:schemeClr val="tx1"/>
                </a:solidFill>
                <a:latin typeface="Comic Sans MS" panose="030F0702030302020204" pitchFamily="66" charset="0"/>
              </a:rPr>
              <a:t>mwynhau</a:t>
            </a:r>
          </a:p>
        </p:txBody>
      </p:sp>
      <p:pic>
        <p:nvPicPr>
          <p:cNvPr id="22" name="Picture 21" descr="A cartoon of a pirate holding a sword&#10;&#10;Description automatically generated">
            <a:extLst>
              <a:ext uri="{FF2B5EF4-FFF2-40B4-BE49-F238E27FC236}">
                <a16:creationId xmlns:a16="http://schemas.microsoft.com/office/drawing/2014/main" id="{62AD6B99-1D91-D9DF-DCA6-2824A6FAAF75}"/>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986918" y="48049"/>
            <a:ext cx="1250118" cy="1250118"/>
          </a:xfrm>
          <a:prstGeom prst="rect">
            <a:avLst/>
          </a:prstGeom>
        </p:spPr>
      </p:pic>
      <p:pic>
        <p:nvPicPr>
          <p:cNvPr id="24" name="Picture 23" descr="A cartoon of a pirate holding a sword&#10;&#10;Description automatically generated">
            <a:extLst>
              <a:ext uri="{FF2B5EF4-FFF2-40B4-BE49-F238E27FC236}">
                <a16:creationId xmlns:a16="http://schemas.microsoft.com/office/drawing/2014/main" id="{9D6DE987-7D26-A813-641A-B681F2F65C6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5016" y="66117"/>
            <a:ext cx="1250118" cy="1250118"/>
          </a:xfrm>
          <a:prstGeom prst="rect">
            <a:avLst/>
          </a:prstGeom>
        </p:spPr>
      </p:pic>
      <p:pic>
        <p:nvPicPr>
          <p:cNvPr id="26" name="Graphic 25" descr="Bottle with solid fill">
            <a:extLst>
              <a:ext uri="{FF2B5EF4-FFF2-40B4-BE49-F238E27FC236}">
                <a16:creationId xmlns:a16="http://schemas.microsoft.com/office/drawing/2014/main" id="{B1AE75EE-6099-4E7B-0049-A8DB7576508D}"/>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037804" y="1529948"/>
            <a:ext cx="448501" cy="448501"/>
          </a:xfrm>
          <a:prstGeom prst="rect">
            <a:avLst/>
          </a:prstGeom>
        </p:spPr>
      </p:pic>
      <p:pic>
        <p:nvPicPr>
          <p:cNvPr id="28" name="Graphic 27" descr="Chinese Teapot And Cup with solid fill">
            <a:extLst>
              <a:ext uri="{FF2B5EF4-FFF2-40B4-BE49-F238E27FC236}">
                <a16:creationId xmlns:a16="http://schemas.microsoft.com/office/drawing/2014/main" id="{9E192CEC-7A98-98B9-E7DD-C8E60164AB1F}"/>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9078181" y="2052720"/>
            <a:ext cx="457200" cy="457200"/>
          </a:xfrm>
          <a:prstGeom prst="rect">
            <a:avLst/>
          </a:prstGeom>
        </p:spPr>
      </p:pic>
      <p:pic>
        <p:nvPicPr>
          <p:cNvPr id="30" name="Graphic 29" descr="Chicken leg with solid fill">
            <a:extLst>
              <a:ext uri="{FF2B5EF4-FFF2-40B4-BE49-F238E27FC236}">
                <a16:creationId xmlns:a16="http://schemas.microsoft.com/office/drawing/2014/main" id="{769D12EC-49D4-25D1-3FFE-0056CC860BA7}"/>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rot="1262710">
            <a:off x="9132407" y="2523726"/>
            <a:ext cx="370906" cy="370906"/>
          </a:xfrm>
          <a:prstGeom prst="rect">
            <a:avLst/>
          </a:prstGeom>
        </p:spPr>
      </p:pic>
      <p:pic>
        <p:nvPicPr>
          <p:cNvPr id="32" name="Graphic 31" descr="Fruit bowl with solid fill">
            <a:extLst>
              <a:ext uri="{FF2B5EF4-FFF2-40B4-BE49-F238E27FC236}">
                <a16:creationId xmlns:a16="http://schemas.microsoft.com/office/drawing/2014/main" id="{60F373FD-668A-2C81-9DED-7F03FFF510BF}"/>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9181758" y="2968478"/>
            <a:ext cx="353623" cy="353623"/>
          </a:xfrm>
          <a:prstGeom prst="rect">
            <a:avLst/>
          </a:prstGeom>
        </p:spPr>
      </p:pic>
      <p:pic>
        <p:nvPicPr>
          <p:cNvPr id="34" name="Graphic 33" descr="Egg with solid fill">
            <a:extLst>
              <a:ext uri="{FF2B5EF4-FFF2-40B4-BE49-F238E27FC236}">
                <a16:creationId xmlns:a16="http://schemas.microsoft.com/office/drawing/2014/main" id="{52FB8F58-DCDF-5EEA-4246-79550EB9DDF5}"/>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9169278" y="3484820"/>
            <a:ext cx="297164" cy="297164"/>
          </a:xfrm>
          <a:prstGeom prst="rect">
            <a:avLst/>
          </a:prstGeom>
        </p:spPr>
      </p:pic>
      <p:pic>
        <p:nvPicPr>
          <p:cNvPr id="36" name="Graphic 35" descr="Chocolate with solid fill">
            <a:extLst>
              <a:ext uri="{FF2B5EF4-FFF2-40B4-BE49-F238E27FC236}">
                <a16:creationId xmlns:a16="http://schemas.microsoft.com/office/drawing/2014/main" id="{28EC3D80-B8A0-158D-0A02-5B9BCF3FA60F}"/>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9203916" y="3887972"/>
            <a:ext cx="353624" cy="353624"/>
          </a:xfrm>
          <a:prstGeom prst="rect">
            <a:avLst/>
          </a:prstGeom>
        </p:spPr>
      </p:pic>
      <p:pic>
        <p:nvPicPr>
          <p:cNvPr id="38" name="Graphic 37" descr="Suit with solid fill">
            <a:extLst>
              <a:ext uri="{FF2B5EF4-FFF2-40B4-BE49-F238E27FC236}">
                <a16:creationId xmlns:a16="http://schemas.microsoft.com/office/drawing/2014/main" id="{7C880E3D-A8EF-0BB5-8937-4DF9EA39A063}"/>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9181758" y="4738623"/>
            <a:ext cx="457200" cy="457200"/>
          </a:xfrm>
          <a:prstGeom prst="rect">
            <a:avLst/>
          </a:prstGeom>
        </p:spPr>
      </p:pic>
      <p:pic>
        <p:nvPicPr>
          <p:cNvPr id="44" name="Graphic 43" descr="Music notes with solid fill">
            <a:extLst>
              <a:ext uri="{FF2B5EF4-FFF2-40B4-BE49-F238E27FC236}">
                <a16:creationId xmlns:a16="http://schemas.microsoft.com/office/drawing/2014/main" id="{A190C664-75E4-DDC6-374E-3B47332F7D06}"/>
              </a:ext>
            </a:extLst>
          </p:cNvPr>
          <p:cNvPicPr>
            <a:picLocks noChangeAspect="1"/>
          </p:cNvPicPr>
          <p:nvPr/>
        </p:nvPicPr>
        <p:blipFill>
          <a:blip r:embed="rId25">
            <a:extLst>
              <a:ext uri="{96DAC541-7B7A-43D3-8B79-37D633B846F1}">
                <asvg:svgBlip xmlns:asvg="http://schemas.microsoft.com/office/drawing/2016/SVG/main" r:embed="rId26"/>
              </a:ext>
            </a:extLst>
          </a:blip>
          <a:stretch>
            <a:fillRect/>
          </a:stretch>
        </p:blipFill>
        <p:spPr>
          <a:xfrm>
            <a:off x="9208278" y="5270717"/>
            <a:ext cx="401319" cy="401319"/>
          </a:xfrm>
          <a:prstGeom prst="rect">
            <a:avLst/>
          </a:prstGeom>
        </p:spPr>
      </p:pic>
      <p:pic>
        <p:nvPicPr>
          <p:cNvPr id="46" name="Graphic 45" descr="Treasure chest outline">
            <a:extLst>
              <a:ext uri="{FF2B5EF4-FFF2-40B4-BE49-F238E27FC236}">
                <a16:creationId xmlns:a16="http://schemas.microsoft.com/office/drawing/2014/main" id="{BE941CC3-6CF9-7B32-7F84-1B5E973C658E}"/>
              </a:ext>
            </a:extLst>
          </p:cNvPr>
          <p:cNvPicPr>
            <a:picLocks noChangeAspect="1"/>
          </p:cNvPicPr>
          <p:nvPr/>
        </p:nvPicPr>
        <p:blipFill>
          <a:blip r:embed="rId27">
            <a:extLst>
              <a:ext uri="{96DAC541-7B7A-43D3-8B79-37D633B846F1}">
                <asvg:svgBlip xmlns:asvg="http://schemas.microsoft.com/office/drawing/2016/SVG/main" r:embed="rId28"/>
              </a:ext>
            </a:extLst>
          </a:blip>
          <a:stretch>
            <a:fillRect/>
          </a:stretch>
        </p:blipFill>
        <p:spPr>
          <a:xfrm>
            <a:off x="9142525" y="6100582"/>
            <a:ext cx="448501" cy="448501"/>
          </a:xfrm>
          <a:prstGeom prst="rect">
            <a:avLst/>
          </a:prstGeom>
        </p:spPr>
      </p:pic>
      <p:pic>
        <p:nvPicPr>
          <p:cNvPr id="48" name="Graphic 47" descr="Sail Boat (Like Pirate) with solid fill">
            <a:extLst>
              <a:ext uri="{FF2B5EF4-FFF2-40B4-BE49-F238E27FC236}">
                <a16:creationId xmlns:a16="http://schemas.microsoft.com/office/drawing/2014/main" id="{B43323CC-42B3-F118-1DFB-6F17B8AB3771}"/>
              </a:ext>
            </a:extLst>
          </p:cNvPr>
          <p:cNvPicPr>
            <a:picLocks noChangeAspect="1"/>
          </p:cNvPicPr>
          <p:nvPr/>
        </p:nvPicPr>
        <p:blipFill>
          <a:blip r:embed="rId29">
            <a:extLst>
              <a:ext uri="{96DAC541-7B7A-43D3-8B79-37D633B846F1}">
                <asvg:svgBlip xmlns:asvg="http://schemas.microsoft.com/office/drawing/2016/SVG/main" r:embed="rId30"/>
              </a:ext>
            </a:extLst>
          </a:blip>
          <a:stretch>
            <a:fillRect/>
          </a:stretch>
        </p:blipFill>
        <p:spPr>
          <a:xfrm>
            <a:off x="9230833" y="4290472"/>
            <a:ext cx="408125" cy="408125"/>
          </a:xfrm>
          <a:prstGeom prst="rect">
            <a:avLst/>
          </a:prstGeom>
        </p:spPr>
      </p:pic>
      <p:pic>
        <p:nvPicPr>
          <p:cNvPr id="3" name="Graphic 2" descr="Egg with solid fill">
            <a:extLst>
              <a:ext uri="{FF2B5EF4-FFF2-40B4-BE49-F238E27FC236}">
                <a16:creationId xmlns:a16="http://schemas.microsoft.com/office/drawing/2014/main" id="{3A5F621D-E799-FBDC-33A8-FD09B5988EEB}"/>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9340599" y="3477316"/>
            <a:ext cx="297164" cy="297164"/>
          </a:xfrm>
          <a:prstGeom prst="rect">
            <a:avLst/>
          </a:prstGeom>
        </p:spPr>
      </p:pic>
      <p:pic>
        <p:nvPicPr>
          <p:cNvPr id="5" name="Graphic 4" descr="Egg with solid fill">
            <a:extLst>
              <a:ext uri="{FF2B5EF4-FFF2-40B4-BE49-F238E27FC236}">
                <a16:creationId xmlns:a16="http://schemas.microsoft.com/office/drawing/2014/main" id="{63008816-AC7E-EB98-CAB4-2B3E4DBE0A1B}"/>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8998178" y="3484820"/>
            <a:ext cx="297164" cy="297164"/>
          </a:xfrm>
          <a:prstGeom prst="rect">
            <a:avLst/>
          </a:prstGeom>
        </p:spPr>
      </p:pic>
      <p:pic>
        <p:nvPicPr>
          <p:cNvPr id="7" name="Graphic 6" descr="Route (Two Pins With A Path) with solid fill">
            <a:extLst>
              <a:ext uri="{FF2B5EF4-FFF2-40B4-BE49-F238E27FC236}">
                <a16:creationId xmlns:a16="http://schemas.microsoft.com/office/drawing/2014/main" id="{D11510F9-6E7A-7294-DF19-6BC5D081C669}"/>
              </a:ext>
            </a:extLst>
          </p:cNvPr>
          <p:cNvPicPr>
            <a:picLocks noChangeAspect="1"/>
          </p:cNvPicPr>
          <p:nvPr/>
        </p:nvPicPr>
        <p:blipFill>
          <a:blip r:embed="rId31">
            <a:extLst>
              <a:ext uri="{96DAC541-7B7A-43D3-8B79-37D633B846F1}">
                <asvg:svgBlip xmlns:asvg="http://schemas.microsoft.com/office/drawing/2016/SVG/main" r:embed="rId32"/>
              </a:ext>
            </a:extLst>
          </a:blip>
          <a:stretch>
            <a:fillRect/>
          </a:stretch>
        </p:blipFill>
        <p:spPr>
          <a:xfrm>
            <a:off x="6210367" y="3970719"/>
            <a:ext cx="443965" cy="443965"/>
          </a:xfrm>
          <a:prstGeom prst="rect">
            <a:avLst/>
          </a:prstGeom>
        </p:spPr>
      </p:pic>
      <p:pic>
        <p:nvPicPr>
          <p:cNvPr id="8" name="Graphic 7" descr="Steering Wheel outline">
            <a:extLst>
              <a:ext uri="{FF2B5EF4-FFF2-40B4-BE49-F238E27FC236}">
                <a16:creationId xmlns:a16="http://schemas.microsoft.com/office/drawing/2014/main" id="{81467542-8B17-D4C5-0ECB-C97110E56163}"/>
              </a:ext>
            </a:extLst>
          </p:cNvPr>
          <p:cNvPicPr>
            <a:picLocks noChangeAspect="1"/>
          </p:cNvPicPr>
          <p:nvPr/>
        </p:nvPicPr>
        <p:blipFill>
          <a:blip r:embed="rId33">
            <a:extLst>
              <a:ext uri="{96DAC541-7B7A-43D3-8B79-37D633B846F1}">
                <asvg:svgBlip xmlns:asvg="http://schemas.microsoft.com/office/drawing/2016/SVG/main" r:embed="rId34"/>
              </a:ext>
            </a:extLst>
          </a:blip>
          <a:stretch>
            <a:fillRect/>
          </a:stretch>
        </p:blipFill>
        <p:spPr>
          <a:xfrm>
            <a:off x="6210367" y="3526754"/>
            <a:ext cx="443965" cy="443965"/>
          </a:xfrm>
          <a:prstGeom prst="rect">
            <a:avLst/>
          </a:prstGeom>
        </p:spPr>
      </p:pic>
      <p:pic>
        <p:nvPicPr>
          <p:cNvPr id="11" name="Graphic 10" descr="Ear with solid fill">
            <a:extLst>
              <a:ext uri="{FF2B5EF4-FFF2-40B4-BE49-F238E27FC236}">
                <a16:creationId xmlns:a16="http://schemas.microsoft.com/office/drawing/2014/main" id="{CA7598DF-2519-C865-3EB8-689668997222}"/>
              </a:ext>
            </a:extLst>
          </p:cNvPr>
          <p:cNvPicPr>
            <a:picLocks noChangeAspect="1"/>
          </p:cNvPicPr>
          <p:nvPr/>
        </p:nvPicPr>
        <p:blipFill>
          <a:blip r:embed="rId35">
            <a:extLst>
              <a:ext uri="{96DAC541-7B7A-43D3-8B79-37D633B846F1}">
                <asvg:svgBlip xmlns:asvg="http://schemas.microsoft.com/office/drawing/2016/SVG/main" r:embed="rId36"/>
              </a:ext>
            </a:extLst>
          </a:blip>
          <a:stretch>
            <a:fillRect/>
          </a:stretch>
        </p:blipFill>
        <p:spPr>
          <a:xfrm>
            <a:off x="6288373" y="4494654"/>
            <a:ext cx="385588" cy="385588"/>
          </a:xfrm>
          <a:prstGeom prst="rect">
            <a:avLst/>
          </a:prstGeom>
        </p:spPr>
      </p:pic>
      <p:pic>
        <p:nvPicPr>
          <p:cNvPr id="13" name="Graphic 12" descr="Fork and knife with solid fill">
            <a:extLst>
              <a:ext uri="{FF2B5EF4-FFF2-40B4-BE49-F238E27FC236}">
                <a16:creationId xmlns:a16="http://schemas.microsoft.com/office/drawing/2014/main" id="{A1188E3A-7D32-4B4E-F470-144E68FB4871}"/>
              </a:ext>
            </a:extLst>
          </p:cNvPr>
          <p:cNvPicPr>
            <a:picLocks noChangeAspect="1"/>
          </p:cNvPicPr>
          <p:nvPr/>
        </p:nvPicPr>
        <p:blipFill>
          <a:blip r:embed="rId37">
            <a:extLst>
              <a:ext uri="{96DAC541-7B7A-43D3-8B79-37D633B846F1}">
                <asvg:svgBlip xmlns:asvg="http://schemas.microsoft.com/office/drawing/2016/SVG/main" r:embed="rId38"/>
              </a:ext>
            </a:extLst>
          </a:blip>
          <a:stretch>
            <a:fillRect/>
          </a:stretch>
        </p:blipFill>
        <p:spPr>
          <a:xfrm>
            <a:off x="6264062" y="2628213"/>
            <a:ext cx="359446" cy="359446"/>
          </a:xfrm>
          <a:prstGeom prst="rect">
            <a:avLst/>
          </a:prstGeom>
        </p:spPr>
      </p:pic>
      <p:pic>
        <p:nvPicPr>
          <p:cNvPr id="15" name="Graphic 14" descr="Water Bottle with solid fill">
            <a:extLst>
              <a:ext uri="{FF2B5EF4-FFF2-40B4-BE49-F238E27FC236}">
                <a16:creationId xmlns:a16="http://schemas.microsoft.com/office/drawing/2014/main" id="{9B19FD67-49BA-AACD-6568-7CD642C7E9C8}"/>
              </a:ext>
            </a:extLst>
          </p:cNvPr>
          <p:cNvPicPr>
            <a:picLocks noChangeAspect="1"/>
          </p:cNvPicPr>
          <p:nvPr/>
        </p:nvPicPr>
        <p:blipFill>
          <a:blip r:embed="rId39">
            <a:extLst>
              <a:ext uri="{96DAC541-7B7A-43D3-8B79-37D633B846F1}">
                <asvg:svgBlip xmlns:asvg="http://schemas.microsoft.com/office/drawing/2016/SVG/main" r:embed="rId40"/>
              </a:ext>
            </a:extLst>
          </a:blip>
          <a:stretch>
            <a:fillRect/>
          </a:stretch>
        </p:blipFill>
        <p:spPr>
          <a:xfrm>
            <a:off x="6220965" y="3021181"/>
            <a:ext cx="443965" cy="443965"/>
          </a:xfrm>
          <a:prstGeom prst="rect">
            <a:avLst/>
          </a:prstGeom>
        </p:spPr>
      </p:pic>
      <p:pic>
        <p:nvPicPr>
          <p:cNvPr id="20" name="Graphic 19" descr="Eyes with solid fill">
            <a:extLst>
              <a:ext uri="{FF2B5EF4-FFF2-40B4-BE49-F238E27FC236}">
                <a16:creationId xmlns:a16="http://schemas.microsoft.com/office/drawing/2014/main" id="{3CA1231B-F2D4-EDEA-C021-F6DA29EBB521}"/>
              </a:ext>
            </a:extLst>
          </p:cNvPr>
          <p:cNvPicPr>
            <a:picLocks noChangeAspect="1"/>
          </p:cNvPicPr>
          <p:nvPr/>
        </p:nvPicPr>
        <p:blipFill>
          <a:blip r:embed="rId41">
            <a:extLst>
              <a:ext uri="{96DAC541-7B7A-43D3-8B79-37D633B846F1}">
                <asvg:svgBlip xmlns:asvg="http://schemas.microsoft.com/office/drawing/2016/SVG/main" r:embed="rId42"/>
              </a:ext>
            </a:extLst>
          </a:blip>
          <a:stretch>
            <a:fillRect/>
          </a:stretch>
        </p:blipFill>
        <p:spPr>
          <a:xfrm>
            <a:off x="6210367" y="4858649"/>
            <a:ext cx="490139" cy="490139"/>
          </a:xfrm>
          <a:prstGeom prst="rect">
            <a:avLst/>
          </a:prstGeom>
        </p:spPr>
      </p:pic>
    </p:spTree>
    <p:extLst>
      <p:ext uri="{BB962C8B-B14F-4D97-AF65-F5344CB8AC3E}">
        <p14:creationId xmlns:p14="http://schemas.microsoft.com/office/powerpoint/2010/main" val="36259706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8B6362-EF20-0EB6-2353-0BC3A580A6CF}"/>
            </a:ext>
          </a:extLst>
        </p:cNvPr>
        <p:cNvGrpSpPr/>
        <p:nvPr/>
      </p:nvGrpSpPr>
      <p:grpSpPr>
        <a:xfrm>
          <a:off x="0" y="0"/>
          <a:ext cx="0" cy="0"/>
          <a:chOff x="0" y="0"/>
          <a:chExt cx="0" cy="0"/>
        </a:xfrm>
      </p:grpSpPr>
      <p:pic>
        <p:nvPicPr>
          <p:cNvPr id="35" name="Picture 34" descr="A pirate on a parchment&#10;&#10;Description automatically generated">
            <a:extLst>
              <a:ext uri="{FF2B5EF4-FFF2-40B4-BE49-F238E27FC236}">
                <a16:creationId xmlns:a16="http://schemas.microsoft.com/office/drawing/2014/main" id="{31FC228F-1744-29D7-B6EA-173982FA4F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316603" cy="2998839"/>
          </a:xfrm>
          <a:prstGeom prst="rect">
            <a:avLst/>
          </a:prstGeom>
        </p:spPr>
      </p:pic>
      <p:pic>
        <p:nvPicPr>
          <p:cNvPr id="37" name="Picture 36" descr="A cartoon of a pirate holding a sword">
            <a:extLst>
              <a:ext uri="{FF2B5EF4-FFF2-40B4-BE49-F238E27FC236}">
                <a16:creationId xmlns:a16="http://schemas.microsoft.com/office/drawing/2014/main" id="{7D607141-6765-2269-A372-9D35F50E5B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49334" y="0"/>
            <a:ext cx="2280415" cy="2971479"/>
          </a:xfrm>
          <a:prstGeom prst="rect">
            <a:avLst/>
          </a:prstGeom>
        </p:spPr>
      </p:pic>
      <p:pic>
        <p:nvPicPr>
          <p:cNvPr id="39" name="Picture 38" descr="A map of a dragon with a location pin">
            <a:extLst>
              <a:ext uri="{FF2B5EF4-FFF2-40B4-BE49-F238E27FC236}">
                <a16:creationId xmlns:a16="http://schemas.microsoft.com/office/drawing/2014/main" id="{73B7DB32-E5F2-7C73-7F6F-C567B6A3079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16956" y="0"/>
            <a:ext cx="2316603" cy="2998839"/>
          </a:xfrm>
          <a:prstGeom prst="rect">
            <a:avLst/>
          </a:prstGeom>
        </p:spPr>
      </p:pic>
      <p:pic>
        <p:nvPicPr>
          <p:cNvPr id="41" name="Picture 40" descr="A cartoon pirate holding a sword and a treasure chest">
            <a:extLst>
              <a:ext uri="{FF2B5EF4-FFF2-40B4-BE49-F238E27FC236}">
                <a16:creationId xmlns:a16="http://schemas.microsoft.com/office/drawing/2014/main" id="{0BE72228-CEE4-7579-10B0-10FAEACCB07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13380" y="0"/>
            <a:ext cx="2423859" cy="2998839"/>
          </a:xfrm>
          <a:prstGeom prst="rect">
            <a:avLst/>
          </a:prstGeom>
        </p:spPr>
      </p:pic>
      <p:pic>
        <p:nvPicPr>
          <p:cNvPr id="43" name="Picture 42" descr="A cartoon of a pirate sitting at a table">
            <a:extLst>
              <a:ext uri="{FF2B5EF4-FFF2-40B4-BE49-F238E27FC236}">
                <a16:creationId xmlns:a16="http://schemas.microsoft.com/office/drawing/2014/main" id="{579D3FF2-B85D-6718-9279-08831E8F646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624446" y="0"/>
            <a:ext cx="2423859" cy="2998839"/>
          </a:xfrm>
          <a:prstGeom prst="rect">
            <a:avLst/>
          </a:prstGeom>
        </p:spPr>
      </p:pic>
      <p:pic>
        <p:nvPicPr>
          <p:cNvPr id="45" name="Picture 44" descr="A cartoon of kids in pirate clothing">
            <a:extLst>
              <a:ext uri="{FF2B5EF4-FFF2-40B4-BE49-F238E27FC236}">
                <a16:creationId xmlns:a16="http://schemas.microsoft.com/office/drawing/2014/main" id="{06F425EB-296B-4F75-AA3B-AF890985FA1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7832" y="3429000"/>
            <a:ext cx="2421003" cy="3133984"/>
          </a:xfrm>
          <a:prstGeom prst="rect">
            <a:avLst/>
          </a:prstGeom>
        </p:spPr>
      </p:pic>
      <p:pic>
        <p:nvPicPr>
          <p:cNvPr id="47" name="Picture 46" descr="A cartoon pirate on a boat">
            <a:extLst>
              <a:ext uri="{FF2B5EF4-FFF2-40B4-BE49-F238E27FC236}">
                <a16:creationId xmlns:a16="http://schemas.microsoft.com/office/drawing/2014/main" id="{CF77E601-DC35-055C-7DE2-2F4C70398E4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404435" y="3428999"/>
            <a:ext cx="2421003" cy="3133985"/>
          </a:xfrm>
          <a:prstGeom prst="rect">
            <a:avLst/>
          </a:prstGeom>
        </p:spPr>
      </p:pic>
      <p:pic>
        <p:nvPicPr>
          <p:cNvPr id="49" name="Picture 48" descr="A cartoon of a pirate with a sword and a child in a pirate garment">
            <a:extLst>
              <a:ext uri="{FF2B5EF4-FFF2-40B4-BE49-F238E27FC236}">
                <a16:creationId xmlns:a16="http://schemas.microsoft.com/office/drawing/2014/main" id="{B781F8AA-B225-28E7-5DD9-5C633680936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684849" y="3384564"/>
            <a:ext cx="2423859" cy="3178421"/>
          </a:xfrm>
          <a:prstGeom prst="rect">
            <a:avLst/>
          </a:prstGeom>
        </p:spPr>
      </p:pic>
      <p:pic>
        <p:nvPicPr>
          <p:cNvPr id="51" name="Picture 50" descr="A map of the world">
            <a:extLst>
              <a:ext uri="{FF2B5EF4-FFF2-40B4-BE49-F238E27FC236}">
                <a16:creationId xmlns:a16="http://schemas.microsoft.com/office/drawing/2014/main" id="{C40446A9-30B7-13DE-0BA9-A24358D79D1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105852" y="3428998"/>
            <a:ext cx="2397318" cy="3133985"/>
          </a:xfrm>
          <a:prstGeom prst="rect">
            <a:avLst/>
          </a:prstGeom>
        </p:spPr>
      </p:pic>
      <p:pic>
        <p:nvPicPr>
          <p:cNvPr id="55" name="Picture 54" descr="A close-up of a scroll&#10;&#10;Description automatically generated">
            <a:extLst>
              <a:ext uri="{FF2B5EF4-FFF2-40B4-BE49-F238E27FC236}">
                <a16:creationId xmlns:a16="http://schemas.microsoft.com/office/drawing/2014/main" id="{D7B83902-D2F2-EEED-522A-6FBC7E744249}"/>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9503170" y="3384564"/>
            <a:ext cx="2455328" cy="3178419"/>
          </a:xfrm>
          <a:prstGeom prst="rect">
            <a:avLst/>
          </a:prstGeom>
        </p:spPr>
      </p:pic>
      <p:sp>
        <p:nvSpPr>
          <p:cNvPr id="60" name="TextBox 59">
            <a:extLst>
              <a:ext uri="{FF2B5EF4-FFF2-40B4-BE49-F238E27FC236}">
                <a16:creationId xmlns:a16="http://schemas.microsoft.com/office/drawing/2014/main" id="{A3D3AF07-8BF6-B4C7-BF9C-795A06F5BEF4}"/>
              </a:ext>
            </a:extLst>
          </p:cNvPr>
          <p:cNvSpPr txBox="1"/>
          <p:nvPr/>
        </p:nvSpPr>
        <p:spPr>
          <a:xfrm>
            <a:off x="265470" y="3067665"/>
            <a:ext cx="1983863" cy="369332"/>
          </a:xfrm>
          <a:prstGeom prst="rect">
            <a:avLst/>
          </a:prstGeom>
          <a:noFill/>
        </p:spPr>
        <p:txBody>
          <a:bodyPr wrap="square" rtlCol="0">
            <a:spAutoFit/>
          </a:bodyPr>
          <a:lstStyle/>
          <a:p>
            <a:r>
              <a:rPr lang="cy-GB" dirty="0"/>
              <a:t>Fy ‘lyfr’</a:t>
            </a:r>
          </a:p>
        </p:txBody>
      </p:sp>
    </p:spTree>
    <p:extLst>
      <p:ext uri="{BB962C8B-B14F-4D97-AF65-F5344CB8AC3E}">
        <p14:creationId xmlns:p14="http://schemas.microsoft.com/office/powerpoint/2010/main" val="26228803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CA5B159-FB28-46E1-6620-BA6A8B5290C8}"/>
              </a:ext>
            </a:extLst>
          </p:cNvPr>
          <p:cNvPicPr>
            <a:picLocks noChangeAspect="1"/>
          </p:cNvPicPr>
          <p:nvPr/>
        </p:nvPicPr>
        <p:blipFill>
          <a:blip r:embed="rId2"/>
          <a:stretch>
            <a:fillRect/>
          </a:stretch>
        </p:blipFill>
        <p:spPr>
          <a:xfrm>
            <a:off x="163128" y="178677"/>
            <a:ext cx="5932872" cy="2995448"/>
          </a:xfrm>
          <a:prstGeom prst="rect">
            <a:avLst/>
          </a:prstGeom>
        </p:spPr>
      </p:pic>
      <p:pic>
        <p:nvPicPr>
          <p:cNvPr id="5" name="Picture 4">
            <a:extLst>
              <a:ext uri="{FF2B5EF4-FFF2-40B4-BE49-F238E27FC236}">
                <a16:creationId xmlns:a16="http://schemas.microsoft.com/office/drawing/2014/main" id="{BE1456FA-C9B9-E033-2AC1-BF6A9222B663}"/>
              </a:ext>
            </a:extLst>
          </p:cNvPr>
          <p:cNvPicPr>
            <a:picLocks noChangeAspect="1"/>
          </p:cNvPicPr>
          <p:nvPr/>
        </p:nvPicPr>
        <p:blipFill>
          <a:blip r:embed="rId3"/>
          <a:stretch>
            <a:fillRect/>
          </a:stretch>
        </p:blipFill>
        <p:spPr>
          <a:xfrm>
            <a:off x="6096000" y="178677"/>
            <a:ext cx="5818498" cy="2995448"/>
          </a:xfrm>
          <a:prstGeom prst="rect">
            <a:avLst/>
          </a:prstGeom>
        </p:spPr>
      </p:pic>
      <p:pic>
        <p:nvPicPr>
          <p:cNvPr id="7" name="Picture 6">
            <a:extLst>
              <a:ext uri="{FF2B5EF4-FFF2-40B4-BE49-F238E27FC236}">
                <a16:creationId xmlns:a16="http://schemas.microsoft.com/office/drawing/2014/main" id="{D203ECCA-9AC3-5F17-47BB-D66650509F0E}"/>
              </a:ext>
            </a:extLst>
          </p:cNvPr>
          <p:cNvPicPr>
            <a:picLocks noChangeAspect="1"/>
          </p:cNvPicPr>
          <p:nvPr/>
        </p:nvPicPr>
        <p:blipFill>
          <a:blip r:embed="rId4"/>
          <a:stretch>
            <a:fillRect/>
          </a:stretch>
        </p:blipFill>
        <p:spPr>
          <a:xfrm>
            <a:off x="163128" y="3577714"/>
            <a:ext cx="5932872" cy="3101609"/>
          </a:xfrm>
          <a:prstGeom prst="rect">
            <a:avLst/>
          </a:prstGeom>
        </p:spPr>
      </p:pic>
      <p:pic>
        <p:nvPicPr>
          <p:cNvPr id="9" name="Picture 8">
            <a:extLst>
              <a:ext uri="{FF2B5EF4-FFF2-40B4-BE49-F238E27FC236}">
                <a16:creationId xmlns:a16="http://schemas.microsoft.com/office/drawing/2014/main" id="{977735DD-8FED-2A4F-5C06-EC69BFC3209D}"/>
              </a:ext>
            </a:extLst>
          </p:cNvPr>
          <p:cNvPicPr>
            <a:picLocks noChangeAspect="1"/>
          </p:cNvPicPr>
          <p:nvPr/>
        </p:nvPicPr>
        <p:blipFill>
          <a:blip r:embed="rId5"/>
          <a:stretch>
            <a:fillRect/>
          </a:stretch>
        </p:blipFill>
        <p:spPr>
          <a:xfrm>
            <a:off x="6018480" y="3529367"/>
            <a:ext cx="5818498" cy="3198302"/>
          </a:xfrm>
          <a:prstGeom prst="rect">
            <a:avLst/>
          </a:prstGeom>
        </p:spPr>
      </p:pic>
      <p:sp>
        <p:nvSpPr>
          <p:cNvPr id="10" name="TextBox 9">
            <a:extLst>
              <a:ext uri="{FF2B5EF4-FFF2-40B4-BE49-F238E27FC236}">
                <a16:creationId xmlns:a16="http://schemas.microsoft.com/office/drawing/2014/main" id="{CE40417B-C20F-2E79-7D1B-1DAF3996E045}"/>
              </a:ext>
            </a:extLst>
          </p:cNvPr>
          <p:cNvSpPr txBox="1"/>
          <p:nvPr/>
        </p:nvSpPr>
        <p:spPr>
          <a:xfrm>
            <a:off x="241738" y="3174125"/>
            <a:ext cx="4004441" cy="369332"/>
          </a:xfrm>
          <a:prstGeom prst="rect">
            <a:avLst/>
          </a:prstGeom>
          <a:noFill/>
        </p:spPr>
        <p:txBody>
          <a:bodyPr wrap="square" rtlCol="0">
            <a:spAutoFit/>
          </a:bodyPr>
          <a:lstStyle/>
          <a:p>
            <a:r>
              <a:rPr lang="cy-GB" dirty="0"/>
              <a:t>Fy mrawddegau</a:t>
            </a:r>
          </a:p>
        </p:txBody>
      </p:sp>
    </p:spTree>
    <p:extLst>
      <p:ext uri="{BB962C8B-B14F-4D97-AF65-F5344CB8AC3E}">
        <p14:creationId xmlns:p14="http://schemas.microsoft.com/office/powerpoint/2010/main" val="26489029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7B1E6C42-EFA2-D762-4F69-D3185BC952BB}"/>
              </a:ext>
            </a:extLst>
          </p:cNvPr>
          <p:cNvGraphicFramePr>
            <a:graphicFrameLocks noGrp="1"/>
          </p:cNvGraphicFramePr>
          <p:nvPr>
            <p:extLst>
              <p:ext uri="{D42A27DB-BD31-4B8C-83A1-F6EECF244321}">
                <p14:modId xmlns:p14="http://schemas.microsoft.com/office/powerpoint/2010/main" val="2991608653"/>
              </p:ext>
            </p:extLst>
          </p:nvPr>
        </p:nvGraphicFramePr>
        <p:xfrm>
          <a:off x="6851177" y="81303"/>
          <a:ext cx="5131274" cy="1493520"/>
        </p:xfrm>
        <a:graphic>
          <a:graphicData uri="http://schemas.openxmlformats.org/drawingml/2006/table">
            <a:tbl>
              <a:tblPr firstRow="1" bandRow="1">
                <a:tableStyleId>{5940675A-B579-460E-94D1-54222C63F5DA}</a:tableStyleId>
              </a:tblPr>
              <a:tblGrid>
                <a:gridCol w="5131274">
                  <a:extLst>
                    <a:ext uri="{9D8B030D-6E8A-4147-A177-3AD203B41FA5}">
                      <a16:colId xmlns:a16="http://schemas.microsoft.com/office/drawing/2014/main" val="1348703176"/>
                    </a:ext>
                  </a:extLst>
                </a:gridCol>
              </a:tblGrid>
              <a:tr h="124127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1" dirty="0"/>
                        <a:t>Targedau Iaith Personol:</a:t>
                      </a:r>
                    </a:p>
                    <a:p>
                      <a:pPr marL="0" marR="0" lvl="0" indent="0" algn="l">
                        <a:lnSpc>
                          <a:spcPct val="100000"/>
                        </a:lnSpc>
                        <a:spcBef>
                          <a:spcPts val="0"/>
                        </a:spcBef>
                        <a:spcAft>
                          <a:spcPts val="0"/>
                        </a:spcAft>
                        <a:buClrTx/>
                        <a:buSzTx/>
                        <a:buFontTx/>
                        <a:buNone/>
                      </a:pPr>
                      <a:endParaRPr lang="cy-GB" b="1" dirty="0"/>
                    </a:p>
                    <a:p>
                      <a:pPr marL="285750" lvl="0" indent="-285750" algn="l">
                        <a:lnSpc>
                          <a:spcPct val="100000"/>
                        </a:lnSpc>
                        <a:spcBef>
                          <a:spcPts val="0"/>
                        </a:spcBef>
                        <a:spcAft>
                          <a:spcPts val="0"/>
                        </a:spcAft>
                        <a:buFont typeface="Arial"/>
                        <a:buChar char="•"/>
                      </a:pPr>
                      <a:r>
                        <a:rPr lang="cy-GB" sz="1400" b="0" i="0" u="none" strike="noStrike" noProof="0" dirty="0">
                          <a:latin typeface="+mn-lt"/>
                        </a:rPr>
                        <a:t>Rydw i eisiau u defnyddio gorchmynion unigol  a gorchmynion amrywiol.</a:t>
                      </a:r>
                    </a:p>
                    <a:p>
                      <a:pPr marL="285750" lvl="0" indent="-285750" algn="l">
                        <a:lnSpc>
                          <a:spcPct val="100000"/>
                        </a:lnSpc>
                        <a:spcBef>
                          <a:spcPts val="0"/>
                        </a:spcBef>
                        <a:spcAft>
                          <a:spcPts val="0"/>
                        </a:spcAft>
                        <a:buFont typeface="Arial"/>
                        <a:buChar char="•"/>
                      </a:pPr>
                      <a:r>
                        <a:rPr lang="cy-GB" sz="1400" b="0" i="0" u="none" strike="noStrike" noProof="0" dirty="0">
                          <a:latin typeface="+mn-lt"/>
                        </a:rPr>
                        <a:t>Rydw i eisiau siarad yn </a:t>
                      </a:r>
                      <a:r>
                        <a:rPr lang="cy-GB" sz="1400" b="0" i="1" u="none" strike="noStrike" noProof="0" dirty="0">
                          <a:latin typeface="+mn-lt"/>
                        </a:rPr>
                        <a:t>araf.</a:t>
                      </a:r>
                    </a:p>
                    <a:p>
                      <a:pPr marL="285750" lvl="0" indent="-285750" algn="l">
                        <a:lnSpc>
                          <a:spcPct val="100000"/>
                        </a:lnSpc>
                        <a:spcBef>
                          <a:spcPts val="0"/>
                        </a:spcBef>
                        <a:spcAft>
                          <a:spcPts val="0"/>
                        </a:spcAft>
                        <a:buFont typeface="Arial"/>
                        <a:buChar char="•"/>
                      </a:pPr>
                      <a:r>
                        <a:rPr lang="cy-GB" sz="1400" b="0" i="0" u="none" strike="noStrike" noProof="0" dirty="0">
                          <a:latin typeface="+mn-lt"/>
                        </a:rPr>
                        <a:t>Rydw i eisiau geiriau ynganu yn glir</a:t>
                      </a:r>
                      <a:r>
                        <a:rPr lang="cy-GB" sz="1100" b="0" i="0" u="none" strike="noStrike" noProof="0" dirty="0">
                          <a:latin typeface="+mn-lt"/>
                        </a:rPr>
                        <a:t>. </a:t>
                      </a:r>
                      <a:endParaRPr lang="cy-GB" sz="1100" dirty="0"/>
                    </a:p>
                  </a:txBody>
                  <a:tcPr/>
                </a:tc>
                <a:extLst>
                  <a:ext uri="{0D108BD9-81ED-4DB2-BD59-A6C34878D82A}">
                    <a16:rowId xmlns:a16="http://schemas.microsoft.com/office/drawing/2014/main" val="1886062471"/>
                  </a:ext>
                </a:extLst>
              </a:tr>
            </a:tbl>
          </a:graphicData>
        </a:graphic>
      </p:graphicFrame>
      <p:sp>
        <p:nvSpPr>
          <p:cNvPr id="5" name="TextBox 4">
            <a:extLst>
              <a:ext uri="{FF2B5EF4-FFF2-40B4-BE49-F238E27FC236}">
                <a16:creationId xmlns:a16="http://schemas.microsoft.com/office/drawing/2014/main" id="{D9F61624-08D0-98AA-E59E-1521B69908FE}"/>
              </a:ext>
            </a:extLst>
          </p:cNvPr>
          <p:cNvSpPr txBox="1"/>
          <p:nvPr/>
        </p:nvSpPr>
        <p:spPr>
          <a:xfrm>
            <a:off x="400478" y="283882"/>
            <a:ext cx="6049484" cy="1200329"/>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black"/>
                </a:solidFill>
                <a:effectLst/>
                <a:uLnTx/>
                <a:uFillTx/>
                <a:latin typeface="Aptos" panose="02110004020202020204"/>
                <a:ea typeface="+mn-ea"/>
                <a:cs typeface="+mn-cs"/>
              </a:rPr>
              <a:t>Enw: Joanne Bowers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black"/>
                </a:solidFill>
                <a:effectLst/>
                <a:uLnTx/>
                <a:uFillTx/>
                <a:latin typeface="Aptos" panose="02110004020202020204"/>
                <a:ea typeface="+mn-ea"/>
                <a:cs typeface="+mn-cs"/>
              </a:rPr>
              <a:t>Teitl y wers: Hanes – Barti Ddu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black"/>
                </a:solidFill>
                <a:effectLst/>
                <a:uLnTx/>
                <a:uFillTx/>
                <a:latin typeface="Aptos" panose="02110004020202020204"/>
                <a:ea typeface="+mn-ea"/>
                <a:cs typeface="+mn-cs"/>
              </a:rPr>
              <a:t>Nod y wers: Amherffaith yn trydydd person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black"/>
                </a:solidFill>
                <a:effectLst/>
                <a:uLnTx/>
                <a:uFillTx/>
                <a:latin typeface="Aptos" panose="02110004020202020204"/>
                <a:ea typeface="+mn-ea"/>
                <a:cs typeface="+mn-cs"/>
              </a:rPr>
              <a:t>Blwyddyn: 3	 </a:t>
            </a:r>
          </a:p>
        </p:txBody>
      </p:sp>
      <p:graphicFrame>
        <p:nvGraphicFramePr>
          <p:cNvPr id="6" name="Table 5">
            <a:extLst>
              <a:ext uri="{FF2B5EF4-FFF2-40B4-BE49-F238E27FC236}">
                <a16:creationId xmlns:a16="http://schemas.microsoft.com/office/drawing/2014/main" id="{996A5E25-0E64-8DAC-5294-0D622B69C6BB}"/>
              </a:ext>
            </a:extLst>
          </p:cNvPr>
          <p:cNvGraphicFramePr>
            <a:graphicFrameLocks noGrp="1"/>
          </p:cNvGraphicFramePr>
          <p:nvPr>
            <p:extLst>
              <p:ext uri="{D42A27DB-BD31-4B8C-83A1-F6EECF244321}">
                <p14:modId xmlns:p14="http://schemas.microsoft.com/office/powerpoint/2010/main" val="4275710201"/>
              </p:ext>
            </p:extLst>
          </p:nvPr>
        </p:nvGraphicFramePr>
        <p:xfrm>
          <a:off x="6846454" y="2020455"/>
          <a:ext cx="5131274" cy="3882063"/>
        </p:xfrm>
        <a:graphic>
          <a:graphicData uri="http://schemas.openxmlformats.org/drawingml/2006/table">
            <a:tbl>
              <a:tblPr firstRow="1" bandRow="1">
                <a:tableStyleId>{5940675A-B579-460E-94D1-54222C63F5DA}</a:tableStyleId>
              </a:tblPr>
              <a:tblGrid>
                <a:gridCol w="5131274">
                  <a:extLst>
                    <a:ext uri="{9D8B030D-6E8A-4147-A177-3AD203B41FA5}">
                      <a16:colId xmlns:a16="http://schemas.microsoft.com/office/drawing/2014/main" val="3548676605"/>
                    </a:ext>
                  </a:extLst>
                </a:gridCol>
              </a:tblGrid>
              <a:tr h="1705971">
                <a:tc>
                  <a:txBody>
                    <a:bodyPr/>
                    <a:lstStyle/>
                    <a:p>
                      <a:r>
                        <a:rPr lang="cy-GB" b="1" dirty="0"/>
                        <a:t>Gweithgareddau:</a:t>
                      </a:r>
                    </a:p>
                    <a:p>
                      <a:pPr marL="342900" indent="-342900">
                        <a:buAutoNum type="arabicPeriod"/>
                      </a:pPr>
                      <a:r>
                        <a:rPr lang="cy-GB" sz="1400" dirty="0"/>
                        <a:t>Drilio - Ymarferwch ‘roedd e’ a ‘doedd e ddim’, a geiriau newydd</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cy-GB" sz="1400" dirty="0"/>
                        <a:t>Canwch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cy-GB" sz="1400" dirty="0"/>
                        <a:t> Darllenwch lyfr “Barti Ddu”. JB i gofyn cwestiynau am Barti Ddu. Pawb i ateb</a:t>
                      </a:r>
                    </a:p>
                    <a:p>
                      <a:pPr marL="0" indent="0">
                        <a:buNone/>
                      </a:pPr>
                      <a:r>
                        <a:rPr lang="cy-GB" sz="1400" dirty="0"/>
                        <a:t>4. Ysgrifennwch frawddeg</a:t>
                      </a:r>
                    </a:p>
                  </a:txBody>
                  <a:tcPr/>
                </a:tc>
                <a:extLst>
                  <a:ext uri="{0D108BD9-81ED-4DB2-BD59-A6C34878D82A}">
                    <a16:rowId xmlns:a16="http://schemas.microsoft.com/office/drawing/2014/main" val="810708258"/>
                  </a:ext>
                </a:extLst>
              </a:tr>
              <a:tr h="2176092">
                <a:tc>
                  <a:txBody>
                    <a:bodyPr/>
                    <a:lstStyle/>
                    <a:p>
                      <a:r>
                        <a:rPr lang="cy-GB" b="1" dirty="0"/>
                        <a:t>Geirfa:</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400" b="1" dirty="0"/>
                        <a:t>Geiriau newydd: </a:t>
                      </a:r>
                      <a:r>
                        <a:rPr lang="cy-GB" sz="1400" b="0" dirty="0">
                          <a:highlight>
                            <a:srgbClr val="FF00FF"/>
                          </a:highlight>
                        </a:rPr>
                        <a:t>teithio</a:t>
                      </a:r>
                      <a:r>
                        <a:rPr lang="cy-GB" sz="1400" b="0" dirty="0"/>
                        <a:t>, </a:t>
                      </a:r>
                      <a:r>
                        <a:rPr lang="cy-GB" sz="1400" b="0" dirty="0">
                          <a:highlight>
                            <a:srgbClr val="00FFFF"/>
                          </a:highlight>
                        </a:rPr>
                        <a:t>trysor (</a:t>
                      </a:r>
                      <a:r>
                        <a:rPr lang="cy-GB" sz="1400" b="0" dirty="0">
                          <a:solidFill>
                            <a:srgbClr val="FF0000"/>
                          </a:solidFill>
                          <a:highlight>
                            <a:srgbClr val="00FFFF"/>
                          </a:highlight>
                        </a:rPr>
                        <a:t>d</a:t>
                      </a:r>
                      <a:r>
                        <a:rPr lang="cy-GB" sz="1400" b="0" dirty="0">
                          <a:highlight>
                            <a:srgbClr val="00FFFF"/>
                          </a:highlight>
                        </a:rPr>
                        <a:t>rysor), môr-leidr (</a:t>
                      </a:r>
                      <a:r>
                        <a:rPr lang="cy-GB" sz="1400" b="0" dirty="0">
                          <a:solidFill>
                            <a:srgbClr val="FF0000"/>
                          </a:solidFill>
                          <a:highlight>
                            <a:srgbClr val="00FFFF"/>
                          </a:highlight>
                        </a:rPr>
                        <a:t>f</a:t>
                      </a:r>
                      <a:r>
                        <a:rPr lang="cy-GB" sz="1400" b="0" dirty="0">
                          <a:highlight>
                            <a:srgbClr val="00FFFF"/>
                          </a:highlight>
                        </a:rPr>
                        <a:t>ôr-leidr), </a:t>
                      </a:r>
                      <a:r>
                        <a:rPr lang="cy-GB" sz="1400" b="0" dirty="0">
                          <a:highlight>
                            <a:srgbClr val="FF00FF"/>
                          </a:highlight>
                        </a:rPr>
                        <a:t>llong</a:t>
                      </a:r>
                      <a:r>
                        <a:rPr lang="cy-GB" sz="1400" b="0" dirty="0"/>
                        <a:t>, hwylio, </a:t>
                      </a:r>
                      <a:r>
                        <a:rPr lang="cy-GB" sz="1400" b="0" dirty="0">
                          <a:highlight>
                            <a:srgbClr val="FF00FF"/>
                          </a:highlight>
                        </a:rPr>
                        <a:t>cerddoriaeth (</a:t>
                      </a:r>
                      <a:r>
                        <a:rPr lang="cy-GB" sz="1400" b="0" dirty="0">
                          <a:solidFill>
                            <a:srgbClr val="FF0000"/>
                          </a:solidFill>
                          <a:highlight>
                            <a:srgbClr val="FF00FF"/>
                          </a:highlight>
                        </a:rPr>
                        <a:t>g</a:t>
                      </a:r>
                      <a:r>
                        <a:rPr lang="cy-GB" sz="1400" b="0" dirty="0">
                          <a:highlight>
                            <a:srgbClr val="FF00FF"/>
                          </a:highlight>
                        </a:rPr>
                        <a:t>erddoriaeth), baner</a:t>
                      </a:r>
                    </a:p>
                    <a:p>
                      <a:r>
                        <a:rPr lang="cy-GB" sz="1400" b="1" dirty="0"/>
                        <a:t> </a:t>
                      </a:r>
                      <a:r>
                        <a:rPr lang="cy-GB" sz="1400" b="0" dirty="0"/>
                        <a:t>roedd e</a:t>
                      </a:r>
                    </a:p>
                    <a:p>
                      <a:r>
                        <a:rPr lang="cy-GB" sz="1400" b="0" dirty="0"/>
                        <a:t>doedd e ddim</a:t>
                      </a:r>
                    </a:p>
                    <a:p>
                      <a:r>
                        <a:rPr lang="cy-GB" sz="1400" b="1" dirty="0"/>
                        <a:t>Geiriau eraill:</a:t>
                      </a:r>
                    </a:p>
                  </a:txBody>
                  <a:tcPr/>
                </a:tc>
                <a:extLst>
                  <a:ext uri="{0D108BD9-81ED-4DB2-BD59-A6C34878D82A}">
                    <a16:rowId xmlns:a16="http://schemas.microsoft.com/office/drawing/2014/main" val="3081165051"/>
                  </a:ext>
                </a:extLst>
              </a:tr>
            </a:tbl>
          </a:graphicData>
        </a:graphic>
      </p:graphicFrame>
      <p:graphicFrame>
        <p:nvGraphicFramePr>
          <p:cNvPr id="7" name="Table 6">
            <a:extLst>
              <a:ext uri="{FF2B5EF4-FFF2-40B4-BE49-F238E27FC236}">
                <a16:creationId xmlns:a16="http://schemas.microsoft.com/office/drawing/2014/main" id="{93588440-FE43-EB4C-D8E1-7D21073CD94E}"/>
              </a:ext>
            </a:extLst>
          </p:cNvPr>
          <p:cNvGraphicFramePr>
            <a:graphicFrameLocks noGrp="1"/>
          </p:cNvGraphicFramePr>
          <p:nvPr>
            <p:extLst>
              <p:ext uri="{D42A27DB-BD31-4B8C-83A1-F6EECF244321}">
                <p14:modId xmlns:p14="http://schemas.microsoft.com/office/powerpoint/2010/main" val="587415733"/>
              </p:ext>
            </p:extLst>
          </p:nvPr>
        </p:nvGraphicFramePr>
        <p:xfrm>
          <a:off x="400477" y="1705981"/>
          <a:ext cx="5695523" cy="4296443"/>
        </p:xfrm>
        <a:graphic>
          <a:graphicData uri="http://schemas.openxmlformats.org/drawingml/2006/table">
            <a:tbl>
              <a:tblPr firstRow="1" bandRow="1">
                <a:tableStyleId>{5940675A-B579-460E-94D1-54222C63F5DA}</a:tableStyleId>
              </a:tblPr>
              <a:tblGrid>
                <a:gridCol w="5695523">
                  <a:extLst>
                    <a:ext uri="{9D8B030D-6E8A-4147-A177-3AD203B41FA5}">
                      <a16:colId xmlns:a16="http://schemas.microsoft.com/office/drawing/2014/main" val="1312087885"/>
                    </a:ext>
                  </a:extLst>
                </a:gridCol>
              </a:tblGrid>
              <a:tr h="163698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1" dirty="0"/>
                        <a:t>Ffocws Iaith / Patrymau:</a:t>
                      </a:r>
                    </a:p>
                    <a:p>
                      <a:r>
                        <a:rPr lang="cy-GB" sz="1400" b="0" dirty="0"/>
                        <a:t>Roedd Barti Ddu/e ...</a:t>
                      </a:r>
                    </a:p>
                    <a:p>
                      <a:r>
                        <a:rPr lang="cy-GB" sz="1400" b="0" dirty="0"/>
                        <a:t>Doedd Barti Ddu/e ddim ...</a:t>
                      </a:r>
                    </a:p>
                    <a:p>
                      <a:pPr lvl="0" algn="l">
                        <a:lnSpc>
                          <a:spcPct val="100000"/>
                        </a:lnSpc>
                        <a:spcBef>
                          <a:spcPts val="0"/>
                        </a:spcBef>
                        <a:spcAft>
                          <a:spcPts val="0"/>
                        </a:spcAft>
                        <a:buNone/>
                      </a:pPr>
                      <a:endParaRPr lang="cy-GB" sz="1200" dirty="0"/>
                    </a:p>
                    <a:p>
                      <a:pPr lvl="0" algn="l">
                        <a:lnSpc>
                          <a:spcPct val="100000"/>
                        </a:lnSpc>
                        <a:spcBef>
                          <a:spcPts val="0"/>
                        </a:spcBef>
                        <a:spcAft>
                          <a:spcPts val="0"/>
                        </a:spcAft>
                        <a:buNone/>
                      </a:pPr>
                      <a:endParaRPr lang="cy-GB" sz="1200" dirty="0"/>
                    </a:p>
                  </a:txBody>
                  <a:tcPr/>
                </a:tc>
                <a:extLst>
                  <a:ext uri="{0D108BD9-81ED-4DB2-BD59-A6C34878D82A}">
                    <a16:rowId xmlns:a16="http://schemas.microsoft.com/office/drawing/2014/main" val="3563350463"/>
                  </a:ext>
                </a:extLst>
              </a:tr>
              <a:tr h="12191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1" dirty="0"/>
                        <a:t>Gwybodaeth flaenorol:</a:t>
                      </a:r>
                    </a:p>
                    <a:p>
                      <a:pPr marL="0" marR="0" lvl="0" indent="0" algn="l" defTabSz="914400" rtl="0" eaLnBrk="1" fontAlgn="auto" latinLnBrk="0" hangingPunct="1">
                        <a:lnSpc>
                          <a:spcPct val="100000"/>
                        </a:lnSpc>
                        <a:spcBef>
                          <a:spcPts val="0"/>
                        </a:spcBef>
                        <a:spcAft>
                          <a:spcPts val="0"/>
                        </a:spcAft>
                        <a:buClrTx/>
                        <a:buSzTx/>
                        <a:buFontTx/>
                        <a:buNone/>
                        <a:tabLst/>
                        <a:defRPr/>
                      </a:pPr>
                      <a:endParaRPr lang="cy-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cy-GB" sz="1400" b="0" dirty="0"/>
                        <a:t>Mae’r plant wedi dysgu amherffaith yn person cyntaf. Maen nhw wedi dysgu “roedd hi”. </a:t>
                      </a:r>
                    </a:p>
                    <a:p>
                      <a:pPr lvl="0" algn="l">
                        <a:lnSpc>
                          <a:spcPct val="100000"/>
                        </a:lnSpc>
                        <a:spcBef>
                          <a:spcPts val="0"/>
                        </a:spcBef>
                        <a:spcAft>
                          <a:spcPts val="0"/>
                        </a:spcAft>
                      </a:pPr>
                      <a:endParaRPr lang="cy-GB" sz="1200" b="1" dirty="0"/>
                    </a:p>
                  </a:txBody>
                  <a:tcPr/>
                </a:tc>
                <a:extLst>
                  <a:ext uri="{0D108BD9-81ED-4DB2-BD59-A6C34878D82A}">
                    <a16:rowId xmlns:a16="http://schemas.microsoft.com/office/drawing/2014/main" val="406199136"/>
                  </a:ext>
                </a:extLst>
              </a:tr>
              <a:tr h="1409776">
                <a:tc>
                  <a:txBody>
                    <a:bodyPr/>
                    <a:lstStyle/>
                    <a:p>
                      <a:pPr lvl="0" algn="l">
                        <a:lnSpc>
                          <a:spcPct val="100000"/>
                        </a:lnSpc>
                        <a:spcBef>
                          <a:spcPts val="0"/>
                        </a:spcBef>
                        <a:spcAft>
                          <a:spcPts val="0"/>
                        </a:spcAft>
                      </a:pPr>
                      <a:r>
                        <a:rPr lang="cy-GB" sz="1800" b="1" dirty="0"/>
                        <a:t>Gwers Nesaf: </a:t>
                      </a:r>
                    </a:p>
                    <a:p>
                      <a:pPr lvl="0" algn="l">
                        <a:lnSpc>
                          <a:spcPct val="100000"/>
                        </a:lnSpc>
                        <a:spcBef>
                          <a:spcPts val="0"/>
                        </a:spcBef>
                        <a:spcAft>
                          <a:spcPts val="0"/>
                        </a:spcAft>
                      </a:pPr>
                      <a:r>
                        <a:rPr lang="cy-GB" sz="1400" b="0" dirty="0"/>
                        <a:t>Bydd y plant yn dysgu y patrwm “Oeddwn, oeddwn i” a “Nac oeddwn, doeddwn i ddim” </a:t>
                      </a:r>
                    </a:p>
                  </a:txBody>
                  <a:tcPr/>
                </a:tc>
                <a:extLst>
                  <a:ext uri="{0D108BD9-81ED-4DB2-BD59-A6C34878D82A}">
                    <a16:rowId xmlns:a16="http://schemas.microsoft.com/office/drawing/2014/main" val="1481073390"/>
                  </a:ext>
                </a:extLst>
              </a:tr>
            </a:tbl>
          </a:graphicData>
        </a:graphic>
      </p:graphicFrame>
    </p:spTree>
    <p:extLst>
      <p:ext uri="{BB962C8B-B14F-4D97-AF65-F5344CB8AC3E}">
        <p14:creationId xmlns:p14="http://schemas.microsoft.com/office/powerpoint/2010/main" val="5764405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4011</TotalTime>
  <Words>562</Words>
  <Application>Microsoft Office PowerPoint</Application>
  <PresentationFormat>Widescreen</PresentationFormat>
  <Paragraphs>167</Paragraphs>
  <Slides>25</Slides>
  <Notes>1</Notes>
  <HiddenSlides>0</HiddenSlides>
  <MMClips>2</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25</vt:i4>
      </vt:variant>
    </vt:vector>
  </HeadingPairs>
  <TitlesOfParts>
    <vt:vector size="31" baseType="lpstr">
      <vt:lpstr>Aptos</vt:lpstr>
      <vt:lpstr>Aptos Display</vt:lpstr>
      <vt:lpstr>Arial</vt:lpstr>
      <vt:lpstr>Comic Sans MS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Joanne Bowers</dc:creator>
  <cp:lastModifiedBy>Joanne Bowers</cp:lastModifiedBy>
  <cp:revision>4</cp:revision>
  <dcterms:created xsi:type="dcterms:W3CDTF">2024-11-12T21:56:25Z</dcterms:created>
  <dcterms:modified xsi:type="dcterms:W3CDTF">2024-11-20T21:26:22Z</dcterms:modified>
</cp:coreProperties>
</file>