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1" r:id="rId6"/>
    <p:sldId id="262" r:id="rId7"/>
    <p:sldId id="263"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67"/>
    <p:restoredTop sz="94754"/>
  </p:normalViewPr>
  <p:slideViewPr>
    <p:cSldViewPr snapToGrid="0">
      <p:cViewPr varScale="1">
        <p:scale>
          <a:sx n="102" d="100"/>
          <a:sy n="102" d="100"/>
        </p:scale>
        <p:origin x="74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5A841C-0A3D-084E-9CF2-A5E8F2DB6541}" type="datetimeFigureOut">
              <a:rPr lang="en-US" smtClean="0"/>
              <a:t>11/7/25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8DA943-6D18-A14F-AA4F-D5378D486184}" type="slidenum">
              <a:rPr lang="en-US" smtClean="0"/>
              <a:t>‹#›</a:t>
            </a:fld>
            <a:endParaRPr lang="en-US"/>
          </a:p>
        </p:txBody>
      </p:sp>
    </p:spTree>
    <p:extLst>
      <p:ext uri="{BB962C8B-B14F-4D97-AF65-F5344CB8AC3E}">
        <p14:creationId xmlns:p14="http://schemas.microsoft.com/office/powerpoint/2010/main" val="1097961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C93BD-2F3A-F63F-6F26-D400FDCCD11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6ACBF62-241F-54AF-0AA1-1C746047CF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D7B3F3D-FF33-F3E8-C10E-A53BAC0340EE}"/>
              </a:ext>
            </a:extLst>
          </p:cNvPr>
          <p:cNvSpPr>
            <a:spLocks noGrp="1"/>
          </p:cNvSpPr>
          <p:nvPr>
            <p:ph type="dt" sz="half" idx="10"/>
          </p:nvPr>
        </p:nvSpPr>
        <p:spPr/>
        <p:txBody>
          <a:bodyPr/>
          <a:lstStyle/>
          <a:p>
            <a:fld id="{EA77970D-AB5B-E941-814A-1670B4D5C96C}" type="datetimeFigureOut">
              <a:rPr lang="en-US" smtClean="0"/>
              <a:t>11/7/25</a:t>
            </a:fld>
            <a:endParaRPr lang="en-US"/>
          </a:p>
        </p:txBody>
      </p:sp>
      <p:sp>
        <p:nvSpPr>
          <p:cNvPr id="5" name="Footer Placeholder 4">
            <a:extLst>
              <a:ext uri="{FF2B5EF4-FFF2-40B4-BE49-F238E27FC236}">
                <a16:creationId xmlns:a16="http://schemas.microsoft.com/office/drawing/2014/main" id="{B27DD62D-4853-0232-B3D4-CF3B16A2A7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7114D-900B-E3FA-21D6-79CB15D079B4}"/>
              </a:ext>
            </a:extLst>
          </p:cNvPr>
          <p:cNvSpPr>
            <a:spLocks noGrp="1"/>
          </p:cNvSpPr>
          <p:nvPr>
            <p:ph type="sldNum" sz="quarter" idx="12"/>
          </p:nvPr>
        </p:nvSpPr>
        <p:spPr/>
        <p:txBody>
          <a:bodyPr/>
          <a:lstStyle/>
          <a:p>
            <a:fld id="{BE2966E1-CDE2-1542-B852-922CE73751C0}" type="slidenum">
              <a:rPr lang="en-US" smtClean="0"/>
              <a:t>‹#›</a:t>
            </a:fld>
            <a:endParaRPr lang="en-US"/>
          </a:p>
        </p:txBody>
      </p:sp>
    </p:spTree>
    <p:extLst>
      <p:ext uri="{BB962C8B-B14F-4D97-AF65-F5344CB8AC3E}">
        <p14:creationId xmlns:p14="http://schemas.microsoft.com/office/powerpoint/2010/main" val="23942321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77DC3-87FD-3DAF-9AB9-71F227F2A7E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393DBC8-77A3-BA9D-B8A3-E86FA771A6D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992200F-501C-EA1C-DD58-724F48E3DB4B}"/>
              </a:ext>
            </a:extLst>
          </p:cNvPr>
          <p:cNvSpPr>
            <a:spLocks noGrp="1"/>
          </p:cNvSpPr>
          <p:nvPr>
            <p:ph type="dt" sz="half" idx="10"/>
          </p:nvPr>
        </p:nvSpPr>
        <p:spPr/>
        <p:txBody>
          <a:bodyPr/>
          <a:lstStyle/>
          <a:p>
            <a:fld id="{EA77970D-AB5B-E941-814A-1670B4D5C96C}" type="datetimeFigureOut">
              <a:rPr lang="en-US" smtClean="0"/>
              <a:t>11/7/25</a:t>
            </a:fld>
            <a:endParaRPr lang="en-US"/>
          </a:p>
        </p:txBody>
      </p:sp>
      <p:sp>
        <p:nvSpPr>
          <p:cNvPr id="5" name="Footer Placeholder 4">
            <a:extLst>
              <a:ext uri="{FF2B5EF4-FFF2-40B4-BE49-F238E27FC236}">
                <a16:creationId xmlns:a16="http://schemas.microsoft.com/office/drawing/2014/main" id="{E29747BD-39F1-5F39-0A34-6A8E0BF4D2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05DA5D-92D8-B5AE-8D4F-D529DD74BC1F}"/>
              </a:ext>
            </a:extLst>
          </p:cNvPr>
          <p:cNvSpPr>
            <a:spLocks noGrp="1"/>
          </p:cNvSpPr>
          <p:nvPr>
            <p:ph type="sldNum" sz="quarter" idx="12"/>
          </p:nvPr>
        </p:nvSpPr>
        <p:spPr/>
        <p:txBody>
          <a:bodyPr/>
          <a:lstStyle/>
          <a:p>
            <a:fld id="{BE2966E1-CDE2-1542-B852-922CE73751C0}" type="slidenum">
              <a:rPr lang="en-US" smtClean="0"/>
              <a:t>‹#›</a:t>
            </a:fld>
            <a:endParaRPr lang="en-US"/>
          </a:p>
        </p:txBody>
      </p:sp>
    </p:spTree>
    <p:extLst>
      <p:ext uri="{BB962C8B-B14F-4D97-AF65-F5344CB8AC3E}">
        <p14:creationId xmlns:p14="http://schemas.microsoft.com/office/powerpoint/2010/main" val="3953416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2C7D8-9D52-6B8E-54EA-75E4AA8CB6C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D70C0F4-9039-97DC-A655-99294044AB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FC6687A-7F3E-B504-5EC0-D320F3B45F28}"/>
              </a:ext>
            </a:extLst>
          </p:cNvPr>
          <p:cNvSpPr>
            <a:spLocks noGrp="1"/>
          </p:cNvSpPr>
          <p:nvPr>
            <p:ph type="dt" sz="half" idx="10"/>
          </p:nvPr>
        </p:nvSpPr>
        <p:spPr/>
        <p:txBody>
          <a:bodyPr/>
          <a:lstStyle/>
          <a:p>
            <a:fld id="{EA77970D-AB5B-E941-814A-1670B4D5C96C}" type="datetimeFigureOut">
              <a:rPr lang="en-US" smtClean="0"/>
              <a:t>11/7/25</a:t>
            </a:fld>
            <a:endParaRPr lang="en-US"/>
          </a:p>
        </p:txBody>
      </p:sp>
      <p:sp>
        <p:nvSpPr>
          <p:cNvPr id="5" name="Footer Placeholder 4">
            <a:extLst>
              <a:ext uri="{FF2B5EF4-FFF2-40B4-BE49-F238E27FC236}">
                <a16:creationId xmlns:a16="http://schemas.microsoft.com/office/drawing/2014/main" id="{92D2D3F3-53A6-500F-14C3-AA5F904310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1827D8-12EE-776D-C142-698E594370A7}"/>
              </a:ext>
            </a:extLst>
          </p:cNvPr>
          <p:cNvSpPr>
            <a:spLocks noGrp="1"/>
          </p:cNvSpPr>
          <p:nvPr>
            <p:ph type="sldNum" sz="quarter" idx="12"/>
          </p:nvPr>
        </p:nvSpPr>
        <p:spPr/>
        <p:txBody>
          <a:bodyPr/>
          <a:lstStyle/>
          <a:p>
            <a:fld id="{BE2966E1-CDE2-1542-B852-922CE73751C0}" type="slidenum">
              <a:rPr lang="en-US" smtClean="0"/>
              <a:t>‹#›</a:t>
            </a:fld>
            <a:endParaRPr lang="en-US"/>
          </a:p>
        </p:txBody>
      </p:sp>
    </p:spTree>
    <p:extLst>
      <p:ext uri="{BB962C8B-B14F-4D97-AF65-F5344CB8AC3E}">
        <p14:creationId xmlns:p14="http://schemas.microsoft.com/office/powerpoint/2010/main" val="3884933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E754F-CD47-9F03-0431-E7D50259874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32EAFDE-3A97-2C4A-0DC7-657FE1755F5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6D9A4F3-1BEC-F67B-1E6E-D2E5075B480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DD24774-D5EF-7DD2-C184-78A2D6DE4A01}"/>
              </a:ext>
            </a:extLst>
          </p:cNvPr>
          <p:cNvSpPr>
            <a:spLocks noGrp="1"/>
          </p:cNvSpPr>
          <p:nvPr>
            <p:ph type="dt" sz="half" idx="10"/>
          </p:nvPr>
        </p:nvSpPr>
        <p:spPr/>
        <p:txBody>
          <a:bodyPr/>
          <a:lstStyle/>
          <a:p>
            <a:fld id="{EA77970D-AB5B-E941-814A-1670B4D5C96C}" type="datetimeFigureOut">
              <a:rPr lang="en-US" smtClean="0"/>
              <a:t>11/7/25</a:t>
            </a:fld>
            <a:endParaRPr lang="en-US"/>
          </a:p>
        </p:txBody>
      </p:sp>
      <p:sp>
        <p:nvSpPr>
          <p:cNvPr id="6" name="Footer Placeholder 5">
            <a:extLst>
              <a:ext uri="{FF2B5EF4-FFF2-40B4-BE49-F238E27FC236}">
                <a16:creationId xmlns:a16="http://schemas.microsoft.com/office/drawing/2014/main" id="{6ABA87ED-9C4E-59EE-F5CF-643158E6BD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887313-4380-BBAF-E000-CC8D2AFA6073}"/>
              </a:ext>
            </a:extLst>
          </p:cNvPr>
          <p:cNvSpPr>
            <a:spLocks noGrp="1"/>
          </p:cNvSpPr>
          <p:nvPr>
            <p:ph type="sldNum" sz="quarter" idx="12"/>
          </p:nvPr>
        </p:nvSpPr>
        <p:spPr/>
        <p:txBody>
          <a:bodyPr/>
          <a:lstStyle/>
          <a:p>
            <a:fld id="{BE2966E1-CDE2-1542-B852-922CE73751C0}" type="slidenum">
              <a:rPr lang="en-US" smtClean="0"/>
              <a:t>‹#›</a:t>
            </a:fld>
            <a:endParaRPr lang="en-US"/>
          </a:p>
        </p:txBody>
      </p:sp>
    </p:spTree>
    <p:extLst>
      <p:ext uri="{BB962C8B-B14F-4D97-AF65-F5344CB8AC3E}">
        <p14:creationId xmlns:p14="http://schemas.microsoft.com/office/powerpoint/2010/main" val="356048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DD7EE-8A59-7487-CFF8-472CDC408F0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3273EBC-0D04-F489-CE7F-559862C8EC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11126D8-8F73-B668-04F5-104D424EFCC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086240F-ABDC-A994-4323-54FE935595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CFFF4FE-4C95-8840-984A-258F63CB424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F2A473B-D511-2577-AE53-5455EBDBB21F}"/>
              </a:ext>
            </a:extLst>
          </p:cNvPr>
          <p:cNvSpPr>
            <a:spLocks noGrp="1"/>
          </p:cNvSpPr>
          <p:nvPr>
            <p:ph type="dt" sz="half" idx="10"/>
          </p:nvPr>
        </p:nvSpPr>
        <p:spPr/>
        <p:txBody>
          <a:bodyPr/>
          <a:lstStyle/>
          <a:p>
            <a:fld id="{EA77970D-AB5B-E941-814A-1670B4D5C96C}" type="datetimeFigureOut">
              <a:rPr lang="en-US" smtClean="0"/>
              <a:t>11/7/25</a:t>
            </a:fld>
            <a:endParaRPr lang="en-US"/>
          </a:p>
        </p:txBody>
      </p:sp>
      <p:sp>
        <p:nvSpPr>
          <p:cNvPr id="8" name="Footer Placeholder 7">
            <a:extLst>
              <a:ext uri="{FF2B5EF4-FFF2-40B4-BE49-F238E27FC236}">
                <a16:creationId xmlns:a16="http://schemas.microsoft.com/office/drawing/2014/main" id="{3DC212FF-D4AB-3864-2EAE-BAF40B69C8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54040B6-DFEB-F82D-343E-9234A55E9FE5}"/>
              </a:ext>
            </a:extLst>
          </p:cNvPr>
          <p:cNvSpPr>
            <a:spLocks noGrp="1"/>
          </p:cNvSpPr>
          <p:nvPr>
            <p:ph type="sldNum" sz="quarter" idx="12"/>
          </p:nvPr>
        </p:nvSpPr>
        <p:spPr/>
        <p:txBody>
          <a:bodyPr/>
          <a:lstStyle/>
          <a:p>
            <a:fld id="{BE2966E1-CDE2-1542-B852-922CE73751C0}" type="slidenum">
              <a:rPr lang="en-US" smtClean="0"/>
              <a:t>‹#›</a:t>
            </a:fld>
            <a:endParaRPr lang="en-US"/>
          </a:p>
        </p:txBody>
      </p:sp>
    </p:spTree>
    <p:extLst>
      <p:ext uri="{BB962C8B-B14F-4D97-AF65-F5344CB8AC3E}">
        <p14:creationId xmlns:p14="http://schemas.microsoft.com/office/powerpoint/2010/main" val="550807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76D89-C4DE-E7D2-B951-82D1C25401E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0802456-DC47-9B8F-310C-A364E9D23A9E}"/>
              </a:ext>
            </a:extLst>
          </p:cNvPr>
          <p:cNvSpPr>
            <a:spLocks noGrp="1"/>
          </p:cNvSpPr>
          <p:nvPr>
            <p:ph type="dt" sz="half" idx="10"/>
          </p:nvPr>
        </p:nvSpPr>
        <p:spPr/>
        <p:txBody>
          <a:bodyPr/>
          <a:lstStyle/>
          <a:p>
            <a:fld id="{EA77970D-AB5B-E941-814A-1670B4D5C96C}" type="datetimeFigureOut">
              <a:rPr lang="en-US" smtClean="0"/>
              <a:t>11/7/25</a:t>
            </a:fld>
            <a:endParaRPr lang="en-US"/>
          </a:p>
        </p:txBody>
      </p:sp>
      <p:sp>
        <p:nvSpPr>
          <p:cNvPr id="4" name="Footer Placeholder 3">
            <a:extLst>
              <a:ext uri="{FF2B5EF4-FFF2-40B4-BE49-F238E27FC236}">
                <a16:creationId xmlns:a16="http://schemas.microsoft.com/office/drawing/2014/main" id="{5D4A9603-BF65-89E6-5F67-BE71A7840CD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0628FC7-B7DB-D2A0-EAE8-E7C3DCF26497}"/>
              </a:ext>
            </a:extLst>
          </p:cNvPr>
          <p:cNvSpPr>
            <a:spLocks noGrp="1"/>
          </p:cNvSpPr>
          <p:nvPr>
            <p:ph type="sldNum" sz="quarter" idx="12"/>
          </p:nvPr>
        </p:nvSpPr>
        <p:spPr/>
        <p:txBody>
          <a:bodyPr/>
          <a:lstStyle/>
          <a:p>
            <a:fld id="{BE2966E1-CDE2-1542-B852-922CE73751C0}" type="slidenum">
              <a:rPr lang="en-US" smtClean="0"/>
              <a:t>‹#›</a:t>
            </a:fld>
            <a:endParaRPr lang="en-US"/>
          </a:p>
        </p:txBody>
      </p:sp>
    </p:spTree>
    <p:extLst>
      <p:ext uri="{BB962C8B-B14F-4D97-AF65-F5344CB8AC3E}">
        <p14:creationId xmlns:p14="http://schemas.microsoft.com/office/powerpoint/2010/main" val="1894841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236345-D368-2BD1-ED7F-8FF2432AA380}"/>
              </a:ext>
            </a:extLst>
          </p:cNvPr>
          <p:cNvSpPr>
            <a:spLocks noGrp="1"/>
          </p:cNvSpPr>
          <p:nvPr>
            <p:ph type="dt" sz="half" idx="10"/>
          </p:nvPr>
        </p:nvSpPr>
        <p:spPr/>
        <p:txBody>
          <a:bodyPr/>
          <a:lstStyle/>
          <a:p>
            <a:fld id="{EA77970D-AB5B-E941-814A-1670B4D5C96C}" type="datetimeFigureOut">
              <a:rPr lang="en-US" smtClean="0"/>
              <a:t>11/7/25</a:t>
            </a:fld>
            <a:endParaRPr lang="en-US"/>
          </a:p>
        </p:txBody>
      </p:sp>
      <p:sp>
        <p:nvSpPr>
          <p:cNvPr id="3" name="Footer Placeholder 2">
            <a:extLst>
              <a:ext uri="{FF2B5EF4-FFF2-40B4-BE49-F238E27FC236}">
                <a16:creationId xmlns:a16="http://schemas.microsoft.com/office/drawing/2014/main" id="{267D2846-3A20-DCC0-AF04-933F9571DD8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EF273A1-4F70-2CFD-2A93-9AB1FD43E572}"/>
              </a:ext>
            </a:extLst>
          </p:cNvPr>
          <p:cNvSpPr>
            <a:spLocks noGrp="1"/>
          </p:cNvSpPr>
          <p:nvPr>
            <p:ph type="sldNum" sz="quarter" idx="12"/>
          </p:nvPr>
        </p:nvSpPr>
        <p:spPr/>
        <p:txBody>
          <a:bodyPr/>
          <a:lstStyle/>
          <a:p>
            <a:fld id="{BE2966E1-CDE2-1542-B852-922CE73751C0}" type="slidenum">
              <a:rPr lang="en-US" smtClean="0"/>
              <a:t>‹#›</a:t>
            </a:fld>
            <a:endParaRPr lang="en-US"/>
          </a:p>
        </p:txBody>
      </p:sp>
    </p:spTree>
    <p:extLst>
      <p:ext uri="{BB962C8B-B14F-4D97-AF65-F5344CB8AC3E}">
        <p14:creationId xmlns:p14="http://schemas.microsoft.com/office/powerpoint/2010/main" val="2019323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28DB5-CF72-A1BA-ABB5-291DF34C2F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9A1591E-C50C-1C59-5999-AFCA22610A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0B2767B-A2E6-1403-BA31-64FBA410B0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5DAADB4-F92D-6DA0-9D77-A8B5E3310F69}"/>
              </a:ext>
            </a:extLst>
          </p:cNvPr>
          <p:cNvSpPr>
            <a:spLocks noGrp="1"/>
          </p:cNvSpPr>
          <p:nvPr>
            <p:ph type="dt" sz="half" idx="10"/>
          </p:nvPr>
        </p:nvSpPr>
        <p:spPr/>
        <p:txBody>
          <a:bodyPr/>
          <a:lstStyle/>
          <a:p>
            <a:fld id="{EA77970D-AB5B-E941-814A-1670B4D5C96C}" type="datetimeFigureOut">
              <a:rPr lang="en-US" smtClean="0"/>
              <a:t>11/7/25</a:t>
            </a:fld>
            <a:endParaRPr lang="en-US"/>
          </a:p>
        </p:txBody>
      </p:sp>
      <p:sp>
        <p:nvSpPr>
          <p:cNvPr id="6" name="Footer Placeholder 5">
            <a:extLst>
              <a:ext uri="{FF2B5EF4-FFF2-40B4-BE49-F238E27FC236}">
                <a16:creationId xmlns:a16="http://schemas.microsoft.com/office/drawing/2014/main" id="{C9509D37-08D6-6B6F-4752-468586C59B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995F51-1F77-C8AA-D641-362B9A2B7F37}"/>
              </a:ext>
            </a:extLst>
          </p:cNvPr>
          <p:cNvSpPr>
            <a:spLocks noGrp="1"/>
          </p:cNvSpPr>
          <p:nvPr>
            <p:ph type="sldNum" sz="quarter" idx="12"/>
          </p:nvPr>
        </p:nvSpPr>
        <p:spPr/>
        <p:txBody>
          <a:bodyPr/>
          <a:lstStyle/>
          <a:p>
            <a:fld id="{BE2966E1-CDE2-1542-B852-922CE73751C0}" type="slidenum">
              <a:rPr lang="en-US" smtClean="0"/>
              <a:t>‹#›</a:t>
            </a:fld>
            <a:endParaRPr lang="en-US"/>
          </a:p>
        </p:txBody>
      </p:sp>
    </p:spTree>
    <p:extLst>
      <p:ext uri="{BB962C8B-B14F-4D97-AF65-F5344CB8AC3E}">
        <p14:creationId xmlns:p14="http://schemas.microsoft.com/office/powerpoint/2010/main" val="307726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7BF93-6AAB-1BFD-56DC-990C9CE7E5D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5409CF8-EDE8-F770-C550-56D7175D22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6D9AA3F-0868-E563-E7D9-72CB046E5F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4EFF39-26B1-7C2F-A52E-FBD5EEAB0711}"/>
              </a:ext>
            </a:extLst>
          </p:cNvPr>
          <p:cNvSpPr>
            <a:spLocks noGrp="1"/>
          </p:cNvSpPr>
          <p:nvPr>
            <p:ph type="dt" sz="half" idx="10"/>
          </p:nvPr>
        </p:nvSpPr>
        <p:spPr/>
        <p:txBody>
          <a:bodyPr/>
          <a:lstStyle/>
          <a:p>
            <a:fld id="{EA77970D-AB5B-E941-814A-1670B4D5C96C}" type="datetimeFigureOut">
              <a:rPr lang="en-US" smtClean="0"/>
              <a:t>11/7/25</a:t>
            </a:fld>
            <a:endParaRPr lang="en-US"/>
          </a:p>
        </p:txBody>
      </p:sp>
      <p:sp>
        <p:nvSpPr>
          <p:cNvPr id="6" name="Footer Placeholder 5">
            <a:extLst>
              <a:ext uri="{FF2B5EF4-FFF2-40B4-BE49-F238E27FC236}">
                <a16:creationId xmlns:a16="http://schemas.microsoft.com/office/drawing/2014/main" id="{F285669E-EB66-7EED-6295-4A258044789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7156E9-C3FA-1323-01C5-09A34BE6AC02}"/>
              </a:ext>
            </a:extLst>
          </p:cNvPr>
          <p:cNvSpPr>
            <a:spLocks noGrp="1"/>
          </p:cNvSpPr>
          <p:nvPr>
            <p:ph type="sldNum" sz="quarter" idx="12"/>
          </p:nvPr>
        </p:nvSpPr>
        <p:spPr/>
        <p:txBody>
          <a:bodyPr/>
          <a:lstStyle/>
          <a:p>
            <a:fld id="{BE2966E1-CDE2-1542-B852-922CE73751C0}" type="slidenum">
              <a:rPr lang="en-US" smtClean="0"/>
              <a:t>‹#›</a:t>
            </a:fld>
            <a:endParaRPr lang="en-US"/>
          </a:p>
        </p:txBody>
      </p:sp>
    </p:spTree>
    <p:extLst>
      <p:ext uri="{BB962C8B-B14F-4D97-AF65-F5344CB8AC3E}">
        <p14:creationId xmlns:p14="http://schemas.microsoft.com/office/powerpoint/2010/main" val="63624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31EAA-1370-171F-DF96-07ED487CCD1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1049D13-D9B6-D9A6-82F3-29FDB971F48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DF5F1BB-61E3-044A-357B-AB757A969FF2}"/>
              </a:ext>
            </a:extLst>
          </p:cNvPr>
          <p:cNvSpPr>
            <a:spLocks noGrp="1"/>
          </p:cNvSpPr>
          <p:nvPr>
            <p:ph type="dt" sz="half" idx="10"/>
          </p:nvPr>
        </p:nvSpPr>
        <p:spPr/>
        <p:txBody>
          <a:bodyPr/>
          <a:lstStyle/>
          <a:p>
            <a:fld id="{EA77970D-AB5B-E941-814A-1670B4D5C96C}" type="datetimeFigureOut">
              <a:rPr lang="en-US" smtClean="0"/>
              <a:t>11/7/25</a:t>
            </a:fld>
            <a:endParaRPr lang="en-US"/>
          </a:p>
        </p:txBody>
      </p:sp>
      <p:sp>
        <p:nvSpPr>
          <p:cNvPr id="5" name="Footer Placeholder 4">
            <a:extLst>
              <a:ext uri="{FF2B5EF4-FFF2-40B4-BE49-F238E27FC236}">
                <a16:creationId xmlns:a16="http://schemas.microsoft.com/office/drawing/2014/main" id="{F98EC0CB-A23A-BAF3-82EF-4D27F60F55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546C28-3289-9DA0-1D26-F4ECD6775ED6}"/>
              </a:ext>
            </a:extLst>
          </p:cNvPr>
          <p:cNvSpPr>
            <a:spLocks noGrp="1"/>
          </p:cNvSpPr>
          <p:nvPr>
            <p:ph type="sldNum" sz="quarter" idx="12"/>
          </p:nvPr>
        </p:nvSpPr>
        <p:spPr/>
        <p:txBody>
          <a:bodyPr/>
          <a:lstStyle/>
          <a:p>
            <a:fld id="{BE2966E1-CDE2-1542-B852-922CE73751C0}" type="slidenum">
              <a:rPr lang="en-US" smtClean="0"/>
              <a:t>‹#›</a:t>
            </a:fld>
            <a:endParaRPr lang="en-US"/>
          </a:p>
        </p:txBody>
      </p:sp>
    </p:spTree>
    <p:extLst>
      <p:ext uri="{BB962C8B-B14F-4D97-AF65-F5344CB8AC3E}">
        <p14:creationId xmlns:p14="http://schemas.microsoft.com/office/powerpoint/2010/main" val="3556886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29F7A0-05BC-BF03-EDDD-403166236B8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7A4DF87-3F4C-6B49-3159-493E914BF8C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107C7E1-9B7E-CE38-C2FD-8D7B5205A999}"/>
              </a:ext>
            </a:extLst>
          </p:cNvPr>
          <p:cNvSpPr>
            <a:spLocks noGrp="1"/>
          </p:cNvSpPr>
          <p:nvPr>
            <p:ph type="dt" sz="half" idx="10"/>
          </p:nvPr>
        </p:nvSpPr>
        <p:spPr/>
        <p:txBody>
          <a:bodyPr/>
          <a:lstStyle/>
          <a:p>
            <a:fld id="{EA77970D-AB5B-E941-814A-1670B4D5C96C}" type="datetimeFigureOut">
              <a:rPr lang="en-US" smtClean="0"/>
              <a:t>11/7/25</a:t>
            </a:fld>
            <a:endParaRPr lang="en-US"/>
          </a:p>
        </p:txBody>
      </p:sp>
      <p:sp>
        <p:nvSpPr>
          <p:cNvPr id="5" name="Footer Placeholder 4">
            <a:extLst>
              <a:ext uri="{FF2B5EF4-FFF2-40B4-BE49-F238E27FC236}">
                <a16:creationId xmlns:a16="http://schemas.microsoft.com/office/drawing/2014/main" id="{A9B45761-E271-F6BF-8AA7-7EFBF59958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A43DBA-2DF4-E519-43BD-74CB07ADB4C1}"/>
              </a:ext>
            </a:extLst>
          </p:cNvPr>
          <p:cNvSpPr>
            <a:spLocks noGrp="1"/>
          </p:cNvSpPr>
          <p:nvPr>
            <p:ph type="sldNum" sz="quarter" idx="12"/>
          </p:nvPr>
        </p:nvSpPr>
        <p:spPr/>
        <p:txBody>
          <a:bodyPr/>
          <a:lstStyle/>
          <a:p>
            <a:fld id="{BE2966E1-CDE2-1542-B852-922CE73751C0}" type="slidenum">
              <a:rPr lang="en-US" smtClean="0"/>
              <a:t>‹#›</a:t>
            </a:fld>
            <a:endParaRPr lang="en-US"/>
          </a:p>
        </p:txBody>
      </p:sp>
    </p:spTree>
    <p:extLst>
      <p:ext uri="{BB962C8B-B14F-4D97-AF65-F5344CB8AC3E}">
        <p14:creationId xmlns:p14="http://schemas.microsoft.com/office/powerpoint/2010/main" val="24602401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A23825-CA84-E346-C4E1-D5E89DCC75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C4CB8B6-06EC-C806-341A-75C53E4FA0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87CEC3-9217-408C-13B1-292FE722AAE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77970D-AB5B-E941-814A-1670B4D5C96C}" type="datetimeFigureOut">
              <a:rPr lang="en-US" smtClean="0"/>
              <a:t>11/7/25</a:t>
            </a:fld>
            <a:endParaRPr lang="en-US"/>
          </a:p>
        </p:txBody>
      </p:sp>
      <p:sp>
        <p:nvSpPr>
          <p:cNvPr id="5" name="Footer Placeholder 4">
            <a:extLst>
              <a:ext uri="{FF2B5EF4-FFF2-40B4-BE49-F238E27FC236}">
                <a16:creationId xmlns:a16="http://schemas.microsoft.com/office/drawing/2014/main" id="{C94FCE0A-7C60-1129-6E89-443174604B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C3BBC0E-2497-8A47-0E3B-E90411FA2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2966E1-CDE2-1542-B852-922CE73751C0}" type="slidenum">
              <a:rPr lang="en-US" smtClean="0"/>
              <a:t>‹#›</a:t>
            </a:fld>
            <a:endParaRPr lang="en-US"/>
          </a:p>
        </p:txBody>
      </p:sp>
    </p:spTree>
    <p:extLst>
      <p:ext uri="{BB962C8B-B14F-4D97-AF65-F5344CB8AC3E}">
        <p14:creationId xmlns:p14="http://schemas.microsoft.com/office/powerpoint/2010/main" val="15670901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35371-9DCC-1A04-2121-26B786021AF9}"/>
              </a:ext>
            </a:extLst>
          </p:cNvPr>
          <p:cNvSpPr>
            <a:spLocks noGrp="1"/>
          </p:cNvSpPr>
          <p:nvPr>
            <p:ph type="ctrTitle"/>
          </p:nvPr>
        </p:nvSpPr>
        <p:spPr/>
        <p:txBody>
          <a:bodyPr/>
          <a:lstStyle/>
          <a:p>
            <a:r>
              <a:rPr lang="en-US" dirty="0"/>
              <a:t>Contemporary Marketing Efficacy</a:t>
            </a:r>
          </a:p>
        </p:txBody>
      </p:sp>
      <p:sp>
        <p:nvSpPr>
          <p:cNvPr id="3" name="Subtitle 2">
            <a:extLst>
              <a:ext uri="{FF2B5EF4-FFF2-40B4-BE49-F238E27FC236}">
                <a16:creationId xmlns:a16="http://schemas.microsoft.com/office/drawing/2014/main" id="{9C09D58D-9C09-7573-FC4E-B5E7CDE852A6}"/>
              </a:ext>
            </a:extLst>
          </p:cNvPr>
          <p:cNvSpPr>
            <a:spLocks noGrp="1"/>
          </p:cNvSpPr>
          <p:nvPr>
            <p:ph type="subTitle" idx="1"/>
          </p:nvPr>
        </p:nvSpPr>
        <p:spPr/>
        <p:txBody>
          <a:bodyPr>
            <a:normAutofit/>
          </a:bodyPr>
          <a:lstStyle/>
          <a:p>
            <a:r>
              <a:rPr lang="en-US" sz="4000" dirty="0"/>
              <a:t>The Most Effective Marketing Concept For Business in 2025</a:t>
            </a:r>
          </a:p>
          <a:p>
            <a:r>
              <a:rPr lang="en-US" dirty="0"/>
              <a:t>By Polly Davies</a:t>
            </a:r>
          </a:p>
        </p:txBody>
      </p:sp>
      <p:pic>
        <p:nvPicPr>
          <p:cNvPr id="18" name="Audio 17">
            <a:extLst>
              <a:ext uri="{FF2B5EF4-FFF2-40B4-BE49-F238E27FC236}">
                <a16:creationId xmlns:a16="http://schemas.microsoft.com/office/drawing/2014/main" id="{B2777789-EE2B-85D0-9A0D-48D369D3C95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59730581"/>
      </p:ext>
    </p:extLst>
  </p:cSld>
  <p:clrMapOvr>
    <a:masterClrMapping/>
  </p:clrMapOvr>
  <mc:AlternateContent xmlns:mc="http://schemas.openxmlformats.org/markup-compatibility/2006">
    <mc:Choice xmlns:p14="http://schemas.microsoft.com/office/powerpoint/2010/main" Requires="p14">
      <p:transition spd="slow" p14:dur="2000" advTm="17004"/>
    </mc:Choice>
    <mc:Fallback>
      <p:transition spd="slow" advTm="170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79220-0896-5628-E165-8F1CC55BCBBD}"/>
              </a:ext>
            </a:extLst>
          </p:cNvPr>
          <p:cNvSpPr>
            <a:spLocks noGrp="1"/>
          </p:cNvSpPr>
          <p:nvPr>
            <p:ph type="title"/>
          </p:nvPr>
        </p:nvSpPr>
        <p:spPr/>
        <p:txBody>
          <a:bodyPr>
            <a:normAutofit/>
          </a:bodyPr>
          <a:lstStyle/>
          <a:p>
            <a:r>
              <a:rPr lang="en-US" sz="6000" dirty="0"/>
              <a:t>Our World As It Turns In 2025..</a:t>
            </a:r>
          </a:p>
        </p:txBody>
      </p:sp>
      <p:pic>
        <p:nvPicPr>
          <p:cNvPr id="5" name="Content Placeholder 4">
            <a:extLst>
              <a:ext uri="{FF2B5EF4-FFF2-40B4-BE49-F238E27FC236}">
                <a16:creationId xmlns:a16="http://schemas.microsoft.com/office/drawing/2014/main" id="{BCD646E7-7CCE-0C69-3E79-1528B30052B6}"/>
              </a:ext>
            </a:extLst>
          </p:cNvPr>
          <p:cNvPicPr>
            <a:picLocks noGrp="1" noChangeAspect="1"/>
          </p:cNvPicPr>
          <p:nvPr>
            <p:ph idx="1"/>
          </p:nvPr>
        </p:nvPicPr>
        <p:blipFill>
          <a:blip r:embed="rId4"/>
          <a:stretch>
            <a:fillRect/>
          </a:stretch>
        </p:blipFill>
        <p:spPr>
          <a:xfrm>
            <a:off x="3912058" y="1825625"/>
            <a:ext cx="4367883" cy="4351338"/>
          </a:xfrm>
        </p:spPr>
      </p:pic>
      <p:pic>
        <p:nvPicPr>
          <p:cNvPr id="6" name="Audio 5">
            <a:extLst>
              <a:ext uri="{FF2B5EF4-FFF2-40B4-BE49-F238E27FC236}">
                <a16:creationId xmlns:a16="http://schemas.microsoft.com/office/drawing/2014/main" id="{269EF2E0-554E-8235-F7E4-0D385A315F3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18817975"/>
      </p:ext>
    </p:extLst>
  </p:cSld>
  <p:clrMapOvr>
    <a:masterClrMapping/>
  </p:clrMapOvr>
  <mc:AlternateContent xmlns:mc="http://schemas.openxmlformats.org/markup-compatibility/2006">
    <mc:Choice xmlns:p14="http://schemas.microsoft.com/office/powerpoint/2010/main" Requires="p14">
      <p:transition spd="slow" p14:dur="2000" advTm="26279"/>
    </mc:Choice>
    <mc:Fallback>
      <p:transition spd="slow" advTm="26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646CA-4732-1E25-FA5C-E08F083B1CB8}"/>
              </a:ext>
            </a:extLst>
          </p:cNvPr>
          <p:cNvSpPr>
            <a:spLocks noGrp="1"/>
          </p:cNvSpPr>
          <p:nvPr>
            <p:ph type="title"/>
          </p:nvPr>
        </p:nvSpPr>
        <p:spPr/>
        <p:txBody>
          <a:bodyPr>
            <a:noAutofit/>
          </a:bodyPr>
          <a:lstStyle/>
          <a:p>
            <a:r>
              <a:rPr lang="en-US" sz="4800" dirty="0"/>
              <a:t>And So Which Marketing Concept Best Keeps Businesses Turning In 2025?</a:t>
            </a:r>
          </a:p>
        </p:txBody>
      </p:sp>
      <p:sp>
        <p:nvSpPr>
          <p:cNvPr id="3" name="Content Placeholder 2">
            <a:extLst>
              <a:ext uri="{FF2B5EF4-FFF2-40B4-BE49-F238E27FC236}">
                <a16:creationId xmlns:a16="http://schemas.microsoft.com/office/drawing/2014/main" id="{85726489-CB60-B575-1471-8730FBC82A42}"/>
              </a:ext>
            </a:extLst>
          </p:cNvPr>
          <p:cNvSpPr>
            <a:spLocks noGrp="1"/>
          </p:cNvSpPr>
          <p:nvPr>
            <p:ph idx="1"/>
          </p:nvPr>
        </p:nvSpPr>
        <p:spPr/>
        <p:txBody>
          <a:bodyPr/>
          <a:lstStyle/>
          <a:p>
            <a:pPr marL="0" indent="0">
              <a:buNone/>
            </a:pPr>
            <a:endParaRPr lang="en-US" dirty="0"/>
          </a:p>
          <a:p>
            <a:pPr marL="0" indent="0">
              <a:buNone/>
            </a:pPr>
            <a:r>
              <a:rPr lang="en-US" dirty="0"/>
              <a:t>Given the digital age we live in, with such an abundance of social media interaction, combined with an ever increasing global awareness of the need for businesses to give sufficient recognition to ethics and their social impact, it appears there’s no doubt that the societal concept is the most effective marketing concept for business in 2025, of the five core marketing management philosophies we’ve come to recognize, whose structure began in the mid 19</a:t>
            </a:r>
            <a:r>
              <a:rPr lang="en-US" baseline="30000" dirty="0"/>
              <a:t>th</a:t>
            </a:r>
            <a:r>
              <a:rPr lang="en-US" dirty="0"/>
              <a:t> century, as explained in a study of The Production Philosophy, by Keelson in 2012.</a:t>
            </a:r>
          </a:p>
        </p:txBody>
      </p:sp>
      <p:pic>
        <p:nvPicPr>
          <p:cNvPr id="6" name="Audio 5">
            <a:extLst>
              <a:ext uri="{FF2B5EF4-FFF2-40B4-BE49-F238E27FC236}">
                <a16:creationId xmlns:a16="http://schemas.microsoft.com/office/drawing/2014/main" id="{F572A6CB-8436-4E0E-AA70-CD5EC1FDF20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178265503"/>
      </p:ext>
    </p:extLst>
  </p:cSld>
  <p:clrMapOvr>
    <a:masterClrMapping/>
  </p:clrMapOvr>
  <mc:AlternateContent xmlns:mc="http://schemas.openxmlformats.org/markup-compatibility/2006">
    <mc:Choice xmlns:p14="http://schemas.microsoft.com/office/powerpoint/2010/main" Requires="p14">
      <p:transition spd="slow" p14:dur="2000" advTm="56497"/>
    </mc:Choice>
    <mc:Fallback>
      <p:transition spd="slow" advTm="564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87B2E-5D3F-1E91-42FC-34DB7434922D}"/>
              </a:ext>
            </a:extLst>
          </p:cNvPr>
          <p:cNvSpPr>
            <a:spLocks noGrp="1"/>
          </p:cNvSpPr>
          <p:nvPr>
            <p:ph type="title"/>
          </p:nvPr>
        </p:nvSpPr>
        <p:spPr/>
        <p:txBody>
          <a:bodyPr>
            <a:normAutofit/>
          </a:bodyPr>
          <a:lstStyle/>
          <a:p>
            <a:r>
              <a:rPr lang="en-US" sz="6000" dirty="0"/>
              <a:t>The Birth Of Societal Marketing</a:t>
            </a:r>
          </a:p>
        </p:txBody>
      </p:sp>
      <p:sp>
        <p:nvSpPr>
          <p:cNvPr id="3" name="Content Placeholder 2">
            <a:extLst>
              <a:ext uri="{FF2B5EF4-FFF2-40B4-BE49-F238E27FC236}">
                <a16:creationId xmlns:a16="http://schemas.microsoft.com/office/drawing/2014/main" id="{15AA2548-E63A-C8E8-1571-C6D833C3672F}"/>
              </a:ext>
            </a:extLst>
          </p:cNvPr>
          <p:cNvSpPr>
            <a:spLocks noGrp="1"/>
          </p:cNvSpPr>
          <p:nvPr>
            <p:ph idx="1"/>
          </p:nvPr>
        </p:nvSpPr>
        <p:spPr/>
        <p:txBody>
          <a:bodyPr/>
          <a:lstStyle/>
          <a:p>
            <a:pPr marL="0" indent="0">
              <a:buNone/>
            </a:pPr>
            <a:endParaRPr lang="en-US" dirty="0"/>
          </a:p>
          <a:p>
            <a:pPr marL="0" indent="0">
              <a:buNone/>
            </a:pPr>
            <a:r>
              <a:rPr lang="en-US" dirty="0"/>
              <a:t>The societal concept of marketing came about in the 1970s, with it’s ethos being to develop the marketing concept further, adding the element of broadening awareness of global struggles and adopting social responsibility.</a:t>
            </a:r>
          </a:p>
          <a:p>
            <a:pPr marL="0" indent="0">
              <a:buNone/>
            </a:pPr>
            <a:r>
              <a:rPr lang="en-US" dirty="0"/>
              <a:t>“organization must balance and juggle the often conflicting criteria of company profits, consumer want satisfaction, and public interest”.</a:t>
            </a:r>
          </a:p>
          <a:p>
            <a:pPr marL="0" indent="0">
              <a:buNone/>
            </a:pPr>
            <a:r>
              <a:rPr lang="en-US" dirty="0"/>
              <a:t>This was stated by Kotler in 2000</a:t>
            </a:r>
          </a:p>
        </p:txBody>
      </p:sp>
      <p:pic>
        <p:nvPicPr>
          <p:cNvPr id="14" name="Audio 13">
            <a:extLst>
              <a:ext uri="{FF2B5EF4-FFF2-40B4-BE49-F238E27FC236}">
                <a16:creationId xmlns:a16="http://schemas.microsoft.com/office/drawing/2014/main" id="{200D655E-1F05-D17B-2066-EA66BB8D724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192688039"/>
      </p:ext>
    </p:extLst>
  </p:cSld>
  <p:clrMapOvr>
    <a:masterClrMapping/>
  </p:clrMapOvr>
  <mc:AlternateContent xmlns:mc="http://schemas.openxmlformats.org/markup-compatibility/2006">
    <mc:Choice xmlns:p14="http://schemas.microsoft.com/office/powerpoint/2010/main" Requires="p14">
      <p:transition spd="slow" p14:dur="2000" advTm="45373"/>
    </mc:Choice>
    <mc:Fallback>
      <p:transition spd="slow" advTm="453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F4E38-F370-F2E7-81EB-5AEFD3DE1126}"/>
              </a:ext>
            </a:extLst>
          </p:cNvPr>
          <p:cNvSpPr>
            <a:spLocks noGrp="1"/>
          </p:cNvSpPr>
          <p:nvPr>
            <p:ph type="title"/>
          </p:nvPr>
        </p:nvSpPr>
        <p:spPr/>
        <p:txBody>
          <a:bodyPr/>
          <a:lstStyle/>
          <a:p>
            <a:r>
              <a:rPr lang="en-US" dirty="0"/>
              <a:t>Societal Marketing For Business In 2025</a:t>
            </a:r>
          </a:p>
        </p:txBody>
      </p:sp>
      <p:sp>
        <p:nvSpPr>
          <p:cNvPr id="3" name="Content Placeholder 2">
            <a:extLst>
              <a:ext uri="{FF2B5EF4-FFF2-40B4-BE49-F238E27FC236}">
                <a16:creationId xmlns:a16="http://schemas.microsoft.com/office/drawing/2014/main" id="{84824448-85C5-2A1C-F095-0D8AFFC2ABE3}"/>
              </a:ext>
            </a:extLst>
          </p:cNvPr>
          <p:cNvSpPr>
            <a:spLocks noGrp="1"/>
          </p:cNvSpPr>
          <p:nvPr>
            <p:ph idx="1"/>
          </p:nvPr>
        </p:nvSpPr>
        <p:spPr/>
        <p:txBody>
          <a:bodyPr>
            <a:normAutofit lnSpcReduction="10000"/>
          </a:bodyPr>
          <a:lstStyle/>
          <a:p>
            <a:pPr marL="0" indent="0">
              <a:buNone/>
            </a:pPr>
            <a:r>
              <a:rPr lang="en-US" dirty="0"/>
              <a:t>The societal concept of marketing can surely only go from strength to strength with the age we’re living in.</a:t>
            </a:r>
          </a:p>
          <a:p>
            <a:pPr marL="0" indent="0">
              <a:buNone/>
            </a:pPr>
            <a:r>
              <a:rPr lang="en-US" dirty="0"/>
              <a:t>It’s ethos and style is what most of the world would like to see and/or be a part of. </a:t>
            </a:r>
          </a:p>
          <a:p>
            <a:pPr marL="0" indent="0">
              <a:buNone/>
            </a:pPr>
            <a:r>
              <a:rPr lang="en-US" dirty="0"/>
              <a:t>Plus it holds strong and positive potential for collaboration.</a:t>
            </a:r>
          </a:p>
          <a:p>
            <a:pPr marL="0" indent="0">
              <a:buNone/>
            </a:pPr>
            <a:r>
              <a:rPr lang="en-US" dirty="0"/>
              <a:t>The first example is the emergence of social media, and the rapid surge in it’s use for marketing, now with the addition of the development of algorithms that enable personalized, direct marketing to social media users and potential consumers. More and more business users of a whole plethora of social media platforms are seeking out this kind of societal marketing..</a:t>
            </a:r>
          </a:p>
        </p:txBody>
      </p:sp>
      <p:pic>
        <p:nvPicPr>
          <p:cNvPr id="14" name="Audio 13">
            <a:extLst>
              <a:ext uri="{FF2B5EF4-FFF2-40B4-BE49-F238E27FC236}">
                <a16:creationId xmlns:a16="http://schemas.microsoft.com/office/drawing/2014/main" id="{E65DB0E4-F341-9074-A9DD-ED64E61F906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70972701"/>
      </p:ext>
    </p:extLst>
  </p:cSld>
  <p:clrMapOvr>
    <a:masterClrMapping/>
  </p:clrMapOvr>
  <mc:AlternateContent xmlns:mc="http://schemas.openxmlformats.org/markup-compatibility/2006">
    <mc:Choice xmlns:p14="http://schemas.microsoft.com/office/powerpoint/2010/main" Requires="p14">
      <p:transition spd="slow" p14:dur="2000" advTm="59803"/>
    </mc:Choice>
    <mc:Fallback>
      <p:transition spd="slow" advTm="598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0F6807F9-5414-192F-84EC-5D574467EEBC}"/>
              </a:ext>
            </a:extLst>
          </p:cNvPr>
          <p:cNvPicPr>
            <a:picLocks noGrp="1" noChangeAspect="1"/>
          </p:cNvPicPr>
          <p:nvPr>
            <p:ph idx="1"/>
          </p:nvPr>
        </p:nvPicPr>
        <p:blipFill>
          <a:blip r:embed="rId4"/>
          <a:srcRect l="4669" r="10871"/>
          <a:stretch>
            <a:fillRect/>
          </a:stretch>
        </p:blipFill>
        <p:spPr>
          <a:xfrm>
            <a:off x="20" y="1282"/>
            <a:ext cx="12191980" cy="6856718"/>
          </a:xfrm>
          <a:prstGeom prst="rect">
            <a:avLst/>
          </a:prstGeom>
        </p:spPr>
      </p:pic>
      <p:pic>
        <p:nvPicPr>
          <p:cNvPr id="6" name="Audio 5">
            <a:extLst>
              <a:ext uri="{FF2B5EF4-FFF2-40B4-BE49-F238E27FC236}">
                <a16:creationId xmlns:a16="http://schemas.microsoft.com/office/drawing/2014/main" id="{CDC8717C-007D-6679-47CB-21450B088D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23666123"/>
      </p:ext>
    </p:extLst>
  </p:cSld>
  <p:clrMapOvr>
    <a:masterClrMapping/>
  </p:clrMapOvr>
  <mc:AlternateContent xmlns:mc="http://schemas.openxmlformats.org/markup-compatibility/2006">
    <mc:Choice xmlns:p14="http://schemas.microsoft.com/office/powerpoint/2010/main" Requires="p14">
      <p:transition spd="slow" p14:dur="2000" advTm="7946"/>
    </mc:Choice>
    <mc:Fallback>
      <p:transition spd="slow" advTm="79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2E19D-B6F2-DD00-2D72-5432253DD5E9}"/>
              </a:ext>
            </a:extLst>
          </p:cNvPr>
          <p:cNvSpPr>
            <a:spLocks noGrp="1"/>
          </p:cNvSpPr>
          <p:nvPr>
            <p:ph type="title"/>
          </p:nvPr>
        </p:nvSpPr>
        <p:spPr/>
        <p:txBody>
          <a:bodyPr>
            <a:normAutofit/>
          </a:bodyPr>
          <a:lstStyle/>
          <a:p>
            <a:r>
              <a:rPr lang="en-US" sz="2400" dirty="0"/>
              <a:t>Societal Marketing And Social Marketing Can Also Create Collaborations For The Social Good..</a:t>
            </a:r>
            <a:br>
              <a:rPr lang="en-US" sz="2400" dirty="0"/>
            </a:br>
            <a:r>
              <a:rPr lang="en-US" sz="2400" dirty="0"/>
              <a:t>John Lewis And Their Christmas Season Television Adverts Are A Lovely Example..</a:t>
            </a:r>
          </a:p>
        </p:txBody>
      </p:sp>
      <p:pic>
        <p:nvPicPr>
          <p:cNvPr id="5" name="Content Placeholder 4">
            <a:extLst>
              <a:ext uri="{FF2B5EF4-FFF2-40B4-BE49-F238E27FC236}">
                <a16:creationId xmlns:a16="http://schemas.microsoft.com/office/drawing/2014/main" id="{F1802C9F-1A81-E757-B936-6E0E2587E54B}"/>
              </a:ext>
            </a:extLst>
          </p:cNvPr>
          <p:cNvPicPr>
            <a:picLocks noGrp="1" noChangeAspect="1"/>
          </p:cNvPicPr>
          <p:nvPr>
            <p:ph idx="1"/>
          </p:nvPr>
        </p:nvPicPr>
        <p:blipFill>
          <a:blip r:embed="rId4"/>
          <a:stretch>
            <a:fillRect/>
          </a:stretch>
        </p:blipFill>
        <p:spPr>
          <a:xfrm>
            <a:off x="2767133" y="1825625"/>
            <a:ext cx="6657733" cy="4351338"/>
          </a:xfrm>
        </p:spPr>
      </p:pic>
      <p:pic>
        <p:nvPicPr>
          <p:cNvPr id="7" name="Audio 6">
            <a:extLst>
              <a:ext uri="{FF2B5EF4-FFF2-40B4-BE49-F238E27FC236}">
                <a16:creationId xmlns:a16="http://schemas.microsoft.com/office/drawing/2014/main" id="{064D2044-D784-95BB-9AF9-D5733A264A2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84553696"/>
      </p:ext>
    </p:extLst>
  </p:cSld>
  <p:clrMapOvr>
    <a:masterClrMapping/>
  </p:clrMapOvr>
  <mc:AlternateContent xmlns:mc="http://schemas.openxmlformats.org/markup-compatibility/2006">
    <mc:Choice xmlns:p14="http://schemas.microsoft.com/office/powerpoint/2010/main" Requires="p14">
      <p:transition spd="slow" p14:dur="2000" advTm="17376"/>
    </mc:Choice>
    <mc:Fallback>
      <p:transition spd="slow" advTm="173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323C2D-0C66-B44E-779B-8731F7CC7EC2}"/>
              </a:ext>
            </a:extLst>
          </p:cNvPr>
          <p:cNvSpPr>
            <a:spLocks noGrp="1"/>
          </p:cNvSpPr>
          <p:nvPr>
            <p:ph type="title"/>
          </p:nvPr>
        </p:nvSpPr>
        <p:spPr>
          <a:xfrm>
            <a:off x="630936" y="639520"/>
            <a:ext cx="3429000" cy="1719072"/>
          </a:xfrm>
        </p:spPr>
        <p:txBody>
          <a:bodyPr anchor="b">
            <a:normAutofit/>
          </a:bodyPr>
          <a:lstStyle/>
          <a:p>
            <a:r>
              <a:rPr lang="en-US" sz="2200"/>
              <a:t>Then There’s The Potential For Symbiotic Success Between Societal Marketing And Social Enterprise Organisations..</a:t>
            </a:r>
          </a:p>
        </p:txBody>
      </p:sp>
      <p:sp>
        <p:nvSpPr>
          <p:cNvPr id="14"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86FEA314-1465-BF36-C8EB-C61B0E0042C1}"/>
              </a:ext>
            </a:extLst>
          </p:cNvPr>
          <p:cNvSpPr>
            <a:spLocks noGrp="1"/>
          </p:cNvSpPr>
          <p:nvPr>
            <p:ph idx="1"/>
          </p:nvPr>
        </p:nvSpPr>
        <p:spPr>
          <a:xfrm>
            <a:off x="630936" y="2592044"/>
            <a:ext cx="3429000" cy="4006464"/>
          </a:xfrm>
        </p:spPr>
        <p:txBody>
          <a:bodyPr anchor="t">
            <a:normAutofit fontScale="55000" lnSpcReduction="20000"/>
          </a:bodyPr>
          <a:lstStyle/>
          <a:p>
            <a:pPr marL="0" indent="0">
              <a:buNone/>
            </a:pPr>
            <a:endParaRPr lang="en-US" sz="2000" dirty="0"/>
          </a:p>
          <a:p>
            <a:pPr marL="0" indent="0">
              <a:buNone/>
            </a:pPr>
            <a:r>
              <a:rPr lang="en-US" sz="2500" dirty="0"/>
              <a:t>I found this image in an article by Igor Levi, founder of </a:t>
            </a:r>
            <a:r>
              <a:rPr lang="en-US" sz="2500" dirty="0" err="1"/>
              <a:t>eightception.com</a:t>
            </a:r>
            <a:r>
              <a:rPr lang="en-US" sz="2500" dirty="0"/>
              <a:t> (February 28</a:t>
            </a:r>
            <a:r>
              <a:rPr lang="en-US" sz="2500" baseline="30000" dirty="0"/>
              <a:t>th</a:t>
            </a:r>
            <a:r>
              <a:rPr lang="en-US" sz="2500" dirty="0"/>
              <a:t> 2025).</a:t>
            </a:r>
          </a:p>
          <a:p>
            <a:pPr marL="0" indent="0">
              <a:buNone/>
            </a:pPr>
            <a:r>
              <a:rPr lang="en-US" sz="2500" dirty="0"/>
              <a:t>The article expressed the idea of how societal marketing and social enterprise in collaboration have become a potential business model for success in a world of consumers whose awareness of the need for better ethical regard and social responsibility has reached a point of global trending.</a:t>
            </a:r>
          </a:p>
          <a:p>
            <a:pPr marL="0" indent="0">
              <a:buNone/>
            </a:pPr>
            <a:r>
              <a:rPr lang="en-US" sz="2500" dirty="0"/>
              <a:t>Levi states:</a:t>
            </a:r>
          </a:p>
          <a:p>
            <a:pPr marL="0" indent="0">
              <a:buNone/>
            </a:pPr>
            <a:r>
              <a:rPr lang="en-US" sz="2500" dirty="0"/>
              <a:t>“Our grandfathers business playbooks had one P: Profit.</a:t>
            </a:r>
          </a:p>
          <a:p>
            <a:pPr marL="0" indent="0">
              <a:buNone/>
            </a:pPr>
            <a:r>
              <a:rPr lang="en-US" sz="2500" dirty="0"/>
              <a:t>Today, the smartest brands swear by three: Profit, People and Planet.”</a:t>
            </a:r>
          </a:p>
          <a:p>
            <a:pPr marL="0" indent="0">
              <a:buNone/>
            </a:pPr>
            <a:r>
              <a:rPr lang="en-US" sz="2500" dirty="0"/>
              <a:t>His words echo the ideas set out when the societal marketing concept began forming.. </a:t>
            </a:r>
          </a:p>
          <a:p>
            <a:pPr marL="0" indent="0">
              <a:buNone/>
            </a:pPr>
            <a:r>
              <a:rPr lang="en-US" sz="2500" dirty="0"/>
              <a:t> </a:t>
            </a:r>
          </a:p>
        </p:txBody>
      </p:sp>
      <p:pic>
        <p:nvPicPr>
          <p:cNvPr id="5" name="Content Placeholder 4">
            <a:extLst>
              <a:ext uri="{FF2B5EF4-FFF2-40B4-BE49-F238E27FC236}">
                <a16:creationId xmlns:a16="http://schemas.microsoft.com/office/drawing/2014/main" id="{1326FFB0-6D3B-EA63-2B4B-F54EC6DC7B2C}"/>
              </a:ext>
            </a:extLst>
          </p:cNvPr>
          <p:cNvPicPr>
            <a:picLocks noChangeAspect="1"/>
          </p:cNvPicPr>
          <p:nvPr/>
        </p:nvPicPr>
        <p:blipFill>
          <a:blip r:embed="rId4"/>
          <a:stretch>
            <a:fillRect/>
          </a:stretch>
        </p:blipFill>
        <p:spPr>
          <a:xfrm>
            <a:off x="4654296" y="840105"/>
            <a:ext cx="6903720" cy="5177790"/>
          </a:xfrm>
          <a:prstGeom prst="rect">
            <a:avLst/>
          </a:prstGeom>
        </p:spPr>
      </p:pic>
      <p:pic>
        <p:nvPicPr>
          <p:cNvPr id="11" name="Audio 10">
            <a:extLst>
              <a:ext uri="{FF2B5EF4-FFF2-40B4-BE49-F238E27FC236}">
                <a16:creationId xmlns:a16="http://schemas.microsoft.com/office/drawing/2014/main" id="{1A57A239-3C1D-8E5F-2C28-43CF7A6F3D0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40101087"/>
      </p:ext>
    </p:extLst>
  </p:cSld>
  <p:clrMapOvr>
    <a:masterClrMapping/>
  </p:clrMapOvr>
  <mc:AlternateContent xmlns:mc="http://schemas.openxmlformats.org/markup-compatibility/2006">
    <mc:Choice xmlns:p14="http://schemas.microsoft.com/office/powerpoint/2010/main" Requires="p14">
      <p:transition spd="slow" p14:dur="2000" advTm="62058"/>
    </mc:Choice>
    <mc:Fallback>
      <p:transition spd="slow" advTm="62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C7E94-5398-87EB-5744-0FBC72CD9BA4}"/>
              </a:ext>
            </a:extLst>
          </p:cNvPr>
          <p:cNvSpPr>
            <a:spLocks noGrp="1"/>
          </p:cNvSpPr>
          <p:nvPr>
            <p:ph type="title"/>
          </p:nvPr>
        </p:nvSpPr>
        <p:spPr>
          <a:xfrm>
            <a:off x="630936" y="502920"/>
            <a:ext cx="3419856" cy="1463040"/>
          </a:xfrm>
        </p:spPr>
        <p:txBody>
          <a:bodyPr anchor="ctr">
            <a:normAutofit/>
          </a:bodyPr>
          <a:lstStyle/>
          <a:p>
            <a:r>
              <a:rPr lang="en-US" dirty="0"/>
              <a:t>To </a:t>
            </a:r>
            <a:r>
              <a:rPr lang="en-US" dirty="0" err="1"/>
              <a:t>Summarise</a:t>
            </a:r>
            <a:r>
              <a:rPr lang="en-US" dirty="0"/>
              <a:t>..</a:t>
            </a:r>
          </a:p>
        </p:txBody>
      </p:sp>
      <p:sp>
        <p:nvSpPr>
          <p:cNvPr id="14"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F36E3B3F-B91E-0D82-7FB5-E42F99802ABE}"/>
              </a:ext>
            </a:extLst>
          </p:cNvPr>
          <p:cNvSpPr>
            <a:spLocks noGrp="1"/>
          </p:cNvSpPr>
          <p:nvPr>
            <p:ph idx="1"/>
          </p:nvPr>
        </p:nvSpPr>
        <p:spPr>
          <a:xfrm>
            <a:off x="4654295" y="222422"/>
            <a:ext cx="6894576" cy="1743538"/>
          </a:xfrm>
        </p:spPr>
        <p:txBody>
          <a:bodyPr anchor="ctr">
            <a:normAutofit/>
          </a:bodyPr>
          <a:lstStyle/>
          <a:p>
            <a:pPr marL="0" indent="0">
              <a:buNone/>
            </a:pPr>
            <a:r>
              <a:rPr lang="en-US" sz="1600" dirty="0"/>
              <a:t>By now, in 2025, it’s become not only admired for businesses to adopt this marketing concept, it’s become a must for many consumers.</a:t>
            </a:r>
          </a:p>
          <a:p>
            <a:pPr marL="0" indent="0">
              <a:buNone/>
            </a:pPr>
            <a:r>
              <a:rPr lang="en-US" sz="1600" dirty="0"/>
              <a:t>Our world, and the digital age we’re hurtling through, will inevitably continue to bring change across the board.</a:t>
            </a:r>
          </a:p>
          <a:p>
            <a:pPr marL="0" indent="0">
              <a:buNone/>
            </a:pPr>
            <a:r>
              <a:rPr lang="en-US" sz="1600" dirty="0"/>
              <a:t>At this point, for businesses in 2025, in terms of marketing, the societal concept certainly offers the strongest efficacy, both financially and ethically.</a:t>
            </a:r>
          </a:p>
        </p:txBody>
      </p:sp>
      <p:pic>
        <p:nvPicPr>
          <p:cNvPr id="5" name="Content Placeholder 4">
            <a:extLst>
              <a:ext uri="{FF2B5EF4-FFF2-40B4-BE49-F238E27FC236}">
                <a16:creationId xmlns:a16="http://schemas.microsoft.com/office/drawing/2014/main" id="{D38EF620-A42E-73D3-EC1E-580E7AF933D8}"/>
              </a:ext>
            </a:extLst>
          </p:cNvPr>
          <p:cNvPicPr>
            <a:picLocks noChangeAspect="1"/>
          </p:cNvPicPr>
          <p:nvPr/>
        </p:nvPicPr>
        <p:blipFill>
          <a:blip r:embed="rId4"/>
          <a:stretch>
            <a:fillRect/>
          </a:stretch>
        </p:blipFill>
        <p:spPr>
          <a:xfrm>
            <a:off x="2029030" y="2290936"/>
            <a:ext cx="8121747" cy="3959352"/>
          </a:xfrm>
          <a:prstGeom prst="rect">
            <a:avLst/>
          </a:prstGeom>
        </p:spPr>
      </p:pic>
      <p:pic>
        <p:nvPicPr>
          <p:cNvPr id="6" name="Audio 5">
            <a:extLst>
              <a:ext uri="{FF2B5EF4-FFF2-40B4-BE49-F238E27FC236}">
                <a16:creationId xmlns:a16="http://schemas.microsoft.com/office/drawing/2014/main" id="{51A74D70-C724-6C4D-2F48-E58F1A22259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760101272"/>
      </p:ext>
    </p:extLst>
  </p:cSld>
  <p:clrMapOvr>
    <a:masterClrMapping/>
  </p:clrMapOvr>
  <mc:AlternateContent xmlns:mc="http://schemas.openxmlformats.org/markup-compatibility/2006">
    <mc:Choice xmlns:p14="http://schemas.microsoft.com/office/powerpoint/2010/main" Requires="p14">
      <p:transition spd="slow" p14:dur="2000" advTm="38240"/>
    </mc:Choice>
    <mc:Fallback>
      <p:transition spd="slow" advTm="382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F383F08B-1624-EEBF-4D21-7608D4F23D9B}"/>
              </a:ext>
            </a:extLst>
          </p:cNvPr>
          <p:cNvSpPr txBox="1"/>
          <p:nvPr/>
        </p:nvSpPr>
        <p:spPr>
          <a:xfrm>
            <a:off x="3048000" y="277373"/>
            <a:ext cx="6096000" cy="6310510"/>
          </a:xfrm>
          <a:prstGeom prst="rect">
            <a:avLst/>
          </a:prstGeom>
          <a:noFill/>
        </p:spPr>
        <p:txBody>
          <a:bodyPr wrap="square">
            <a:spAutoFit/>
          </a:bodyPr>
          <a:lstStyle/>
          <a:p>
            <a:pPr indent="-457200" algn="ctr">
              <a:lnSpc>
                <a:spcPct val="115000"/>
              </a:lnSpc>
              <a:spcAft>
                <a:spcPts val="800"/>
              </a:spcAft>
              <a:buNone/>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indent="-457200">
              <a:lnSpc>
                <a:spcPct val="115000"/>
              </a:lnSpc>
              <a:spcAft>
                <a:spcPts val="800"/>
              </a:spcAft>
              <a:buNone/>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indent="-457200">
              <a:lnSpc>
                <a:spcPct val="115000"/>
              </a:lnSpc>
              <a:spcAft>
                <a:spcPts val="800"/>
              </a:spcAft>
              <a:buNone/>
            </a:pPr>
            <a:r>
              <a:rPr lang="en-GB"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Barenscheer</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T. (2025). </a:t>
            </a:r>
            <a:r>
              <a:rPr lang="en-GB" sz="1800" i="1" kern="100" dirty="0">
                <a:effectLst/>
                <a:latin typeface="Times New Roman" panose="02020603050405020304" pitchFamily="18" charset="0"/>
                <a:ea typeface="Times New Roman" panose="02020603050405020304" pitchFamily="18" charset="0"/>
                <a:cs typeface="Times New Roman" panose="02020603050405020304" pitchFamily="18" charset="0"/>
              </a:rPr>
              <a:t>Making a difference together: How societal marketing drives meaningful change</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Teamly</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https://</a:t>
            </a:r>
            <a:r>
              <a:rPr lang="en-GB"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www.teamly.com</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indent="-457200">
              <a:lnSpc>
                <a:spcPct val="115000"/>
              </a:lnSpc>
              <a:spcAft>
                <a:spcPts val="800"/>
              </a:spcAft>
              <a:buNone/>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indent="-457200">
              <a:lnSpc>
                <a:spcPct val="115000"/>
              </a:lnSpc>
              <a:spcAft>
                <a:spcPts val="800"/>
              </a:spcAft>
              <a:buNone/>
            </a:pPr>
            <a:r>
              <a:rPr lang="en-GB"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Campaignlive.co.uk</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(2020, November 9). </a:t>
            </a:r>
            <a:r>
              <a:rPr lang="en-GB" sz="1800" i="1" kern="100" dirty="0">
                <a:effectLst/>
                <a:latin typeface="Times New Roman" panose="02020603050405020304" pitchFamily="18" charset="0"/>
                <a:ea typeface="Times New Roman" panose="02020603050405020304" pitchFamily="18" charset="0"/>
                <a:cs typeface="Times New Roman" panose="02020603050405020304" pitchFamily="18" charset="0"/>
              </a:rPr>
              <a:t>John Lewis Christmas ads: The first 11 years</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https://</a:t>
            </a:r>
            <a:r>
              <a:rPr lang="en-GB"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www.campaignlive.co.uk</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indent="-457200">
              <a:lnSpc>
                <a:spcPct val="115000"/>
              </a:lnSpc>
              <a:spcAft>
                <a:spcPts val="800"/>
              </a:spcAft>
              <a:buNone/>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indent="-457200">
              <a:lnSpc>
                <a:spcPct val="115000"/>
              </a:lnSpc>
              <a:spcAft>
                <a:spcPts val="800"/>
              </a:spcAft>
              <a:buNone/>
            </a:pPr>
            <a:r>
              <a:rPr lang="en-GB"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GeeksforGeeks</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(2023, April 6). </a:t>
            </a:r>
            <a:r>
              <a:rPr lang="en-GB" sz="1800" i="1" kern="100" dirty="0">
                <a:effectLst/>
                <a:latin typeface="Times New Roman" panose="02020603050405020304" pitchFamily="18" charset="0"/>
                <a:ea typeface="Times New Roman" panose="02020603050405020304" pitchFamily="18" charset="0"/>
                <a:cs typeface="Times New Roman" panose="02020603050405020304" pitchFamily="18" charset="0"/>
              </a:rPr>
              <a:t>Marketing management philosophies</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https://</a:t>
            </a:r>
            <a:r>
              <a:rPr lang="en-GB"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www.geeksforgeeks.org</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indent="-457200">
              <a:lnSpc>
                <a:spcPct val="115000"/>
              </a:lnSpc>
              <a:spcAft>
                <a:spcPts val="800"/>
              </a:spcAft>
              <a:buNone/>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indent="-457200">
              <a:lnSpc>
                <a:spcPct val="115000"/>
              </a:lnSpc>
              <a:spcAft>
                <a:spcPts val="800"/>
              </a:spcAft>
              <a:buNone/>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Keelson, S. A. (2012). </a:t>
            </a:r>
            <a:r>
              <a:rPr lang="en-GB" sz="1800" i="1" kern="100" dirty="0">
                <a:effectLst/>
                <a:latin typeface="Times New Roman" panose="02020603050405020304" pitchFamily="18" charset="0"/>
                <a:ea typeface="Times New Roman" panose="02020603050405020304" pitchFamily="18" charset="0"/>
                <a:cs typeface="Times New Roman" panose="02020603050405020304" pitchFamily="18" charset="0"/>
              </a:rPr>
              <a:t>The evolution of the marketing concepts: Theoretically different roads leading to practically same destination. Online Journal of Social Sciences Research, 1</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(2), 35–41.</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40154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075FEA6-ADAE-DC37-9365-6D47D9C1BCBE}"/>
              </a:ext>
            </a:extLst>
          </p:cNvPr>
          <p:cNvSpPr txBox="1"/>
          <p:nvPr/>
        </p:nvSpPr>
        <p:spPr>
          <a:xfrm>
            <a:off x="3048000" y="1597478"/>
            <a:ext cx="6096000" cy="3670300"/>
          </a:xfrm>
          <a:prstGeom prst="rect">
            <a:avLst/>
          </a:prstGeom>
          <a:noFill/>
        </p:spPr>
        <p:txBody>
          <a:bodyPr wrap="square">
            <a:spAutoFit/>
          </a:bodyPr>
          <a:lstStyle/>
          <a:p>
            <a:pPr marL="457200" indent="-457200">
              <a:lnSpc>
                <a:spcPct val="115000"/>
              </a:lnSpc>
              <a:spcAft>
                <a:spcPts val="800"/>
              </a:spcAft>
              <a:buNone/>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Gupta, V. (2024, January 30). </a:t>
            </a:r>
            <a:r>
              <a:rPr lang="en-GB" sz="1800" i="1" kern="100" dirty="0">
                <a:effectLst/>
                <a:latin typeface="Times New Roman" panose="02020603050405020304" pitchFamily="18" charset="0"/>
                <a:ea typeface="Times New Roman" panose="02020603050405020304" pitchFamily="18" charset="0"/>
                <a:cs typeface="Times New Roman" panose="02020603050405020304" pitchFamily="18" charset="0"/>
              </a:rPr>
              <a:t>Can marketing transform society?</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Lighthouse Reads. https://</a:t>
            </a:r>
            <a:r>
              <a:rPr lang="en-GB"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www.lighthousereads.com</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indent="-457200">
              <a:lnSpc>
                <a:spcPct val="115000"/>
              </a:lnSpc>
              <a:spcAft>
                <a:spcPts val="800"/>
              </a:spcAft>
              <a:buNone/>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indent="-457200">
              <a:lnSpc>
                <a:spcPct val="115000"/>
              </a:lnSpc>
              <a:spcAft>
                <a:spcPts val="800"/>
              </a:spcAft>
              <a:buNone/>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Levi, I. (2025, February 28). </a:t>
            </a:r>
            <a:r>
              <a:rPr lang="en-GB" sz="1800" i="1" kern="100" dirty="0">
                <a:effectLst/>
                <a:latin typeface="Times New Roman" panose="02020603050405020304" pitchFamily="18" charset="0"/>
                <a:ea typeface="Times New Roman" panose="02020603050405020304" pitchFamily="18" charset="0"/>
                <a:cs typeface="Times New Roman" panose="02020603050405020304" pitchFamily="18" charset="0"/>
              </a:rPr>
              <a:t>Societal marketing: Winning hearts (and wallets)</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Eightception</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https://</a:t>
            </a:r>
            <a:r>
              <a:rPr lang="en-GB"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eightception.com</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indent="-457200">
              <a:lnSpc>
                <a:spcPct val="115000"/>
              </a:lnSpc>
              <a:spcAft>
                <a:spcPts val="800"/>
              </a:spcAft>
              <a:buNone/>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indent="-457200">
              <a:lnSpc>
                <a:spcPct val="115000"/>
              </a:lnSpc>
              <a:spcAft>
                <a:spcPts val="800"/>
              </a:spcAft>
              <a:buNone/>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Llamas, R. J. B. (2020, December 1). </a:t>
            </a:r>
            <a:r>
              <a:rPr lang="en-GB" sz="1800" i="1" kern="100" dirty="0">
                <a:effectLst/>
                <a:latin typeface="Times New Roman" panose="02020603050405020304" pitchFamily="18" charset="0"/>
                <a:ea typeface="Times New Roman" panose="02020603050405020304" pitchFamily="18" charset="0"/>
                <a:cs typeface="Times New Roman" panose="02020603050405020304" pitchFamily="18" charset="0"/>
              </a:rPr>
              <a:t>Saving the world and making a profit: The societal marketing concept</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LinkedIn. https://</a:t>
            </a:r>
            <a:r>
              <a:rPr lang="en-GB"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www.linkedin.com</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/pulse/saving-world-making-profit-societal-marketing-concept-gandara-llamas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291442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452</TotalTime>
  <Words>771</Words>
  <Application>Microsoft Macintosh PowerPoint</Application>
  <PresentationFormat>Widescreen</PresentationFormat>
  <Paragraphs>45</Paragraphs>
  <Slides>11</Slides>
  <Notes>0</Notes>
  <HiddenSlides>0</HiddenSlides>
  <MMClips>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Calibri</vt:lpstr>
      <vt:lpstr>Calibri Light</vt:lpstr>
      <vt:lpstr>Times New Roman</vt:lpstr>
      <vt:lpstr>Office Theme</vt:lpstr>
      <vt:lpstr>Contemporary Marketing Efficacy</vt:lpstr>
      <vt:lpstr>Our World As It Turns In 2025..</vt:lpstr>
      <vt:lpstr>And So Which Marketing Concept Best Keeps Businesses Turning In 2025?</vt:lpstr>
      <vt:lpstr>The Birth Of Societal Marketing</vt:lpstr>
      <vt:lpstr>Societal Marketing For Business In 2025</vt:lpstr>
      <vt:lpstr>PowerPoint Presentation</vt:lpstr>
      <vt:lpstr>Societal Marketing And Social Marketing Can Also Create Collaborations For The Social Good.. John Lewis And Their Christmas Season Television Adverts Are A Lovely Example..</vt:lpstr>
      <vt:lpstr>Then There’s The Potential For Symbiotic Success Between Societal Marketing And Social Enterprise Organisations..</vt:lpstr>
      <vt:lpstr>To Summarise..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Polly Davies (2420530)</dc:creator>
  <cp:lastModifiedBy>Polly Davies (2420530)</cp:lastModifiedBy>
  <cp:revision>5</cp:revision>
  <dcterms:created xsi:type="dcterms:W3CDTF">2025-11-07T15:29:06Z</dcterms:created>
  <dcterms:modified xsi:type="dcterms:W3CDTF">2025-11-07T23:56:35Z</dcterms:modified>
</cp:coreProperties>
</file>