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 id="263" r:id="rId3"/>
    <p:sldId id="257" r:id="rId4"/>
    <p:sldId id="258" r:id="rId5"/>
    <p:sldId id="265" r:id="rId6"/>
    <p:sldId id="259" r:id="rId7"/>
    <p:sldId id="260" r:id="rId8"/>
    <p:sldId id="261" r:id="rId9"/>
    <p:sldId id="262"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64BD50-E83C-4C66-A68C-52BB9E5E2052}" v="4" dt="2023-07-16T10:45:11.8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7/17/2023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138092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173640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7/17/2023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3040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7/17/2023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390362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7/17/2023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86007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7/17/2023</a:t>
            </a:fld>
            <a:endParaRPr lang="en-US" dirty="0"/>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448919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7/17/2023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906592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7/17/2023</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236306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7/17/2023</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852878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31226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3883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31573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12713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01661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8940120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870776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5B0A250-5CC0-1746-B209-08E8B0DAE6AF}" type="datetimeFigureOut">
              <a:rPr lang="en-US" smtClean="0"/>
              <a:pPr/>
              <a:t>7/17/2023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88680787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interest.com/"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accountingbasics.co.uk/limited-company-advantages/" TargetMode="External"/><Relationship Id="rId2" Type="http://schemas.openxmlformats.org/officeDocument/2006/relationships/hyperlink" Target="https://www.gov.uk/limited-company-formation" TargetMode="External"/><Relationship Id="rId1" Type="http://schemas.openxmlformats.org/officeDocument/2006/relationships/slideLayout" Target="../slideLayouts/slideLayout2.xml"/><Relationship Id="rId5" Type="http://schemas.openxmlformats.org/officeDocument/2006/relationships/hyperlink" Target="https://www.pinterest.com/" TargetMode="External"/><Relationship Id="rId4" Type="http://schemas.openxmlformats.org/officeDocument/2006/relationships/hyperlink" Target="https://moodle.uwtsd.ac.uk/course/view.php?id=97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sign&#10;&#10;Description automatically generated">
            <a:extLst>
              <a:ext uri="{FF2B5EF4-FFF2-40B4-BE49-F238E27FC236}">
                <a16:creationId xmlns:a16="http://schemas.microsoft.com/office/drawing/2014/main" id="{08E91D00-2ED5-8FE2-DCDC-6C62EC2C3095}"/>
              </a:ext>
            </a:extLst>
          </p:cNvPr>
          <p:cNvPicPr>
            <a:picLocks noChangeAspect="1"/>
          </p:cNvPicPr>
          <p:nvPr/>
        </p:nvPicPr>
        <p:blipFill>
          <a:blip r:embed="rId2"/>
          <a:stretch>
            <a:fillRect/>
          </a:stretch>
        </p:blipFill>
        <p:spPr>
          <a:xfrm>
            <a:off x="708638" y="876300"/>
            <a:ext cx="2415561" cy="1148302"/>
          </a:xfrm>
          <a:prstGeom prst="rect">
            <a:avLst/>
          </a:prstGeom>
        </p:spPr>
      </p:pic>
      <p:sp>
        <p:nvSpPr>
          <p:cNvPr id="2" name="Title 1">
            <a:extLst>
              <a:ext uri="{FF2B5EF4-FFF2-40B4-BE49-F238E27FC236}">
                <a16:creationId xmlns:a16="http://schemas.microsoft.com/office/drawing/2014/main" id="{7DD9705F-9D5E-CBEA-AF08-439AFDAE015D}"/>
              </a:ext>
            </a:extLst>
          </p:cNvPr>
          <p:cNvSpPr>
            <a:spLocks noGrp="1"/>
          </p:cNvSpPr>
          <p:nvPr>
            <p:ph type="ctrTitle"/>
          </p:nvPr>
        </p:nvSpPr>
        <p:spPr>
          <a:xfrm>
            <a:off x="3407558" y="768334"/>
            <a:ext cx="7287816" cy="5318774"/>
          </a:xfrm>
        </p:spPr>
        <p:txBody>
          <a:bodyPr>
            <a:normAutofit fontScale="90000"/>
          </a:bodyPr>
          <a:lstStyle/>
          <a:p>
            <a:pPr algn="ctr">
              <a:lnSpc>
                <a:spcPct val="90000"/>
              </a:lnSpc>
            </a:pP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BA (Honours) Business Management</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Entrepreneurship (LCBB5001)</a:t>
            </a:r>
            <a:br>
              <a:rPr lang="en-GB" sz="22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br>
              <a:rPr lang="en-GB" sz="22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r>
              <a:rPr lang="en-GB" sz="2200" b="0" dirty="0">
                <a:solidFill>
                  <a:schemeClr val="tx1"/>
                </a:solidFill>
                <a:latin typeface="Arial" panose="020B0604020202020204" pitchFamily="34" charset="0"/>
                <a:cs typeface="Arial" panose="020B0604020202020204" pitchFamily="34" charset="0"/>
              </a:rPr>
              <a:t>Lecturer: Vasilios </a:t>
            </a:r>
            <a:r>
              <a:rPr lang="en-GB" sz="2200" b="0" dirty="0" err="1">
                <a:solidFill>
                  <a:schemeClr val="tx1"/>
                </a:solidFill>
                <a:latin typeface="Arial" panose="020B0604020202020204" pitchFamily="34" charset="0"/>
                <a:cs typeface="Arial" panose="020B0604020202020204" pitchFamily="34" charset="0"/>
              </a:rPr>
              <a:t>Tavlaridis</a:t>
            </a:r>
            <a:br>
              <a:rPr lang="en-GB" sz="2200" b="0"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Double V Pizzeria presentation</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0" dirty="0">
                <a:solidFill>
                  <a:schemeClr val="tx1"/>
                </a:solidFill>
                <a:latin typeface="Arial" panose="020B0604020202020204" pitchFamily="34" charset="0"/>
                <a:cs typeface="Arial" panose="020B0604020202020204" pitchFamily="34" charset="0"/>
              </a:rPr>
              <a:t>by Veronica Cusciac: 2123297</a:t>
            </a:r>
            <a:br>
              <a:rPr lang="en-GB" sz="2200" dirty="0">
                <a:latin typeface="Arial" panose="020B0604020202020204" pitchFamily="34" charset="0"/>
                <a:cs typeface="Arial" panose="020B0604020202020204" pitchFamily="34" charset="0"/>
              </a:rPr>
            </a:br>
            <a:br>
              <a:rPr lang="en-GB" sz="2200" dirty="0"/>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8217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C7CDE-6177-08F9-0913-2986A0CB77E8}"/>
              </a:ext>
            </a:extLst>
          </p:cNvPr>
          <p:cNvSpPr>
            <a:spLocks noGrp="1"/>
          </p:cNvSpPr>
          <p:nvPr>
            <p:ph idx="1"/>
          </p:nvPr>
        </p:nvSpPr>
        <p:spPr>
          <a:xfrm>
            <a:off x="1683956" y="2133600"/>
            <a:ext cx="4140772" cy="3777622"/>
          </a:xfrm>
        </p:spPr>
        <p:txBody>
          <a:bodyPr>
            <a:normAutofit/>
          </a:bodyPr>
          <a:lstStyle/>
          <a:p>
            <a:r>
              <a:rPr lang="en-GB" sz="2000" dirty="0">
                <a:solidFill>
                  <a:srgbClr val="000000"/>
                </a:solidFill>
                <a:latin typeface="Arial" panose="020B0604020202020204" pitchFamily="34" charset="0"/>
                <a:cs typeface="Arial" panose="020B0604020202020204" pitchFamily="34" charset="0"/>
              </a:rPr>
              <a:t>Stop eating your partner’s brain, let's eat pizza together, at DOUBLE V PIZZERIA we feed you according to your taste.</a:t>
            </a:r>
          </a:p>
          <a:p>
            <a:pPr marL="0" indent="0" algn="r">
              <a:buNone/>
            </a:pPr>
            <a:r>
              <a:rPr lang="en-GB" sz="1600" dirty="0">
                <a:solidFill>
                  <a:srgbClr val="000000"/>
                </a:solidFill>
                <a:latin typeface="Arial" panose="020B0604020202020204" pitchFamily="34" charset="0"/>
                <a:cs typeface="Arial" panose="020B0604020202020204" pitchFamily="34" charset="0"/>
              </a:rPr>
              <a:t>(R. </a:t>
            </a:r>
            <a:r>
              <a:rPr lang="en-GB" sz="1600" dirty="0" err="1">
                <a:solidFill>
                  <a:srgbClr val="000000"/>
                </a:solidFill>
                <a:latin typeface="Arial" panose="020B0604020202020204" pitchFamily="34" charset="0"/>
                <a:cs typeface="Arial" panose="020B0604020202020204" pitchFamily="34" charset="0"/>
              </a:rPr>
              <a:t>Cirlan</a:t>
            </a:r>
            <a:r>
              <a:rPr lang="en-GB" sz="1600" dirty="0">
                <a:solidFill>
                  <a:srgbClr val="000000"/>
                </a:solidFill>
                <a:latin typeface="Arial" panose="020B0604020202020204" pitchFamily="34" charset="0"/>
                <a:cs typeface="Arial" panose="020B0604020202020204" pitchFamily="34" charset="0"/>
              </a:rPr>
              <a:t>, E. </a:t>
            </a:r>
            <a:r>
              <a:rPr lang="en-GB" sz="1600" dirty="0" err="1">
                <a:solidFill>
                  <a:srgbClr val="000000"/>
                </a:solidFill>
                <a:latin typeface="Arial" panose="020B0604020202020204" pitchFamily="34" charset="0"/>
                <a:cs typeface="Arial" panose="020B0604020202020204" pitchFamily="34" charset="0"/>
              </a:rPr>
              <a:t>Jelamschi</a:t>
            </a:r>
            <a:r>
              <a:rPr lang="en-GB" sz="1600" dirty="0">
                <a:solidFill>
                  <a:srgbClr val="000000"/>
                </a:solidFill>
                <a:latin typeface="Arial" panose="020B0604020202020204" pitchFamily="34" charset="0"/>
                <a:cs typeface="Arial" panose="020B0604020202020204" pitchFamily="34" charset="0"/>
              </a:rPr>
              <a:t>)</a:t>
            </a:r>
          </a:p>
        </p:txBody>
      </p:sp>
      <p:pic>
        <p:nvPicPr>
          <p:cNvPr id="9" name="Picture 8" descr="A couple of people eating pizza&#10;&#10;Description automatically generated">
            <a:extLst>
              <a:ext uri="{FF2B5EF4-FFF2-40B4-BE49-F238E27FC236}">
                <a16:creationId xmlns:a16="http://schemas.microsoft.com/office/drawing/2014/main" id="{A05C4803-9D2D-B3C9-C5AE-6DEEC1928F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965667"/>
            <a:ext cx="5451627" cy="4606624"/>
          </a:xfrm>
          <a:prstGeom prst="rect">
            <a:avLst/>
          </a:prstGeom>
        </p:spPr>
      </p:pic>
    </p:spTree>
    <p:extLst>
      <p:ext uri="{BB962C8B-B14F-4D97-AF65-F5344CB8AC3E}">
        <p14:creationId xmlns:p14="http://schemas.microsoft.com/office/powerpoint/2010/main" val="2029050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730BAE-90A7-17AA-5009-A5A8086D5CA4}"/>
              </a:ext>
            </a:extLst>
          </p:cNvPr>
          <p:cNvSpPr>
            <a:spLocks noGrp="1"/>
          </p:cNvSpPr>
          <p:nvPr>
            <p:ph type="title"/>
          </p:nvPr>
        </p:nvSpPr>
        <p:spPr>
          <a:xfrm>
            <a:off x="2592925" y="624110"/>
            <a:ext cx="8911687" cy="1280890"/>
          </a:xfrm>
        </p:spPr>
        <p:txBody>
          <a:bodyPr>
            <a:normAutofit/>
          </a:bodyPr>
          <a:lstStyle/>
          <a:p>
            <a:r>
              <a:rPr lang="en-GB" b="1">
                <a:latin typeface="Arial" panose="020B0604020202020204" pitchFamily="34" charset="0"/>
                <a:cs typeface="Arial" panose="020B0604020202020204" pitchFamily="34" charset="0"/>
              </a:rPr>
              <a:t>Overview of the business idea</a:t>
            </a:r>
          </a:p>
        </p:txBody>
      </p:sp>
      <p:sp>
        <p:nvSpPr>
          <p:cNvPr id="5" name="Content Placeholder 4">
            <a:extLst>
              <a:ext uri="{FF2B5EF4-FFF2-40B4-BE49-F238E27FC236}">
                <a16:creationId xmlns:a16="http://schemas.microsoft.com/office/drawing/2014/main" id="{E9BC2CEF-4A97-8CE0-C108-866D805BC95B}"/>
              </a:ext>
            </a:extLst>
          </p:cNvPr>
          <p:cNvSpPr>
            <a:spLocks noGrp="1"/>
          </p:cNvSpPr>
          <p:nvPr>
            <p:ph idx="1"/>
          </p:nvPr>
        </p:nvSpPr>
        <p:spPr>
          <a:xfrm>
            <a:off x="2589212" y="2125362"/>
            <a:ext cx="5835121" cy="3785860"/>
          </a:xfrm>
        </p:spPr>
        <p:txBody>
          <a:bodyPr>
            <a:normAutofit lnSpcReduction="10000"/>
          </a:bodyPr>
          <a:lstStyle/>
          <a:p>
            <a:pPr algn="just">
              <a:lnSpc>
                <a:spcPct val="90000"/>
              </a:lnSpc>
            </a:pPr>
            <a:r>
              <a:rPr lang="en-GB" sz="1700" dirty="0">
                <a:latin typeface="Arial" panose="020B0604020202020204" pitchFamily="34" charset="0"/>
                <a:cs typeface="Arial" panose="020B0604020202020204" pitchFamily="34" charset="0"/>
              </a:rPr>
              <a:t>A pizza shop that focuses on takeaway and delivery (Uber eats, Just eat, Deliveroo) with minimal seating is being proposed. The firm serves excellent pizzas in a fast and friendly setting. As the consumers' shifting preferences and the convenience of delivery and takeaway options are driving demand. </a:t>
            </a:r>
          </a:p>
          <a:p>
            <a:pPr algn="just">
              <a:lnSpc>
                <a:spcPct val="90000"/>
              </a:lnSpc>
            </a:pPr>
            <a:r>
              <a:rPr lang="en-GB" sz="1700" dirty="0">
                <a:latin typeface="Arial" panose="020B0604020202020204" pitchFamily="34" charset="0"/>
                <a:cs typeface="Arial" panose="020B0604020202020204" pitchFamily="34" charset="0"/>
              </a:rPr>
              <a:t>Pizzeria will be named Double V Pizza shop and will be famous because of its versatility considering the good combination of toppings, sauces, and crusts.</a:t>
            </a:r>
          </a:p>
          <a:p>
            <a:pPr algn="just">
              <a:lnSpc>
                <a:spcPct val="90000"/>
              </a:lnSpc>
            </a:pPr>
            <a:r>
              <a:rPr lang="en-GB" sz="1700" dirty="0">
                <a:latin typeface="Arial" panose="020B0604020202020204" pitchFamily="34" charset="0"/>
                <a:cs typeface="Arial" panose="020B0604020202020204" pitchFamily="34" charset="0"/>
              </a:rPr>
              <a:t>The main aim of the company is to provide the real taste of pizza with a good quality and to focus on the client demand.</a:t>
            </a:r>
          </a:p>
          <a:p>
            <a:pPr algn="just">
              <a:lnSpc>
                <a:spcPct val="90000"/>
              </a:lnSpc>
            </a:pPr>
            <a:r>
              <a:rPr lang="en-GB" sz="1700" dirty="0">
                <a:latin typeface="Arial" panose="020B0604020202020204" pitchFamily="34" charset="0"/>
                <a:cs typeface="Arial" panose="020B0604020202020204" pitchFamily="34" charset="0"/>
              </a:rPr>
              <a:t>Location of the Pizza shop will be Northfield, West Midlands. Families, workers and all ages are target customers in the area.</a:t>
            </a:r>
          </a:p>
        </p:txBody>
      </p:sp>
      <p:pic>
        <p:nvPicPr>
          <p:cNvPr id="6" name="Picture 5" descr="Interior design stores excellent pizza store interior design 3d | Fachadas  de lojas, Decoração de restaurante, Design 3d">
            <a:extLst>
              <a:ext uri="{FF2B5EF4-FFF2-40B4-BE49-F238E27FC236}">
                <a16:creationId xmlns:a16="http://schemas.microsoft.com/office/drawing/2014/main" id="{113535F3-42CA-1B34-2CCA-2D2E4CDED6D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860" r="22372" b="-1"/>
          <a:stretch/>
        </p:blipFill>
        <p:spPr bwMode="auto">
          <a:xfrm>
            <a:off x="8631452" y="2125362"/>
            <a:ext cx="2873159" cy="3342184"/>
          </a:xfrm>
          <a:prstGeom prst="rect">
            <a:avLst/>
          </a:prstGeom>
          <a:noFill/>
        </p:spPr>
      </p:pic>
      <p:sp>
        <p:nvSpPr>
          <p:cNvPr id="7" name="TextBox 6">
            <a:extLst>
              <a:ext uri="{FF2B5EF4-FFF2-40B4-BE49-F238E27FC236}">
                <a16:creationId xmlns:a16="http://schemas.microsoft.com/office/drawing/2014/main" id="{10A2C6FC-7D2C-9D40-2844-8AF9832C1A76}"/>
              </a:ext>
            </a:extLst>
          </p:cNvPr>
          <p:cNvSpPr txBox="1"/>
          <p:nvPr/>
        </p:nvSpPr>
        <p:spPr>
          <a:xfrm>
            <a:off x="8631451" y="5687908"/>
            <a:ext cx="2873159" cy="612412"/>
          </a:xfrm>
          <a:prstGeom prst="rect">
            <a:avLst/>
          </a:prstGeom>
          <a:noFill/>
        </p:spPr>
        <p:txBody>
          <a:bodyPr wrap="square" rtlCol="0">
            <a:spAutoFit/>
          </a:bodyPr>
          <a:lstStyle/>
          <a:p>
            <a:pPr algn="ctr">
              <a:spcAft>
                <a:spcPts val="1000"/>
              </a:spcAft>
            </a:pPr>
            <a:r>
              <a:rPr lang="en-GB" sz="1100" i="0" dirty="0">
                <a:solidFill>
                  <a:srgbClr val="44546A"/>
                </a:solidFill>
                <a:effectLst/>
                <a:latin typeface="Arial" panose="020B0604020202020204" pitchFamily="34" charset="0"/>
                <a:ea typeface="Calibri" panose="020F0502020204030204" pitchFamily="34" charset="0"/>
                <a:cs typeface="Arial" panose="020B0604020202020204" pitchFamily="34" charset="0"/>
              </a:rPr>
              <a:t>Figure 1 Vision for the Pizza Shop</a:t>
            </a:r>
            <a:endParaRPr lang="en-GB" sz="1100" i="1" dirty="0">
              <a:solidFill>
                <a:srgbClr val="44546A"/>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(Source-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https://www.pinterest.com</a:t>
            </a:r>
            <a:r>
              <a:rPr lang="en-GB" sz="11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796410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2B82F-F974-CAD8-5D5D-1A9AC6992132}"/>
              </a:ext>
            </a:extLst>
          </p:cNvPr>
          <p:cNvSpPr>
            <a:spLocks noGrp="1"/>
          </p:cNvSpPr>
          <p:nvPr>
            <p:ph type="title"/>
          </p:nvPr>
        </p:nvSpPr>
        <p:spPr>
          <a:xfrm>
            <a:off x="2592925" y="624110"/>
            <a:ext cx="8911687" cy="1280890"/>
          </a:xfrm>
        </p:spPr>
        <p:txBody>
          <a:bodyPr>
            <a:normAutofit/>
          </a:bodyPr>
          <a:lstStyle/>
          <a:p>
            <a:r>
              <a:rPr lang="en-GB">
                <a:latin typeface="Arial" panose="020B0604020202020204" pitchFamily="34" charset="0"/>
                <a:cs typeface="Arial" panose="020B0604020202020204" pitchFamily="34" charset="0"/>
              </a:rPr>
              <a:t>Ownership &amp; Legal Format of the company</a:t>
            </a:r>
          </a:p>
        </p:txBody>
      </p:sp>
      <p:sp>
        <p:nvSpPr>
          <p:cNvPr id="3" name="Content Placeholder 2">
            <a:extLst>
              <a:ext uri="{FF2B5EF4-FFF2-40B4-BE49-F238E27FC236}">
                <a16:creationId xmlns:a16="http://schemas.microsoft.com/office/drawing/2014/main" id="{C5A8FC18-6BE3-266E-CD99-D5EC08F3A434}"/>
              </a:ext>
            </a:extLst>
          </p:cNvPr>
          <p:cNvSpPr>
            <a:spLocks noGrp="1"/>
          </p:cNvSpPr>
          <p:nvPr>
            <p:ph idx="1"/>
          </p:nvPr>
        </p:nvSpPr>
        <p:spPr>
          <a:xfrm>
            <a:off x="2589212" y="2125362"/>
            <a:ext cx="5835121" cy="3785860"/>
          </a:xfrm>
        </p:spPr>
        <p:txBody>
          <a:bodyPr>
            <a:normAutofit lnSpcReduction="10000"/>
          </a:bodyPr>
          <a:lstStyle/>
          <a:p>
            <a:r>
              <a:rPr lang="en-GB" dirty="0">
                <a:latin typeface="Arial" panose="020B0604020202020204" pitchFamily="34" charset="0"/>
                <a:cs typeface="Arial" panose="020B0604020202020204" pitchFamily="34" charset="0"/>
              </a:rPr>
              <a:t>The Pizzeria shop will be owned by Victor Vutcariov and Veronica Cusciac.</a:t>
            </a:r>
          </a:p>
          <a:p>
            <a:r>
              <a:rPr lang="en-GB" dirty="0">
                <a:latin typeface="Arial" panose="020B0604020202020204" pitchFamily="34" charset="0"/>
                <a:cs typeface="Arial" panose="020B0604020202020204" pitchFamily="34" charset="0"/>
              </a:rPr>
              <a:t>Double V Pizzeria will be a Limited Company, as represents a legal entity separate from its owners, shareholders are protected from having their personal assets confiscated if the corporation goes bankrupt. Shareholders' financial risk is restricted to share value. In a limited liability corporation, shareholders are only liable for the value of their shares, but the firm is liable for any debts or obligations over that amount. This organisational structure protects restaurant owners from financial loss due to the industry's inherent risks (Gov.uk, 2023).</a:t>
            </a:r>
          </a:p>
        </p:txBody>
      </p:sp>
      <p:pic>
        <p:nvPicPr>
          <p:cNvPr id="9" name="Picture 8" descr="A group of people standing next to a large blue text&#10;&#10;Description automatically generated">
            <a:extLst>
              <a:ext uri="{FF2B5EF4-FFF2-40B4-BE49-F238E27FC236}">
                <a16:creationId xmlns:a16="http://schemas.microsoft.com/office/drawing/2014/main" id="{464D2AEB-3EBC-FA0A-DAF3-16A06CABF1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4334" y="2724151"/>
            <a:ext cx="3080278" cy="2486024"/>
          </a:xfrm>
          <a:prstGeom prst="rect">
            <a:avLst/>
          </a:prstGeom>
        </p:spPr>
      </p:pic>
    </p:spTree>
    <p:extLst>
      <p:ext uri="{BB962C8B-B14F-4D97-AF65-F5344CB8AC3E}">
        <p14:creationId xmlns:p14="http://schemas.microsoft.com/office/powerpoint/2010/main" val="1889708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162C65-6BD1-5410-A50A-0C1C8E946BBC}"/>
              </a:ext>
            </a:extLst>
          </p:cNvPr>
          <p:cNvSpPr>
            <a:spLocks noGrp="1"/>
          </p:cNvSpPr>
          <p:nvPr>
            <p:ph sz="half" idx="1"/>
          </p:nvPr>
        </p:nvSpPr>
        <p:spPr>
          <a:xfrm>
            <a:off x="2589212" y="1276350"/>
            <a:ext cx="4313864" cy="4634872"/>
          </a:xfrm>
        </p:spPr>
        <p:txBody>
          <a:bodyPr>
            <a:normAutofit/>
          </a:bodyPr>
          <a:lstStyle/>
          <a:p>
            <a:pPr algn="just"/>
            <a:r>
              <a:rPr lang="en-GB" sz="2400" dirty="0">
                <a:latin typeface="Arial" panose="020B0604020202020204" pitchFamily="34" charset="0"/>
                <a:cs typeface="Arial" panose="020B0604020202020204" pitchFamily="34" charset="0"/>
              </a:rPr>
              <a:t>Advantages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Less Liability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Better access to capital</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More flexible share transferability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Enhanced fiscal efficiency</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Better first impressions with customers</a:t>
            </a:r>
          </a:p>
          <a:p>
            <a:pPr marL="0" indent="0" algn="r">
              <a:buNone/>
            </a:pPr>
            <a:r>
              <a:rPr lang="en-GB" sz="1400" dirty="0">
                <a:effectLst/>
                <a:latin typeface="Arial" panose="020B0604020202020204" pitchFamily="34" charset="0"/>
                <a:ea typeface="Calibri" panose="020F0502020204030204" pitchFamily="34" charset="0"/>
              </a:rPr>
              <a:t>(Module UWTSD ac.uk. week 3). </a:t>
            </a:r>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1960B4A-87A1-AEDF-E045-EA88A7548668}"/>
              </a:ext>
            </a:extLst>
          </p:cNvPr>
          <p:cNvSpPr>
            <a:spLocks noGrp="1"/>
          </p:cNvSpPr>
          <p:nvPr>
            <p:ph sz="half" idx="2"/>
          </p:nvPr>
        </p:nvSpPr>
        <p:spPr>
          <a:xfrm>
            <a:off x="7190747" y="1276350"/>
            <a:ext cx="4313864" cy="4627494"/>
          </a:xfrm>
        </p:spPr>
        <p:txBody>
          <a:bodyPr/>
          <a:lstStyle/>
          <a:p>
            <a:pPr algn="just"/>
            <a:r>
              <a:rPr lang="en-GB" sz="2400" dirty="0">
                <a:latin typeface="Arial" panose="020B0604020202020204" pitchFamily="34" charset="0"/>
                <a:cs typeface="Arial" panose="020B0604020202020204" pitchFamily="34" charset="0"/>
              </a:rPr>
              <a:t>Disadvantages</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Difficult to setup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Detailed costing </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More Logistical and Financial Challenges</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Longer decision making</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Public records</a:t>
            </a:r>
          </a:p>
          <a:p>
            <a:pPr marL="0" indent="0" algn="r">
              <a:buNone/>
            </a:pPr>
            <a:r>
              <a:rPr lang="en-GB" sz="1400" dirty="0">
                <a:latin typeface="Arial" panose="020B0604020202020204" pitchFamily="34" charset="0"/>
                <a:cs typeface="Arial" panose="020B0604020202020204" pitchFamily="34" charset="0"/>
              </a:rPr>
              <a:t>(Littlefoot, 2021).</a:t>
            </a:r>
          </a:p>
        </p:txBody>
      </p:sp>
    </p:spTree>
    <p:extLst>
      <p:ext uri="{BB962C8B-B14F-4D97-AF65-F5344CB8AC3E}">
        <p14:creationId xmlns:p14="http://schemas.microsoft.com/office/powerpoint/2010/main" val="980236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B0BBD-D8A1-DD17-A752-3162AA8E5CD0}"/>
              </a:ext>
            </a:extLst>
          </p:cNvPr>
          <p:cNvSpPr>
            <a:spLocks noGrp="1"/>
          </p:cNvSpPr>
          <p:nvPr>
            <p:ph type="title"/>
          </p:nvPr>
        </p:nvSpPr>
        <p:spPr>
          <a:xfrm>
            <a:off x="2592925" y="624110"/>
            <a:ext cx="8911687" cy="1280890"/>
          </a:xfrm>
        </p:spPr>
        <p:txBody>
          <a:bodyPr>
            <a:normAutofit/>
          </a:bodyPr>
          <a:lstStyle/>
          <a:p>
            <a:r>
              <a:rPr lang="en-GB" dirty="0">
                <a:latin typeface="Arial" panose="020B0604020202020204" pitchFamily="34" charset="0"/>
                <a:cs typeface="Arial" panose="020B0604020202020204" pitchFamily="34" charset="0"/>
              </a:rPr>
              <a:t>Management of the Pizzeria</a:t>
            </a:r>
          </a:p>
        </p:txBody>
      </p:sp>
      <p:sp>
        <p:nvSpPr>
          <p:cNvPr id="3" name="Content Placeholder 2">
            <a:extLst>
              <a:ext uri="{FF2B5EF4-FFF2-40B4-BE49-F238E27FC236}">
                <a16:creationId xmlns:a16="http://schemas.microsoft.com/office/drawing/2014/main" id="{3E7DAC93-7A98-4D3D-844E-6CE15FAF3C74}"/>
              </a:ext>
            </a:extLst>
          </p:cNvPr>
          <p:cNvSpPr>
            <a:spLocks noGrp="1"/>
          </p:cNvSpPr>
          <p:nvPr>
            <p:ph idx="1"/>
          </p:nvPr>
        </p:nvSpPr>
        <p:spPr>
          <a:xfrm>
            <a:off x="2589212" y="2125362"/>
            <a:ext cx="5835121" cy="3785860"/>
          </a:xfrm>
        </p:spPr>
        <p:txBody>
          <a:bodyPr>
            <a:normAutofit/>
          </a:bodyPr>
          <a:lstStyle/>
          <a:p>
            <a:r>
              <a:rPr lang="en-GB" sz="1600" dirty="0">
                <a:latin typeface="Arial" panose="020B0604020202020204" pitchFamily="34" charset="0"/>
                <a:cs typeface="Arial" panose="020B0604020202020204" pitchFamily="34" charset="0"/>
              </a:rPr>
              <a:t>I, as owner, shall serve as the company's management. At first, I'll be in charge of marketing and customer service (both in-person and over the phone). </a:t>
            </a:r>
          </a:p>
          <a:p>
            <a:r>
              <a:rPr lang="en-GB" sz="1600" dirty="0">
                <a:latin typeface="Arial" panose="020B0604020202020204" pitchFamily="34" charset="0"/>
                <a:cs typeface="Arial" panose="020B0604020202020204" pitchFamily="34" charset="0"/>
              </a:rPr>
              <a:t>Second owner Victor Vutcariov, who has been in the cooking industry for four years, will serve as the restaurant’s head chef . He'll have to source and negotiate with suppliers as well. Together with a line chef they will develop new menu items, choose existing ones, and ensure consistency in preparation. </a:t>
            </a:r>
          </a:p>
          <a:p>
            <a:r>
              <a:rPr lang="en-GB" sz="1600" dirty="0">
                <a:latin typeface="Arial" panose="020B0604020202020204" pitchFamily="34" charset="0"/>
                <a:cs typeface="Arial" panose="020B0604020202020204" pitchFamily="34" charset="0"/>
              </a:rPr>
              <a:t>A competent accountant who can assist with all aspects of finances, budgeting, and reporting is crucial. </a:t>
            </a:r>
          </a:p>
          <a:p>
            <a:r>
              <a:rPr lang="en-GB" sz="1600" dirty="0">
                <a:latin typeface="Arial" panose="020B0604020202020204" pitchFamily="34" charset="0"/>
                <a:cs typeface="Arial" panose="020B0604020202020204" pitchFamily="34" charset="0"/>
              </a:rPr>
              <a:t>In order to follow the Food Safety system, a maid cleaner will be hired to keep the Pizzeria clean and tidy.</a:t>
            </a:r>
          </a:p>
        </p:txBody>
      </p:sp>
      <p:pic>
        <p:nvPicPr>
          <p:cNvPr id="7" name="Graphic 6" descr="Office Worker">
            <a:extLst>
              <a:ext uri="{FF2B5EF4-FFF2-40B4-BE49-F238E27FC236}">
                <a16:creationId xmlns:a16="http://schemas.microsoft.com/office/drawing/2014/main" id="{03E1B994-9570-B76B-ED37-6F3D30C573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943975" y="2125362"/>
            <a:ext cx="2560637" cy="2873159"/>
          </a:xfrm>
          <a:prstGeom prst="rect">
            <a:avLst/>
          </a:prstGeom>
        </p:spPr>
      </p:pic>
    </p:spTree>
    <p:extLst>
      <p:ext uri="{BB962C8B-B14F-4D97-AF65-F5344CB8AC3E}">
        <p14:creationId xmlns:p14="http://schemas.microsoft.com/office/powerpoint/2010/main" val="741722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5ABA9-17AB-DA5B-025C-6C404BB7E0FB}"/>
              </a:ext>
            </a:extLst>
          </p:cNvPr>
          <p:cNvSpPr>
            <a:spLocks noGrp="1"/>
          </p:cNvSpPr>
          <p:nvPr>
            <p:ph type="title"/>
          </p:nvPr>
        </p:nvSpPr>
        <p:spPr>
          <a:xfrm>
            <a:off x="2592925" y="624110"/>
            <a:ext cx="8911687" cy="728829"/>
          </a:xfrm>
        </p:spPr>
        <p:txBody>
          <a:bodyPr>
            <a:normAutofit/>
          </a:bodyPr>
          <a:lstStyle/>
          <a:p>
            <a:r>
              <a:rPr lang="en-US" sz="3200" dirty="0">
                <a:latin typeface="Arial" panose="020B0604020202020204" pitchFamily="34" charset="0"/>
                <a:cs typeface="Arial" panose="020B0604020202020204" pitchFamily="34" charset="0"/>
              </a:rPr>
              <a:t>USP and Reasons for Starting the Business</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A74CF8-CF78-4AB4-E1B1-27032F89CBE1}"/>
              </a:ext>
            </a:extLst>
          </p:cNvPr>
          <p:cNvSpPr>
            <a:spLocks noGrp="1"/>
          </p:cNvSpPr>
          <p:nvPr>
            <p:ph idx="1"/>
          </p:nvPr>
        </p:nvSpPr>
        <p:spPr>
          <a:xfrm>
            <a:off x="2589212" y="1455576"/>
            <a:ext cx="3506788" cy="4455646"/>
          </a:xfrm>
        </p:spPr>
        <p:txBody>
          <a:bodyPr>
            <a:normAutofit/>
          </a:bodyPr>
          <a:lstStyle/>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The utilisation of traditional Italian ingredients in order to recreate the authentic flavour of a delicious pizza.</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Customised pizza shapes for children.</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Clean hygiene focused.</a:t>
            </a:r>
          </a:p>
          <a:p>
            <a:pPr algn="just">
              <a:buFont typeface="Wingdings" panose="05000000000000000000" pitchFamily="2" charset="2"/>
              <a:buChar char="Ø"/>
            </a:pPr>
            <a:r>
              <a:rPr lang="en-GB" dirty="0">
                <a:latin typeface="Arial" panose="020B0604020202020204" pitchFamily="34" charset="0"/>
                <a:cs typeface="Arial" panose="020B0604020202020204" pitchFamily="34" charset="0"/>
              </a:rPr>
              <a:t>Professional customer service delivery.</a:t>
            </a:r>
          </a:p>
        </p:txBody>
      </p:sp>
      <p:sp>
        <p:nvSpPr>
          <p:cNvPr id="4" name="TextBox 3">
            <a:extLst>
              <a:ext uri="{FF2B5EF4-FFF2-40B4-BE49-F238E27FC236}">
                <a16:creationId xmlns:a16="http://schemas.microsoft.com/office/drawing/2014/main" id="{11CF6EE6-3808-475E-4808-A0DBE388CB67}"/>
              </a:ext>
            </a:extLst>
          </p:cNvPr>
          <p:cNvSpPr txBox="1"/>
          <p:nvPr/>
        </p:nvSpPr>
        <p:spPr>
          <a:xfrm>
            <a:off x="6714933" y="1455576"/>
            <a:ext cx="4145899" cy="3416320"/>
          </a:xfrm>
          <a:prstGeom prst="rect">
            <a:avLst/>
          </a:prstGeom>
          <a:noFill/>
        </p:spPr>
        <p:txBody>
          <a:bodyPr wrap="square" rtlCol="0">
            <a:spAutoFit/>
          </a:bodyPr>
          <a:lstStyle/>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The joy of eating delicious food is the main driving force behind the launch of the pizza shop, and the fact that we were unable to locate a particularly high-quality and flavourful pizza in the Birmingham area was a major factor in our decision to launch the business.</a:t>
            </a:r>
          </a:p>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Another major factor is the high demand for good quality food delivery in the UK.</a:t>
            </a:r>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3000722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94CFC-6ECC-D46E-E814-353033D23526}"/>
              </a:ext>
            </a:extLst>
          </p:cNvPr>
          <p:cNvSpPr>
            <a:spLocks noGrp="1"/>
          </p:cNvSpPr>
          <p:nvPr>
            <p:ph type="title"/>
          </p:nvPr>
        </p:nvSpPr>
        <p:spPr>
          <a:xfrm>
            <a:off x="2592925" y="624110"/>
            <a:ext cx="8911687" cy="812804"/>
          </a:xfrm>
        </p:spPr>
        <p:txBody>
          <a:bodyPr>
            <a:normAutofit/>
          </a:bodyPr>
          <a:lstStyle/>
          <a:p>
            <a:r>
              <a:rPr lang="en-GB" sz="3200" dirty="0">
                <a:latin typeface="Arial" panose="020B0604020202020204" pitchFamily="34" charset="0"/>
                <a:cs typeface="Arial" panose="020B0604020202020204" pitchFamily="34" charset="0"/>
              </a:rPr>
              <a:t>Investment required</a:t>
            </a:r>
          </a:p>
        </p:txBody>
      </p:sp>
      <p:graphicFrame>
        <p:nvGraphicFramePr>
          <p:cNvPr id="4" name="Table 4">
            <a:extLst>
              <a:ext uri="{FF2B5EF4-FFF2-40B4-BE49-F238E27FC236}">
                <a16:creationId xmlns:a16="http://schemas.microsoft.com/office/drawing/2014/main" id="{172A295A-D6C9-D32C-767F-7F4DC89FDE80}"/>
              </a:ext>
            </a:extLst>
          </p:cNvPr>
          <p:cNvGraphicFramePr>
            <a:graphicFrameLocks noGrp="1"/>
          </p:cNvGraphicFramePr>
          <p:nvPr>
            <p:ph idx="1"/>
            <p:extLst>
              <p:ext uri="{D42A27DB-BD31-4B8C-83A1-F6EECF244321}">
                <p14:modId xmlns:p14="http://schemas.microsoft.com/office/powerpoint/2010/main" val="4182110051"/>
              </p:ext>
            </p:extLst>
          </p:nvPr>
        </p:nvGraphicFramePr>
        <p:xfrm>
          <a:off x="2589213" y="2133599"/>
          <a:ext cx="8915400" cy="3317964"/>
        </p:xfrm>
        <a:graphic>
          <a:graphicData uri="http://schemas.openxmlformats.org/drawingml/2006/table">
            <a:tbl>
              <a:tblPr firstRow="1" bandRow="1">
                <a:tableStyleId>{21E4AEA4-8DFA-4A89-87EB-49C32662AFE0}</a:tableStyleId>
              </a:tblPr>
              <a:tblGrid>
                <a:gridCol w="4457700">
                  <a:extLst>
                    <a:ext uri="{9D8B030D-6E8A-4147-A177-3AD203B41FA5}">
                      <a16:colId xmlns:a16="http://schemas.microsoft.com/office/drawing/2014/main" val="2456709050"/>
                    </a:ext>
                  </a:extLst>
                </a:gridCol>
                <a:gridCol w="4457700">
                  <a:extLst>
                    <a:ext uri="{9D8B030D-6E8A-4147-A177-3AD203B41FA5}">
                      <a16:colId xmlns:a16="http://schemas.microsoft.com/office/drawing/2014/main" val="260564774"/>
                    </a:ext>
                  </a:extLst>
                </a:gridCol>
              </a:tblGrid>
              <a:tr h="552994">
                <a:tc>
                  <a:txBody>
                    <a:bodyPr/>
                    <a:lstStyle/>
                    <a:p>
                      <a:r>
                        <a:rPr lang="en-GB" sz="1800" b="0" dirty="0">
                          <a:solidFill>
                            <a:schemeClr val="tx1"/>
                          </a:solidFill>
                          <a:latin typeface="Arial" panose="020B0604020202020204" pitchFamily="34" charset="0"/>
                          <a:cs typeface="Arial" panose="020B0604020202020204" pitchFamily="34" charset="0"/>
                        </a:rPr>
                        <a:t>Startup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0" dirty="0">
                          <a:solidFill>
                            <a:schemeClr val="tx1"/>
                          </a:solidFill>
                          <a:latin typeface="Arial" panose="020B0604020202020204" pitchFamily="34" charset="0"/>
                          <a:cs typeface="Arial" panose="020B0604020202020204" pitchFamily="34" charset="0"/>
                        </a:rPr>
                        <a:t>£25.000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58564226"/>
                  </a:ext>
                </a:extLst>
              </a:tr>
              <a:tr h="552994">
                <a:tc>
                  <a:txBody>
                    <a:bodyPr/>
                    <a:lstStyle/>
                    <a:p>
                      <a:r>
                        <a:rPr lang="en-GB" dirty="0">
                          <a:solidFill>
                            <a:schemeClr val="tx1"/>
                          </a:solidFill>
                          <a:latin typeface="Arial" panose="020B0604020202020204" pitchFamily="34" charset="0"/>
                          <a:cs typeface="Arial" panose="020B0604020202020204" pitchFamily="34" charset="0"/>
                        </a:rPr>
                        <a:t>Renting cost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£1000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80888709"/>
                  </a:ext>
                </a:extLst>
              </a:tr>
              <a:tr h="552994">
                <a:tc>
                  <a:txBody>
                    <a:bodyPr/>
                    <a:lstStyle/>
                    <a:p>
                      <a:r>
                        <a:rPr lang="en-GB" dirty="0">
                          <a:solidFill>
                            <a:schemeClr val="tx1"/>
                          </a:solidFill>
                          <a:latin typeface="Arial" panose="020B0604020202020204" pitchFamily="34" charset="0"/>
                          <a:cs typeface="Arial" panose="020B0604020202020204" pitchFamily="34" charset="0"/>
                        </a:rPr>
                        <a:t>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£12.000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0458131"/>
                  </a:ext>
                </a:extLst>
              </a:tr>
              <a:tr h="552994">
                <a:tc>
                  <a:txBody>
                    <a:bodyPr/>
                    <a:lstStyle/>
                    <a:p>
                      <a:r>
                        <a:rPr lang="en-GB" dirty="0">
                          <a:solidFill>
                            <a:schemeClr val="tx1"/>
                          </a:solidFill>
                          <a:latin typeface="Arial" panose="020B0604020202020204" pitchFamily="34" charset="0"/>
                          <a:cs typeface="Arial" panose="020B0604020202020204" pitchFamily="34" charset="0"/>
                        </a:rPr>
                        <a:t>Refurbishment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31284694"/>
                  </a:ext>
                </a:extLst>
              </a:tr>
              <a:tr h="552994">
                <a:tc>
                  <a:txBody>
                    <a:bodyPr/>
                    <a:lstStyle/>
                    <a:p>
                      <a:r>
                        <a:rPr lang="en-GB" dirty="0">
                          <a:solidFill>
                            <a:schemeClr val="tx1"/>
                          </a:solidFill>
                          <a:latin typeface="Arial" panose="020B0604020202020204" pitchFamily="34" charset="0"/>
                          <a:cs typeface="Arial" panose="020B0604020202020204" pitchFamily="34" charset="0"/>
                        </a:rPr>
                        <a:t>Raw Materials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£2000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9225859"/>
                  </a:ext>
                </a:extLst>
              </a:tr>
              <a:tr h="552994">
                <a:tc>
                  <a:txBody>
                    <a:bodyPr/>
                    <a:lstStyle/>
                    <a:p>
                      <a:r>
                        <a:rPr lang="en-GB" dirty="0">
                          <a:solidFill>
                            <a:schemeClr val="tx1"/>
                          </a:solidFill>
                          <a:latin typeface="Arial" panose="020B0604020202020204" pitchFamily="34" charset="0"/>
                          <a:cs typeface="Arial" panose="020B0604020202020204" pitchFamily="34" charset="0"/>
                        </a:rPr>
                        <a:t>Salaries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latin typeface="Arial" panose="020B0604020202020204" pitchFamily="34" charset="0"/>
                          <a:cs typeface="Arial" panose="020B0604020202020204" pitchFamily="34" charset="0"/>
                        </a:rPr>
                        <a:t>£5000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64827605"/>
                  </a:ext>
                </a:extLst>
              </a:tr>
            </a:tbl>
          </a:graphicData>
        </a:graphic>
      </p:graphicFrame>
    </p:spTree>
    <p:extLst>
      <p:ext uri="{BB962C8B-B14F-4D97-AF65-F5344CB8AC3E}">
        <p14:creationId xmlns:p14="http://schemas.microsoft.com/office/powerpoint/2010/main" val="1630807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8F948-24A6-418A-34AF-8D6C854B923F}"/>
              </a:ext>
            </a:extLst>
          </p:cNvPr>
          <p:cNvSpPr>
            <a:spLocks noGrp="1"/>
          </p:cNvSpPr>
          <p:nvPr>
            <p:ph type="title"/>
          </p:nvPr>
        </p:nvSpPr>
        <p:spPr>
          <a:xfrm>
            <a:off x="2592925" y="624110"/>
            <a:ext cx="8911687" cy="738159"/>
          </a:xfrm>
        </p:spPr>
        <p:txBody>
          <a:bodyPr>
            <a:normAutofit/>
          </a:bodyPr>
          <a:lstStyle/>
          <a:p>
            <a:r>
              <a:rPr lang="en-GB" sz="3200" dirty="0">
                <a:latin typeface="Arial" panose="020B0604020202020204" pitchFamily="34" charset="0"/>
                <a:cs typeface="Arial" panose="020B0604020202020204" pitchFamily="34" charset="0"/>
              </a:rPr>
              <a:t>Competition (Local/ International)</a:t>
            </a:r>
          </a:p>
        </p:txBody>
      </p:sp>
      <p:sp>
        <p:nvSpPr>
          <p:cNvPr id="3" name="Content Placeholder 2">
            <a:extLst>
              <a:ext uri="{FF2B5EF4-FFF2-40B4-BE49-F238E27FC236}">
                <a16:creationId xmlns:a16="http://schemas.microsoft.com/office/drawing/2014/main" id="{A8FF2F22-574F-80D5-1C4F-16FA8A164BE5}"/>
              </a:ext>
            </a:extLst>
          </p:cNvPr>
          <p:cNvSpPr>
            <a:spLocks noGrp="1"/>
          </p:cNvSpPr>
          <p:nvPr>
            <p:ph idx="1"/>
          </p:nvPr>
        </p:nvSpPr>
        <p:spPr>
          <a:xfrm>
            <a:off x="2589212" y="1362269"/>
            <a:ext cx="2999825" cy="4991878"/>
          </a:xfrm>
        </p:spPr>
        <p:txBody>
          <a:bodyPr>
            <a:normAutofit lnSpcReduction="10000"/>
          </a:bodyPr>
          <a:lstStyle/>
          <a:p>
            <a:pPr algn="just"/>
            <a:r>
              <a:rPr lang="en-GB" sz="2400" dirty="0">
                <a:solidFill>
                  <a:schemeClr val="accent2">
                    <a:lumMod val="50000"/>
                  </a:schemeClr>
                </a:solidFill>
                <a:latin typeface="Arial" panose="020B0604020202020204" pitchFamily="34" charset="0"/>
                <a:cs typeface="Arial" panose="020B0604020202020204" pitchFamily="34" charset="0"/>
              </a:rPr>
              <a:t>Local</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PizzAmeen</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Non-Stop Pizza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 4U </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Picasso Pizza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 King</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 Box</a:t>
            </a:r>
            <a:endParaRPr lang="en-GB" sz="1600" dirty="0">
              <a:solidFill>
                <a:schemeClr val="accent2">
                  <a:lumMod val="50000"/>
                </a:schemeClr>
              </a:solidFill>
              <a:latin typeface="Arial" panose="020B0604020202020204" pitchFamily="34" charset="0"/>
              <a:cs typeface="Arial" panose="020B0604020202020204" pitchFamily="34" charset="0"/>
            </a:endParaRPr>
          </a:p>
          <a:p>
            <a:pPr algn="just"/>
            <a:r>
              <a:rPr lang="en-GB" sz="2400" dirty="0">
                <a:solidFill>
                  <a:schemeClr val="accent2">
                    <a:lumMod val="50000"/>
                  </a:schemeClr>
                </a:solidFill>
                <a:latin typeface="Arial" panose="020B0604020202020204" pitchFamily="34" charset="0"/>
                <a:cs typeface="Arial" panose="020B0604020202020204" pitchFamily="34" charset="0"/>
              </a:rPr>
              <a:t>International</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Domino’s Pizza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Pizza Hut</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Sophie’s Pizza &amp; Pasta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Papa John's Pizza</a:t>
            </a:r>
          </a:p>
          <a:p>
            <a:pPr algn="just">
              <a:buFont typeface="Wingdings" panose="05000000000000000000" pitchFamily="2" charset="2"/>
              <a:buChar char="Ø"/>
            </a:pPr>
            <a:r>
              <a:rPr lang="en-GB" sz="1600" dirty="0">
                <a:solidFill>
                  <a:schemeClr val="tx1"/>
                </a:solidFill>
                <a:latin typeface="Arial" panose="020B0604020202020204" pitchFamily="34" charset="0"/>
                <a:cs typeface="Arial" panose="020B0604020202020204" pitchFamily="34" charset="0"/>
              </a:rPr>
              <a:t>Rudy’s Pizza</a:t>
            </a:r>
          </a:p>
          <a:p>
            <a:pPr algn="just">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p:txBody>
      </p:sp>
      <p:pic>
        <p:nvPicPr>
          <p:cNvPr id="6" name="Picture 5" descr="A black and white logo">
            <a:extLst>
              <a:ext uri="{FF2B5EF4-FFF2-40B4-BE49-F238E27FC236}">
                <a16:creationId xmlns:a16="http://schemas.microsoft.com/office/drawing/2014/main" id="{46A36418-B8C1-BF11-336A-DE5112A44B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15945" y="2916593"/>
            <a:ext cx="2571750" cy="1162050"/>
          </a:xfrm>
          <a:prstGeom prst="rect">
            <a:avLst/>
          </a:prstGeom>
        </p:spPr>
      </p:pic>
      <p:pic>
        <p:nvPicPr>
          <p:cNvPr id="8" name="Picture 7" descr="A pizza on a table&#10;&#10;Description automatically generated">
            <a:extLst>
              <a:ext uri="{FF2B5EF4-FFF2-40B4-BE49-F238E27FC236}">
                <a16:creationId xmlns:a16="http://schemas.microsoft.com/office/drawing/2014/main" id="{433F3FDD-5B25-D4FD-ECBE-DF822EAF7A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15945" y="4078643"/>
            <a:ext cx="2571750" cy="1714500"/>
          </a:xfrm>
          <a:prstGeom prst="rect">
            <a:avLst/>
          </a:prstGeom>
        </p:spPr>
      </p:pic>
      <p:pic>
        <p:nvPicPr>
          <p:cNvPr id="10" name="Picture 9" descr="A building with tables and chairs outside&#10;&#10;Description automatically generated">
            <a:extLst>
              <a:ext uri="{FF2B5EF4-FFF2-40B4-BE49-F238E27FC236}">
                <a16:creationId xmlns:a16="http://schemas.microsoft.com/office/drawing/2014/main" id="{459CB5B4-0344-0577-D087-3D184EFFA7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3942291"/>
            <a:ext cx="2571750" cy="1850852"/>
          </a:xfrm>
          <a:prstGeom prst="rect">
            <a:avLst/>
          </a:prstGeom>
        </p:spPr>
      </p:pic>
      <p:pic>
        <p:nvPicPr>
          <p:cNvPr id="14" name="Picture 13" descr="A sign with a green and red text&#10;&#10;Description automatically generated">
            <a:extLst>
              <a:ext uri="{FF2B5EF4-FFF2-40B4-BE49-F238E27FC236}">
                <a16:creationId xmlns:a16="http://schemas.microsoft.com/office/drawing/2014/main" id="{819C7AEE-E34E-7187-50F9-CC7A76ABAD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91708" y="1201209"/>
            <a:ext cx="4057650" cy="1714500"/>
          </a:xfrm>
          <a:prstGeom prst="rect">
            <a:avLst/>
          </a:prstGeom>
        </p:spPr>
      </p:pic>
    </p:spTree>
    <p:extLst>
      <p:ext uri="{BB962C8B-B14F-4D97-AF65-F5344CB8AC3E}">
        <p14:creationId xmlns:p14="http://schemas.microsoft.com/office/powerpoint/2010/main" val="1170305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CEAD4-3EEA-8FDD-30E2-B6BE4A19774C}"/>
              </a:ext>
            </a:extLst>
          </p:cNvPr>
          <p:cNvSpPr>
            <a:spLocks noGrp="1"/>
          </p:cNvSpPr>
          <p:nvPr>
            <p:ph type="title"/>
          </p:nvPr>
        </p:nvSpPr>
        <p:spPr>
          <a:xfrm>
            <a:off x="2592925" y="624110"/>
            <a:ext cx="8911687" cy="591948"/>
          </a:xfrm>
        </p:spPr>
        <p:txBody>
          <a:bodyPr>
            <a:normAutofit/>
          </a:bodyPr>
          <a:lstStyle/>
          <a:p>
            <a:r>
              <a:rPr lang="en-GB" sz="2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FE8D111-B601-0880-FB96-F9FCD8D6848D}"/>
              </a:ext>
            </a:extLst>
          </p:cNvPr>
          <p:cNvSpPr>
            <a:spLocks noGrp="1"/>
          </p:cNvSpPr>
          <p:nvPr>
            <p:ph idx="1"/>
          </p:nvPr>
        </p:nvSpPr>
        <p:spPr>
          <a:xfrm>
            <a:off x="1782147" y="1216058"/>
            <a:ext cx="9730810" cy="4695164"/>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Gov.uk (2023) </a:t>
            </a:r>
            <a:r>
              <a:rPr lang="en-GB" sz="1600" i="1" dirty="0">
                <a:solidFill>
                  <a:schemeClr val="tx1"/>
                </a:solidFill>
                <a:latin typeface="Arial" panose="020B0604020202020204" pitchFamily="34" charset="0"/>
                <a:cs typeface="Arial" panose="020B0604020202020204" pitchFamily="34" charset="0"/>
              </a:rPr>
              <a:t>Limited Companies</a:t>
            </a:r>
            <a:r>
              <a:rPr lang="en-GB" sz="1600" dirty="0">
                <a:solidFill>
                  <a:schemeClr val="tx1"/>
                </a:solidFill>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2"/>
              </a:rPr>
              <a:t>https://www.gov.uk/limited-company-formation</a:t>
            </a:r>
            <a:r>
              <a:rPr lang="en-GB" sz="1600" dirty="0">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Accessed on: 12/07/2023</a:t>
            </a:r>
          </a:p>
          <a:p>
            <a:r>
              <a:rPr lang="en-GB" sz="1600" dirty="0">
                <a:solidFill>
                  <a:schemeClr val="tx1"/>
                </a:solidFill>
                <a:latin typeface="Arial" panose="020B0604020202020204" pitchFamily="34" charset="0"/>
                <a:cs typeface="Arial" panose="020B0604020202020204" pitchFamily="34" charset="0"/>
              </a:rPr>
              <a:t>Littlefoot (2021) </a:t>
            </a:r>
            <a:r>
              <a:rPr lang="en-GB" sz="1600" i="1" dirty="0">
                <a:solidFill>
                  <a:schemeClr val="tx1"/>
                </a:solidFill>
                <a:effectLst/>
                <a:latin typeface="Arial" panose="020B0604020202020204" pitchFamily="34" charset="0"/>
              </a:rPr>
              <a:t>Advantages and Disadvantages of a Limited Company. Available at: </a:t>
            </a:r>
            <a:r>
              <a:rPr lang="en-GB" sz="1600" dirty="0">
                <a:solidFill>
                  <a:schemeClr val="tx1"/>
                </a:solidFill>
                <a:effectLst/>
                <a:latin typeface="Arial" panose="020B0604020202020204" pitchFamily="34" charset="0"/>
                <a:hlinkClick r:id="rId3"/>
              </a:rPr>
              <a:t>https://www.businessaccountingbasics.co.uk/limited-company-advantages/</a:t>
            </a:r>
            <a:r>
              <a:rPr lang="en-GB" sz="1600" dirty="0">
                <a:solidFill>
                  <a:schemeClr val="tx1"/>
                </a:solidFill>
                <a:effectLst/>
                <a:latin typeface="Arial" panose="020B0604020202020204" pitchFamily="34" charset="0"/>
              </a:rPr>
              <a:t> Accessed on: 12/07/2023</a:t>
            </a:r>
          </a:p>
          <a:p>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Module UWTSD ac.uk. (2023). Entrepreneurship</a:t>
            </a:r>
            <a:r>
              <a:rPr lang="en-GB" sz="16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600" i="1" dirty="0">
                <a:solidFill>
                  <a:schemeClr val="tx1"/>
                </a:solidFill>
                <a:latin typeface="Arial" panose="020B0604020202020204" pitchFamily="34" charset="0"/>
                <a:cs typeface="Arial" panose="020B0604020202020204" pitchFamily="34" charset="0"/>
              </a:rPr>
              <a:t>SME Ownership and Management (legal format, copyrights trademarks &amp; HRM).</a:t>
            </a:r>
            <a:r>
              <a:rPr lang="en-GB" sz="1600" dirty="0">
                <a:solidFill>
                  <a:schemeClr val="tx1"/>
                </a:solidFill>
                <a:latin typeface="Arial" panose="020B0604020202020204" pitchFamily="34" charset="0"/>
                <a:cs typeface="Arial" panose="020B0604020202020204" pitchFamily="34" charset="0"/>
              </a:rPr>
              <a:t> Available at: </a:t>
            </a:r>
            <a:r>
              <a:rPr lang="en-GB" sz="1600" dirty="0">
                <a:solidFill>
                  <a:schemeClr val="tx1"/>
                </a:solidFill>
                <a:latin typeface="Arial" panose="020B0604020202020204" pitchFamily="34" charset="0"/>
                <a:cs typeface="Arial" panose="020B0604020202020204" pitchFamily="34" charset="0"/>
                <a:hlinkClick r:id="rId4"/>
              </a:rPr>
              <a:t>https://moodle.uwtsd.ac.uk/course/view.php?id=9725</a:t>
            </a:r>
            <a:r>
              <a:rPr lang="en-GB" sz="1600" dirty="0">
                <a:solidFill>
                  <a:schemeClr val="tx1"/>
                </a:solidFill>
                <a:latin typeface="Arial" panose="020B0604020202020204" pitchFamily="34" charset="0"/>
                <a:cs typeface="Arial" panose="020B0604020202020204" pitchFamily="34" charset="0"/>
              </a:rPr>
              <a:t> Accessed on 12/07/2023.</a:t>
            </a:r>
          </a:p>
          <a:p>
            <a:r>
              <a:rPr lang="en-GB" sz="1600" dirty="0">
                <a:solidFill>
                  <a:schemeClr val="tx1"/>
                </a:solidFill>
                <a:latin typeface="Arial" panose="020B0604020202020204" pitchFamily="34" charset="0"/>
                <a:cs typeface="Arial" panose="020B0604020202020204" pitchFamily="34" charset="0"/>
              </a:rPr>
              <a:t>Vision for the Pizza shop (2023).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https://www.pinterest.com</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GB" sz="1600" u="sng"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on:12/07/2023</a:t>
            </a:r>
            <a:endParaRPr lang="en-GB" sz="1600" i="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092859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TM03090434[[fn=Wood Type]]</Template>
  <TotalTime>6903</TotalTime>
  <Words>824</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Gothic</vt:lpstr>
      <vt:lpstr>Wingdings</vt:lpstr>
      <vt:lpstr>Wingdings 3</vt:lpstr>
      <vt:lpstr>Wisp</vt:lpstr>
      <vt:lpstr>        BA (Honours) Business Management    Entrepreneurship (LCBB5001)  Lecturer: Vasilios Tavlaridis  Double V Pizzeria presentation  by Veronica Cusciac: 2123297  </vt:lpstr>
      <vt:lpstr>PowerPoint Presentation</vt:lpstr>
      <vt:lpstr>Overview of the business idea</vt:lpstr>
      <vt:lpstr>Ownership &amp; Legal Format of the company</vt:lpstr>
      <vt:lpstr>PowerPoint Presentation</vt:lpstr>
      <vt:lpstr>Management of the Pizzeria</vt:lpstr>
      <vt:lpstr>USP and Reasons for Starting the Business</vt:lpstr>
      <vt:lpstr>Investment required</vt:lpstr>
      <vt:lpstr>Competition (Local/ International)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(Honours) Business Management    Entrepreneurship (LCBB5001)  Lecturer: Vasilios Tavlaridis  Double V Pizza shop presentation  by Veronica Cusciac: 2123297</dc:title>
  <dc:creator>veronica cusciac</dc:creator>
  <cp:lastModifiedBy>veronica cusciac</cp:lastModifiedBy>
  <cp:revision>3</cp:revision>
  <dcterms:created xsi:type="dcterms:W3CDTF">2023-07-11T16:02:18Z</dcterms:created>
  <dcterms:modified xsi:type="dcterms:W3CDTF">2023-07-17T10:27:16Z</dcterms:modified>
</cp:coreProperties>
</file>