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336" r:id="rId9"/>
    <p:sldId id="273" r:id="rId10"/>
    <p:sldId id="261" r:id="rId11"/>
    <p:sldId id="337" r:id="rId12"/>
    <p:sldId id="363" r:id="rId13"/>
    <p:sldId id="265" r:id="rId14"/>
    <p:sldId id="263" r:id="rId15"/>
    <p:sldId id="266"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CED5AF-90F6-92C0-D4D1-7FAAFA86A237}" v="3" dt="2026-03-15T10:38:28.0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nelia-Gabriela Blidaru (2434642)" userId="S::2434642@student.uwtsd.ac.uk::38bc7827-2a6e-4780-9760-814e0284f8c8" providerId="AD" clId="Web-{F0688334-8390-BB05-1D6E-DC70A8ED532C}"/>
    <pc:docChg chg="modSld">
      <pc:chgData name="Cornelia-Gabriela Blidaru (2434642)" userId="S::2434642@student.uwtsd.ac.uk::38bc7827-2a6e-4780-9760-814e0284f8c8" providerId="AD" clId="Web-{F0688334-8390-BB05-1D6E-DC70A8ED532C}" dt="2026-03-08T14:45:39.928" v="3593" actId="20577"/>
      <pc:docMkLst>
        <pc:docMk/>
      </pc:docMkLst>
      <pc:sldChg chg="addSp delSp modSp">
        <pc:chgData name="Cornelia-Gabriela Blidaru (2434642)" userId="S::2434642@student.uwtsd.ac.uk::38bc7827-2a6e-4780-9760-814e0284f8c8" providerId="AD" clId="Web-{F0688334-8390-BB05-1D6E-DC70A8ED532C}" dt="2026-03-08T14:27:25.038" v="2366"/>
        <pc:sldMkLst>
          <pc:docMk/>
          <pc:sldMk cId="764605052" sldId="261"/>
        </pc:sldMkLst>
        <pc:spChg chg="mod">
          <ac:chgData name="Cornelia-Gabriela Blidaru (2434642)" userId="S::2434642@student.uwtsd.ac.uk::38bc7827-2a6e-4780-9760-814e0284f8c8" providerId="AD" clId="Web-{F0688334-8390-BB05-1D6E-DC70A8ED532C}" dt="2026-03-08T14:24:26.352" v="1938" actId="20577"/>
          <ac:spMkLst>
            <pc:docMk/>
            <pc:sldMk cId="764605052" sldId="261"/>
            <ac:spMk id="2" creationId="{68A8AF1C-86E0-7043-44A2-DA950ED42D52}"/>
          </ac:spMkLst>
        </pc:spChg>
        <pc:graphicFrameChg chg="add mod modGraphic">
          <ac:chgData name="Cornelia-Gabriela Blidaru (2434642)" userId="S::2434642@student.uwtsd.ac.uk::38bc7827-2a6e-4780-9760-814e0284f8c8" providerId="AD" clId="Web-{F0688334-8390-BB05-1D6E-DC70A8ED532C}" dt="2026-03-08T14:27:25.038" v="2366"/>
          <ac:graphicFrameMkLst>
            <pc:docMk/>
            <pc:sldMk cId="764605052" sldId="261"/>
            <ac:graphicFrameMk id="6" creationId="{4928DECA-B258-8B63-6821-DA579BC44C6A}"/>
          </ac:graphicFrameMkLst>
        </pc:graphicFrameChg>
      </pc:sldChg>
      <pc:sldChg chg="modSp">
        <pc:chgData name="Cornelia-Gabriela Blidaru (2434642)" userId="S::2434642@student.uwtsd.ac.uk::38bc7827-2a6e-4780-9760-814e0284f8c8" providerId="AD" clId="Web-{F0688334-8390-BB05-1D6E-DC70A8ED532C}" dt="2026-03-08T14:01:12.377" v="863" actId="20577"/>
        <pc:sldMkLst>
          <pc:docMk/>
          <pc:sldMk cId="2451324015" sldId="263"/>
        </pc:sldMkLst>
        <pc:spChg chg="mod">
          <ac:chgData name="Cornelia-Gabriela Blidaru (2434642)" userId="S::2434642@student.uwtsd.ac.uk::38bc7827-2a6e-4780-9760-814e0284f8c8" providerId="AD" clId="Web-{F0688334-8390-BB05-1D6E-DC70A8ED532C}" dt="2026-03-08T14:01:12.377" v="863" actId="20577"/>
          <ac:spMkLst>
            <pc:docMk/>
            <pc:sldMk cId="2451324015" sldId="263"/>
            <ac:spMk id="3" creationId="{E04C29E1-0FF6-7114-4118-5B68E71110F6}"/>
          </ac:spMkLst>
        </pc:spChg>
      </pc:sldChg>
      <pc:sldChg chg="modSp">
        <pc:chgData name="Cornelia-Gabriela Blidaru (2434642)" userId="S::2434642@student.uwtsd.ac.uk::38bc7827-2a6e-4780-9760-814e0284f8c8" providerId="AD" clId="Web-{F0688334-8390-BB05-1D6E-DC70A8ED532C}" dt="2026-03-08T14:45:39.928" v="3593" actId="20577"/>
        <pc:sldMkLst>
          <pc:docMk/>
          <pc:sldMk cId="1037257886" sldId="265"/>
        </pc:sldMkLst>
        <pc:spChg chg="mod">
          <ac:chgData name="Cornelia-Gabriela Blidaru (2434642)" userId="S::2434642@student.uwtsd.ac.uk::38bc7827-2a6e-4780-9760-814e0284f8c8" providerId="AD" clId="Web-{F0688334-8390-BB05-1D6E-DC70A8ED532C}" dt="2026-03-08T14:45:39.928" v="3593" actId="20577"/>
          <ac:spMkLst>
            <pc:docMk/>
            <pc:sldMk cId="1037257886" sldId="265"/>
            <ac:spMk id="3" creationId="{E04C29E1-0FF6-7114-4118-5B68E71110F6}"/>
          </ac:spMkLst>
        </pc:spChg>
      </pc:sldChg>
      <pc:sldChg chg="addSp modSp mod setBg">
        <pc:chgData name="Cornelia-Gabriela Blidaru (2434642)" userId="S::2434642@student.uwtsd.ac.uk::38bc7827-2a6e-4780-9760-814e0284f8c8" providerId="AD" clId="Web-{F0688334-8390-BB05-1D6E-DC70A8ED532C}" dt="2026-03-08T14:05:20.755" v="884" actId="20577"/>
        <pc:sldMkLst>
          <pc:docMk/>
          <pc:sldMk cId="702059637" sldId="270"/>
        </pc:sldMkLst>
        <pc:spChg chg="mod">
          <ac:chgData name="Cornelia-Gabriela Blidaru (2434642)" userId="S::2434642@student.uwtsd.ac.uk::38bc7827-2a6e-4780-9760-814e0284f8c8" providerId="AD" clId="Web-{F0688334-8390-BB05-1D6E-DC70A8ED532C}" dt="2026-03-08T14:05:20.755" v="884" actId="20577"/>
          <ac:spMkLst>
            <pc:docMk/>
            <pc:sldMk cId="702059637" sldId="270"/>
            <ac:spMk id="4" creationId="{0275301B-F9FE-639C-99FA-5A78A9B0F8AC}"/>
          </ac:spMkLst>
        </pc:spChg>
        <pc:spChg chg="add">
          <ac:chgData name="Cornelia-Gabriela Blidaru (2434642)" userId="S::2434642@student.uwtsd.ac.uk::38bc7827-2a6e-4780-9760-814e0284f8c8" providerId="AD" clId="Web-{F0688334-8390-BB05-1D6E-DC70A8ED532C}" dt="2026-03-08T13:37:13.199" v="5"/>
          <ac:spMkLst>
            <pc:docMk/>
            <pc:sldMk cId="702059637" sldId="270"/>
            <ac:spMk id="9" creationId="{4BC99CB9-DDAD-44A2-8A1C-E3AF4E72DF5C}"/>
          </ac:spMkLst>
        </pc:spChg>
        <pc:spChg chg="add">
          <ac:chgData name="Cornelia-Gabriela Blidaru (2434642)" userId="S::2434642@student.uwtsd.ac.uk::38bc7827-2a6e-4780-9760-814e0284f8c8" providerId="AD" clId="Web-{F0688334-8390-BB05-1D6E-DC70A8ED532C}" dt="2026-03-08T13:37:13.199" v="5"/>
          <ac:spMkLst>
            <pc:docMk/>
            <pc:sldMk cId="702059637" sldId="270"/>
            <ac:spMk id="11" creationId="{64053CBF-3932-45FF-8285-EE5146085F3A}"/>
          </ac:spMkLst>
        </pc:spChg>
        <pc:grpChg chg="add">
          <ac:chgData name="Cornelia-Gabriela Blidaru (2434642)" userId="S::2434642@student.uwtsd.ac.uk::38bc7827-2a6e-4780-9760-814e0284f8c8" providerId="AD" clId="Web-{F0688334-8390-BB05-1D6E-DC70A8ED532C}" dt="2026-03-08T13:37:13.199" v="5"/>
          <ac:grpSpMkLst>
            <pc:docMk/>
            <pc:sldMk cId="702059637" sldId="270"/>
            <ac:grpSpMk id="13" creationId="{2E751C04-BEA6-446B-A678-9C74819EBD4C}"/>
          </ac:grpSpMkLst>
        </pc:grpChg>
        <pc:grpChg chg="add">
          <ac:chgData name="Cornelia-Gabriela Blidaru (2434642)" userId="S::2434642@student.uwtsd.ac.uk::38bc7827-2a6e-4780-9760-814e0284f8c8" providerId="AD" clId="Web-{F0688334-8390-BB05-1D6E-DC70A8ED532C}" dt="2026-03-08T13:37:13.199" v="5"/>
          <ac:grpSpMkLst>
            <pc:docMk/>
            <pc:sldMk cId="702059637" sldId="270"/>
            <ac:grpSpMk id="19" creationId="{B63ACBA3-DEFD-4C6D-BBA0-64468FA99C2D}"/>
          </ac:grpSpMkLst>
        </pc:grpChg>
      </pc:sldChg>
      <pc:sldChg chg="addSp modSp mod setBg">
        <pc:chgData name="Cornelia-Gabriela Blidaru (2434642)" userId="S::2434642@student.uwtsd.ac.uk::38bc7827-2a6e-4780-9760-814e0284f8c8" providerId="AD" clId="Web-{F0688334-8390-BB05-1D6E-DC70A8ED532C}" dt="2026-03-08T14:05:44.599" v="894" actId="1076"/>
        <pc:sldMkLst>
          <pc:docMk/>
          <pc:sldMk cId="3321023050" sldId="271"/>
        </pc:sldMkLst>
        <pc:spChg chg="mod">
          <ac:chgData name="Cornelia-Gabriela Blidaru (2434642)" userId="S::2434642@student.uwtsd.ac.uk::38bc7827-2a6e-4780-9760-814e0284f8c8" providerId="AD" clId="Web-{F0688334-8390-BB05-1D6E-DC70A8ED532C}" dt="2026-03-08T14:05:44.599" v="894" actId="1076"/>
          <ac:spMkLst>
            <pc:docMk/>
            <pc:sldMk cId="3321023050" sldId="271"/>
            <ac:spMk id="2" creationId="{23379A11-1CF0-5125-F775-02C08085203B}"/>
          </ac:spMkLst>
        </pc:spChg>
        <pc:spChg chg="mod">
          <ac:chgData name="Cornelia-Gabriela Blidaru (2434642)" userId="S::2434642@student.uwtsd.ac.uk::38bc7827-2a6e-4780-9760-814e0284f8c8" providerId="AD" clId="Web-{F0688334-8390-BB05-1D6E-DC70A8ED532C}" dt="2026-03-08T14:05:39.037" v="893" actId="1076"/>
          <ac:spMkLst>
            <pc:docMk/>
            <pc:sldMk cId="3321023050" sldId="271"/>
            <ac:spMk id="3" creationId="{04A3744F-9B08-5DB9-23DC-76B7A65F7E67}"/>
          </ac:spMkLst>
        </pc:spChg>
        <pc:spChg chg="add">
          <ac:chgData name="Cornelia-Gabriela Blidaru (2434642)" userId="S::2434642@student.uwtsd.ac.uk::38bc7827-2a6e-4780-9760-814e0284f8c8" providerId="AD" clId="Web-{F0688334-8390-BB05-1D6E-DC70A8ED532C}" dt="2026-03-08T13:38:41.170" v="11"/>
          <ac:spMkLst>
            <pc:docMk/>
            <pc:sldMk cId="3321023050" sldId="271"/>
            <ac:spMk id="8" creationId="{4BC99CB9-DDAD-44A2-8A1C-E3AF4E72DF5C}"/>
          </ac:spMkLst>
        </pc:spChg>
        <pc:spChg chg="add">
          <ac:chgData name="Cornelia-Gabriela Blidaru (2434642)" userId="S::2434642@student.uwtsd.ac.uk::38bc7827-2a6e-4780-9760-814e0284f8c8" providerId="AD" clId="Web-{F0688334-8390-BB05-1D6E-DC70A8ED532C}" dt="2026-03-08T13:38:41.170" v="11"/>
          <ac:spMkLst>
            <pc:docMk/>
            <pc:sldMk cId="3321023050" sldId="271"/>
            <ac:spMk id="10" creationId="{64053CBF-3932-45FF-8285-EE5146085F3A}"/>
          </ac:spMkLst>
        </pc:spChg>
        <pc:grpChg chg="add">
          <ac:chgData name="Cornelia-Gabriela Blidaru (2434642)" userId="S::2434642@student.uwtsd.ac.uk::38bc7827-2a6e-4780-9760-814e0284f8c8" providerId="AD" clId="Web-{F0688334-8390-BB05-1D6E-DC70A8ED532C}" dt="2026-03-08T13:38:41.170" v="11"/>
          <ac:grpSpMkLst>
            <pc:docMk/>
            <pc:sldMk cId="3321023050" sldId="271"/>
            <ac:grpSpMk id="12" creationId="{2E751C04-BEA6-446B-A678-9C74819EBD4C}"/>
          </ac:grpSpMkLst>
        </pc:grpChg>
        <pc:grpChg chg="add">
          <ac:chgData name="Cornelia-Gabriela Blidaru (2434642)" userId="S::2434642@student.uwtsd.ac.uk::38bc7827-2a6e-4780-9760-814e0284f8c8" providerId="AD" clId="Web-{F0688334-8390-BB05-1D6E-DC70A8ED532C}" dt="2026-03-08T13:38:41.170" v="11"/>
          <ac:grpSpMkLst>
            <pc:docMk/>
            <pc:sldMk cId="3321023050" sldId="271"/>
            <ac:grpSpMk id="18" creationId="{B63ACBA3-DEFD-4C6D-BBA0-64468FA99C2D}"/>
          </ac:grpSpMkLst>
        </pc:grpChg>
      </pc:sldChg>
      <pc:sldChg chg="addSp modSp mod setBg">
        <pc:chgData name="Cornelia-Gabriela Blidaru (2434642)" userId="S::2434642@student.uwtsd.ac.uk::38bc7827-2a6e-4780-9760-814e0284f8c8" providerId="AD" clId="Web-{F0688334-8390-BB05-1D6E-DC70A8ED532C}" dt="2026-03-08T14:06:07.928" v="898" actId="20577"/>
        <pc:sldMkLst>
          <pc:docMk/>
          <pc:sldMk cId="1027608494" sldId="272"/>
        </pc:sldMkLst>
        <pc:spChg chg="mod">
          <ac:chgData name="Cornelia-Gabriela Blidaru (2434642)" userId="S::2434642@student.uwtsd.ac.uk::38bc7827-2a6e-4780-9760-814e0284f8c8" providerId="AD" clId="Web-{F0688334-8390-BB05-1D6E-DC70A8ED532C}" dt="2026-03-08T14:05:53.521" v="895" actId="20577"/>
          <ac:spMkLst>
            <pc:docMk/>
            <pc:sldMk cId="1027608494" sldId="272"/>
            <ac:spMk id="2" creationId="{8A50C2D0-4F0F-32FA-368C-29CAACE5786E}"/>
          </ac:spMkLst>
        </pc:spChg>
        <pc:spChg chg="mod">
          <ac:chgData name="Cornelia-Gabriela Blidaru (2434642)" userId="S::2434642@student.uwtsd.ac.uk::38bc7827-2a6e-4780-9760-814e0284f8c8" providerId="AD" clId="Web-{F0688334-8390-BB05-1D6E-DC70A8ED532C}" dt="2026-03-08T14:06:07.928" v="898" actId="20577"/>
          <ac:spMkLst>
            <pc:docMk/>
            <pc:sldMk cId="1027608494" sldId="272"/>
            <ac:spMk id="3" creationId="{E292113E-450D-CB08-601E-E45AB99509E7}"/>
          </ac:spMkLst>
        </pc:spChg>
        <pc:spChg chg="add">
          <ac:chgData name="Cornelia-Gabriela Blidaru (2434642)" userId="S::2434642@student.uwtsd.ac.uk::38bc7827-2a6e-4780-9760-814e0284f8c8" providerId="AD" clId="Web-{F0688334-8390-BB05-1D6E-DC70A8ED532C}" dt="2026-03-08T13:40:11.407" v="68"/>
          <ac:spMkLst>
            <pc:docMk/>
            <pc:sldMk cId="1027608494" sldId="272"/>
            <ac:spMk id="8" creationId="{4BC99CB9-DDAD-44A2-8A1C-E3AF4E72DF5C}"/>
          </ac:spMkLst>
        </pc:spChg>
        <pc:spChg chg="add">
          <ac:chgData name="Cornelia-Gabriela Blidaru (2434642)" userId="S::2434642@student.uwtsd.ac.uk::38bc7827-2a6e-4780-9760-814e0284f8c8" providerId="AD" clId="Web-{F0688334-8390-BB05-1D6E-DC70A8ED532C}" dt="2026-03-08T13:40:11.407" v="68"/>
          <ac:spMkLst>
            <pc:docMk/>
            <pc:sldMk cId="1027608494" sldId="272"/>
            <ac:spMk id="10" creationId="{64053CBF-3932-45FF-8285-EE5146085F3A}"/>
          </ac:spMkLst>
        </pc:spChg>
        <pc:grpChg chg="add">
          <ac:chgData name="Cornelia-Gabriela Blidaru (2434642)" userId="S::2434642@student.uwtsd.ac.uk::38bc7827-2a6e-4780-9760-814e0284f8c8" providerId="AD" clId="Web-{F0688334-8390-BB05-1D6E-DC70A8ED532C}" dt="2026-03-08T13:40:11.407" v="68"/>
          <ac:grpSpMkLst>
            <pc:docMk/>
            <pc:sldMk cId="1027608494" sldId="272"/>
            <ac:grpSpMk id="12" creationId="{2E751C04-BEA6-446B-A678-9C74819EBD4C}"/>
          </ac:grpSpMkLst>
        </pc:grpChg>
        <pc:grpChg chg="add">
          <ac:chgData name="Cornelia-Gabriela Blidaru (2434642)" userId="S::2434642@student.uwtsd.ac.uk::38bc7827-2a6e-4780-9760-814e0284f8c8" providerId="AD" clId="Web-{F0688334-8390-BB05-1D6E-DC70A8ED532C}" dt="2026-03-08T13:40:11.407" v="68"/>
          <ac:grpSpMkLst>
            <pc:docMk/>
            <pc:sldMk cId="1027608494" sldId="272"/>
            <ac:grpSpMk id="18" creationId="{B63ACBA3-DEFD-4C6D-BBA0-64468FA99C2D}"/>
          </ac:grpSpMkLst>
        </pc:grpChg>
      </pc:sldChg>
      <pc:sldChg chg="addSp delSp modSp">
        <pc:chgData name="Cornelia-Gabriela Blidaru (2434642)" userId="S::2434642@student.uwtsd.ac.uk::38bc7827-2a6e-4780-9760-814e0284f8c8" providerId="AD" clId="Web-{F0688334-8390-BB05-1D6E-DC70A8ED532C}" dt="2026-03-08T14:22:55.749" v="1912"/>
        <pc:sldMkLst>
          <pc:docMk/>
          <pc:sldMk cId="2661610389" sldId="273"/>
        </pc:sldMkLst>
        <pc:spChg chg="mod">
          <ac:chgData name="Cornelia-Gabriela Blidaru (2434642)" userId="S::2434642@student.uwtsd.ac.uk::38bc7827-2a6e-4780-9760-814e0284f8c8" providerId="AD" clId="Web-{F0688334-8390-BB05-1D6E-DC70A8ED532C}" dt="2026-03-08T14:10:47.108" v="1113" actId="20577"/>
          <ac:spMkLst>
            <pc:docMk/>
            <pc:sldMk cId="2661610389" sldId="273"/>
            <ac:spMk id="2" creationId="{F1DF348C-F75E-75E9-74BA-22A65FB9E02F}"/>
          </ac:spMkLst>
        </pc:spChg>
        <pc:spChg chg="mod">
          <ac:chgData name="Cornelia-Gabriela Blidaru (2434642)" userId="S::2434642@student.uwtsd.ac.uk::38bc7827-2a6e-4780-9760-814e0284f8c8" providerId="AD" clId="Web-{F0688334-8390-BB05-1D6E-DC70A8ED532C}" dt="2026-03-08T14:10:52.905" v="1115" actId="20577"/>
          <ac:spMkLst>
            <pc:docMk/>
            <pc:sldMk cId="2661610389" sldId="273"/>
            <ac:spMk id="5" creationId="{EF01DF79-6A6A-BA50-4722-FF4B95BC5503}"/>
          </ac:spMkLst>
        </pc:spChg>
        <pc:graphicFrameChg chg="add mod modGraphic">
          <ac:chgData name="Cornelia-Gabriela Blidaru (2434642)" userId="S::2434642@student.uwtsd.ac.uk::38bc7827-2a6e-4780-9760-814e0284f8c8" providerId="AD" clId="Web-{F0688334-8390-BB05-1D6E-DC70A8ED532C}" dt="2026-03-08T14:15:49.227" v="1391"/>
          <ac:graphicFrameMkLst>
            <pc:docMk/>
            <pc:sldMk cId="2661610389" sldId="273"/>
            <ac:graphicFrameMk id="4" creationId="{4DFF74C7-4397-39D6-8D71-D968FC67EC74}"/>
          </ac:graphicFrameMkLst>
        </pc:graphicFrameChg>
        <pc:graphicFrameChg chg="add mod modGraphic">
          <ac:chgData name="Cornelia-Gabriela Blidaru (2434642)" userId="S::2434642@student.uwtsd.ac.uk::38bc7827-2a6e-4780-9760-814e0284f8c8" providerId="AD" clId="Web-{F0688334-8390-BB05-1D6E-DC70A8ED532C}" dt="2026-03-08T14:18:10.199" v="1569"/>
          <ac:graphicFrameMkLst>
            <pc:docMk/>
            <pc:sldMk cId="2661610389" sldId="273"/>
            <ac:graphicFrameMk id="6" creationId="{8F253E49-0010-FEBB-B6FC-B010EED114AA}"/>
          </ac:graphicFrameMkLst>
        </pc:graphicFrameChg>
        <pc:graphicFrameChg chg="add mod modGraphic">
          <ac:chgData name="Cornelia-Gabriela Blidaru (2434642)" userId="S::2434642@student.uwtsd.ac.uk::38bc7827-2a6e-4780-9760-814e0284f8c8" providerId="AD" clId="Web-{F0688334-8390-BB05-1D6E-DC70A8ED532C}" dt="2026-03-08T14:19:40.935" v="1704"/>
          <ac:graphicFrameMkLst>
            <pc:docMk/>
            <pc:sldMk cId="2661610389" sldId="273"/>
            <ac:graphicFrameMk id="7" creationId="{5C0FB29C-E746-87E7-7CC5-FBCEC4BFEDD7}"/>
          </ac:graphicFrameMkLst>
        </pc:graphicFrameChg>
        <pc:graphicFrameChg chg="add mod modGraphic">
          <ac:chgData name="Cornelia-Gabriela Blidaru (2434642)" userId="S::2434642@student.uwtsd.ac.uk::38bc7827-2a6e-4780-9760-814e0284f8c8" providerId="AD" clId="Web-{F0688334-8390-BB05-1D6E-DC70A8ED532C}" dt="2026-03-08T14:21:25.936" v="1844"/>
          <ac:graphicFrameMkLst>
            <pc:docMk/>
            <pc:sldMk cId="2661610389" sldId="273"/>
            <ac:graphicFrameMk id="8" creationId="{3D616A23-5B5E-BE30-DAD0-8DBB6D5DCE76}"/>
          </ac:graphicFrameMkLst>
        </pc:graphicFrameChg>
        <pc:graphicFrameChg chg="add mod modGraphic">
          <ac:chgData name="Cornelia-Gabriela Blidaru (2434642)" userId="S::2434642@student.uwtsd.ac.uk::38bc7827-2a6e-4780-9760-814e0284f8c8" providerId="AD" clId="Web-{F0688334-8390-BB05-1D6E-DC70A8ED532C}" dt="2026-03-08T14:22:55.749" v="1912"/>
          <ac:graphicFrameMkLst>
            <pc:docMk/>
            <pc:sldMk cId="2661610389" sldId="273"/>
            <ac:graphicFrameMk id="9" creationId="{9B6EC66B-9731-52A4-FC53-FE69EACDA872}"/>
          </ac:graphicFrameMkLst>
        </pc:graphicFrameChg>
      </pc:sldChg>
      <pc:sldChg chg="addSp modSp mod setBg">
        <pc:chgData name="Cornelia-Gabriela Blidaru (2434642)" userId="S::2434642@student.uwtsd.ac.uk::38bc7827-2a6e-4780-9760-814e0284f8c8" providerId="AD" clId="Web-{F0688334-8390-BB05-1D6E-DC70A8ED532C}" dt="2026-03-08T14:06:29.478" v="903" actId="20577"/>
        <pc:sldMkLst>
          <pc:docMk/>
          <pc:sldMk cId="860344735" sldId="274"/>
        </pc:sldMkLst>
        <pc:spChg chg="mod">
          <ac:chgData name="Cornelia-Gabriela Blidaru (2434642)" userId="S::2434642@student.uwtsd.ac.uk::38bc7827-2a6e-4780-9760-814e0284f8c8" providerId="AD" clId="Web-{F0688334-8390-BB05-1D6E-DC70A8ED532C}" dt="2026-03-08T14:06:29.478" v="903" actId="20577"/>
          <ac:spMkLst>
            <pc:docMk/>
            <pc:sldMk cId="860344735" sldId="274"/>
            <ac:spMk id="2" creationId="{A4625D9A-89A8-7973-B86A-02BB98C95A4B}"/>
          </ac:spMkLst>
        </pc:spChg>
        <pc:spChg chg="mod">
          <ac:chgData name="Cornelia-Gabriela Blidaru (2434642)" userId="S::2434642@student.uwtsd.ac.uk::38bc7827-2a6e-4780-9760-814e0284f8c8" providerId="AD" clId="Web-{F0688334-8390-BB05-1D6E-DC70A8ED532C}" dt="2026-03-08T13:41:21.221" v="77"/>
          <ac:spMkLst>
            <pc:docMk/>
            <pc:sldMk cId="860344735" sldId="274"/>
            <ac:spMk id="3" creationId="{5A83545D-6FBE-2985-5F35-4C84283CFC53}"/>
          </ac:spMkLst>
        </pc:spChg>
        <pc:spChg chg="add">
          <ac:chgData name="Cornelia-Gabriela Blidaru (2434642)" userId="S::2434642@student.uwtsd.ac.uk::38bc7827-2a6e-4780-9760-814e0284f8c8" providerId="AD" clId="Web-{F0688334-8390-BB05-1D6E-DC70A8ED532C}" dt="2026-03-08T13:41:21.221" v="77"/>
          <ac:spMkLst>
            <pc:docMk/>
            <pc:sldMk cId="860344735" sldId="274"/>
            <ac:spMk id="8" creationId="{4BC99CB9-DDAD-44A2-8A1C-E3AF4E72DF5C}"/>
          </ac:spMkLst>
        </pc:spChg>
        <pc:spChg chg="add">
          <ac:chgData name="Cornelia-Gabriela Blidaru (2434642)" userId="S::2434642@student.uwtsd.ac.uk::38bc7827-2a6e-4780-9760-814e0284f8c8" providerId="AD" clId="Web-{F0688334-8390-BB05-1D6E-DC70A8ED532C}" dt="2026-03-08T13:41:21.221" v="77"/>
          <ac:spMkLst>
            <pc:docMk/>
            <pc:sldMk cId="860344735" sldId="274"/>
            <ac:spMk id="10" creationId="{64053CBF-3932-45FF-8285-EE5146085F3A}"/>
          </ac:spMkLst>
        </pc:spChg>
        <pc:grpChg chg="add">
          <ac:chgData name="Cornelia-Gabriela Blidaru (2434642)" userId="S::2434642@student.uwtsd.ac.uk::38bc7827-2a6e-4780-9760-814e0284f8c8" providerId="AD" clId="Web-{F0688334-8390-BB05-1D6E-DC70A8ED532C}" dt="2026-03-08T13:41:21.221" v="77"/>
          <ac:grpSpMkLst>
            <pc:docMk/>
            <pc:sldMk cId="860344735" sldId="274"/>
            <ac:grpSpMk id="12" creationId="{2E751C04-BEA6-446B-A678-9C74819EBD4C}"/>
          </ac:grpSpMkLst>
        </pc:grpChg>
        <pc:grpChg chg="add">
          <ac:chgData name="Cornelia-Gabriela Blidaru (2434642)" userId="S::2434642@student.uwtsd.ac.uk::38bc7827-2a6e-4780-9760-814e0284f8c8" providerId="AD" clId="Web-{F0688334-8390-BB05-1D6E-DC70A8ED532C}" dt="2026-03-08T13:41:21.221" v="77"/>
          <ac:grpSpMkLst>
            <pc:docMk/>
            <pc:sldMk cId="860344735" sldId="274"/>
            <ac:grpSpMk id="18" creationId="{B63ACBA3-DEFD-4C6D-BBA0-64468FA99C2D}"/>
          </ac:grpSpMkLst>
        </pc:grpChg>
      </pc:sldChg>
      <pc:sldChg chg="delSp modSp">
        <pc:chgData name="Cornelia-Gabriela Blidaru (2434642)" userId="S::2434642@student.uwtsd.ac.uk::38bc7827-2a6e-4780-9760-814e0284f8c8" providerId="AD" clId="Web-{F0688334-8390-BB05-1D6E-DC70A8ED532C}" dt="2026-03-08T14:09:18.118" v="1061"/>
        <pc:sldMkLst>
          <pc:docMk/>
          <pc:sldMk cId="2496961718" sldId="336"/>
        </pc:sldMkLst>
        <pc:spChg chg="mod">
          <ac:chgData name="Cornelia-Gabriela Blidaru (2434642)" userId="S::2434642@student.uwtsd.ac.uk::38bc7827-2a6e-4780-9760-814e0284f8c8" providerId="AD" clId="Web-{F0688334-8390-BB05-1D6E-DC70A8ED532C}" dt="2026-03-08T13:46:44.085" v="353" actId="20577"/>
          <ac:spMkLst>
            <pc:docMk/>
            <pc:sldMk cId="2496961718" sldId="336"/>
            <ac:spMk id="6" creationId="{BF06D522-2E79-CDE6-025D-40436EF041A1}"/>
          </ac:spMkLst>
        </pc:spChg>
        <pc:graphicFrameChg chg="mod modGraphic">
          <ac:chgData name="Cornelia-Gabriela Blidaru (2434642)" userId="S::2434642@student.uwtsd.ac.uk::38bc7827-2a6e-4780-9760-814e0284f8c8" providerId="AD" clId="Web-{F0688334-8390-BB05-1D6E-DC70A8ED532C}" dt="2026-03-08T14:09:18.118" v="1061"/>
          <ac:graphicFrameMkLst>
            <pc:docMk/>
            <pc:sldMk cId="2496961718" sldId="336"/>
            <ac:graphicFrameMk id="5" creationId="{A2EE408F-2C4B-7EA4-C94A-EC225621176C}"/>
          </ac:graphicFrameMkLst>
        </pc:graphicFrameChg>
      </pc:sldChg>
      <pc:sldChg chg="addSp delSp modSp">
        <pc:chgData name="Cornelia-Gabriela Blidaru (2434642)" userId="S::2434642@student.uwtsd.ac.uk::38bc7827-2a6e-4780-9760-814e0284f8c8" providerId="AD" clId="Web-{F0688334-8390-BB05-1D6E-DC70A8ED532C}" dt="2026-03-08T14:37:56.838" v="3160"/>
        <pc:sldMkLst>
          <pc:docMk/>
          <pc:sldMk cId="2319079123" sldId="337"/>
        </pc:sldMkLst>
        <pc:spChg chg="mod">
          <ac:chgData name="Cornelia-Gabriela Blidaru (2434642)" userId="S::2434642@student.uwtsd.ac.uk::38bc7827-2a6e-4780-9760-814e0284f8c8" providerId="AD" clId="Web-{F0688334-8390-BB05-1D6E-DC70A8ED532C}" dt="2026-03-08T14:28:53.573" v="2395" actId="1076"/>
          <ac:spMkLst>
            <pc:docMk/>
            <pc:sldMk cId="2319079123" sldId="337"/>
            <ac:spMk id="2" creationId="{F6A380E8-2AC0-F0B7-9432-FB8903B92FD6}"/>
          </ac:spMkLst>
        </pc:spChg>
        <pc:graphicFrameChg chg="add mod modGraphic">
          <ac:chgData name="Cornelia-Gabriela Blidaru (2434642)" userId="S::2434642@student.uwtsd.ac.uk::38bc7827-2a6e-4780-9760-814e0284f8c8" providerId="AD" clId="Web-{F0688334-8390-BB05-1D6E-DC70A8ED532C}" dt="2026-03-08T14:37:56.838" v="3160"/>
          <ac:graphicFrameMkLst>
            <pc:docMk/>
            <pc:sldMk cId="2319079123" sldId="337"/>
            <ac:graphicFrameMk id="4" creationId="{BF6A2E20-D929-EC78-0F84-2BD9DC3D555D}"/>
          </ac:graphicFrameMkLst>
        </pc:graphicFrameChg>
        <pc:graphicFrameChg chg="add mod modGraphic">
          <ac:chgData name="Cornelia-Gabriela Blidaru (2434642)" userId="S::2434642@student.uwtsd.ac.uk::38bc7827-2a6e-4780-9760-814e0284f8c8" providerId="AD" clId="Web-{F0688334-8390-BB05-1D6E-DC70A8ED532C}" dt="2026-03-08T14:32:36.362" v="2675"/>
          <ac:graphicFrameMkLst>
            <pc:docMk/>
            <pc:sldMk cId="2319079123" sldId="337"/>
            <ac:graphicFrameMk id="6" creationId="{3A4738BD-7FA5-CD39-418E-C42DE1EAE857}"/>
          </ac:graphicFrameMkLst>
        </pc:graphicFrameChg>
        <pc:graphicFrameChg chg="add mod modGraphic">
          <ac:chgData name="Cornelia-Gabriela Blidaru (2434642)" userId="S::2434642@student.uwtsd.ac.uk::38bc7827-2a6e-4780-9760-814e0284f8c8" providerId="AD" clId="Web-{F0688334-8390-BB05-1D6E-DC70A8ED532C}" dt="2026-03-08T14:33:59.725" v="2804"/>
          <ac:graphicFrameMkLst>
            <pc:docMk/>
            <pc:sldMk cId="2319079123" sldId="337"/>
            <ac:graphicFrameMk id="7" creationId="{F2CB33EC-781B-3C32-CFD9-CBE951F1B30E}"/>
          </ac:graphicFrameMkLst>
        </pc:graphicFrameChg>
        <pc:graphicFrameChg chg="add mod modGraphic">
          <ac:chgData name="Cornelia-Gabriela Blidaru (2434642)" userId="S::2434642@student.uwtsd.ac.uk::38bc7827-2a6e-4780-9760-814e0284f8c8" providerId="AD" clId="Web-{F0688334-8390-BB05-1D6E-DC70A8ED532C}" dt="2026-03-08T14:34:59.226" v="2903"/>
          <ac:graphicFrameMkLst>
            <pc:docMk/>
            <pc:sldMk cId="2319079123" sldId="337"/>
            <ac:graphicFrameMk id="8" creationId="{BB99CEF3-3889-C903-C1FB-EAA00CB74712}"/>
          </ac:graphicFrameMkLst>
        </pc:graphicFrameChg>
        <pc:graphicFrameChg chg="add mod modGraphic">
          <ac:chgData name="Cornelia-Gabriela Blidaru (2434642)" userId="S::2434642@student.uwtsd.ac.uk::38bc7827-2a6e-4780-9760-814e0284f8c8" providerId="AD" clId="Web-{F0688334-8390-BB05-1D6E-DC70A8ED532C}" dt="2026-03-08T14:35:34.820" v="2954"/>
          <ac:graphicFrameMkLst>
            <pc:docMk/>
            <pc:sldMk cId="2319079123" sldId="337"/>
            <ac:graphicFrameMk id="9" creationId="{92D76C2A-4774-F679-F2A3-16247AE8EAC3}"/>
          </ac:graphicFrameMkLst>
        </pc:graphicFrameChg>
      </pc:sldChg>
      <pc:sldChg chg="addSp delSp modSp">
        <pc:chgData name="Cornelia-Gabriela Blidaru (2434642)" userId="S::2434642@student.uwtsd.ac.uk::38bc7827-2a6e-4780-9760-814e0284f8c8" providerId="AD" clId="Web-{F0688334-8390-BB05-1D6E-DC70A8ED532C}" dt="2026-03-08T14:44:03.891" v="3512" actId="20577"/>
        <pc:sldMkLst>
          <pc:docMk/>
          <pc:sldMk cId="642852813" sldId="363"/>
        </pc:sldMkLst>
        <pc:spChg chg="mod">
          <ac:chgData name="Cornelia-Gabriela Blidaru (2434642)" userId="S::2434642@student.uwtsd.ac.uk::38bc7827-2a6e-4780-9760-814e0284f8c8" providerId="AD" clId="Web-{F0688334-8390-BB05-1D6E-DC70A8ED532C}" dt="2026-03-08T14:43:41.171" v="3485" actId="20577"/>
          <ac:spMkLst>
            <pc:docMk/>
            <pc:sldMk cId="642852813" sldId="363"/>
            <ac:spMk id="22" creationId="{280A6708-DF3B-47D7-80AD-BED7584E4872}"/>
          </ac:spMkLst>
        </pc:spChg>
        <pc:spChg chg="mod">
          <ac:chgData name="Cornelia-Gabriela Blidaru (2434642)" userId="S::2434642@student.uwtsd.ac.uk::38bc7827-2a6e-4780-9760-814e0284f8c8" providerId="AD" clId="Web-{F0688334-8390-BB05-1D6E-DC70A8ED532C}" dt="2026-03-08T14:43:22.686" v="3471" actId="20577"/>
          <ac:spMkLst>
            <pc:docMk/>
            <pc:sldMk cId="642852813" sldId="363"/>
            <ac:spMk id="23" creationId="{8F167E83-1CE4-F3CA-7557-1CDDF3628DBE}"/>
          </ac:spMkLst>
        </pc:spChg>
        <pc:spChg chg="mod">
          <ac:chgData name="Cornelia-Gabriela Blidaru (2434642)" userId="S::2434642@student.uwtsd.ac.uk::38bc7827-2a6e-4780-9760-814e0284f8c8" providerId="AD" clId="Web-{F0688334-8390-BB05-1D6E-DC70A8ED532C}" dt="2026-03-08T14:40:47.375" v="3321" actId="20577"/>
          <ac:spMkLst>
            <pc:docMk/>
            <pc:sldMk cId="642852813" sldId="363"/>
            <ac:spMk id="24" creationId="{B2F0A62B-BCD1-8AD8-F315-6F09A31F7FFE}"/>
          </ac:spMkLst>
        </pc:spChg>
        <pc:spChg chg="mod">
          <ac:chgData name="Cornelia-Gabriela Blidaru (2434642)" userId="S::2434642@student.uwtsd.ac.uk::38bc7827-2a6e-4780-9760-814e0284f8c8" providerId="AD" clId="Web-{F0688334-8390-BB05-1D6E-DC70A8ED532C}" dt="2026-03-08T14:41:05.221" v="3338" actId="20577"/>
          <ac:spMkLst>
            <pc:docMk/>
            <pc:sldMk cId="642852813" sldId="363"/>
            <ac:spMk id="25" creationId="{2A30538D-67ED-A3A1-CFA1-39377D70B9B9}"/>
          </ac:spMkLst>
        </pc:spChg>
        <pc:spChg chg="add del mod">
          <ac:chgData name="Cornelia-Gabriela Blidaru (2434642)" userId="S::2434642@student.uwtsd.ac.uk::38bc7827-2a6e-4780-9760-814e0284f8c8" providerId="AD" clId="Web-{F0688334-8390-BB05-1D6E-DC70A8ED532C}" dt="2026-03-08T14:43:02.950" v="3449" actId="20577"/>
          <ac:spMkLst>
            <pc:docMk/>
            <pc:sldMk cId="642852813" sldId="363"/>
            <ac:spMk id="26" creationId="{19E1DBE5-167E-78C1-BCD0-8D2DCE9A4F68}"/>
          </ac:spMkLst>
        </pc:spChg>
        <pc:spChg chg="mod">
          <ac:chgData name="Cornelia-Gabriela Blidaru (2434642)" userId="S::2434642@student.uwtsd.ac.uk::38bc7827-2a6e-4780-9760-814e0284f8c8" providerId="AD" clId="Web-{F0688334-8390-BB05-1D6E-DC70A8ED532C}" dt="2026-03-08T14:42:37.167" v="3430" actId="20577"/>
          <ac:spMkLst>
            <pc:docMk/>
            <pc:sldMk cId="642852813" sldId="363"/>
            <ac:spMk id="27" creationId="{BDD08689-6B7D-0F8F-480D-F4AAD7FE2D5B}"/>
          </ac:spMkLst>
        </pc:spChg>
        <pc:spChg chg="mod">
          <ac:chgData name="Cornelia-Gabriela Blidaru (2434642)" userId="S::2434642@student.uwtsd.ac.uk::38bc7827-2a6e-4780-9760-814e0284f8c8" providerId="AD" clId="Web-{F0688334-8390-BB05-1D6E-DC70A8ED532C}" dt="2026-03-08T14:42:09.243" v="3396" actId="20577"/>
          <ac:spMkLst>
            <pc:docMk/>
            <pc:sldMk cId="642852813" sldId="363"/>
            <ac:spMk id="28" creationId="{44AB04F4-8499-0CBD-C2DD-C750D2568FD9}"/>
          </ac:spMkLst>
        </pc:spChg>
        <pc:spChg chg="mod">
          <ac:chgData name="Cornelia-Gabriela Blidaru (2434642)" userId="S::2434642@student.uwtsd.ac.uk::38bc7827-2a6e-4780-9760-814e0284f8c8" providerId="AD" clId="Web-{F0688334-8390-BB05-1D6E-DC70A8ED532C}" dt="2026-03-08T14:41:46.584" v="3377" actId="20577"/>
          <ac:spMkLst>
            <pc:docMk/>
            <pc:sldMk cId="642852813" sldId="363"/>
            <ac:spMk id="29" creationId="{327A92EC-E2CD-E0BC-131F-C601B5DE7C4F}"/>
          </ac:spMkLst>
        </pc:spChg>
        <pc:spChg chg="mod">
          <ac:chgData name="Cornelia-Gabriela Blidaru (2434642)" userId="S::2434642@student.uwtsd.ac.uk::38bc7827-2a6e-4780-9760-814e0284f8c8" providerId="AD" clId="Web-{F0688334-8390-BB05-1D6E-DC70A8ED532C}" dt="2026-03-08T14:39:52.948" v="3263" actId="20577"/>
          <ac:spMkLst>
            <pc:docMk/>
            <pc:sldMk cId="642852813" sldId="363"/>
            <ac:spMk id="30" creationId="{93894965-CBAF-C3E0-3A1E-98F25A8DA3BD}"/>
          </ac:spMkLst>
        </pc:spChg>
        <pc:spChg chg="mod">
          <ac:chgData name="Cornelia-Gabriela Blidaru (2434642)" userId="S::2434642@student.uwtsd.ac.uk::38bc7827-2a6e-4780-9760-814e0284f8c8" providerId="AD" clId="Web-{F0688334-8390-BB05-1D6E-DC70A8ED532C}" dt="2026-03-08T14:39:22.308" v="3228" actId="20577"/>
          <ac:spMkLst>
            <pc:docMk/>
            <pc:sldMk cId="642852813" sldId="363"/>
            <ac:spMk id="31" creationId="{D3B994F6-BB20-88F1-925A-272C4C1BB063}"/>
          </ac:spMkLst>
        </pc:spChg>
        <pc:spChg chg="mod">
          <ac:chgData name="Cornelia-Gabriela Blidaru (2434642)" userId="S::2434642@student.uwtsd.ac.uk::38bc7827-2a6e-4780-9760-814e0284f8c8" providerId="AD" clId="Web-{F0688334-8390-BB05-1D6E-DC70A8ED532C}" dt="2026-03-08T14:39:34.964" v="3244" actId="20577"/>
          <ac:spMkLst>
            <pc:docMk/>
            <pc:sldMk cId="642852813" sldId="363"/>
            <ac:spMk id="32" creationId="{5DB6A20C-CFF4-B26B-E98B-7BE2AD6107BC}"/>
          </ac:spMkLst>
        </pc:spChg>
        <pc:spChg chg="add del mod">
          <ac:chgData name="Cornelia-Gabriela Blidaru (2434642)" userId="S::2434642@student.uwtsd.ac.uk::38bc7827-2a6e-4780-9760-814e0284f8c8" providerId="AD" clId="Web-{F0688334-8390-BB05-1D6E-DC70A8ED532C}" dt="2026-03-08T14:40:36.077" v="3309" actId="20577"/>
          <ac:spMkLst>
            <pc:docMk/>
            <pc:sldMk cId="642852813" sldId="363"/>
            <ac:spMk id="33" creationId="{41489ABC-2CE6-75F6-77BF-F7A56B625F65}"/>
          </ac:spMkLst>
        </pc:spChg>
        <pc:spChg chg="add del mod">
          <ac:chgData name="Cornelia-Gabriela Blidaru (2434642)" userId="S::2434642@student.uwtsd.ac.uk::38bc7827-2a6e-4780-9760-814e0284f8c8" providerId="AD" clId="Web-{F0688334-8390-BB05-1D6E-DC70A8ED532C}" dt="2026-03-08T14:41:30.614" v="3358" actId="20577"/>
          <ac:spMkLst>
            <pc:docMk/>
            <pc:sldMk cId="642852813" sldId="363"/>
            <ac:spMk id="34" creationId="{18A0BA3C-0398-33B0-8A61-9B6B82677B43}"/>
          </ac:spMkLst>
        </pc:spChg>
        <pc:spChg chg="mod">
          <ac:chgData name="Cornelia-Gabriela Blidaru (2434642)" userId="S::2434642@student.uwtsd.ac.uk::38bc7827-2a6e-4780-9760-814e0284f8c8" providerId="AD" clId="Web-{F0688334-8390-BB05-1D6E-DC70A8ED532C}" dt="2026-03-08T14:42:21.384" v="3414" actId="20577"/>
          <ac:spMkLst>
            <pc:docMk/>
            <pc:sldMk cId="642852813" sldId="363"/>
            <ac:spMk id="35" creationId="{25280725-B1FF-C78B-7A5D-9000F381FF02}"/>
          </ac:spMkLst>
        </pc:spChg>
        <pc:spChg chg="mod">
          <ac:chgData name="Cornelia-Gabriela Blidaru (2434642)" userId="S::2434642@student.uwtsd.ac.uk::38bc7827-2a6e-4780-9760-814e0284f8c8" providerId="AD" clId="Web-{F0688334-8390-BB05-1D6E-DC70A8ED532C}" dt="2026-03-08T14:40:18.825" v="3294" actId="20577"/>
          <ac:spMkLst>
            <pc:docMk/>
            <pc:sldMk cId="642852813" sldId="363"/>
            <ac:spMk id="37" creationId="{B1E4133F-2751-3952-C07B-9EBB9CE035BD}"/>
          </ac:spMkLst>
        </pc:spChg>
        <pc:spChg chg="mod">
          <ac:chgData name="Cornelia-Gabriela Blidaru (2434642)" userId="S::2434642@student.uwtsd.ac.uk::38bc7827-2a6e-4780-9760-814e0284f8c8" providerId="AD" clId="Web-{F0688334-8390-BB05-1D6E-DC70A8ED532C}" dt="2026-03-08T14:44:03.891" v="3512" actId="20577"/>
          <ac:spMkLst>
            <pc:docMk/>
            <pc:sldMk cId="642852813" sldId="363"/>
            <ac:spMk id="38" creationId="{CE1BD776-63C4-D3EE-069C-C9BBE2DC4B45}"/>
          </ac:spMkLst>
        </pc:spChg>
        <pc:spChg chg="mod">
          <ac:chgData name="Cornelia-Gabriela Blidaru (2434642)" userId="S::2434642@student.uwtsd.ac.uk::38bc7827-2a6e-4780-9760-814e0284f8c8" providerId="AD" clId="Web-{F0688334-8390-BB05-1D6E-DC70A8ED532C}" dt="2026-03-08T14:38:47.104" v="3201" actId="20577"/>
          <ac:spMkLst>
            <pc:docMk/>
            <pc:sldMk cId="642852813" sldId="363"/>
            <ac:spMk id="39" creationId="{D9B946EB-160F-14E8-6E65-A3ACFE53BA8E}"/>
          </ac:spMkLst>
        </pc:spChg>
        <pc:spChg chg="add del mod">
          <ac:chgData name="Cornelia-Gabriela Blidaru (2434642)" userId="S::2434642@student.uwtsd.ac.uk::38bc7827-2a6e-4780-9760-814e0284f8c8" providerId="AD" clId="Web-{F0688334-8390-BB05-1D6E-DC70A8ED532C}" dt="2026-03-08T14:39:18.901" v="3226" actId="20577"/>
          <ac:spMkLst>
            <pc:docMk/>
            <pc:sldMk cId="642852813" sldId="363"/>
            <ac:spMk id="40" creationId="{1A129B97-8AB0-A07D-27D5-16E805A4DFB6}"/>
          </ac:spMkLst>
        </pc:spChg>
        <pc:cxnChg chg="mod">
          <ac:chgData name="Cornelia-Gabriela Blidaru (2434642)" userId="S::2434642@student.uwtsd.ac.uk::38bc7827-2a6e-4780-9760-814e0284f8c8" providerId="AD" clId="Web-{F0688334-8390-BB05-1D6E-DC70A8ED532C}" dt="2026-03-08T14:40:26.201" v="3296"/>
          <ac:cxnSpMkLst>
            <pc:docMk/>
            <pc:sldMk cId="642852813" sldId="363"/>
            <ac:cxnSpMk id="15" creationId="{7629CFFD-B4EB-9320-8F6D-4F5EB8E5314C}"/>
          </ac:cxnSpMkLst>
        </pc:cxnChg>
      </pc:sldChg>
    </pc:docChg>
  </pc:docChgLst>
  <pc:docChgLst>
    <pc:chgData name="Cornelia-Gabriela Blidaru (2434642)" userId="S::2434642@student.uwtsd.ac.uk::38bc7827-2a6e-4780-9760-814e0284f8c8" providerId="AD" clId="Web-{A9CED5AF-90F6-92C0-D4D1-7FAAFA86A237}"/>
    <pc:docChg chg="modSld">
      <pc:chgData name="Cornelia-Gabriela Blidaru (2434642)" userId="S::2434642@student.uwtsd.ac.uk::38bc7827-2a6e-4780-9760-814e0284f8c8" providerId="AD" clId="Web-{A9CED5AF-90F6-92C0-D4D1-7FAAFA86A237}" dt="2026-03-15T10:38:28.042" v="3" actId="20577"/>
      <pc:docMkLst>
        <pc:docMk/>
      </pc:docMkLst>
      <pc:sldChg chg="modSp">
        <pc:chgData name="Cornelia-Gabriela Blidaru (2434642)" userId="S::2434642@student.uwtsd.ac.uk::38bc7827-2a6e-4780-9760-814e0284f8c8" providerId="AD" clId="Web-{A9CED5AF-90F6-92C0-D4D1-7FAAFA86A237}" dt="2026-03-15T10:38:28.042" v="3" actId="20577"/>
        <pc:sldMkLst>
          <pc:docMk/>
          <pc:sldMk cId="2451324015" sldId="263"/>
        </pc:sldMkLst>
        <pc:spChg chg="mod">
          <ac:chgData name="Cornelia-Gabriela Blidaru (2434642)" userId="S::2434642@student.uwtsd.ac.uk::38bc7827-2a6e-4780-9760-814e0284f8c8" providerId="AD" clId="Web-{A9CED5AF-90F6-92C0-D4D1-7FAAFA86A237}" dt="2026-03-15T10:38:28.042" v="3" actId="20577"/>
          <ac:spMkLst>
            <pc:docMk/>
            <pc:sldMk cId="2451324015" sldId="263"/>
            <ac:spMk id="3" creationId="{E04C29E1-0FF6-7114-4118-5B68E71110F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15/03/2026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15/03/2026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15/03/2026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15/03/2026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15/03/2026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15/03/2026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15/03/2026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15/03/2026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15/03/2026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15/03/2026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15/03/2026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15/03/2026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4" name="Freeform: Shape 13">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0275301B-F9FE-639C-99FA-5A78A9B0F8AC}"/>
              </a:ext>
            </a:extLst>
          </p:cNvPr>
          <p:cNvSpPr txBox="1"/>
          <p:nvPr/>
        </p:nvSpPr>
        <p:spPr>
          <a:xfrm>
            <a:off x="2865355" y="1237622"/>
            <a:ext cx="5709721" cy="2430864"/>
          </a:xfrm>
          <a:prstGeom prst="rect">
            <a:avLst/>
          </a:prstGeom>
        </p:spPr>
        <p:txBody>
          <a:bodyPr vert="horz" lIns="91440" tIns="45720" rIns="91440" bIns="45720" rtlCol="0" anchor="t">
            <a:noAutofit/>
          </a:bodyPr>
          <a:lstStyle/>
          <a:p>
            <a:pPr>
              <a:lnSpc>
                <a:spcPct val="90000"/>
              </a:lnSpc>
              <a:spcAft>
                <a:spcPts val="600"/>
              </a:spcAft>
            </a:pPr>
            <a:r>
              <a:rPr lang="en-US" sz="3600">
                <a:latin typeface="Arial"/>
                <a:cs typeface="Arial"/>
              </a:rPr>
              <a:t>Student </a:t>
            </a:r>
            <a:r>
              <a:rPr lang="en-US" sz="3600" err="1">
                <a:latin typeface="Arial"/>
                <a:cs typeface="Arial"/>
              </a:rPr>
              <a:t>Name:Cornelia</a:t>
            </a:r>
            <a:r>
              <a:rPr lang="en-US" sz="3600">
                <a:latin typeface="Arial"/>
                <a:cs typeface="Arial"/>
              </a:rPr>
              <a:t> </a:t>
            </a:r>
            <a:r>
              <a:rPr lang="en-US" sz="3600" err="1">
                <a:latin typeface="Arial"/>
                <a:cs typeface="Arial"/>
              </a:rPr>
              <a:t>Blidaru</a:t>
            </a:r>
            <a:br>
              <a:rPr lang="en-US" sz="3600">
                <a:latin typeface="Arial"/>
                <a:cs typeface="Arial"/>
              </a:rPr>
            </a:br>
            <a:r>
              <a:rPr lang="en-US" sz="3600">
                <a:latin typeface="Arial"/>
                <a:cs typeface="Arial"/>
              </a:rPr>
              <a:t>Student id:2434642</a:t>
            </a:r>
            <a:br>
              <a:rPr lang="en-US" sz="3600">
                <a:latin typeface="Arial"/>
                <a:cs typeface="Arial"/>
              </a:rPr>
            </a:br>
            <a:r>
              <a:rPr lang="en-US" sz="3600">
                <a:latin typeface="Arial"/>
                <a:cs typeface="Arial"/>
              </a:rPr>
              <a:t>Lecturer name: </a:t>
            </a:r>
            <a:r>
              <a:rPr lang="en-US" sz="3600" err="1">
                <a:latin typeface="Arial"/>
                <a:cs typeface="Arial"/>
              </a:rPr>
              <a:t>Cheijoke</a:t>
            </a:r>
            <a:r>
              <a:rPr lang="en-US" sz="3600">
                <a:latin typeface="Arial"/>
                <a:cs typeface="Arial"/>
              </a:rPr>
              <a:t> UBA</a:t>
            </a:r>
            <a:br>
              <a:rPr lang="en-US" sz="3600">
                <a:latin typeface="Arial"/>
                <a:cs typeface="Arial"/>
              </a:rPr>
            </a:br>
            <a:r>
              <a:rPr lang="en-US" sz="3600">
                <a:latin typeface="Arial"/>
                <a:cs typeface="Arial"/>
              </a:rPr>
              <a:t>Module name: Problem Solving and Decision Making</a:t>
            </a:r>
            <a:endParaRPr lang="en-US">
              <a:ea typeface="Calibri" panose="020F0502020204030204"/>
              <a:cs typeface="Calibri" panose="020F0502020204030204"/>
            </a:endParaRPr>
          </a:p>
        </p:txBody>
      </p:sp>
      <p:grpSp>
        <p:nvGrpSpPr>
          <p:cNvPr id="19" name="Group 18">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0" name="Freeform: Shape 19">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226905" y="-10225"/>
            <a:ext cx="5754696" cy="1837349"/>
          </a:xfrm>
        </p:spPr>
        <p:txBody>
          <a:bodyPr>
            <a:normAutofit/>
          </a:bodyPr>
          <a:lstStyle/>
          <a:p>
            <a:pPr algn="ctr"/>
            <a:r>
              <a:rPr lang="en-GB" sz="3600" b="1" u="sng">
                <a:solidFill>
                  <a:schemeClr val="tx2"/>
                </a:solidFill>
                <a:latin typeface="Arial"/>
                <a:cs typeface="Arial"/>
              </a:rPr>
              <a:t>Overview </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383412" y="1618622"/>
            <a:ext cx="5709721" cy="2430864"/>
          </a:xfrm>
        </p:spPr>
        <p:txBody>
          <a:bodyPr vert="horz" lIns="91440" tIns="45720" rIns="91440" bIns="45720" rtlCol="0" anchor="t">
            <a:noAutofit/>
          </a:bodyPr>
          <a:lstStyle/>
          <a:p>
            <a:endParaRPr lang="en-GB" sz="2400">
              <a:solidFill>
                <a:schemeClr val="tx2"/>
              </a:solidFill>
              <a:latin typeface="Arial" panose="020B0604020202020204" pitchFamily="34" charset="0"/>
              <a:cs typeface="Arial" panose="020B0604020202020204" pitchFamily="34" charset="0"/>
            </a:endParaRPr>
          </a:p>
          <a:p>
            <a:r>
              <a:rPr lang="en-US" sz="2400">
                <a:solidFill>
                  <a:schemeClr val="tx2"/>
                </a:solidFill>
                <a:latin typeface="Arial"/>
                <a:cs typeface="Arial"/>
              </a:rPr>
              <a:t>Green Haven Florist is a small independent flower shop located in Norwich Uk founded in 2016 by Liam and Pryia the shop gain reputation by selling bespoke floral arrangements. </a:t>
            </a:r>
          </a:p>
          <a:p>
            <a:r>
              <a:rPr lang="en-US" sz="2400">
                <a:solidFill>
                  <a:schemeClr val="tx2"/>
                </a:solidFill>
                <a:latin typeface="Arial"/>
                <a:cs typeface="Arial"/>
              </a:rPr>
              <a:t>In this presentation we will apply the 5W2H model and explain the </a:t>
            </a:r>
            <a:r>
              <a:rPr lang="en-US" sz="2400" err="1">
                <a:solidFill>
                  <a:schemeClr val="tx2"/>
                </a:solidFill>
                <a:latin typeface="Arial"/>
                <a:cs typeface="Arial"/>
              </a:rPr>
              <a:t>isuess</a:t>
            </a:r>
            <a:r>
              <a:rPr lang="en-US" sz="2400">
                <a:solidFill>
                  <a:schemeClr val="tx2"/>
                </a:solidFill>
                <a:latin typeface="Arial"/>
                <a:cs typeface="Arial"/>
              </a:rPr>
              <a:t> </a:t>
            </a:r>
          </a:p>
          <a:p>
            <a:r>
              <a:rPr lang="en-US" sz="2400">
                <a:solidFill>
                  <a:schemeClr val="tx2"/>
                </a:solidFill>
                <a:latin typeface="Arial"/>
                <a:cs typeface="Arial"/>
              </a:rPr>
              <a:t>My presentation will include the PESTEL frame work</a:t>
            </a:r>
          </a:p>
          <a:p>
            <a:r>
              <a:rPr lang="en-US" sz="2400">
                <a:solidFill>
                  <a:schemeClr val="tx2"/>
                </a:solidFill>
                <a:latin typeface="Arial"/>
                <a:cs typeface="Arial"/>
              </a:rPr>
              <a:t>Expose the Cause and effect Model.</a:t>
            </a:r>
          </a:p>
          <a:p>
            <a:r>
              <a:rPr lang="en-US" sz="2400">
                <a:solidFill>
                  <a:schemeClr val="tx2"/>
                </a:solidFill>
                <a:latin typeface="Arial"/>
                <a:cs typeface="Arial"/>
              </a:rPr>
              <a:t>Provide a summery of my research key findings</a:t>
            </a:r>
          </a:p>
          <a:p>
            <a:endParaRPr lang="en-GB" sz="2400">
              <a:solidFill>
                <a:schemeClr val="tx2"/>
              </a:solidFill>
              <a:latin typeface="Arial" panose="020B0604020202020204" pitchFamily="34" charset="0"/>
              <a:cs typeface="Arial" panose="020B0604020202020204" pitchFamily="34" charset="0"/>
            </a:endParaRPr>
          </a:p>
          <a:p>
            <a:endParaRPr lang="en-GB" sz="1300">
              <a:solidFill>
                <a:schemeClr val="tx2"/>
              </a:solidFill>
              <a:latin typeface="Arial" panose="020B0604020202020204" pitchFamily="34" charset="0"/>
              <a:cs typeface="Arial" panose="020B0604020202020204" pitchFamily="34" charset="0"/>
            </a:endParaRPr>
          </a:p>
          <a:p>
            <a:endParaRPr lang="en-GB" sz="1300">
              <a:solidFill>
                <a:schemeClr val="tx2"/>
              </a:solidFill>
              <a:latin typeface="Arial" panose="020B0604020202020204" pitchFamily="34" charset="0"/>
              <a:cs typeface="Arial" panose="020B0604020202020204" pitchFamily="34" charset="0"/>
            </a:endParaRPr>
          </a:p>
          <a:p>
            <a:endParaRPr lang="en-GB" sz="1300">
              <a:solidFill>
                <a:schemeClr val="tx2"/>
              </a:solidFill>
            </a:endParaRPr>
          </a:p>
          <a:p>
            <a:endParaRPr lang="en-GB" sz="130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3027924" y="991261"/>
            <a:ext cx="5754696" cy="1837349"/>
          </a:xfrm>
        </p:spPr>
        <p:txBody>
          <a:bodyPr>
            <a:normAutofit/>
          </a:bodyPr>
          <a:lstStyle/>
          <a:p>
            <a:pPr algn="ctr"/>
            <a:r>
              <a:rPr lang="en-US" sz="3600">
                <a:solidFill>
                  <a:schemeClr val="tx2"/>
                </a:solidFill>
                <a:latin typeface="Arial"/>
                <a:cs typeface="Arial"/>
              </a:rPr>
              <a:t>Background of Green Haven Florist</a:t>
            </a:r>
          </a:p>
          <a:p>
            <a:pPr algn="ctr"/>
            <a:endParaRPr lang="en-US" sz="3600">
              <a:solidFill>
                <a:schemeClr val="tx2"/>
              </a:solidFill>
              <a:latin typeface="Arial"/>
              <a:ea typeface="Calibri Light"/>
              <a:cs typeface="Arial"/>
            </a:endParaRPr>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3050412" y="2979336"/>
            <a:ext cx="5709721" cy="2430864"/>
          </a:xfrm>
        </p:spPr>
        <p:txBody>
          <a:bodyPr vert="horz" lIns="91440" tIns="45720" rIns="91440" bIns="45720" rtlCol="0" anchor="t">
            <a:normAutofit/>
          </a:bodyPr>
          <a:lstStyle/>
          <a:p>
            <a:r>
              <a:rPr lang="en-US" sz="2000">
                <a:solidFill>
                  <a:schemeClr val="tx2"/>
                </a:solidFill>
                <a:latin typeface="Arial"/>
                <a:cs typeface="Arial"/>
              </a:rPr>
              <a:t>Green Haven Florist has experience  a downtown in revenue and foot traffic .With rising operational cost and increase competition from online the business is struggling  to maintain profit. The customer feedback many of the customers are happy with the quality and creativity of product many are mentioning that the website is outdated</a:t>
            </a:r>
            <a:endParaRPr lang="en-GB" sz="2000">
              <a:solidFill>
                <a:schemeClr val="tx2"/>
              </a:solidFill>
              <a:latin typeface="Arial"/>
              <a:cs typeface="Arial"/>
            </a:endParaRPr>
          </a:p>
          <a:p>
            <a:pPr marL="0" indent="0">
              <a:buNone/>
            </a:pPr>
            <a:endParaRPr lang="en-GB" sz="2000">
              <a:solidFill>
                <a:schemeClr val="tx2"/>
              </a:solidFill>
              <a:latin typeface="Arial" panose="020B0604020202020204" pitchFamily="34" charset="0"/>
              <a:cs typeface="Arial" panose="020B0604020202020204" pitchFamily="34" charset="0"/>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3027924" y="991261"/>
            <a:ext cx="5754696" cy="1837349"/>
          </a:xfrm>
        </p:spPr>
        <p:txBody>
          <a:bodyPr>
            <a:normAutofit/>
          </a:bodyPr>
          <a:lstStyle/>
          <a:p>
            <a:pPr algn="ctr"/>
            <a:endParaRPr lang="en-GB" sz="3600" b="1" u="sng">
              <a:solidFill>
                <a:schemeClr val="tx2"/>
              </a:solidFill>
              <a:latin typeface="Arial"/>
              <a:ea typeface="Calibri Light"/>
              <a:cs typeface="Arial"/>
            </a:endParaRPr>
          </a:p>
          <a:p>
            <a:r>
              <a:rPr lang="en-US">
                <a:latin typeface="Aptos Display"/>
                <a:ea typeface="Calibri Light"/>
                <a:cs typeface="Arial"/>
              </a:rPr>
              <a:t>Insight</a:t>
            </a:r>
            <a:endParaRPr lang="en-US"/>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3050412" y="2979336"/>
            <a:ext cx="5709721" cy="2430864"/>
          </a:xfrm>
        </p:spPr>
        <p:txBody>
          <a:bodyPr vert="horz" lIns="91440" tIns="45720" rIns="91440" bIns="45720" rtlCol="0" anchor="t">
            <a:normAutofit/>
          </a:bodyPr>
          <a:lstStyle/>
          <a:p>
            <a:endParaRPr lang="en-GB" sz="1000">
              <a:solidFill>
                <a:schemeClr val="tx2"/>
              </a:solidFill>
              <a:latin typeface="Arial" panose="020B0604020202020204" pitchFamily="34" charset="0"/>
              <a:cs typeface="Arial" panose="020B0604020202020204" pitchFamily="34" charset="0"/>
            </a:endParaRPr>
          </a:p>
          <a:p>
            <a:r>
              <a:rPr lang="en-US" sz="1000">
                <a:solidFill>
                  <a:schemeClr val="tx2"/>
                </a:solidFill>
                <a:latin typeface="Aptos"/>
                <a:cs typeface="Arial" panose="020B0604020202020204" pitchFamily="34" charset="0"/>
              </a:rPr>
              <a:t>Internal cusses: The business is facing a 30% decline in store sale </a:t>
            </a:r>
          </a:p>
          <a:p>
            <a:r>
              <a:rPr lang="en-US" sz="1000">
                <a:solidFill>
                  <a:schemeClr val="tx2"/>
                </a:solidFill>
                <a:latin typeface="Aptos"/>
                <a:cs typeface="Arial" panose="020B0604020202020204" pitchFamily="34" charset="0"/>
              </a:rPr>
              <a:t>External cause loss in foot traffic. Before a very busy place now the activity is reduced due the closure of nearby business and a general shift  to  online shopping.</a:t>
            </a:r>
          </a:p>
          <a:p>
            <a:r>
              <a:rPr lang="en-US" sz="1000">
                <a:solidFill>
                  <a:schemeClr val="tx2"/>
                </a:solidFill>
                <a:latin typeface="Aptos"/>
                <a:cs typeface="Arial" panose="020B0604020202020204" pitchFamily="34" charset="0"/>
              </a:rPr>
              <a:t>External cause- Competition many customers prefer the convenience and lower prices of large online flower retailers.</a:t>
            </a:r>
          </a:p>
          <a:p>
            <a:r>
              <a:rPr lang="en-US" sz="1000">
                <a:solidFill>
                  <a:schemeClr val="tx2"/>
                </a:solidFill>
                <a:latin typeface="Aptos"/>
                <a:cs typeface="Arial" panose="020B0604020202020204" pitchFamily="34" charset="0"/>
              </a:rPr>
              <a:t>External causes the prices of fresh flower like orchid has surged due to supply and disruption inflation.</a:t>
            </a:r>
          </a:p>
          <a:p>
            <a:r>
              <a:rPr lang="en-US" sz="1000">
                <a:solidFill>
                  <a:schemeClr val="tx2"/>
                </a:solidFill>
                <a:latin typeface="Aptos"/>
                <a:cs typeface="Arial" panose="020B0604020202020204" pitchFamily="34" charset="0"/>
              </a:rPr>
              <a:t>Internal cause: Lia and Prya struggled to keep up with the digital marketing trends.</a:t>
            </a:r>
          </a:p>
          <a:p>
            <a:r>
              <a:rPr lang="en-US" sz="1000">
                <a:solidFill>
                  <a:schemeClr val="tx2"/>
                </a:solidFill>
                <a:latin typeface="Aptos"/>
                <a:cs typeface="Arial" panose="020B0604020202020204" pitchFamily="34" charset="0"/>
              </a:rPr>
              <a:t>External :2 new competitors with strong instagram presence and great prices and great delivery coverage.</a:t>
            </a:r>
          </a:p>
          <a:p>
            <a:endParaRPr lang="en-US" sz="1000">
              <a:solidFill>
                <a:schemeClr val="tx2"/>
              </a:solidFill>
              <a:latin typeface="Aptos"/>
              <a:cs typeface="Arial" panose="020B0604020202020204" pitchFamily="34" charset="0"/>
            </a:endParaRPr>
          </a:p>
          <a:p>
            <a:endParaRPr lang="en-US" sz="1000">
              <a:solidFill>
                <a:schemeClr val="tx2"/>
              </a:solidFill>
              <a:latin typeface="Aptos"/>
              <a:cs typeface="Arial" panose="020B0604020202020204" pitchFamily="34" charset="0"/>
            </a:endParaRPr>
          </a:p>
          <a:p>
            <a:endParaRPr lang="en-GB" sz="1000">
              <a:solidFill>
                <a:schemeClr val="tx2"/>
              </a:solidFill>
              <a:latin typeface="Arial" panose="020B0604020202020204" pitchFamily="34" charset="0"/>
              <a:cs typeface="Arial" panose="020B0604020202020204" pitchFamily="34" charset="0"/>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pPr marL="0" indent="0">
              <a:buNone/>
            </a:pPr>
            <a:endParaRPr lang="en-GB"/>
          </a:p>
          <a:p>
            <a:pPr marL="0" indent="0">
              <a:buNone/>
            </a:pPr>
            <a:endParaRPr lang="en-GB"/>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658000417"/>
              </p:ext>
            </p:extLst>
          </p:nvPr>
        </p:nvGraphicFramePr>
        <p:xfrm>
          <a:off x="2046514" y="478971"/>
          <a:ext cx="8460839" cy="5860590"/>
        </p:xfrm>
        <a:graphic>
          <a:graphicData uri="http://schemas.openxmlformats.org/drawingml/2006/table">
            <a:tbl>
              <a:tblPr firstRow="1" bandRow="1">
                <a:tableStyleId>{93296810-A885-4BE3-A3E7-6D5BEEA58F35}</a:tableStyleId>
              </a:tblPr>
              <a:tblGrid>
                <a:gridCol w="1249880">
                  <a:extLst>
                    <a:ext uri="{9D8B030D-6E8A-4147-A177-3AD203B41FA5}">
                      <a16:colId xmlns:a16="http://schemas.microsoft.com/office/drawing/2014/main" val="516700139"/>
                    </a:ext>
                  </a:extLst>
                </a:gridCol>
                <a:gridCol w="1167504">
                  <a:extLst>
                    <a:ext uri="{9D8B030D-6E8A-4147-A177-3AD203B41FA5}">
                      <a16:colId xmlns:a16="http://schemas.microsoft.com/office/drawing/2014/main" val="1482979515"/>
                    </a:ext>
                  </a:extLst>
                </a:gridCol>
                <a:gridCol w="1208691">
                  <a:extLst>
                    <a:ext uri="{9D8B030D-6E8A-4147-A177-3AD203B41FA5}">
                      <a16:colId xmlns:a16="http://schemas.microsoft.com/office/drawing/2014/main" val="1537974666"/>
                    </a:ext>
                  </a:extLst>
                </a:gridCol>
                <a:gridCol w="1208691">
                  <a:extLst>
                    <a:ext uri="{9D8B030D-6E8A-4147-A177-3AD203B41FA5}">
                      <a16:colId xmlns:a16="http://schemas.microsoft.com/office/drawing/2014/main" val="2616223528"/>
                    </a:ext>
                  </a:extLst>
                </a:gridCol>
                <a:gridCol w="1208691">
                  <a:extLst>
                    <a:ext uri="{9D8B030D-6E8A-4147-A177-3AD203B41FA5}">
                      <a16:colId xmlns:a16="http://schemas.microsoft.com/office/drawing/2014/main" val="3425015451"/>
                    </a:ext>
                  </a:extLst>
                </a:gridCol>
                <a:gridCol w="1208691">
                  <a:extLst>
                    <a:ext uri="{9D8B030D-6E8A-4147-A177-3AD203B41FA5}">
                      <a16:colId xmlns:a16="http://schemas.microsoft.com/office/drawing/2014/main" val="1430925739"/>
                    </a:ext>
                  </a:extLst>
                </a:gridCol>
                <a:gridCol w="1208691">
                  <a:extLst>
                    <a:ext uri="{9D8B030D-6E8A-4147-A177-3AD203B41FA5}">
                      <a16:colId xmlns:a16="http://schemas.microsoft.com/office/drawing/2014/main" val="283900714"/>
                    </a:ext>
                  </a:extLst>
                </a:gridCol>
              </a:tblGrid>
              <a:tr h="311840">
                <a:tc gridSpan="7">
                  <a:txBody>
                    <a:bodyPr/>
                    <a:lstStyle/>
                    <a:p>
                      <a:pPr algn="ctr"/>
                      <a:r>
                        <a:rPr lang="en-GB" sz="2000">
                          <a:solidFill>
                            <a:schemeClr val="tx1"/>
                          </a:solidFill>
                        </a:rPr>
                        <a:t>Identify the Root Problem</a:t>
                      </a:r>
                    </a:p>
                  </a:txBody>
                  <a:tcPr>
                    <a:solidFill>
                      <a:schemeClr val="bg2"/>
                    </a:solidFill>
                  </a:tcPr>
                </a:tc>
                <a:tc hMerge="1">
                  <a:txBody>
                    <a:bodyPr/>
                    <a:lstStyle/>
                    <a:p>
                      <a:pPr algn="ctr"/>
                      <a:endParaRPr lang="en-GB" sz="2400">
                        <a:solidFill>
                          <a:schemeClr val="tx1"/>
                        </a:solidFill>
                      </a:endParaRPr>
                    </a:p>
                  </a:txBody>
                  <a:tcPr>
                    <a:solidFill>
                      <a:srgbClr val="FFC000"/>
                    </a:solidFill>
                  </a:tcPr>
                </a:tc>
                <a:tc hMerge="1">
                  <a:txBody>
                    <a:bodyPr/>
                    <a:lstStyle/>
                    <a:p>
                      <a:pPr algn="ctr"/>
                      <a:endParaRPr lang="en-GB" sz="2400">
                        <a:solidFill>
                          <a:schemeClr val="tx1"/>
                        </a:solidFill>
                      </a:endParaRPr>
                    </a:p>
                  </a:txBody>
                  <a:tcPr>
                    <a:solidFill>
                      <a:srgbClr val="FFFF00"/>
                    </a:solidFill>
                  </a:tcPr>
                </a:tc>
                <a:tc hMerge="1">
                  <a:txBody>
                    <a:bodyPr/>
                    <a:lstStyle/>
                    <a:p>
                      <a:pPr algn="ctr"/>
                      <a:endParaRPr lang="en-GB" sz="2400">
                        <a:solidFill>
                          <a:schemeClr val="tx1"/>
                        </a:solidFill>
                      </a:endParaRPr>
                    </a:p>
                  </a:txBody>
                  <a:tcPr>
                    <a:solidFill>
                      <a:srgbClr val="92D050"/>
                    </a:solidFill>
                  </a:tcPr>
                </a:tc>
                <a:tc hMerge="1">
                  <a:txBody>
                    <a:bodyPr/>
                    <a:lstStyle/>
                    <a:p>
                      <a:pPr algn="ctr"/>
                      <a:endParaRPr lang="en-GB" sz="2400">
                        <a:solidFill>
                          <a:schemeClr val="tx1"/>
                        </a:solidFill>
                      </a:endParaRPr>
                    </a:p>
                  </a:txBody>
                  <a:tcPr>
                    <a:solidFill>
                      <a:srgbClr val="00B0F0"/>
                    </a:solidFill>
                  </a:tcPr>
                </a:tc>
                <a:tc hMerge="1">
                  <a:txBody>
                    <a:bodyPr/>
                    <a:lstStyle/>
                    <a:p>
                      <a:pPr algn="ctr"/>
                      <a:endParaRPr lang="en-GB" sz="2400">
                        <a:solidFill>
                          <a:schemeClr val="tx1"/>
                        </a:solidFill>
                      </a:endParaRPr>
                    </a:p>
                  </a:txBody>
                  <a:tcPr>
                    <a:solidFill>
                      <a:srgbClr val="0070C0"/>
                    </a:solidFill>
                  </a:tcPr>
                </a:tc>
                <a:tc hMerge="1">
                  <a:txBody>
                    <a:bodyPr/>
                    <a:lstStyle/>
                    <a:p>
                      <a:pPr algn="ctr"/>
                      <a:endParaRPr lang="en-GB" sz="2400">
                        <a:solidFill>
                          <a:schemeClr val="tx1"/>
                        </a:solidFill>
                      </a:endParaRPr>
                    </a:p>
                  </a:txBody>
                  <a:tcPr>
                    <a:solidFill>
                      <a:srgbClr val="7030A0"/>
                    </a:solidFill>
                  </a:tcPr>
                </a:tc>
                <a:extLst>
                  <a:ext uri="{0D108BD9-81ED-4DB2-BD59-A6C34878D82A}">
                    <a16:rowId xmlns:a16="http://schemas.microsoft.com/office/drawing/2014/main" val="680339614"/>
                  </a:ext>
                </a:extLst>
              </a:tr>
              <a:tr h="554384">
                <a:tc>
                  <a:txBody>
                    <a:bodyPr/>
                    <a:lstStyle/>
                    <a:p>
                      <a:pPr algn="ctr"/>
                      <a:r>
                        <a:rPr lang="en-GB" sz="2000">
                          <a:solidFill>
                            <a:schemeClr val="tx1"/>
                          </a:solidFill>
                        </a:rPr>
                        <a:t>What?</a:t>
                      </a:r>
                    </a:p>
                    <a:p>
                      <a:pPr lvl="0" algn="ctr">
                        <a:buNone/>
                      </a:pPr>
                      <a:endParaRPr lang="en-GB" sz="2000">
                        <a:solidFill>
                          <a:schemeClr val="tx1"/>
                        </a:solidFill>
                      </a:endParaRPr>
                    </a:p>
                  </a:txBody>
                  <a:tcPr>
                    <a:solidFill>
                      <a:srgbClr val="FF0000"/>
                    </a:solidFill>
                  </a:tcPr>
                </a:tc>
                <a:tc>
                  <a:txBody>
                    <a:bodyPr/>
                    <a:lstStyle/>
                    <a:p>
                      <a:pPr algn="ctr"/>
                      <a:r>
                        <a:rPr lang="en-GB" sz="2000">
                          <a:solidFill>
                            <a:schemeClr val="tx1"/>
                          </a:solidFill>
                        </a:rPr>
                        <a:t>Where? </a:t>
                      </a:r>
                    </a:p>
                  </a:txBody>
                  <a:tcPr>
                    <a:solidFill>
                      <a:srgbClr val="FFC000"/>
                    </a:solidFill>
                  </a:tcPr>
                </a:tc>
                <a:tc>
                  <a:txBody>
                    <a:bodyPr/>
                    <a:lstStyle/>
                    <a:p>
                      <a:pPr algn="ctr"/>
                      <a:r>
                        <a:rPr lang="en-GB" sz="2000">
                          <a:solidFill>
                            <a:schemeClr val="tx1"/>
                          </a:solidFill>
                        </a:rPr>
                        <a:t>When?</a:t>
                      </a:r>
                    </a:p>
                  </a:txBody>
                  <a:tcPr>
                    <a:solidFill>
                      <a:srgbClr val="FFFF00"/>
                    </a:solidFill>
                  </a:tcPr>
                </a:tc>
                <a:tc>
                  <a:txBody>
                    <a:bodyPr/>
                    <a:lstStyle/>
                    <a:p>
                      <a:pPr algn="ctr"/>
                      <a:r>
                        <a:rPr lang="en-GB" sz="2000">
                          <a:solidFill>
                            <a:schemeClr val="tx1"/>
                          </a:solidFill>
                        </a:rPr>
                        <a:t>Who?</a:t>
                      </a:r>
                    </a:p>
                  </a:txBody>
                  <a:tcPr>
                    <a:solidFill>
                      <a:srgbClr val="92D050"/>
                    </a:solidFill>
                  </a:tcPr>
                </a:tc>
                <a:tc>
                  <a:txBody>
                    <a:bodyPr/>
                    <a:lstStyle/>
                    <a:p>
                      <a:pPr algn="ctr"/>
                      <a:r>
                        <a:rPr lang="en-GB" sz="2000">
                          <a:solidFill>
                            <a:schemeClr val="tx1"/>
                          </a:solidFill>
                        </a:rPr>
                        <a:t>Why?</a:t>
                      </a:r>
                    </a:p>
                  </a:txBody>
                  <a:tcPr>
                    <a:solidFill>
                      <a:srgbClr val="00B0F0"/>
                    </a:solidFill>
                  </a:tcPr>
                </a:tc>
                <a:tc>
                  <a:txBody>
                    <a:bodyPr/>
                    <a:lstStyle/>
                    <a:p>
                      <a:pPr algn="ctr"/>
                      <a:r>
                        <a:rPr lang="en-GB" sz="2000">
                          <a:solidFill>
                            <a:schemeClr val="tx1"/>
                          </a:solidFill>
                        </a:rPr>
                        <a:t>How?</a:t>
                      </a:r>
                    </a:p>
                  </a:txBody>
                  <a:tcPr>
                    <a:solidFill>
                      <a:srgbClr val="0070C0"/>
                    </a:solidFill>
                  </a:tcPr>
                </a:tc>
                <a:tc>
                  <a:txBody>
                    <a:bodyPr/>
                    <a:lstStyle/>
                    <a:p>
                      <a:pPr algn="ctr"/>
                      <a:r>
                        <a:rPr lang="en-GB" sz="2000">
                          <a:solidFill>
                            <a:schemeClr val="tx1"/>
                          </a:solidFill>
                        </a:rPr>
                        <a:t>How much?</a:t>
                      </a:r>
                    </a:p>
                  </a:txBody>
                  <a:tcPr>
                    <a:solidFill>
                      <a:srgbClr val="7030A0"/>
                    </a:solidFill>
                  </a:tcPr>
                </a:tc>
                <a:extLst>
                  <a:ext uri="{0D108BD9-81ED-4DB2-BD59-A6C34878D82A}">
                    <a16:rowId xmlns:a16="http://schemas.microsoft.com/office/drawing/2014/main" val="1480788629"/>
                  </a:ext>
                </a:extLst>
              </a:tr>
              <a:tr h="1524555">
                <a:tc>
                  <a:txBody>
                    <a:bodyPr/>
                    <a:lstStyle/>
                    <a:p>
                      <a:r>
                        <a:rPr lang="en-GB" sz="1200">
                          <a:latin typeface="Arial"/>
                          <a:cs typeface="Arial"/>
                        </a:rPr>
                        <a:t>What effect</a:t>
                      </a:r>
                    </a:p>
                    <a:p>
                      <a:pPr lvl="0">
                        <a:buNone/>
                      </a:pPr>
                      <a:endParaRPr lang="en-GB" sz="1200">
                        <a:latin typeface="Arial"/>
                        <a:cs typeface="Arial"/>
                      </a:endParaRPr>
                    </a:p>
                    <a:p>
                      <a:pPr lvl="0">
                        <a:buNone/>
                      </a:pPr>
                      <a:endParaRPr lang="en-GB" sz="1200">
                        <a:latin typeface="Arial"/>
                        <a:cs typeface="Arial"/>
                      </a:endParaRPr>
                    </a:p>
                    <a:p>
                      <a:pPr lvl="0">
                        <a:buNone/>
                      </a:pPr>
                      <a:endParaRPr lang="en-GB" sz="1200">
                        <a:latin typeface="Arial"/>
                        <a:cs typeface="Arial"/>
                      </a:endParaRPr>
                    </a:p>
                  </a:txBody>
                  <a:tcPr>
                    <a:solidFill>
                      <a:srgbClr val="FF0000"/>
                    </a:solidFill>
                  </a:tcPr>
                </a:tc>
                <a:tc>
                  <a:txBody>
                    <a:bodyPr/>
                    <a:lstStyle/>
                    <a:p>
                      <a:r>
                        <a:rPr lang="en-GB" sz="1200">
                          <a:latin typeface="Arial"/>
                          <a:cs typeface="Arial"/>
                        </a:rPr>
                        <a:t>Where is the problem occurring?</a:t>
                      </a:r>
                    </a:p>
                    <a:p>
                      <a:pPr lvl="0">
                        <a:buNone/>
                      </a:pPr>
                      <a:endParaRPr lang="en-GB" sz="1200">
                        <a:latin typeface="Arial"/>
                        <a:cs typeface="Arial"/>
                      </a:endParaRPr>
                    </a:p>
                  </a:txBody>
                  <a:tcPr>
                    <a:solidFill>
                      <a:srgbClr val="FFC000"/>
                    </a:solidFill>
                  </a:tcPr>
                </a:tc>
                <a:tc>
                  <a:txBody>
                    <a:bodyPr/>
                    <a:lstStyle/>
                    <a:p>
                      <a:r>
                        <a:rPr lang="en-GB" sz="1200">
                          <a:latin typeface="Arial"/>
                          <a:cs typeface="Arial"/>
                        </a:rPr>
                        <a:t>When was the problem first noticed?</a:t>
                      </a:r>
                    </a:p>
                  </a:txBody>
                  <a:tcPr>
                    <a:solidFill>
                      <a:srgbClr val="FFFF00"/>
                    </a:solidFill>
                  </a:tcPr>
                </a:tc>
                <a:tc>
                  <a:txBody>
                    <a:bodyPr/>
                    <a:lstStyle/>
                    <a:p>
                      <a:r>
                        <a:rPr lang="en-GB" sz="1200">
                          <a:latin typeface="Arial"/>
                          <a:cs typeface="Arial"/>
                        </a:rPr>
                        <a:t>Who is impacted by the problem?</a:t>
                      </a:r>
                    </a:p>
                  </a:txBody>
                  <a:tcPr>
                    <a:solidFill>
                      <a:srgbClr val="92D050"/>
                    </a:solidFill>
                  </a:tcPr>
                </a:tc>
                <a:tc>
                  <a:txBody>
                    <a:bodyPr/>
                    <a:lstStyle/>
                    <a:p>
                      <a:r>
                        <a:rPr lang="en-GB" sz="1200">
                          <a:latin typeface="Arial"/>
                          <a:cs typeface="Arial"/>
                        </a:rPr>
                        <a:t>Why is the problem happening?</a:t>
                      </a:r>
                    </a:p>
                  </a:txBody>
                  <a:tcPr>
                    <a:solidFill>
                      <a:srgbClr val="00B0F0"/>
                    </a:solidFill>
                  </a:tcPr>
                </a:tc>
                <a:tc>
                  <a:txBody>
                    <a:bodyPr/>
                    <a:lstStyle/>
                    <a:p>
                      <a:r>
                        <a:rPr lang="en-GB" sz="1200">
                          <a:latin typeface="Arial"/>
                          <a:cs typeface="Arial"/>
                        </a:rPr>
                        <a:t>How serious is the problem?</a:t>
                      </a:r>
                    </a:p>
                  </a:txBody>
                  <a:tcPr>
                    <a:solidFill>
                      <a:srgbClr val="0070C0"/>
                    </a:solidFill>
                  </a:tcPr>
                </a:tc>
                <a:tc>
                  <a:txBody>
                    <a:bodyPr/>
                    <a:lstStyle/>
                    <a:p>
                      <a:r>
                        <a:rPr lang="en-GB" sz="1200">
                          <a:latin typeface="Arial"/>
                          <a:cs typeface="Arial"/>
                        </a:rPr>
                        <a:t>How much money is being lost?</a:t>
                      </a:r>
                    </a:p>
                  </a:txBody>
                  <a:tcPr>
                    <a:solidFill>
                      <a:srgbClr val="7030A0"/>
                    </a:solidFill>
                  </a:tcPr>
                </a:tc>
                <a:extLst>
                  <a:ext uri="{0D108BD9-81ED-4DB2-BD59-A6C34878D82A}">
                    <a16:rowId xmlns:a16="http://schemas.microsoft.com/office/drawing/2014/main" val="2046650194"/>
                  </a:ext>
                </a:extLst>
              </a:tr>
              <a:tr h="796926">
                <a:tc>
                  <a:txBody>
                    <a:bodyPr/>
                    <a:lstStyle/>
                    <a:p>
                      <a:pPr marL="285750" indent="-285750">
                        <a:buFont typeface="Arial" panose="020B0604020202020204" pitchFamily="34" charset="0"/>
                        <a:buChar char="•"/>
                      </a:pPr>
                      <a:r>
                        <a:rPr lang="en-GB" sz="1200" b="0" i="0" u="none" strike="noStrike" noProof="0">
                          <a:solidFill>
                            <a:srgbClr val="000000"/>
                          </a:solidFill>
                          <a:latin typeface="Arial"/>
                          <a:ea typeface="Calibri"/>
                          <a:cs typeface="Arial"/>
                        </a:rPr>
                        <a:t>Loss of </a:t>
                      </a:r>
                      <a:r>
                        <a:rPr lang="en-GB" sz="1200" b="0" i="0" u="none" strike="noStrike" noProof="0" err="1">
                          <a:solidFill>
                            <a:srgbClr val="000000"/>
                          </a:solidFill>
                          <a:latin typeface="Arial"/>
                          <a:ea typeface="Calibri"/>
                          <a:cs typeface="Arial"/>
                        </a:rPr>
                        <a:t>custumers</a:t>
                      </a:r>
                      <a:endParaRPr lang="en-GB" sz="1200">
                        <a:latin typeface="Arial"/>
                        <a:cs typeface="Arial"/>
                      </a:endParaRPr>
                    </a:p>
                  </a:txBody>
                  <a:tcPr>
                    <a:solidFill>
                      <a:srgbClr val="FF0000"/>
                    </a:solidFill>
                  </a:tcPr>
                </a:tc>
                <a:tc>
                  <a:txBody>
                    <a:bodyPr/>
                    <a:lstStyle/>
                    <a:p>
                      <a:pPr marL="285750" indent="-285750">
                        <a:buFont typeface="Arial" panose="020B0604020202020204" pitchFamily="34" charset="0"/>
                        <a:buChar char="•"/>
                      </a:pPr>
                      <a:r>
                        <a:rPr lang="en-GB" sz="1200" b="0" i="0" u="none" strike="noStrike" noProof="0">
                          <a:solidFill>
                            <a:srgbClr val="000000"/>
                          </a:solidFill>
                          <a:latin typeface="Arial"/>
                          <a:ea typeface="Calibri"/>
                          <a:cs typeface="Arial"/>
                        </a:rPr>
                        <a:t>Green Haven Florist</a:t>
                      </a:r>
                      <a:endParaRPr lang="en-GB" sz="1200">
                        <a:latin typeface="Arial"/>
                        <a:cs typeface="Arial"/>
                      </a:endParaRPr>
                    </a:p>
                  </a:txBody>
                  <a:tcPr>
                    <a:solidFill>
                      <a:srgbClr val="FFC000"/>
                    </a:solidFill>
                  </a:tcPr>
                </a:tc>
                <a:tc>
                  <a:txBody>
                    <a:bodyPr/>
                    <a:lstStyle/>
                    <a:p>
                      <a:pPr marL="285750" indent="-285750">
                        <a:buFont typeface="Arial" panose="020B0604020202020204" pitchFamily="34" charset="0"/>
                        <a:buChar char="•"/>
                      </a:pPr>
                      <a:r>
                        <a:rPr lang="en-GB" sz="1200">
                          <a:latin typeface="Arial"/>
                          <a:cs typeface="Arial"/>
                        </a:rPr>
                        <a:t>12 months ago</a:t>
                      </a:r>
                    </a:p>
                  </a:txBody>
                  <a:tcPr>
                    <a:solidFill>
                      <a:srgbClr val="FFFF00"/>
                    </a:solidFill>
                  </a:tcPr>
                </a:tc>
                <a:tc>
                  <a:txBody>
                    <a:bodyPr/>
                    <a:lstStyle/>
                    <a:p>
                      <a:pPr marL="0" indent="0">
                        <a:buNone/>
                      </a:pPr>
                      <a:r>
                        <a:rPr lang="en-GB" sz="1200">
                          <a:latin typeface="Arial"/>
                          <a:cs typeface="Arial"/>
                        </a:rPr>
                        <a:t>Customers</a:t>
                      </a:r>
                    </a:p>
                  </a:txBody>
                  <a:tcPr>
                    <a:solidFill>
                      <a:srgbClr val="92D050"/>
                    </a:solidFill>
                  </a:tcPr>
                </a:tc>
                <a:tc>
                  <a:txBody>
                    <a:bodyPr/>
                    <a:lstStyle/>
                    <a:p>
                      <a:pPr marL="0" indent="0">
                        <a:buNone/>
                      </a:pPr>
                      <a:r>
                        <a:rPr lang="en-GB" sz="1200">
                          <a:latin typeface="Arial"/>
                          <a:cs typeface="Arial"/>
                        </a:rPr>
                        <a:t>Loss of foot </a:t>
                      </a:r>
                      <a:r>
                        <a:rPr lang="en-GB" sz="1200" err="1">
                          <a:latin typeface="Arial"/>
                          <a:cs typeface="Arial"/>
                        </a:rPr>
                        <a:t>trafic</a:t>
                      </a:r>
                    </a:p>
                  </a:txBody>
                  <a:tcPr>
                    <a:solidFill>
                      <a:srgbClr val="00B0F0"/>
                    </a:solidFill>
                  </a:tcPr>
                </a:tc>
                <a:tc>
                  <a:txBody>
                    <a:bodyPr/>
                    <a:lstStyle/>
                    <a:p>
                      <a:pPr marL="285750" indent="-285750">
                        <a:buFont typeface="Arial" panose="020B0604020202020204" pitchFamily="34" charset="0"/>
                        <a:buChar char="•"/>
                      </a:pPr>
                      <a:r>
                        <a:rPr lang="en-GB" sz="1200">
                          <a:latin typeface="Arial"/>
                          <a:cs typeface="Arial"/>
                        </a:rPr>
                        <a:t>Loss of customers</a:t>
                      </a:r>
                    </a:p>
                  </a:txBody>
                  <a:tcPr>
                    <a:solidFill>
                      <a:srgbClr val="0070C0"/>
                    </a:solidFill>
                  </a:tcPr>
                </a:tc>
                <a:tc>
                  <a:txBody>
                    <a:bodyPr/>
                    <a:lstStyle/>
                    <a:p>
                      <a:pPr marL="285750" indent="-285750">
                        <a:buFont typeface="Arial" panose="020B0604020202020204" pitchFamily="34" charset="0"/>
                        <a:buChar char="•"/>
                      </a:pPr>
                      <a:r>
                        <a:rPr lang="en-GB" sz="1200">
                          <a:latin typeface="Arial"/>
                          <a:cs typeface="Arial"/>
                        </a:rPr>
                        <a:t>30% loss</a:t>
                      </a:r>
                    </a:p>
                  </a:txBody>
                  <a:tcPr>
                    <a:solidFill>
                      <a:srgbClr val="7030A0"/>
                    </a:solidFill>
                  </a:tcPr>
                </a:tc>
                <a:extLst>
                  <a:ext uri="{0D108BD9-81ED-4DB2-BD59-A6C34878D82A}">
                    <a16:rowId xmlns:a16="http://schemas.microsoft.com/office/drawing/2014/main" val="886584623"/>
                  </a:ext>
                </a:extLst>
              </a:tr>
              <a:tr h="1801749">
                <a:tc>
                  <a:txBody>
                    <a:bodyPr/>
                    <a:lstStyle/>
                    <a:p>
                      <a:pPr marL="0" lvl="0" indent="0">
                        <a:buNone/>
                      </a:pPr>
                      <a:r>
                        <a:rPr lang="en-GB" sz="1200" b="0" i="0" u="none" strike="noStrike" noProof="0">
                          <a:solidFill>
                            <a:srgbClr val="000000"/>
                          </a:solidFill>
                          <a:latin typeface="Arial"/>
                          <a:ea typeface="Calibri"/>
                          <a:cs typeface="Arial"/>
                        </a:rPr>
                        <a:t>Poor on line presentation</a:t>
                      </a:r>
                      <a:endParaRPr lang="en-US" sz="1200">
                        <a:latin typeface="Arial"/>
                        <a:cs typeface="Arial"/>
                      </a:endParaRPr>
                    </a:p>
                  </a:txBody>
                  <a:tcPr>
                    <a:solidFill>
                      <a:srgbClr val="FF0000"/>
                    </a:solidFill>
                  </a:tcPr>
                </a:tc>
                <a:tc>
                  <a:txBody>
                    <a:bodyPr/>
                    <a:lstStyle/>
                    <a:p>
                      <a:pPr marL="285750" indent="-285750">
                        <a:buFont typeface="Arial" panose="020B0604020202020204" pitchFamily="34" charset="0"/>
                        <a:buChar char="•"/>
                      </a:pPr>
                      <a:r>
                        <a:rPr lang="en-GB" sz="1200">
                          <a:latin typeface="Arial"/>
                          <a:cs typeface="Arial"/>
                        </a:rPr>
                        <a:t>Liam and Priya</a:t>
                      </a:r>
                    </a:p>
                  </a:txBody>
                  <a:tcPr>
                    <a:solidFill>
                      <a:srgbClr val="FFC000"/>
                    </a:solidFill>
                  </a:tcPr>
                </a:tc>
                <a:tc>
                  <a:txBody>
                    <a:bodyPr/>
                    <a:lstStyle/>
                    <a:p>
                      <a:pPr marL="285750" indent="-285750">
                        <a:buFont typeface="Arial" panose="020B0604020202020204" pitchFamily="34" charset="0"/>
                        <a:buChar char="•"/>
                      </a:pPr>
                      <a:r>
                        <a:rPr lang="en-GB" sz="1200">
                          <a:latin typeface="Arial"/>
                          <a:cs typeface="Arial"/>
                        </a:rPr>
                        <a:t>Details</a:t>
                      </a:r>
                    </a:p>
                  </a:txBody>
                  <a:tcPr>
                    <a:solidFill>
                      <a:srgbClr val="FFFF00"/>
                    </a:solidFill>
                  </a:tcPr>
                </a:tc>
                <a:tc>
                  <a:txBody>
                    <a:bodyPr/>
                    <a:lstStyle/>
                    <a:p>
                      <a:pPr marL="285750" indent="-285750">
                        <a:buFont typeface="Arial" panose="020B0604020202020204" pitchFamily="34" charset="0"/>
                        <a:buChar char="•"/>
                      </a:pPr>
                      <a:r>
                        <a:rPr lang="en-GB" sz="1200">
                          <a:latin typeface="Arial"/>
                          <a:cs typeface="Arial"/>
                        </a:rPr>
                        <a:t>Business</a:t>
                      </a:r>
                    </a:p>
                  </a:txBody>
                  <a:tcPr>
                    <a:solidFill>
                      <a:srgbClr val="92D050"/>
                    </a:solidFill>
                  </a:tcPr>
                </a:tc>
                <a:tc>
                  <a:txBody>
                    <a:bodyPr/>
                    <a:lstStyle/>
                    <a:p>
                      <a:pPr marL="0" indent="0">
                        <a:buNone/>
                      </a:pPr>
                      <a:r>
                        <a:rPr lang="en-GB" sz="1200" err="1">
                          <a:latin typeface="Arial"/>
                          <a:cs typeface="Arial"/>
                        </a:rPr>
                        <a:t>Ariving</a:t>
                      </a:r>
                      <a:r>
                        <a:rPr lang="en-GB" sz="1200">
                          <a:latin typeface="Arial"/>
                          <a:cs typeface="Arial"/>
                        </a:rPr>
                        <a:t> of 2 competitor one with strong Instagram one with </a:t>
                      </a:r>
                      <a:r>
                        <a:rPr lang="en-GB" sz="1200" err="1">
                          <a:latin typeface="Arial"/>
                          <a:cs typeface="Arial"/>
                        </a:rPr>
                        <a:t>agresive</a:t>
                      </a:r>
                      <a:r>
                        <a:rPr lang="en-GB" sz="1200">
                          <a:latin typeface="Arial"/>
                          <a:cs typeface="Arial"/>
                        </a:rPr>
                        <a:t> pricing and good price coverage</a:t>
                      </a:r>
                    </a:p>
                  </a:txBody>
                  <a:tcPr>
                    <a:solidFill>
                      <a:srgbClr val="00B0F0"/>
                    </a:solidFill>
                  </a:tcPr>
                </a:tc>
                <a:tc>
                  <a:txBody>
                    <a:bodyPr/>
                    <a:lstStyle/>
                    <a:p>
                      <a:pPr marL="285750" indent="-285750">
                        <a:buFont typeface="Arial" panose="020B0604020202020204" pitchFamily="34" charset="0"/>
                        <a:buChar char="•"/>
                      </a:pPr>
                      <a:r>
                        <a:rPr lang="en-GB" sz="1200">
                          <a:latin typeface="Arial"/>
                          <a:cs typeface="Arial"/>
                        </a:rPr>
                        <a:t>Details</a:t>
                      </a:r>
                    </a:p>
                  </a:txBody>
                  <a:tcPr>
                    <a:solidFill>
                      <a:srgbClr val="0070C0"/>
                    </a:solidFill>
                  </a:tcPr>
                </a:tc>
                <a:tc>
                  <a:txBody>
                    <a:bodyPr/>
                    <a:lstStyle/>
                    <a:p>
                      <a:pPr marL="285750" indent="-285750">
                        <a:buFont typeface="Arial" panose="020B0604020202020204" pitchFamily="34" charset="0"/>
                        <a:buChar char="•"/>
                      </a:pPr>
                      <a:r>
                        <a:rPr lang="en-GB" sz="1200">
                          <a:latin typeface="Arial"/>
                          <a:cs typeface="Arial"/>
                        </a:rPr>
                        <a:t>Details</a:t>
                      </a:r>
                    </a:p>
                  </a:txBody>
                  <a:tcPr>
                    <a:solidFill>
                      <a:srgbClr val="7030A0"/>
                    </a:solidFill>
                  </a:tcPr>
                </a:tc>
                <a:extLst>
                  <a:ext uri="{0D108BD9-81ED-4DB2-BD59-A6C34878D82A}">
                    <a16:rowId xmlns:a16="http://schemas.microsoft.com/office/drawing/2014/main" val="3439326847"/>
                  </a:ext>
                </a:extLst>
              </a:tr>
              <a:tr h="589032">
                <a:tc>
                  <a:txBody>
                    <a:bodyPr/>
                    <a:lstStyle/>
                    <a:p>
                      <a:pPr marL="285750" indent="-285750">
                        <a:buFont typeface="Arial" panose="020B0604020202020204" pitchFamily="34" charset="0"/>
                        <a:buChar char="•"/>
                      </a:pPr>
                      <a:r>
                        <a:rPr lang="en-GB" sz="1200" b="0" i="0" u="none" strike="noStrike" noProof="0">
                          <a:solidFill>
                            <a:srgbClr val="000000"/>
                          </a:solidFill>
                          <a:latin typeface="Arial"/>
                          <a:ea typeface="Calibri"/>
                          <a:cs typeface="Arial"/>
                        </a:rPr>
                        <a:t>Rise of material cost</a:t>
                      </a:r>
                      <a:endParaRPr lang="en-GB" sz="1200">
                        <a:latin typeface="Arial"/>
                        <a:cs typeface="Arial"/>
                      </a:endParaRPr>
                    </a:p>
                  </a:txBody>
                  <a:tcPr>
                    <a:solidFill>
                      <a:srgbClr val="FF0000"/>
                    </a:solidFill>
                  </a:tcPr>
                </a:tc>
                <a:tc>
                  <a:txBody>
                    <a:bodyPr/>
                    <a:lstStyle/>
                    <a:p>
                      <a:pPr marL="0" indent="0">
                        <a:buNone/>
                      </a:pPr>
                      <a:endParaRPr lang="en-GB" sz="1200">
                        <a:latin typeface="Arial"/>
                        <a:cs typeface="Arial"/>
                      </a:endParaRPr>
                    </a:p>
                  </a:txBody>
                  <a:tcPr>
                    <a:solidFill>
                      <a:srgbClr val="FFC000"/>
                    </a:solidFill>
                  </a:tcPr>
                </a:tc>
                <a:tc>
                  <a:txBody>
                    <a:bodyPr/>
                    <a:lstStyle/>
                    <a:p>
                      <a:pPr marL="285750" indent="-285750">
                        <a:buFont typeface="Arial" panose="020B0604020202020204" pitchFamily="34" charset="0"/>
                        <a:buChar char="•"/>
                      </a:pPr>
                      <a:r>
                        <a:rPr lang="en-GB" sz="1200">
                          <a:latin typeface="Arial"/>
                          <a:cs typeface="Arial"/>
                        </a:rPr>
                        <a:t>Details</a:t>
                      </a:r>
                    </a:p>
                  </a:txBody>
                  <a:tcPr>
                    <a:solidFill>
                      <a:srgbClr val="FFFF00"/>
                    </a:solidFill>
                  </a:tcPr>
                </a:tc>
                <a:tc>
                  <a:txBody>
                    <a:bodyPr/>
                    <a:lstStyle/>
                    <a:p>
                      <a:pPr marL="285750" indent="-285750">
                        <a:buFont typeface="Arial" panose="020B0604020202020204" pitchFamily="34" charset="0"/>
                        <a:buChar char="•"/>
                      </a:pPr>
                      <a:r>
                        <a:rPr lang="en-GB" sz="1200">
                          <a:latin typeface="Arial"/>
                          <a:cs typeface="Arial"/>
                        </a:rPr>
                        <a:t>Details</a:t>
                      </a:r>
                    </a:p>
                  </a:txBody>
                  <a:tcPr>
                    <a:solidFill>
                      <a:srgbClr val="92D050"/>
                    </a:solidFill>
                  </a:tcPr>
                </a:tc>
                <a:tc>
                  <a:txBody>
                    <a:bodyPr/>
                    <a:lstStyle/>
                    <a:p>
                      <a:pPr marL="285750" indent="-285750">
                        <a:buFont typeface="Arial" panose="020B0604020202020204" pitchFamily="34" charset="0"/>
                        <a:buChar char="•"/>
                      </a:pPr>
                      <a:r>
                        <a:rPr lang="en-GB" sz="1200">
                          <a:latin typeface="Arial"/>
                          <a:cs typeface="Arial"/>
                        </a:rPr>
                        <a:t>Details</a:t>
                      </a:r>
                    </a:p>
                  </a:txBody>
                  <a:tcPr>
                    <a:solidFill>
                      <a:srgbClr val="00B0F0"/>
                    </a:solidFill>
                  </a:tcPr>
                </a:tc>
                <a:tc>
                  <a:txBody>
                    <a:bodyPr/>
                    <a:lstStyle/>
                    <a:p>
                      <a:pPr marL="285750" indent="-285750">
                        <a:buFont typeface="Arial" panose="020B0604020202020204" pitchFamily="34" charset="0"/>
                        <a:buChar char="•"/>
                      </a:pPr>
                      <a:r>
                        <a:rPr lang="en-GB" sz="1200">
                          <a:latin typeface="Arial"/>
                          <a:cs typeface="Arial"/>
                        </a:rPr>
                        <a:t>Details</a:t>
                      </a:r>
                    </a:p>
                  </a:txBody>
                  <a:tcPr>
                    <a:solidFill>
                      <a:srgbClr val="0070C0"/>
                    </a:solidFill>
                  </a:tcPr>
                </a:tc>
                <a:tc>
                  <a:txBody>
                    <a:bodyPr/>
                    <a:lstStyle/>
                    <a:p>
                      <a:pPr marL="285750" indent="-285750">
                        <a:buFont typeface="Arial" panose="020B0604020202020204" pitchFamily="34" charset="0"/>
                        <a:buChar char="•"/>
                      </a:pPr>
                      <a:r>
                        <a:rPr lang="en-GB" sz="1200">
                          <a:latin typeface="Arial"/>
                          <a:cs typeface="Arial"/>
                        </a:rPr>
                        <a:t>Details</a:t>
                      </a:r>
                    </a:p>
                  </a:txBody>
                  <a:tcPr>
                    <a:solidFill>
                      <a:srgbClr val="7030A0"/>
                    </a:solidFill>
                  </a:tcPr>
                </a:tc>
                <a:extLst>
                  <a:ext uri="{0D108BD9-81ED-4DB2-BD59-A6C34878D82A}">
                    <a16:rowId xmlns:a16="http://schemas.microsoft.com/office/drawing/2014/main" val="374116045"/>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854015" y="332045"/>
            <a:ext cx="10584611" cy="1200329"/>
          </a:xfrm>
          <a:prstGeom prst="rect">
            <a:avLst/>
          </a:prstGeom>
          <a:noFill/>
        </p:spPr>
        <p:txBody>
          <a:bodyPr wrap="square" lIns="91440" tIns="45720" rIns="91440" bIns="45720" anchor="t">
            <a:spAutoFit/>
          </a:bodyPr>
          <a:lstStyle/>
          <a:p>
            <a:r>
              <a:rPr lang="en-GB" sz="2000" b="1" u="sng">
                <a:latin typeface="Arial"/>
                <a:cs typeface="Arial"/>
              </a:rPr>
              <a:t>Based on your insight, apply a 5W2H model and discuss the information provided in your table (approx. 1 minute).</a:t>
            </a:r>
          </a:p>
          <a:p>
            <a:endParaRPr lang="en-GB" sz="3200" b="1" u="sng"/>
          </a:p>
        </p:txBody>
      </p:sp>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r>
              <a:rPr lang="en-GB" sz="3200" b="1" u="sng">
                <a:latin typeface="Arial"/>
                <a:cs typeface="Arial"/>
              </a:rPr>
              <a:t>A detailed analysis of the </a:t>
            </a:r>
            <a:r>
              <a:rPr lang="en-GB" sz="3200" b="1" u="sng" err="1">
                <a:latin typeface="Arial"/>
                <a:cs typeface="Arial"/>
              </a:rPr>
              <a:t>pestel</a:t>
            </a:r>
            <a:r>
              <a:rPr lang="en-GB" sz="3200" b="1" u="sng">
                <a:latin typeface="Arial"/>
                <a:cs typeface="Arial"/>
              </a:rPr>
              <a:t> framework </a:t>
            </a:r>
            <a:endParaRPr lang="en-GB" sz="3200" b="1" u="sng">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F01DF79-6A6A-BA50-4722-FF4B95BC5503}"/>
              </a:ext>
            </a:extLst>
          </p:cNvPr>
          <p:cNvSpPr txBox="1"/>
          <p:nvPr/>
        </p:nvSpPr>
        <p:spPr>
          <a:xfrm>
            <a:off x="838200" y="5853797"/>
            <a:ext cx="10169106" cy="369332"/>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GB" b="1">
                <a:solidFill>
                  <a:srgbClr val="FF0000"/>
                </a:solidFill>
                <a:latin typeface="Arial"/>
                <a:cs typeface="Arial"/>
              </a:rPr>
              <a:t>e.</a:t>
            </a:r>
          </a:p>
        </p:txBody>
      </p:sp>
      <p:graphicFrame>
        <p:nvGraphicFramePr>
          <p:cNvPr id="4" name="Table 3">
            <a:extLst>
              <a:ext uri="{FF2B5EF4-FFF2-40B4-BE49-F238E27FC236}">
                <a16:creationId xmlns:a16="http://schemas.microsoft.com/office/drawing/2014/main" id="{4DFF74C7-4397-39D6-8D71-D968FC67EC74}"/>
              </a:ext>
            </a:extLst>
          </p:cNvPr>
          <p:cNvGraphicFramePr>
            <a:graphicFrameLocks noGrp="1"/>
          </p:cNvGraphicFramePr>
          <p:nvPr>
            <p:extLst>
              <p:ext uri="{D42A27DB-BD31-4B8C-83A1-F6EECF244321}">
                <p14:modId xmlns:p14="http://schemas.microsoft.com/office/powerpoint/2010/main" val="2969557829"/>
              </p:ext>
            </p:extLst>
          </p:nvPr>
        </p:nvGraphicFramePr>
        <p:xfrm>
          <a:off x="563880" y="1571462"/>
          <a:ext cx="2279394" cy="3784600"/>
        </p:xfrm>
        <a:graphic>
          <a:graphicData uri="http://schemas.openxmlformats.org/drawingml/2006/table">
            <a:tbl>
              <a:tblPr firstRow="1" bandRow="1">
                <a:tableStyleId>{5C22544A-7EE6-4342-B048-85BDC9FD1C3A}</a:tableStyleId>
              </a:tblPr>
              <a:tblGrid>
                <a:gridCol w="2279394">
                  <a:extLst>
                    <a:ext uri="{9D8B030D-6E8A-4147-A177-3AD203B41FA5}">
                      <a16:colId xmlns:a16="http://schemas.microsoft.com/office/drawing/2014/main" val="381010679"/>
                    </a:ext>
                  </a:extLst>
                </a:gridCol>
              </a:tblGrid>
              <a:tr h="370840">
                <a:tc>
                  <a:txBody>
                    <a:bodyPr/>
                    <a:lstStyle/>
                    <a:p>
                      <a:r>
                        <a:rPr lang="en-US"/>
                        <a:t>What is it?</a:t>
                      </a:r>
                    </a:p>
                  </a:txBody>
                  <a:tcPr/>
                </a:tc>
                <a:extLst>
                  <a:ext uri="{0D108BD9-81ED-4DB2-BD59-A6C34878D82A}">
                    <a16:rowId xmlns:a16="http://schemas.microsoft.com/office/drawing/2014/main" val="1009271672"/>
                  </a:ext>
                </a:extLst>
              </a:tr>
              <a:tr h="370840">
                <a:tc>
                  <a:txBody>
                    <a:bodyPr/>
                    <a:lstStyle/>
                    <a:p>
                      <a:r>
                        <a:rPr lang="en-US"/>
                        <a:t>Pestel analysis helps business find micro </a:t>
                      </a:r>
                      <a:r>
                        <a:rPr lang="en-US" err="1"/>
                        <a:t>enviromental</a:t>
                      </a:r>
                      <a:r>
                        <a:rPr lang="en-US"/>
                        <a:t> factors the letter stand for</a:t>
                      </a:r>
                    </a:p>
                  </a:txBody>
                  <a:tcPr/>
                </a:tc>
                <a:extLst>
                  <a:ext uri="{0D108BD9-81ED-4DB2-BD59-A6C34878D82A}">
                    <a16:rowId xmlns:a16="http://schemas.microsoft.com/office/drawing/2014/main" val="3041710478"/>
                  </a:ext>
                </a:extLst>
              </a:tr>
              <a:tr h="370840">
                <a:tc>
                  <a:txBody>
                    <a:bodyPr/>
                    <a:lstStyle/>
                    <a:p>
                      <a:r>
                        <a:rPr lang="en-US"/>
                        <a:t>Political</a:t>
                      </a:r>
                    </a:p>
                  </a:txBody>
                  <a:tcPr/>
                </a:tc>
                <a:extLst>
                  <a:ext uri="{0D108BD9-81ED-4DB2-BD59-A6C34878D82A}">
                    <a16:rowId xmlns:a16="http://schemas.microsoft.com/office/drawing/2014/main" val="1147046765"/>
                  </a:ext>
                </a:extLst>
              </a:tr>
              <a:tr h="370840">
                <a:tc>
                  <a:txBody>
                    <a:bodyPr/>
                    <a:lstStyle/>
                    <a:p>
                      <a:r>
                        <a:rPr lang="en-US"/>
                        <a:t>Economic</a:t>
                      </a:r>
                    </a:p>
                  </a:txBody>
                  <a:tcPr/>
                </a:tc>
                <a:extLst>
                  <a:ext uri="{0D108BD9-81ED-4DB2-BD59-A6C34878D82A}">
                    <a16:rowId xmlns:a16="http://schemas.microsoft.com/office/drawing/2014/main" val="3308717550"/>
                  </a:ext>
                </a:extLst>
              </a:tr>
              <a:tr h="370840">
                <a:tc>
                  <a:txBody>
                    <a:bodyPr/>
                    <a:lstStyle/>
                    <a:p>
                      <a:r>
                        <a:rPr lang="en-US"/>
                        <a:t>Social</a:t>
                      </a:r>
                    </a:p>
                  </a:txBody>
                  <a:tcPr/>
                </a:tc>
                <a:extLst>
                  <a:ext uri="{0D108BD9-81ED-4DB2-BD59-A6C34878D82A}">
                    <a16:rowId xmlns:a16="http://schemas.microsoft.com/office/drawing/2014/main" val="2791251784"/>
                  </a:ext>
                </a:extLst>
              </a:tr>
              <a:tr h="370840">
                <a:tc>
                  <a:txBody>
                    <a:bodyPr/>
                    <a:lstStyle/>
                    <a:p>
                      <a:r>
                        <a:rPr lang="en-US"/>
                        <a:t>Technological</a:t>
                      </a:r>
                    </a:p>
                  </a:txBody>
                  <a:tcPr/>
                </a:tc>
                <a:extLst>
                  <a:ext uri="{0D108BD9-81ED-4DB2-BD59-A6C34878D82A}">
                    <a16:rowId xmlns:a16="http://schemas.microsoft.com/office/drawing/2014/main" val="4158052218"/>
                  </a:ext>
                </a:extLst>
              </a:tr>
              <a:tr h="370840">
                <a:tc>
                  <a:txBody>
                    <a:bodyPr/>
                    <a:lstStyle/>
                    <a:p>
                      <a:r>
                        <a:rPr lang="en-US" err="1"/>
                        <a:t>Enviromental</a:t>
                      </a:r>
                    </a:p>
                  </a:txBody>
                  <a:tcPr/>
                </a:tc>
                <a:extLst>
                  <a:ext uri="{0D108BD9-81ED-4DB2-BD59-A6C34878D82A}">
                    <a16:rowId xmlns:a16="http://schemas.microsoft.com/office/drawing/2014/main" val="1566584640"/>
                  </a:ext>
                </a:extLst>
              </a:tr>
              <a:tr h="370840">
                <a:tc>
                  <a:txBody>
                    <a:bodyPr/>
                    <a:lstStyle/>
                    <a:p>
                      <a:r>
                        <a:rPr lang="en-US"/>
                        <a:t>Legal</a:t>
                      </a:r>
                    </a:p>
                  </a:txBody>
                  <a:tcPr/>
                </a:tc>
                <a:extLst>
                  <a:ext uri="{0D108BD9-81ED-4DB2-BD59-A6C34878D82A}">
                    <a16:rowId xmlns:a16="http://schemas.microsoft.com/office/drawing/2014/main" val="1560313215"/>
                  </a:ext>
                </a:extLst>
              </a:tr>
            </a:tbl>
          </a:graphicData>
        </a:graphic>
      </p:graphicFrame>
      <p:graphicFrame>
        <p:nvGraphicFramePr>
          <p:cNvPr id="6" name="Table 5">
            <a:extLst>
              <a:ext uri="{FF2B5EF4-FFF2-40B4-BE49-F238E27FC236}">
                <a16:creationId xmlns:a16="http://schemas.microsoft.com/office/drawing/2014/main" id="{8F253E49-0010-FEBB-B6FC-B010EED114AA}"/>
              </a:ext>
            </a:extLst>
          </p:cNvPr>
          <p:cNvGraphicFramePr>
            <a:graphicFrameLocks noGrp="1"/>
          </p:cNvGraphicFramePr>
          <p:nvPr>
            <p:extLst>
              <p:ext uri="{D42A27DB-BD31-4B8C-83A1-F6EECF244321}">
                <p14:modId xmlns:p14="http://schemas.microsoft.com/office/powerpoint/2010/main" val="3741209248"/>
              </p:ext>
            </p:extLst>
          </p:nvPr>
        </p:nvGraphicFramePr>
        <p:xfrm>
          <a:off x="3211285" y="1295400"/>
          <a:ext cx="3052289" cy="2103120"/>
        </p:xfrm>
        <a:graphic>
          <a:graphicData uri="http://schemas.openxmlformats.org/drawingml/2006/table">
            <a:tbl>
              <a:tblPr firstRow="1" bandRow="1">
                <a:tableStyleId>{5C22544A-7EE6-4342-B048-85BDC9FD1C3A}</a:tableStyleId>
              </a:tblPr>
              <a:tblGrid>
                <a:gridCol w="3052289">
                  <a:extLst>
                    <a:ext uri="{9D8B030D-6E8A-4147-A177-3AD203B41FA5}">
                      <a16:colId xmlns:a16="http://schemas.microsoft.com/office/drawing/2014/main" val="2909154746"/>
                    </a:ext>
                  </a:extLst>
                </a:gridCol>
              </a:tblGrid>
              <a:tr h="125652">
                <a:tc>
                  <a:txBody>
                    <a:bodyPr/>
                    <a:lstStyle/>
                    <a:p>
                      <a:r>
                        <a:rPr lang="en-US"/>
                        <a:t>What is it used </a:t>
                      </a:r>
                    </a:p>
                    <a:p>
                      <a:pPr lvl="0">
                        <a:buNone/>
                      </a:pPr>
                      <a:endParaRPr lang="en-US"/>
                    </a:p>
                  </a:txBody>
                  <a:tcPr/>
                </a:tc>
                <a:extLst>
                  <a:ext uri="{0D108BD9-81ED-4DB2-BD59-A6C34878D82A}">
                    <a16:rowId xmlns:a16="http://schemas.microsoft.com/office/drawing/2014/main" val="1629041849"/>
                  </a:ext>
                </a:extLst>
              </a:tr>
              <a:tr h="125652">
                <a:tc>
                  <a:txBody>
                    <a:bodyPr/>
                    <a:lstStyle/>
                    <a:p>
                      <a:r>
                        <a:rPr lang="en-US"/>
                        <a:t>Identify and find risks</a:t>
                      </a:r>
                    </a:p>
                  </a:txBody>
                  <a:tcPr/>
                </a:tc>
                <a:extLst>
                  <a:ext uri="{0D108BD9-81ED-4DB2-BD59-A6C34878D82A}">
                    <a16:rowId xmlns:a16="http://schemas.microsoft.com/office/drawing/2014/main" val="368320976"/>
                  </a:ext>
                </a:extLst>
              </a:tr>
              <a:tr h="125652">
                <a:tc>
                  <a:txBody>
                    <a:bodyPr/>
                    <a:lstStyle/>
                    <a:p>
                      <a:r>
                        <a:rPr lang="en-US"/>
                        <a:t>Understanding of the market</a:t>
                      </a:r>
                    </a:p>
                  </a:txBody>
                  <a:tcPr/>
                </a:tc>
                <a:extLst>
                  <a:ext uri="{0D108BD9-81ED-4DB2-BD59-A6C34878D82A}">
                    <a16:rowId xmlns:a16="http://schemas.microsoft.com/office/drawing/2014/main" val="4188822197"/>
                  </a:ext>
                </a:extLst>
              </a:tr>
              <a:tr h="125652">
                <a:tc>
                  <a:txBody>
                    <a:bodyPr/>
                    <a:lstStyle/>
                    <a:p>
                      <a:r>
                        <a:rPr lang="en-US"/>
                        <a:t>Decision support</a:t>
                      </a:r>
                    </a:p>
                  </a:txBody>
                  <a:tcPr/>
                </a:tc>
                <a:extLst>
                  <a:ext uri="{0D108BD9-81ED-4DB2-BD59-A6C34878D82A}">
                    <a16:rowId xmlns:a16="http://schemas.microsoft.com/office/drawing/2014/main" val="2485075284"/>
                  </a:ext>
                </a:extLst>
              </a:tr>
              <a:tr h="125652">
                <a:tc>
                  <a:txBody>
                    <a:bodyPr/>
                    <a:lstStyle/>
                    <a:p>
                      <a:r>
                        <a:rPr lang="en-US"/>
                        <a:t>Strategic planning</a:t>
                      </a:r>
                    </a:p>
                  </a:txBody>
                  <a:tcPr/>
                </a:tc>
                <a:extLst>
                  <a:ext uri="{0D108BD9-81ED-4DB2-BD59-A6C34878D82A}">
                    <a16:rowId xmlns:a16="http://schemas.microsoft.com/office/drawing/2014/main" val="75021407"/>
                  </a:ext>
                </a:extLst>
              </a:tr>
            </a:tbl>
          </a:graphicData>
        </a:graphic>
      </p:graphicFrame>
      <p:graphicFrame>
        <p:nvGraphicFramePr>
          <p:cNvPr id="7" name="Table 6">
            <a:extLst>
              <a:ext uri="{FF2B5EF4-FFF2-40B4-BE49-F238E27FC236}">
                <a16:creationId xmlns:a16="http://schemas.microsoft.com/office/drawing/2014/main" id="{5C0FB29C-E746-87E7-7CC5-FBCEC4BFEDD7}"/>
              </a:ext>
            </a:extLst>
          </p:cNvPr>
          <p:cNvGraphicFramePr>
            <a:graphicFrameLocks noGrp="1"/>
          </p:cNvGraphicFramePr>
          <p:nvPr>
            <p:extLst>
              <p:ext uri="{D42A27DB-BD31-4B8C-83A1-F6EECF244321}">
                <p14:modId xmlns:p14="http://schemas.microsoft.com/office/powerpoint/2010/main" val="586209745"/>
              </p:ext>
            </p:extLst>
          </p:nvPr>
        </p:nvGraphicFramePr>
        <p:xfrm>
          <a:off x="7249885" y="1589314"/>
          <a:ext cx="2932544" cy="1527812"/>
        </p:xfrm>
        <a:graphic>
          <a:graphicData uri="http://schemas.openxmlformats.org/drawingml/2006/table">
            <a:tbl>
              <a:tblPr firstRow="1" bandRow="1">
                <a:tableStyleId>{5C22544A-7EE6-4342-B048-85BDC9FD1C3A}</a:tableStyleId>
              </a:tblPr>
              <a:tblGrid>
                <a:gridCol w="2932544">
                  <a:extLst>
                    <a:ext uri="{9D8B030D-6E8A-4147-A177-3AD203B41FA5}">
                      <a16:colId xmlns:a16="http://schemas.microsoft.com/office/drawing/2014/main" val="4214178619"/>
                    </a:ext>
                  </a:extLst>
                </a:gridCol>
              </a:tblGrid>
              <a:tr h="381953">
                <a:tc>
                  <a:txBody>
                    <a:bodyPr/>
                    <a:lstStyle/>
                    <a:p>
                      <a:r>
                        <a:rPr lang="en-US"/>
                        <a:t>Where /how is it used</a:t>
                      </a:r>
                    </a:p>
                  </a:txBody>
                  <a:tcPr/>
                </a:tc>
                <a:extLst>
                  <a:ext uri="{0D108BD9-81ED-4DB2-BD59-A6C34878D82A}">
                    <a16:rowId xmlns:a16="http://schemas.microsoft.com/office/drawing/2014/main" val="1452621252"/>
                  </a:ext>
                </a:extLst>
              </a:tr>
              <a:tr h="381953">
                <a:tc>
                  <a:txBody>
                    <a:bodyPr/>
                    <a:lstStyle/>
                    <a:p>
                      <a:r>
                        <a:rPr lang="en-US"/>
                        <a:t>Business Planning</a:t>
                      </a:r>
                    </a:p>
                  </a:txBody>
                  <a:tcPr/>
                </a:tc>
                <a:extLst>
                  <a:ext uri="{0D108BD9-81ED-4DB2-BD59-A6C34878D82A}">
                    <a16:rowId xmlns:a16="http://schemas.microsoft.com/office/drawing/2014/main" val="4133866521"/>
                  </a:ext>
                </a:extLst>
              </a:tr>
              <a:tr h="381953">
                <a:tc>
                  <a:txBody>
                    <a:bodyPr/>
                    <a:lstStyle/>
                    <a:p>
                      <a:r>
                        <a:rPr lang="en-US"/>
                        <a:t>Risk Management</a:t>
                      </a:r>
                    </a:p>
                  </a:txBody>
                  <a:tcPr/>
                </a:tc>
                <a:extLst>
                  <a:ext uri="{0D108BD9-81ED-4DB2-BD59-A6C34878D82A}">
                    <a16:rowId xmlns:a16="http://schemas.microsoft.com/office/drawing/2014/main" val="208210879"/>
                  </a:ext>
                </a:extLst>
              </a:tr>
              <a:tr h="381953">
                <a:tc>
                  <a:txBody>
                    <a:bodyPr/>
                    <a:lstStyle/>
                    <a:p>
                      <a:r>
                        <a:rPr lang="en-US"/>
                        <a:t>Operations Changes</a:t>
                      </a:r>
                    </a:p>
                  </a:txBody>
                  <a:tcPr/>
                </a:tc>
                <a:extLst>
                  <a:ext uri="{0D108BD9-81ED-4DB2-BD59-A6C34878D82A}">
                    <a16:rowId xmlns:a16="http://schemas.microsoft.com/office/drawing/2014/main" val="3379753293"/>
                  </a:ext>
                </a:extLst>
              </a:tr>
            </a:tbl>
          </a:graphicData>
        </a:graphic>
      </p:graphicFrame>
      <p:graphicFrame>
        <p:nvGraphicFramePr>
          <p:cNvPr id="8" name="Table 7">
            <a:extLst>
              <a:ext uri="{FF2B5EF4-FFF2-40B4-BE49-F238E27FC236}">
                <a16:creationId xmlns:a16="http://schemas.microsoft.com/office/drawing/2014/main" id="{3D616A23-5B5E-BE30-DAD0-8DBB6D5DCE76}"/>
              </a:ext>
            </a:extLst>
          </p:cNvPr>
          <p:cNvGraphicFramePr>
            <a:graphicFrameLocks noGrp="1"/>
          </p:cNvGraphicFramePr>
          <p:nvPr>
            <p:extLst>
              <p:ext uri="{D42A27DB-BD31-4B8C-83A1-F6EECF244321}">
                <p14:modId xmlns:p14="http://schemas.microsoft.com/office/powerpoint/2010/main" val="3571878383"/>
              </p:ext>
            </p:extLst>
          </p:nvPr>
        </p:nvGraphicFramePr>
        <p:xfrm>
          <a:off x="3733799" y="4855028"/>
          <a:ext cx="3705440" cy="1463040"/>
        </p:xfrm>
        <a:graphic>
          <a:graphicData uri="http://schemas.openxmlformats.org/drawingml/2006/table">
            <a:tbl>
              <a:tblPr firstRow="1" bandRow="1">
                <a:tableStyleId>{5C22544A-7EE6-4342-B048-85BDC9FD1C3A}</a:tableStyleId>
              </a:tblPr>
              <a:tblGrid>
                <a:gridCol w="3705440">
                  <a:extLst>
                    <a:ext uri="{9D8B030D-6E8A-4147-A177-3AD203B41FA5}">
                      <a16:colId xmlns:a16="http://schemas.microsoft.com/office/drawing/2014/main" val="1686080444"/>
                    </a:ext>
                  </a:extLst>
                </a:gridCol>
              </a:tblGrid>
              <a:tr h="359228">
                <a:tc>
                  <a:txBody>
                    <a:bodyPr/>
                    <a:lstStyle/>
                    <a:p>
                      <a:r>
                        <a:rPr lang="en-US"/>
                        <a:t>Benefits</a:t>
                      </a:r>
                    </a:p>
                  </a:txBody>
                  <a:tcPr/>
                </a:tc>
                <a:extLst>
                  <a:ext uri="{0D108BD9-81ED-4DB2-BD59-A6C34878D82A}">
                    <a16:rowId xmlns:a16="http://schemas.microsoft.com/office/drawing/2014/main" val="3498904315"/>
                  </a:ext>
                </a:extLst>
              </a:tr>
              <a:tr h="256024">
                <a:tc>
                  <a:txBody>
                    <a:bodyPr/>
                    <a:lstStyle/>
                    <a:p>
                      <a:r>
                        <a:rPr lang="en-US"/>
                        <a:t>Management of Risks</a:t>
                      </a:r>
                    </a:p>
                  </a:txBody>
                  <a:tcPr/>
                </a:tc>
                <a:extLst>
                  <a:ext uri="{0D108BD9-81ED-4DB2-BD59-A6C34878D82A}">
                    <a16:rowId xmlns:a16="http://schemas.microsoft.com/office/drawing/2014/main" val="2353748391"/>
                  </a:ext>
                </a:extLst>
              </a:tr>
              <a:tr h="256024">
                <a:tc>
                  <a:txBody>
                    <a:bodyPr/>
                    <a:lstStyle/>
                    <a:p>
                      <a:r>
                        <a:rPr lang="en-US" err="1"/>
                        <a:t>Decisio</a:t>
                      </a:r>
                      <a:r>
                        <a:rPr lang="en-US"/>
                        <a:t>n Making</a:t>
                      </a:r>
                    </a:p>
                  </a:txBody>
                  <a:tcPr/>
                </a:tc>
                <a:extLst>
                  <a:ext uri="{0D108BD9-81ED-4DB2-BD59-A6C34878D82A}">
                    <a16:rowId xmlns:a16="http://schemas.microsoft.com/office/drawing/2014/main" val="1016804733"/>
                  </a:ext>
                </a:extLst>
              </a:tr>
              <a:tr h="256024">
                <a:tc>
                  <a:txBody>
                    <a:bodyPr/>
                    <a:lstStyle/>
                    <a:p>
                      <a:r>
                        <a:rPr lang="en-US"/>
                        <a:t>Planning of Market</a:t>
                      </a:r>
                    </a:p>
                  </a:txBody>
                  <a:tcPr/>
                </a:tc>
                <a:extLst>
                  <a:ext uri="{0D108BD9-81ED-4DB2-BD59-A6C34878D82A}">
                    <a16:rowId xmlns:a16="http://schemas.microsoft.com/office/drawing/2014/main" val="716401595"/>
                  </a:ext>
                </a:extLst>
              </a:tr>
            </a:tbl>
          </a:graphicData>
        </a:graphic>
      </p:graphicFrame>
      <p:graphicFrame>
        <p:nvGraphicFramePr>
          <p:cNvPr id="9" name="Table 8">
            <a:extLst>
              <a:ext uri="{FF2B5EF4-FFF2-40B4-BE49-F238E27FC236}">
                <a16:creationId xmlns:a16="http://schemas.microsoft.com/office/drawing/2014/main" id="{9B6EC66B-9731-52A4-FC53-FE69EACDA872}"/>
              </a:ext>
            </a:extLst>
          </p:cNvPr>
          <p:cNvGraphicFramePr>
            <a:graphicFrameLocks noGrp="1"/>
          </p:cNvGraphicFramePr>
          <p:nvPr>
            <p:extLst>
              <p:ext uri="{D42A27DB-BD31-4B8C-83A1-F6EECF244321}">
                <p14:modId xmlns:p14="http://schemas.microsoft.com/office/powerpoint/2010/main" val="2281512155"/>
              </p:ext>
            </p:extLst>
          </p:nvPr>
        </p:nvGraphicFramePr>
        <p:xfrm>
          <a:off x="9557656" y="5040086"/>
          <a:ext cx="1447800" cy="1371600"/>
        </p:xfrm>
        <a:graphic>
          <a:graphicData uri="http://schemas.openxmlformats.org/drawingml/2006/table">
            <a:tbl>
              <a:tblPr firstRow="1" bandRow="1">
                <a:tableStyleId>{5C22544A-7EE6-4342-B048-85BDC9FD1C3A}</a:tableStyleId>
              </a:tblPr>
              <a:tblGrid>
                <a:gridCol w="1447800">
                  <a:extLst>
                    <a:ext uri="{9D8B030D-6E8A-4147-A177-3AD203B41FA5}">
                      <a16:colId xmlns:a16="http://schemas.microsoft.com/office/drawing/2014/main" val="179790671"/>
                    </a:ext>
                  </a:extLst>
                </a:gridCol>
              </a:tblGrid>
              <a:tr h="0">
                <a:tc>
                  <a:txBody>
                    <a:bodyPr/>
                    <a:lstStyle/>
                    <a:p>
                      <a:r>
                        <a:rPr lang="en-US"/>
                        <a:t>Critcism</a:t>
                      </a:r>
                    </a:p>
                  </a:txBody>
                  <a:tcPr/>
                </a:tc>
                <a:extLst>
                  <a:ext uri="{0D108BD9-81ED-4DB2-BD59-A6C34878D82A}">
                    <a16:rowId xmlns:a16="http://schemas.microsoft.com/office/drawing/2014/main" val="3253120798"/>
                  </a:ext>
                </a:extLst>
              </a:tr>
              <a:tr h="0">
                <a:tc>
                  <a:txBody>
                    <a:bodyPr/>
                    <a:lstStyle/>
                    <a:p>
                      <a:r>
                        <a:rPr lang="en-US"/>
                        <a:t>Time consuming</a:t>
                      </a:r>
                    </a:p>
                  </a:txBody>
                  <a:tcPr/>
                </a:tc>
                <a:extLst>
                  <a:ext uri="{0D108BD9-81ED-4DB2-BD59-A6C34878D82A}">
                    <a16:rowId xmlns:a16="http://schemas.microsoft.com/office/drawing/2014/main" val="580806550"/>
                  </a:ext>
                </a:extLst>
              </a:tr>
              <a:tr h="0">
                <a:tc>
                  <a:txBody>
                    <a:bodyPr/>
                    <a:lstStyle/>
                    <a:p>
                      <a:r>
                        <a:rPr lang="en-US"/>
                        <a:t>Confusing</a:t>
                      </a:r>
                    </a:p>
                  </a:txBody>
                  <a:tcPr/>
                </a:tc>
                <a:extLst>
                  <a:ext uri="{0D108BD9-81ED-4DB2-BD59-A6C34878D82A}">
                    <a16:rowId xmlns:a16="http://schemas.microsoft.com/office/drawing/2014/main" val="2334494046"/>
                  </a:ext>
                </a:extLst>
              </a:tr>
            </a:tbl>
          </a:graphicData>
        </a:graphic>
      </p:graphicFrame>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1905000" y="-741"/>
            <a:ext cx="10515600" cy="1179002"/>
          </a:xfrm>
        </p:spPr>
        <p:txBody>
          <a:bodyPr>
            <a:normAutofit fontScale="90000"/>
          </a:bodyPr>
          <a:lstStyle/>
          <a:p>
            <a:pPr algn="ctr"/>
            <a:br>
              <a:rPr lang="en-GB" b="1" u="sng">
                <a:latin typeface="Arial" panose="020B0604020202020204" pitchFamily="34" charset="0"/>
                <a:cs typeface="Arial" panose="020B0604020202020204" pitchFamily="34" charset="0"/>
              </a:rPr>
            </a:br>
            <a:br>
              <a:rPr lang="en-GB" b="1" u="sng">
                <a:latin typeface="Arial" panose="020B0604020202020204" pitchFamily="34" charset="0"/>
                <a:cs typeface="Arial" panose="020B0604020202020204" pitchFamily="34" charset="0"/>
              </a:rPr>
            </a:br>
            <a:r>
              <a:rPr lang="en-GB" b="1" u="sng">
                <a:latin typeface="Arial"/>
                <a:cs typeface="Arial"/>
              </a:rPr>
              <a:t>PESTEL analysis </a:t>
            </a:r>
            <a:br>
              <a:rPr lang="en-GB" b="1">
                <a:latin typeface="Arial" panose="020B0604020202020204" pitchFamily="34" charset="0"/>
                <a:cs typeface="Arial" panose="020B0604020202020204" pitchFamily="34" charset="0"/>
              </a:rPr>
            </a:br>
            <a:endParaRPr lang="en-GB">
              <a:ea typeface="Calibri Light" panose="020F0302020204030204"/>
              <a:cs typeface="Calibri Light" panose="020F0302020204030204"/>
            </a:endParaRPr>
          </a:p>
        </p:txBody>
      </p:sp>
      <p:graphicFrame>
        <p:nvGraphicFramePr>
          <p:cNvPr id="6" name="Table 5">
            <a:extLst>
              <a:ext uri="{FF2B5EF4-FFF2-40B4-BE49-F238E27FC236}">
                <a16:creationId xmlns:a16="http://schemas.microsoft.com/office/drawing/2014/main" id="{4928DECA-B258-8B63-6821-DA579BC44C6A}"/>
              </a:ext>
            </a:extLst>
          </p:cNvPr>
          <p:cNvGraphicFramePr>
            <a:graphicFrameLocks noGrp="1"/>
          </p:cNvGraphicFramePr>
          <p:nvPr>
            <p:extLst>
              <p:ext uri="{D42A27DB-BD31-4B8C-83A1-F6EECF244321}">
                <p14:modId xmlns:p14="http://schemas.microsoft.com/office/powerpoint/2010/main" val="1797459125"/>
              </p:ext>
            </p:extLst>
          </p:nvPr>
        </p:nvGraphicFramePr>
        <p:xfrm>
          <a:off x="1567543" y="1371599"/>
          <a:ext cx="8974206" cy="4569973"/>
        </p:xfrm>
        <a:graphic>
          <a:graphicData uri="http://schemas.openxmlformats.org/drawingml/2006/table">
            <a:tbl>
              <a:tblPr firstRow="1" bandRow="1">
                <a:tableStyleId>{5C22544A-7EE6-4342-B048-85BDC9FD1C3A}</a:tableStyleId>
              </a:tblPr>
              <a:tblGrid>
                <a:gridCol w="1495701">
                  <a:extLst>
                    <a:ext uri="{9D8B030D-6E8A-4147-A177-3AD203B41FA5}">
                      <a16:colId xmlns:a16="http://schemas.microsoft.com/office/drawing/2014/main" val="1048725789"/>
                    </a:ext>
                  </a:extLst>
                </a:gridCol>
                <a:gridCol w="1495701">
                  <a:extLst>
                    <a:ext uri="{9D8B030D-6E8A-4147-A177-3AD203B41FA5}">
                      <a16:colId xmlns:a16="http://schemas.microsoft.com/office/drawing/2014/main" val="229114794"/>
                    </a:ext>
                  </a:extLst>
                </a:gridCol>
                <a:gridCol w="1495701">
                  <a:extLst>
                    <a:ext uri="{9D8B030D-6E8A-4147-A177-3AD203B41FA5}">
                      <a16:colId xmlns:a16="http://schemas.microsoft.com/office/drawing/2014/main" val="324750020"/>
                    </a:ext>
                  </a:extLst>
                </a:gridCol>
                <a:gridCol w="1495701">
                  <a:extLst>
                    <a:ext uri="{9D8B030D-6E8A-4147-A177-3AD203B41FA5}">
                      <a16:colId xmlns:a16="http://schemas.microsoft.com/office/drawing/2014/main" val="373957311"/>
                    </a:ext>
                  </a:extLst>
                </a:gridCol>
                <a:gridCol w="1495701">
                  <a:extLst>
                    <a:ext uri="{9D8B030D-6E8A-4147-A177-3AD203B41FA5}">
                      <a16:colId xmlns:a16="http://schemas.microsoft.com/office/drawing/2014/main" val="1905559215"/>
                    </a:ext>
                  </a:extLst>
                </a:gridCol>
                <a:gridCol w="1495701">
                  <a:extLst>
                    <a:ext uri="{9D8B030D-6E8A-4147-A177-3AD203B41FA5}">
                      <a16:colId xmlns:a16="http://schemas.microsoft.com/office/drawing/2014/main" val="4063654464"/>
                    </a:ext>
                  </a:extLst>
                </a:gridCol>
              </a:tblGrid>
              <a:tr h="1117102">
                <a:tc>
                  <a:txBody>
                    <a:bodyPr/>
                    <a:lstStyle/>
                    <a:p>
                      <a:r>
                        <a:rPr lang="en-US"/>
                        <a:t>Political</a:t>
                      </a:r>
                    </a:p>
                  </a:txBody>
                  <a:tcPr/>
                </a:tc>
                <a:tc>
                  <a:txBody>
                    <a:bodyPr/>
                    <a:lstStyle/>
                    <a:p>
                      <a:r>
                        <a:rPr lang="en-US"/>
                        <a:t>Economic </a:t>
                      </a:r>
                    </a:p>
                  </a:txBody>
                  <a:tcPr/>
                </a:tc>
                <a:tc>
                  <a:txBody>
                    <a:bodyPr/>
                    <a:lstStyle/>
                    <a:p>
                      <a:r>
                        <a:rPr lang="en-US"/>
                        <a:t>Social</a:t>
                      </a:r>
                    </a:p>
                  </a:txBody>
                  <a:tcPr/>
                </a:tc>
                <a:tc>
                  <a:txBody>
                    <a:bodyPr/>
                    <a:lstStyle/>
                    <a:p>
                      <a:r>
                        <a:rPr lang="en-US"/>
                        <a:t>Technological</a:t>
                      </a:r>
                    </a:p>
                  </a:txBody>
                  <a:tcPr/>
                </a:tc>
                <a:tc>
                  <a:txBody>
                    <a:bodyPr/>
                    <a:lstStyle/>
                    <a:p>
                      <a:r>
                        <a:rPr lang="en-US"/>
                        <a:t>Enviromental</a:t>
                      </a:r>
                    </a:p>
                  </a:txBody>
                  <a:tcPr/>
                </a:tc>
                <a:tc>
                  <a:txBody>
                    <a:bodyPr/>
                    <a:lstStyle/>
                    <a:p>
                      <a:r>
                        <a:rPr lang="en-US"/>
                        <a:t>Legal</a:t>
                      </a:r>
                    </a:p>
                  </a:txBody>
                  <a:tcPr/>
                </a:tc>
                <a:extLst>
                  <a:ext uri="{0D108BD9-81ED-4DB2-BD59-A6C34878D82A}">
                    <a16:rowId xmlns:a16="http://schemas.microsoft.com/office/drawing/2014/main" val="649233320"/>
                  </a:ext>
                </a:extLst>
              </a:tr>
              <a:tr h="1150957">
                <a:tc>
                  <a:txBody>
                    <a:bodyPr/>
                    <a:lstStyle/>
                    <a:p>
                      <a:r>
                        <a:rPr lang="en-US"/>
                        <a:t>Supply chain</a:t>
                      </a:r>
                    </a:p>
                  </a:txBody>
                  <a:tcPr/>
                </a:tc>
                <a:tc>
                  <a:txBody>
                    <a:bodyPr/>
                    <a:lstStyle/>
                    <a:p>
                      <a:r>
                        <a:rPr lang="en-US"/>
                        <a:t>Fuel prices</a:t>
                      </a:r>
                    </a:p>
                  </a:txBody>
                  <a:tcPr/>
                </a:tc>
                <a:tc>
                  <a:txBody>
                    <a:bodyPr/>
                    <a:lstStyle/>
                    <a:p>
                      <a:r>
                        <a:rPr lang="en-US"/>
                        <a:t>Social marketing</a:t>
                      </a:r>
                    </a:p>
                  </a:txBody>
                  <a:tcPr/>
                </a:tc>
                <a:tc>
                  <a:txBody>
                    <a:bodyPr/>
                    <a:lstStyle/>
                    <a:p>
                      <a:pPr lvl="0" algn="l">
                        <a:lnSpc>
                          <a:spcPct val="100000"/>
                        </a:lnSpc>
                        <a:spcBef>
                          <a:spcPts val="0"/>
                        </a:spcBef>
                        <a:spcAft>
                          <a:spcPts val="0"/>
                        </a:spcAft>
                        <a:buNone/>
                      </a:pPr>
                      <a:r>
                        <a:rPr lang="en-US" sz="1800" b="0" i="0" u="none" strike="noStrike" noProof="0">
                          <a:solidFill>
                            <a:srgbClr val="000000"/>
                          </a:solidFill>
                          <a:latin typeface="Calibri"/>
                          <a:ea typeface="Calibri"/>
                          <a:cs typeface="Calibri"/>
                        </a:rPr>
                        <a:t>outdated website</a:t>
                      </a:r>
                      <a:endParaRPr lang="en-US" sz="1800" b="0" i="0" u="none" strike="noStrike" noProof="0" err="1">
                        <a:solidFill>
                          <a:srgbClr val="000000"/>
                        </a:solidFill>
                        <a:latin typeface="Calibri"/>
                        <a:ea typeface="Calibri"/>
                        <a:cs typeface="Calibri"/>
                      </a:endParaRPr>
                    </a:p>
                    <a:p>
                      <a:pPr lvl="0">
                        <a:buNone/>
                      </a:pPr>
                      <a:endParaRPr lang="en-US"/>
                    </a:p>
                  </a:txBody>
                  <a:tcPr/>
                </a:tc>
                <a:tc>
                  <a:txBody>
                    <a:bodyPr/>
                    <a:lstStyle/>
                    <a:p>
                      <a:r>
                        <a:rPr lang="en-US"/>
                        <a:t>Demands of consumers</a:t>
                      </a:r>
                    </a:p>
                  </a:txBody>
                  <a:tcPr/>
                </a:tc>
                <a:tc>
                  <a:txBody>
                    <a:bodyPr/>
                    <a:lstStyle/>
                    <a:p>
                      <a:r>
                        <a:rPr lang="en-US"/>
                        <a:t>Health and safety </a:t>
                      </a:r>
                    </a:p>
                  </a:txBody>
                  <a:tcPr/>
                </a:tc>
                <a:extLst>
                  <a:ext uri="{0D108BD9-81ED-4DB2-BD59-A6C34878D82A}">
                    <a16:rowId xmlns:a16="http://schemas.microsoft.com/office/drawing/2014/main" val="4011982903"/>
                  </a:ext>
                </a:extLst>
              </a:tr>
              <a:tr h="1150957">
                <a:tc>
                  <a:txBody>
                    <a:bodyPr/>
                    <a:lstStyle/>
                    <a:p>
                      <a:r>
                        <a:rPr lang="en-US"/>
                        <a:t>brexit</a:t>
                      </a:r>
                    </a:p>
                  </a:txBody>
                  <a:tcPr/>
                </a:tc>
                <a:tc>
                  <a:txBody>
                    <a:bodyPr/>
                    <a:lstStyle/>
                    <a:p>
                      <a:r>
                        <a:rPr lang="en-US"/>
                        <a:t>Increased competition </a:t>
                      </a:r>
                    </a:p>
                  </a:txBody>
                  <a:tcPr/>
                </a:tc>
                <a:tc>
                  <a:txBody>
                    <a:bodyPr/>
                    <a:lstStyle/>
                    <a:p>
                      <a:r>
                        <a:rPr lang="en-US"/>
                        <a:t>Demographic</a:t>
                      </a:r>
                    </a:p>
                  </a:txBody>
                  <a:tcPr/>
                </a:tc>
                <a:tc>
                  <a:txBody>
                    <a:bodyPr/>
                    <a:lstStyle/>
                    <a:p>
                      <a:r>
                        <a:rPr lang="en-US"/>
                        <a:t>Smart tech</a:t>
                      </a:r>
                    </a:p>
                  </a:txBody>
                  <a:tcPr/>
                </a:tc>
                <a:tc>
                  <a:txBody>
                    <a:bodyPr/>
                    <a:lstStyle/>
                    <a:p>
                      <a:r>
                        <a:rPr lang="en-US"/>
                        <a:t>Awareness </a:t>
                      </a:r>
                    </a:p>
                  </a:txBody>
                  <a:tcPr/>
                </a:tc>
                <a:tc>
                  <a:txBody>
                    <a:bodyPr/>
                    <a:lstStyle/>
                    <a:p>
                      <a:r>
                        <a:rPr lang="en-US"/>
                        <a:t>Employment law </a:t>
                      </a:r>
                    </a:p>
                  </a:txBody>
                  <a:tcPr/>
                </a:tc>
                <a:extLst>
                  <a:ext uri="{0D108BD9-81ED-4DB2-BD59-A6C34878D82A}">
                    <a16:rowId xmlns:a16="http://schemas.microsoft.com/office/drawing/2014/main" val="790253267"/>
                  </a:ext>
                </a:extLst>
              </a:tr>
              <a:tr h="1150957">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491844419"/>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1883229" y="66076"/>
            <a:ext cx="10515600" cy="1325563"/>
          </a:xfrm>
        </p:spPr>
        <p:txBody>
          <a:bodyPr>
            <a:normAutofit/>
          </a:bodyPr>
          <a:lstStyle/>
          <a:p>
            <a:r>
              <a:rPr lang="en-GB" sz="3200" b="1" u="sng">
                <a:latin typeface="Arial"/>
                <a:cs typeface="Arial"/>
              </a:rPr>
              <a:t>Cause-and-Effect model </a:t>
            </a:r>
          </a:p>
        </p:txBody>
      </p:sp>
      <p:graphicFrame>
        <p:nvGraphicFramePr>
          <p:cNvPr id="4" name="Table 3">
            <a:extLst>
              <a:ext uri="{FF2B5EF4-FFF2-40B4-BE49-F238E27FC236}">
                <a16:creationId xmlns:a16="http://schemas.microsoft.com/office/drawing/2014/main" id="{BF6A2E20-D929-EC78-0F84-2BD9DC3D555D}"/>
              </a:ext>
            </a:extLst>
          </p:cNvPr>
          <p:cNvGraphicFramePr>
            <a:graphicFrameLocks noGrp="1"/>
          </p:cNvGraphicFramePr>
          <p:nvPr>
            <p:extLst>
              <p:ext uri="{D42A27DB-BD31-4B8C-83A1-F6EECF244321}">
                <p14:modId xmlns:p14="http://schemas.microsoft.com/office/powerpoint/2010/main" val="1044496128"/>
              </p:ext>
            </p:extLst>
          </p:nvPr>
        </p:nvGraphicFramePr>
        <p:xfrm>
          <a:off x="84909" y="1397290"/>
          <a:ext cx="3004457" cy="2565674"/>
        </p:xfrm>
        <a:graphic>
          <a:graphicData uri="http://schemas.openxmlformats.org/drawingml/2006/table">
            <a:tbl>
              <a:tblPr firstRow="1" bandRow="1">
                <a:tableStyleId>{5C22544A-7EE6-4342-B048-85BDC9FD1C3A}</a:tableStyleId>
              </a:tblPr>
              <a:tblGrid>
                <a:gridCol w="3004457">
                  <a:extLst>
                    <a:ext uri="{9D8B030D-6E8A-4147-A177-3AD203B41FA5}">
                      <a16:colId xmlns:a16="http://schemas.microsoft.com/office/drawing/2014/main" val="2052918029"/>
                    </a:ext>
                  </a:extLst>
                </a:gridCol>
              </a:tblGrid>
              <a:tr h="1282837">
                <a:tc>
                  <a:txBody>
                    <a:bodyPr/>
                    <a:lstStyle/>
                    <a:p>
                      <a:r>
                        <a:rPr lang="en-US"/>
                        <a:t>What is a cause and effect model  is?</a:t>
                      </a:r>
                    </a:p>
                  </a:txBody>
                  <a:tcPr/>
                </a:tc>
                <a:extLst>
                  <a:ext uri="{0D108BD9-81ED-4DB2-BD59-A6C34878D82A}">
                    <a16:rowId xmlns:a16="http://schemas.microsoft.com/office/drawing/2014/main" val="525405977"/>
                  </a:ext>
                </a:extLst>
              </a:tr>
              <a:tr h="1282837">
                <a:tc>
                  <a:txBody>
                    <a:bodyPr/>
                    <a:lstStyle/>
                    <a:p>
                      <a:pPr lvl="0" algn="l">
                        <a:lnSpc>
                          <a:spcPct val="100000"/>
                        </a:lnSpc>
                        <a:spcBef>
                          <a:spcPts val="0"/>
                        </a:spcBef>
                        <a:spcAft>
                          <a:spcPts val="0"/>
                        </a:spcAft>
                        <a:buNone/>
                      </a:pPr>
                      <a:r>
                        <a:rPr lang="en" sz="1200" b="0" i="0" u="none" strike="noStrike" noProof="0">
                          <a:highlight>
                            <a:srgbClr val="FFFFFF"/>
                          </a:highlight>
                          <a:latin typeface="Arial"/>
                          <a:cs typeface="Arial"/>
                        </a:rPr>
                        <a:t> A cause and effect diagram (fishbone diagram) is a tool that helps in </a:t>
                      </a:r>
                      <a:r>
                        <a:rPr lang="en" sz="1200" b="0" i="0" u="none" strike="noStrike" noProof="0" err="1">
                          <a:highlight>
                            <a:srgbClr val="FFFFFF"/>
                          </a:highlight>
                          <a:latin typeface="Arial"/>
                          <a:cs typeface="Arial"/>
                        </a:rPr>
                        <a:t>analysing</a:t>
                      </a:r>
                      <a:r>
                        <a:rPr lang="en" sz="1200" b="0" i="0" u="none" strike="noStrike" noProof="0">
                          <a:highlight>
                            <a:srgbClr val="FFFFFF"/>
                          </a:highlight>
                          <a:latin typeface="Arial"/>
                          <a:cs typeface="Arial"/>
                        </a:rPr>
                        <a:t> the root case of  a  problem</a:t>
                      </a:r>
                      <a:br>
                        <a:rPr lang="en-US"/>
                      </a:br>
                      <a:endParaRPr lang="en-US">
                        <a:solidFill>
                          <a:schemeClr val="tx1"/>
                        </a:solidFill>
                      </a:endParaRPr>
                    </a:p>
                    <a:p>
                      <a:pPr lvl="0">
                        <a:buNone/>
                      </a:pPr>
                      <a:endParaRPr lang="en-US">
                        <a:solidFill>
                          <a:schemeClr val="tx1"/>
                        </a:solidFill>
                      </a:endParaRPr>
                    </a:p>
                  </a:txBody>
                  <a:tcPr/>
                </a:tc>
                <a:extLst>
                  <a:ext uri="{0D108BD9-81ED-4DB2-BD59-A6C34878D82A}">
                    <a16:rowId xmlns:a16="http://schemas.microsoft.com/office/drawing/2014/main" val="3312824992"/>
                  </a:ext>
                </a:extLst>
              </a:tr>
            </a:tbl>
          </a:graphicData>
        </a:graphic>
      </p:graphicFrame>
      <p:graphicFrame>
        <p:nvGraphicFramePr>
          <p:cNvPr id="6" name="Table 5">
            <a:extLst>
              <a:ext uri="{FF2B5EF4-FFF2-40B4-BE49-F238E27FC236}">
                <a16:creationId xmlns:a16="http://schemas.microsoft.com/office/drawing/2014/main" id="{3A4738BD-7FA5-CD39-418E-C42DE1EAE857}"/>
              </a:ext>
            </a:extLst>
          </p:cNvPr>
          <p:cNvGraphicFramePr>
            <a:graphicFrameLocks noGrp="1"/>
          </p:cNvGraphicFramePr>
          <p:nvPr>
            <p:extLst>
              <p:ext uri="{D42A27DB-BD31-4B8C-83A1-F6EECF244321}">
                <p14:modId xmlns:p14="http://schemas.microsoft.com/office/powerpoint/2010/main" val="779988642"/>
              </p:ext>
            </p:extLst>
          </p:nvPr>
        </p:nvGraphicFramePr>
        <p:xfrm>
          <a:off x="3799114" y="1306285"/>
          <a:ext cx="3215577" cy="1635525"/>
        </p:xfrm>
        <a:graphic>
          <a:graphicData uri="http://schemas.openxmlformats.org/drawingml/2006/table">
            <a:tbl>
              <a:tblPr firstRow="1" bandRow="1">
                <a:tableStyleId>{5C22544A-7EE6-4342-B048-85BDC9FD1C3A}</a:tableStyleId>
              </a:tblPr>
              <a:tblGrid>
                <a:gridCol w="3215577">
                  <a:extLst>
                    <a:ext uri="{9D8B030D-6E8A-4147-A177-3AD203B41FA5}">
                      <a16:colId xmlns:a16="http://schemas.microsoft.com/office/drawing/2014/main" val="665295011"/>
                    </a:ext>
                  </a:extLst>
                </a:gridCol>
              </a:tblGrid>
              <a:tr h="423255">
                <a:tc>
                  <a:txBody>
                    <a:bodyPr/>
                    <a:lstStyle/>
                    <a:p>
                      <a:r>
                        <a:rPr lang="en-US"/>
                        <a:t>Why is it used</a:t>
                      </a:r>
                    </a:p>
                  </a:txBody>
                  <a:tcPr/>
                </a:tc>
                <a:extLst>
                  <a:ext uri="{0D108BD9-81ED-4DB2-BD59-A6C34878D82A}">
                    <a16:rowId xmlns:a16="http://schemas.microsoft.com/office/drawing/2014/main" val="510920587"/>
                  </a:ext>
                </a:extLst>
              </a:tr>
              <a:tr h="359228">
                <a:tc>
                  <a:txBody>
                    <a:bodyPr/>
                    <a:lstStyle/>
                    <a:p>
                      <a:r>
                        <a:rPr lang="en-US"/>
                        <a:t>To find causes</a:t>
                      </a:r>
                    </a:p>
                  </a:txBody>
                  <a:tcPr/>
                </a:tc>
                <a:extLst>
                  <a:ext uri="{0D108BD9-81ED-4DB2-BD59-A6C34878D82A}">
                    <a16:rowId xmlns:a16="http://schemas.microsoft.com/office/drawing/2014/main" val="1257917572"/>
                  </a:ext>
                </a:extLst>
              </a:tr>
              <a:tr h="423255">
                <a:tc>
                  <a:txBody>
                    <a:bodyPr/>
                    <a:lstStyle/>
                    <a:p>
                      <a:r>
                        <a:rPr lang="en-US"/>
                        <a:t>To develop solutions.</a:t>
                      </a:r>
                    </a:p>
                  </a:txBody>
                  <a:tcPr/>
                </a:tc>
                <a:extLst>
                  <a:ext uri="{0D108BD9-81ED-4DB2-BD59-A6C34878D82A}">
                    <a16:rowId xmlns:a16="http://schemas.microsoft.com/office/drawing/2014/main" val="837510506"/>
                  </a:ext>
                </a:extLst>
              </a:tr>
              <a:tr h="423255">
                <a:tc>
                  <a:txBody>
                    <a:bodyPr/>
                    <a:lstStyle/>
                    <a:p>
                      <a:endParaRPr lang="en-US"/>
                    </a:p>
                  </a:txBody>
                  <a:tcPr/>
                </a:tc>
                <a:extLst>
                  <a:ext uri="{0D108BD9-81ED-4DB2-BD59-A6C34878D82A}">
                    <a16:rowId xmlns:a16="http://schemas.microsoft.com/office/drawing/2014/main" val="1610357618"/>
                  </a:ext>
                </a:extLst>
              </a:tr>
            </a:tbl>
          </a:graphicData>
        </a:graphic>
      </p:graphicFrame>
      <p:graphicFrame>
        <p:nvGraphicFramePr>
          <p:cNvPr id="7" name="Table 6">
            <a:extLst>
              <a:ext uri="{FF2B5EF4-FFF2-40B4-BE49-F238E27FC236}">
                <a16:creationId xmlns:a16="http://schemas.microsoft.com/office/drawing/2014/main" id="{F2CB33EC-781B-3C32-CFD9-CBE951F1B30E}"/>
              </a:ext>
            </a:extLst>
          </p:cNvPr>
          <p:cNvGraphicFramePr>
            <a:graphicFrameLocks noGrp="1"/>
          </p:cNvGraphicFramePr>
          <p:nvPr>
            <p:extLst>
              <p:ext uri="{D42A27DB-BD31-4B8C-83A1-F6EECF244321}">
                <p14:modId xmlns:p14="http://schemas.microsoft.com/office/powerpoint/2010/main" val="3426791561"/>
              </p:ext>
            </p:extLst>
          </p:nvPr>
        </p:nvGraphicFramePr>
        <p:xfrm>
          <a:off x="7955280" y="1016290"/>
          <a:ext cx="3248235" cy="1112520"/>
        </p:xfrm>
        <a:graphic>
          <a:graphicData uri="http://schemas.openxmlformats.org/drawingml/2006/table">
            <a:tbl>
              <a:tblPr firstRow="1" bandRow="1">
                <a:tableStyleId>{5C22544A-7EE6-4342-B048-85BDC9FD1C3A}</a:tableStyleId>
              </a:tblPr>
              <a:tblGrid>
                <a:gridCol w="3248235">
                  <a:extLst>
                    <a:ext uri="{9D8B030D-6E8A-4147-A177-3AD203B41FA5}">
                      <a16:colId xmlns:a16="http://schemas.microsoft.com/office/drawing/2014/main" val="765497440"/>
                    </a:ext>
                  </a:extLst>
                </a:gridCol>
              </a:tblGrid>
              <a:tr h="370840">
                <a:tc>
                  <a:txBody>
                    <a:bodyPr/>
                    <a:lstStyle/>
                    <a:p>
                      <a:r>
                        <a:rPr lang="en-US"/>
                        <a:t>Where and how is it used</a:t>
                      </a:r>
                    </a:p>
                  </a:txBody>
                  <a:tcPr/>
                </a:tc>
                <a:extLst>
                  <a:ext uri="{0D108BD9-81ED-4DB2-BD59-A6C34878D82A}">
                    <a16:rowId xmlns:a16="http://schemas.microsoft.com/office/drawing/2014/main" val="3320593497"/>
                  </a:ext>
                </a:extLst>
              </a:tr>
              <a:tr h="370840">
                <a:tc>
                  <a:txBody>
                    <a:bodyPr/>
                    <a:lstStyle/>
                    <a:p>
                      <a:r>
                        <a:rPr lang="en-US"/>
                        <a:t>To </a:t>
                      </a:r>
                      <a:r>
                        <a:rPr lang="en-US" err="1"/>
                        <a:t>investigfate</a:t>
                      </a:r>
                      <a:r>
                        <a:rPr lang="en-US"/>
                        <a:t> a problem</a:t>
                      </a:r>
                    </a:p>
                  </a:txBody>
                  <a:tcPr/>
                </a:tc>
                <a:extLst>
                  <a:ext uri="{0D108BD9-81ED-4DB2-BD59-A6C34878D82A}">
                    <a16:rowId xmlns:a16="http://schemas.microsoft.com/office/drawing/2014/main" val="1183340810"/>
                  </a:ext>
                </a:extLst>
              </a:tr>
              <a:tr h="370840">
                <a:tc>
                  <a:txBody>
                    <a:bodyPr/>
                    <a:lstStyle/>
                    <a:p>
                      <a:r>
                        <a:rPr lang="en-US"/>
                        <a:t>Process </a:t>
                      </a:r>
                      <a:r>
                        <a:rPr lang="en-US" err="1"/>
                        <a:t>improvemen</a:t>
                      </a:r>
                      <a:r>
                        <a:rPr lang="en-US"/>
                        <a:t>t</a:t>
                      </a:r>
                    </a:p>
                  </a:txBody>
                  <a:tcPr/>
                </a:tc>
                <a:extLst>
                  <a:ext uri="{0D108BD9-81ED-4DB2-BD59-A6C34878D82A}">
                    <a16:rowId xmlns:a16="http://schemas.microsoft.com/office/drawing/2014/main" val="2123241188"/>
                  </a:ext>
                </a:extLst>
              </a:tr>
            </a:tbl>
          </a:graphicData>
        </a:graphic>
      </p:graphicFrame>
      <p:graphicFrame>
        <p:nvGraphicFramePr>
          <p:cNvPr id="8" name="Table 7">
            <a:extLst>
              <a:ext uri="{FF2B5EF4-FFF2-40B4-BE49-F238E27FC236}">
                <a16:creationId xmlns:a16="http://schemas.microsoft.com/office/drawing/2014/main" id="{BB99CEF3-3889-C903-C1FB-EAA00CB74712}"/>
              </a:ext>
            </a:extLst>
          </p:cNvPr>
          <p:cNvGraphicFramePr>
            <a:graphicFrameLocks noGrp="1"/>
          </p:cNvGraphicFramePr>
          <p:nvPr>
            <p:extLst>
              <p:ext uri="{D42A27DB-BD31-4B8C-83A1-F6EECF244321}">
                <p14:modId xmlns:p14="http://schemas.microsoft.com/office/powerpoint/2010/main" val="4283196360"/>
              </p:ext>
            </p:extLst>
          </p:nvPr>
        </p:nvGraphicFramePr>
        <p:xfrm>
          <a:off x="4049486" y="3537857"/>
          <a:ext cx="3705441" cy="1097280"/>
        </p:xfrm>
        <a:graphic>
          <a:graphicData uri="http://schemas.openxmlformats.org/drawingml/2006/table">
            <a:tbl>
              <a:tblPr firstRow="1" bandRow="1">
                <a:tableStyleId>{5C22544A-7EE6-4342-B048-85BDC9FD1C3A}</a:tableStyleId>
              </a:tblPr>
              <a:tblGrid>
                <a:gridCol w="3705441">
                  <a:extLst>
                    <a:ext uri="{9D8B030D-6E8A-4147-A177-3AD203B41FA5}">
                      <a16:colId xmlns:a16="http://schemas.microsoft.com/office/drawing/2014/main" val="2495431593"/>
                    </a:ext>
                  </a:extLst>
                </a:gridCol>
              </a:tblGrid>
              <a:tr h="359228">
                <a:tc>
                  <a:txBody>
                    <a:bodyPr/>
                    <a:lstStyle/>
                    <a:p>
                      <a:r>
                        <a:rPr lang="en-US"/>
                        <a:t>What are the benefits</a:t>
                      </a:r>
                    </a:p>
                  </a:txBody>
                  <a:tcPr/>
                </a:tc>
                <a:extLst>
                  <a:ext uri="{0D108BD9-81ED-4DB2-BD59-A6C34878D82A}">
                    <a16:rowId xmlns:a16="http://schemas.microsoft.com/office/drawing/2014/main" val="1441791056"/>
                  </a:ext>
                </a:extLst>
              </a:tr>
              <a:tr h="0">
                <a:tc>
                  <a:txBody>
                    <a:bodyPr/>
                    <a:lstStyle/>
                    <a:p>
                      <a:r>
                        <a:rPr lang="en-US"/>
                        <a:t>Easy to use</a:t>
                      </a:r>
                    </a:p>
                  </a:txBody>
                  <a:tcPr/>
                </a:tc>
                <a:extLst>
                  <a:ext uri="{0D108BD9-81ED-4DB2-BD59-A6C34878D82A}">
                    <a16:rowId xmlns:a16="http://schemas.microsoft.com/office/drawing/2014/main" val="40206738"/>
                  </a:ext>
                </a:extLst>
              </a:tr>
              <a:tr h="0">
                <a:tc>
                  <a:txBody>
                    <a:bodyPr/>
                    <a:lstStyle/>
                    <a:p>
                      <a:r>
                        <a:rPr lang="en-US" err="1"/>
                        <a:t>Flexiable</a:t>
                      </a:r>
                      <a:r>
                        <a:rPr lang="en-US"/>
                        <a:t> </a:t>
                      </a:r>
                    </a:p>
                  </a:txBody>
                  <a:tcPr/>
                </a:tc>
                <a:extLst>
                  <a:ext uri="{0D108BD9-81ED-4DB2-BD59-A6C34878D82A}">
                    <a16:rowId xmlns:a16="http://schemas.microsoft.com/office/drawing/2014/main" val="1856079794"/>
                  </a:ext>
                </a:extLst>
              </a:tr>
            </a:tbl>
          </a:graphicData>
        </a:graphic>
      </p:graphicFrame>
      <p:graphicFrame>
        <p:nvGraphicFramePr>
          <p:cNvPr id="9" name="Table 8">
            <a:extLst>
              <a:ext uri="{FF2B5EF4-FFF2-40B4-BE49-F238E27FC236}">
                <a16:creationId xmlns:a16="http://schemas.microsoft.com/office/drawing/2014/main" id="{92D76C2A-4774-F679-F2A3-16247AE8EAC3}"/>
              </a:ext>
            </a:extLst>
          </p:cNvPr>
          <p:cNvGraphicFramePr>
            <a:graphicFrameLocks noGrp="1"/>
          </p:cNvGraphicFramePr>
          <p:nvPr>
            <p:extLst>
              <p:ext uri="{D42A27DB-BD31-4B8C-83A1-F6EECF244321}">
                <p14:modId xmlns:p14="http://schemas.microsoft.com/office/powerpoint/2010/main" val="1813886713"/>
              </p:ext>
            </p:extLst>
          </p:nvPr>
        </p:nvGraphicFramePr>
        <p:xfrm>
          <a:off x="7421880" y="4804519"/>
          <a:ext cx="4304163" cy="1112520"/>
        </p:xfrm>
        <a:graphic>
          <a:graphicData uri="http://schemas.openxmlformats.org/drawingml/2006/table">
            <a:tbl>
              <a:tblPr firstRow="1" bandRow="1">
                <a:tableStyleId>{5C22544A-7EE6-4342-B048-85BDC9FD1C3A}</a:tableStyleId>
              </a:tblPr>
              <a:tblGrid>
                <a:gridCol w="4304163">
                  <a:extLst>
                    <a:ext uri="{9D8B030D-6E8A-4147-A177-3AD203B41FA5}">
                      <a16:colId xmlns:a16="http://schemas.microsoft.com/office/drawing/2014/main" val="3305642788"/>
                    </a:ext>
                  </a:extLst>
                </a:gridCol>
              </a:tblGrid>
              <a:tr h="370840">
                <a:tc>
                  <a:txBody>
                    <a:bodyPr/>
                    <a:lstStyle/>
                    <a:p>
                      <a:r>
                        <a:rPr lang="en-US"/>
                        <a:t>What are the </a:t>
                      </a:r>
                      <a:r>
                        <a:rPr lang="en-US" err="1"/>
                        <a:t>criicisms</a:t>
                      </a:r>
                      <a:r>
                        <a:rPr lang="en-US"/>
                        <a:t>?</a:t>
                      </a:r>
                    </a:p>
                  </a:txBody>
                  <a:tcPr/>
                </a:tc>
                <a:extLst>
                  <a:ext uri="{0D108BD9-81ED-4DB2-BD59-A6C34878D82A}">
                    <a16:rowId xmlns:a16="http://schemas.microsoft.com/office/drawing/2014/main" val="3378048438"/>
                  </a:ext>
                </a:extLst>
              </a:tr>
              <a:tr h="370840">
                <a:tc>
                  <a:txBody>
                    <a:bodyPr/>
                    <a:lstStyle/>
                    <a:p>
                      <a:endParaRPr lang="en-US"/>
                    </a:p>
                  </a:txBody>
                  <a:tcPr/>
                </a:tc>
                <a:extLst>
                  <a:ext uri="{0D108BD9-81ED-4DB2-BD59-A6C34878D82A}">
                    <a16:rowId xmlns:a16="http://schemas.microsoft.com/office/drawing/2014/main" val="2899274463"/>
                  </a:ext>
                </a:extLst>
              </a:tr>
              <a:tr h="370840">
                <a:tc>
                  <a:txBody>
                    <a:bodyPr/>
                    <a:lstStyle/>
                    <a:p>
                      <a:endParaRPr lang="en-US"/>
                    </a:p>
                  </a:txBody>
                  <a:tcPr/>
                </a:tc>
                <a:extLst>
                  <a:ext uri="{0D108BD9-81ED-4DB2-BD59-A6C34878D82A}">
                    <a16:rowId xmlns:a16="http://schemas.microsoft.com/office/drawing/2014/main" val="1044818099"/>
                  </a:ext>
                </a:extLst>
              </a:tr>
            </a:tbl>
          </a:graphicData>
        </a:graphic>
      </p:graphicFrame>
    </p:spTree>
    <p:extLst>
      <p:ext uri="{BB962C8B-B14F-4D97-AF65-F5344CB8AC3E}">
        <p14:creationId xmlns:p14="http://schemas.microsoft.com/office/powerpoint/2010/main" val="2319079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830997"/>
          </a:xfrm>
          <a:prstGeom prst="rect">
            <a:avLst/>
          </a:prstGeom>
          <a:noFill/>
          <a:ln w="57150">
            <a:solidFill>
              <a:srgbClr val="FFC000"/>
            </a:solidFill>
          </a:ln>
        </p:spPr>
        <p:txBody>
          <a:bodyPr wrap="square" lIns="91440" tIns="45720" rIns="91440" bIns="45720" rtlCol="0" anchor="t">
            <a:spAutoFit/>
          </a:bodyPr>
          <a:lstStyle/>
          <a:p>
            <a:pPr algn="ctr"/>
            <a:r>
              <a:rPr lang="en-GB" sz="2400" b="1" err="1">
                <a:solidFill>
                  <a:srgbClr val="FFC000"/>
                </a:solidFill>
                <a:latin typeface="Arial"/>
                <a:cs typeface="Arial"/>
              </a:rPr>
              <a:t>Compentition</a:t>
            </a:r>
            <a:endParaRPr lang="en-GB" sz="2400" b="1" err="1">
              <a:solidFill>
                <a:srgbClr val="FFC000"/>
              </a:solidFill>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lIns="91440" tIns="45720" rIns="91440" bIns="45720" rtlCol="0" anchor="t">
            <a:spAutoFit/>
          </a:bodyPr>
          <a:lstStyle/>
          <a:p>
            <a:pPr algn="ctr"/>
            <a:r>
              <a:rPr lang="en-GB" sz="2400" b="1">
                <a:solidFill>
                  <a:srgbClr val="FF0000"/>
                </a:solidFill>
                <a:latin typeface="Arial"/>
                <a:cs typeface="Arial"/>
              </a:rPr>
              <a:t>Technology</a:t>
            </a:r>
            <a:endParaRPr lang="en-GB" sz="2400" b="1">
              <a:solidFill>
                <a:srgbClr val="FF0000"/>
              </a:solidFill>
              <a:latin typeface="Arial" panose="020B0604020202020204" pitchFamily="34" charset="0"/>
              <a:cs typeface="Arial" panose="020B0604020202020204" pitchFamily="34" charset="0"/>
            </a:endParaRP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lIns="91440" tIns="45720" rIns="91440" bIns="45720" rtlCol="0" anchor="t">
            <a:spAutoFit/>
          </a:bodyPr>
          <a:lstStyle/>
          <a:p>
            <a:pPr algn="ctr"/>
            <a:r>
              <a:rPr lang="en-GB" sz="2400" b="1">
                <a:solidFill>
                  <a:srgbClr val="C00000"/>
                </a:solidFill>
                <a:latin typeface="Arial"/>
                <a:cs typeface="Arial"/>
              </a:rPr>
              <a:t>Operations</a:t>
            </a:r>
            <a:endParaRPr lang="en-GB" sz="2400" b="1">
              <a:solidFill>
                <a:srgbClr val="C00000"/>
              </a:solidFill>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lIns="91440" tIns="45720" rIns="91440" bIns="45720" rtlCol="0" anchor="t">
            <a:spAutoFit/>
          </a:bodyPr>
          <a:lstStyle/>
          <a:p>
            <a:pPr algn="ctr"/>
            <a:r>
              <a:rPr lang="en-GB" sz="2400" b="1">
                <a:solidFill>
                  <a:srgbClr val="7030A0"/>
                </a:solidFill>
                <a:latin typeface="Arial"/>
                <a:cs typeface="Arial"/>
              </a:rPr>
              <a:t>Customers</a:t>
            </a:r>
            <a:endParaRPr lang="en-GB" sz="2400" b="1">
              <a:solidFill>
                <a:srgbClr val="7030A0"/>
              </a:solidFill>
              <a:latin typeface="Arial" panose="020B0604020202020204" pitchFamily="34" charset="0"/>
              <a:cs typeface="Arial" panose="020B0604020202020204" pitchFamily="34" charset="0"/>
            </a:endParaRP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lIns="91440" tIns="45720" rIns="91440" bIns="45720" rtlCol="0" anchor="t">
            <a:spAutoFit/>
          </a:bodyPr>
          <a:lstStyle/>
          <a:p>
            <a:pPr algn="ctr"/>
            <a:r>
              <a:rPr lang="en-GB" sz="2400" b="1">
                <a:solidFill>
                  <a:srgbClr val="00B0F0"/>
                </a:solidFill>
                <a:latin typeface="Arial"/>
                <a:cs typeface="Arial"/>
              </a:rPr>
              <a:t>Market trend</a:t>
            </a:r>
            <a:endParaRPr lang="en-GB" sz="2400" b="1">
              <a:solidFill>
                <a:srgbClr val="00B0F0"/>
              </a:solidFill>
              <a:latin typeface="Arial" panose="020B0604020202020204" pitchFamily="34" charset="0"/>
              <a:cs typeface="Arial" panose="020B0604020202020204" pitchFamily="34" charset="0"/>
            </a:endParaRP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lIns="91440" tIns="45720" rIns="91440" bIns="45720" rtlCol="0" anchor="t">
            <a:spAutoFit/>
          </a:bodyPr>
          <a:lstStyle/>
          <a:p>
            <a:r>
              <a:rPr lang="en-GB" sz="1200" b="1">
                <a:latin typeface="Arial"/>
                <a:cs typeface="Arial"/>
              </a:rPr>
              <a:t>Decline in store Sales</a:t>
            </a:r>
            <a:endParaRPr lang="en-GB" sz="1200" b="1">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High prices</a:t>
            </a:r>
            <a:endParaRPr lang="en-GB" sz="120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Lack of </a:t>
            </a:r>
            <a:r>
              <a:rPr lang="en-GB" sz="1200" err="1">
                <a:latin typeface="Arial"/>
                <a:cs typeface="Arial"/>
              </a:rPr>
              <a:t>cust</a:t>
            </a:r>
            <a:r>
              <a:rPr lang="en-GB" sz="1200">
                <a:latin typeface="Arial"/>
                <a:cs typeface="Arial"/>
              </a:rPr>
              <a:t>omer</a:t>
            </a:r>
            <a:endParaRPr lang="en-GB" sz="120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Low staff</a:t>
            </a:r>
            <a:endParaRPr lang="en-GB" sz="120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lIns="91440" tIns="45720" rIns="91440" bIns="45720" rtlCol="0" anchor="t">
            <a:spAutoFit/>
          </a:bodyPr>
          <a:lstStyle/>
          <a:p>
            <a:r>
              <a:rPr lang="en-GB" sz="1200" err="1">
                <a:latin typeface="Arial"/>
                <a:cs typeface="Arial"/>
              </a:rPr>
              <a:t>Buget</a:t>
            </a:r>
            <a:r>
              <a:rPr lang="en-GB" sz="1200">
                <a:latin typeface="Arial"/>
                <a:cs typeface="Arial"/>
              </a:rPr>
              <a:t> concerns</a:t>
            </a:r>
            <a:endParaRPr lang="en-GB" sz="120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No digital skills</a:t>
            </a:r>
            <a:endParaRPr lang="en-GB" sz="120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Old website</a:t>
            </a:r>
            <a:endParaRPr lang="en-GB" sz="120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Lower prices wanted</a:t>
            </a:r>
            <a:endParaRPr lang="en-GB" sz="120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Reduced foot traffic</a:t>
            </a:r>
            <a:endParaRPr lang="en-GB" sz="120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On line competition</a:t>
            </a:r>
            <a:endParaRPr lang="en-GB" sz="120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Social media</a:t>
            </a:r>
            <a:endParaRPr lang="en-GB" sz="120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Local competitors</a:t>
            </a:r>
            <a:endParaRPr lang="en-GB" sz="1200">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Flower shops on line</a:t>
            </a:r>
            <a:endParaRPr lang="en-GB" sz="12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80A04F2-4F22-A08C-F5B4-F30F002E227B}"/>
              </a:ext>
            </a:extLst>
          </p:cNvPr>
          <p:cNvSpPr txBox="1"/>
          <p:nvPr/>
        </p:nvSpPr>
        <p:spPr>
          <a:xfrm>
            <a:off x="292474" y="94505"/>
            <a:ext cx="10920760" cy="954107"/>
          </a:xfrm>
          <a:prstGeom prst="rect">
            <a:avLst/>
          </a:prstGeom>
          <a:noFill/>
        </p:spPr>
        <p:txBody>
          <a:bodyPr wrap="square" rtlCol="0">
            <a:spAutoFit/>
          </a:bodyPr>
          <a:lstStyle/>
          <a:p>
            <a:r>
              <a:rPr lang="en-GB" sz="2800" b="1"/>
              <a:t>Provide an application and discuss the information provided in your Cause-and-Effect diagram (approx. 1 minute).</a:t>
            </a:r>
          </a:p>
        </p:txBody>
      </p:sp>
      <p:sp>
        <p:nvSpPr>
          <p:cNvPr id="9" name="TextBox 8">
            <a:extLst>
              <a:ext uri="{FF2B5EF4-FFF2-40B4-BE49-F238E27FC236}">
                <a16:creationId xmlns:a16="http://schemas.microsoft.com/office/drawing/2014/main" id="{61E62149-100D-392D-3127-3D301273C6F0}"/>
              </a:ext>
            </a:extLst>
          </p:cNvPr>
          <p:cNvSpPr txBox="1"/>
          <p:nvPr/>
        </p:nvSpPr>
        <p:spPr>
          <a:xfrm>
            <a:off x="1932318" y="5874927"/>
            <a:ext cx="10041596" cy="369332"/>
          </a:xfrm>
          <a:prstGeom prst="rect">
            <a:avLst/>
          </a:prstGeom>
          <a:noFill/>
        </p:spPr>
        <p:txBody>
          <a:bodyPr wrap="square">
            <a:spAutoFit/>
          </a:bodyPr>
          <a:lstStyle/>
          <a:p>
            <a:pPr marL="285750" indent="-285750">
              <a:buFont typeface="Arial" panose="020B0604020202020204" pitchFamily="34" charset="0"/>
              <a:buChar char="•"/>
            </a:pPr>
            <a:r>
              <a:rPr lang="en-GB" b="1">
                <a:solidFill>
                  <a:srgbClr val="FF0000"/>
                </a:solidFill>
                <a:latin typeface="Arial" panose="020B0604020202020204" pitchFamily="34" charset="0"/>
                <a:cs typeface="Arial" panose="020B0604020202020204" pitchFamily="34" charset="0"/>
              </a:rPr>
              <a:t>Ensure that you provide a reference source for the Cause-and-Effect model on this slide</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2852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r>
              <a:rPr lang="en-GB" sz="3200" b="1" u="sng">
                <a:latin typeface="Arial" panose="020B0604020202020204" pitchFamily="34" charset="0"/>
                <a:cs typeface="Arial" panose="020B0604020202020204" pitchFamily="34" charset="0"/>
              </a:rPr>
              <a:t>Provide a summary of your Key Findings (approx. 30 seconds)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141537"/>
            <a:ext cx="10515600" cy="4351338"/>
          </a:xfrm>
        </p:spPr>
        <p:txBody>
          <a:bodyPr vert="horz" lIns="91440" tIns="45720" rIns="91440" bIns="45720" rtlCol="0" anchor="t">
            <a:normAutofit/>
          </a:bodyPr>
          <a:lstStyle/>
          <a:p>
            <a:r>
              <a:rPr lang="en-GB">
                <a:latin typeface="Arial" panose="020B0604020202020204" pitchFamily="34" charset="0"/>
                <a:cs typeface="Arial" panose="020B0604020202020204" pitchFamily="34" charset="0"/>
              </a:rPr>
              <a:t>Detail and discuss the key findings from your presentation:</a:t>
            </a:r>
          </a:p>
          <a:p>
            <a:endParaRPr lang="en-GB" sz="1000">
              <a:latin typeface="Arial" panose="020B0604020202020204" pitchFamily="34" charset="0"/>
              <a:cs typeface="Arial" panose="020B0604020202020204" pitchFamily="34" charset="0"/>
            </a:endParaRPr>
          </a:p>
          <a:p>
            <a:pPr lvl="2"/>
            <a:r>
              <a:rPr lang="en-GB" sz="2400" b="1">
                <a:latin typeface="Arial"/>
                <a:cs typeface="Arial"/>
              </a:rPr>
              <a:t>Key Finding 1</a:t>
            </a:r>
            <a:r>
              <a:rPr lang="en-GB" sz="2400">
                <a:latin typeface="Arial"/>
                <a:cs typeface="Arial"/>
              </a:rPr>
              <a:t>: lack of awareness for </a:t>
            </a:r>
            <a:r>
              <a:rPr lang="en-GB" sz="2400" err="1">
                <a:latin typeface="Arial"/>
                <a:cs typeface="Arial"/>
              </a:rPr>
              <a:t>digita</a:t>
            </a:r>
            <a:r>
              <a:rPr lang="en-GB" sz="2400">
                <a:latin typeface="Arial"/>
                <a:cs typeface="Arial"/>
              </a:rPr>
              <a:t>l</a:t>
            </a:r>
            <a:endParaRPr lang="en-GB" sz="2400">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pPr lvl="2"/>
            <a:r>
              <a:rPr lang="en-GB" sz="2400" b="1">
                <a:latin typeface="Arial"/>
                <a:cs typeface="Arial"/>
              </a:rPr>
              <a:t>Key Finding 2</a:t>
            </a:r>
            <a:r>
              <a:rPr lang="en-GB" sz="2400">
                <a:latin typeface="Arial"/>
                <a:cs typeface="Arial"/>
              </a:rPr>
              <a:t>: competition arising</a:t>
            </a:r>
            <a:endParaRPr lang="en-GB" sz="2400">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pPr lvl="2"/>
            <a:r>
              <a:rPr lang="en-GB" sz="2400" b="1">
                <a:latin typeface="Arial"/>
                <a:cs typeface="Arial"/>
              </a:rPr>
              <a:t>Key Finding 3</a:t>
            </a:r>
            <a:r>
              <a:rPr lang="en-GB" sz="2400">
                <a:latin typeface="Arial"/>
                <a:cs typeface="Arial"/>
              </a:rPr>
              <a:t>: decline in foot traffic</a:t>
            </a:r>
            <a:endParaRPr lang="en-GB" sz="2400">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lvl="2"/>
            <a:r>
              <a:rPr lang="en-GB" sz="2400" b="1">
                <a:latin typeface="Arial"/>
                <a:cs typeface="Arial"/>
              </a:rPr>
              <a:t>Key Finding 4</a:t>
            </a:r>
            <a:r>
              <a:rPr lang="en-GB" sz="2400">
                <a:latin typeface="Arial"/>
                <a:cs typeface="Arial"/>
              </a:rPr>
              <a:t>:  rising in operation costs</a:t>
            </a: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5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a:latin typeface="Arial" panose="020B0604020202020204" pitchFamily="34" charset="0"/>
                <a:cs typeface="Arial" panose="020B0604020202020204" pitchFamily="34" charset="0"/>
              </a:rPr>
              <a:t>Reference List:</a:t>
            </a:r>
            <a:endParaRPr lang="en-GB"/>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vert="horz" lIns="91440" tIns="45720" rIns="91440" bIns="45720" rtlCol="0" anchor="t">
            <a:normAutofit/>
          </a:bodyPr>
          <a:lstStyle/>
          <a:p>
            <a:pPr algn="just"/>
            <a:r>
              <a:rPr lang="en-GB" dirty="0">
                <a:effectLst/>
                <a:latin typeface="Arial"/>
                <a:ea typeface="DengXian"/>
                <a:cs typeface="Arial"/>
              </a:rPr>
              <a:t> </a:t>
            </a:r>
            <a:endParaRPr lang="en-US" dirty="0">
              <a:latin typeface="Arial"/>
              <a:ea typeface="DengXian"/>
              <a:cs typeface="Arial"/>
            </a:endParaRPr>
          </a:p>
          <a:p>
            <a:pPr algn="just"/>
            <a:r>
              <a:rPr lang="en-GB" sz="1000" dirty="0">
                <a:solidFill>
                  <a:srgbClr val="222222"/>
                </a:solidFill>
                <a:highlight>
                  <a:srgbClr val="FFFFFF"/>
                </a:highlight>
                <a:latin typeface="Arial"/>
                <a:ea typeface="DengXian"/>
                <a:cs typeface="Arial"/>
              </a:rPr>
              <a:t>Yusop, Z., 2018. PESTEL analysis. </a:t>
            </a:r>
            <a:r>
              <a:rPr lang="en-GB" sz="1000" i="1" dirty="0">
                <a:solidFill>
                  <a:srgbClr val="222222"/>
                </a:solidFill>
                <a:highlight>
                  <a:srgbClr val="FFFFFF"/>
                </a:highlight>
                <a:latin typeface="Arial"/>
                <a:ea typeface="DengXian"/>
                <a:cs typeface="Arial"/>
              </a:rPr>
              <a:t>Paper </a:t>
            </a:r>
            <a:r>
              <a:rPr lang="en-GB" sz="1000" i="1" dirty="0" err="1">
                <a:solidFill>
                  <a:srgbClr val="222222"/>
                </a:solidFill>
                <a:highlight>
                  <a:srgbClr val="FFFFFF"/>
                </a:highlight>
                <a:latin typeface="Arial"/>
                <a:ea typeface="DengXian"/>
                <a:cs typeface="Arial"/>
              </a:rPr>
              <a:t>persented</a:t>
            </a:r>
            <a:r>
              <a:rPr lang="en-GB" sz="1000" i="1" dirty="0">
                <a:solidFill>
                  <a:srgbClr val="222222"/>
                </a:solidFill>
                <a:highlight>
                  <a:srgbClr val="FFFFFF"/>
                </a:highlight>
                <a:latin typeface="Arial"/>
                <a:ea typeface="DengXian"/>
                <a:cs typeface="Arial"/>
              </a:rPr>
              <a:t> at COMRAP</a:t>
            </a:r>
            <a:r>
              <a:rPr lang="en-GB" sz="1000" dirty="0">
                <a:solidFill>
                  <a:srgbClr val="222222"/>
                </a:solidFill>
                <a:highlight>
                  <a:srgbClr val="FFFFFF"/>
                </a:highlight>
                <a:latin typeface="Arial"/>
                <a:ea typeface="DengXian"/>
                <a:cs typeface="Arial"/>
              </a:rPr>
              <a:t>, pp.34-39.</a:t>
            </a:r>
            <a:endParaRPr lang="en-GB" dirty="0">
              <a:latin typeface="Arial"/>
              <a:ea typeface="DengXian"/>
              <a:cs typeface="Arial"/>
            </a:endParaRPr>
          </a:p>
          <a:p>
            <a:pPr algn="just">
              <a:buFont typeface="Arial"/>
              <a:buChar char="•"/>
            </a:pPr>
            <a:r>
              <a:rPr lang="en-GB" sz="1600" dirty="0" err="1">
                <a:ea typeface="+mn-lt"/>
                <a:cs typeface="+mn-lt"/>
              </a:rPr>
              <a:t>Studocu</a:t>
            </a:r>
            <a:r>
              <a:rPr lang="en-GB" sz="1600" dirty="0">
                <a:ea typeface="+mn-lt"/>
                <a:cs typeface="+mn-lt"/>
              </a:rPr>
              <a:t>. </a:t>
            </a:r>
            <a:r>
              <a:rPr lang="en-GB" sz="1600" i="1" dirty="0">
                <a:ea typeface="+mn-lt"/>
                <a:cs typeface="+mn-lt"/>
              </a:rPr>
              <a:t>Green Haven Florists PESTEL Analysis</a:t>
            </a:r>
            <a:r>
              <a:rPr lang="en-GB" sz="1600" dirty="0">
                <a:ea typeface="+mn-lt"/>
                <a:cs typeface="+mn-lt"/>
              </a:rPr>
              <a:t>. University of Wales Trinity Saint David. </a:t>
            </a:r>
            <a:endParaRPr lang="en-GB" dirty="0"/>
          </a:p>
          <a:p>
            <a:pPr algn="just">
              <a:buFont typeface="Arial"/>
              <a:buChar char="•"/>
            </a:pPr>
            <a:r>
              <a:rPr lang="en-GB" sz="1600">
                <a:ea typeface="+mn-lt"/>
                <a:cs typeface="+mn-lt"/>
              </a:rPr>
              <a:t>Mehta, T. (2025). </a:t>
            </a:r>
            <a:r>
              <a:rPr lang="en-GB" sz="1600" i="1">
                <a:ea typeface="+mn-lt"/>
                <a:cs typeface="+mn-lt"/>
              </a:rPr>
              <a:t>Revitalizing Green Haven Florists: Strategies for Survival and Growth</a:t>
            </a:r>
            <a:r>
              <a:rPr lang="en-GB" sz="1600">
                <a:ea typeface="+mn-lt"/>
                <a:cs typeface="+mn-lt"/>
              </a:rPr>
              <a:t>. Prezi Presentation</a:t>
            </a:r>
            <a:endParaRPr lang="en-GB"/>
          </a:p>
          <a:p>
            <a:pPr algn="just">
              <a:buFont typeface="Arial"/>
              <a:buChar char="•"/>
            </a:pPr>
            <a:r>
              <a:rPr lang="en-GB" sz="1600" dirty="0">
                <a:ea typeface="+mn-lt"/>
                <a:cs typeface="+mn-lt"/>
              </a:rPr>
              <a:t>Slack, N., Brandon‑Jones, A. and Burgess, N. (2022) </a:t>
            </a:r>
            <a:r>
              <a:rPr lang="en-GB" sz="1600" i="1" dirty="0">
                <a:ea typeface="+mn-lt"/>
                <a:cs typeface="+mn-lt"/>
              </a:rPr>
              <a:t>Operations Management</a:t>
            </a:r>
            <a:r>
              <a:rPr lang="en-GB" sz="1600" dirty="0">
                <a:ea typeface="+mn-lt"/>
                <a:cs typeface="+mn-lt"/>
              </a:rPr>
              <a:t>. 10th </a:t>
            </a:r>
            <a:r>
              <a:rPr lang="en-GB" sz="1600" dirty="0" err="1">
                <a:ea typeface="+mn-lt"/>
                <a:cs typeface="+mn-lt"/>
              </a:rPr>
              <a:t>edn</a:t>
            </a:r>
            <a:r>
              <a:rPr lang="en-GB" sz="1600" dirty="0">
                <a:ea typeface="+mn-lt"/>
                <a:cs typeface="+mn-lt"/>
              </a:rPr>
              <a:t>. Harlow: Pearson. (Discusses 5W2H as a process‑improvement tool.)</a:t>
            </a:r>
            <a:endParaRPr lang="en-GB" dirty="0"/>
          </a:p>
          <a:p>
            <a:pPr algn="just">
              <a:buFont typeface="Arial"/>
              <a:buChar char="•"/>
            </a:pPr>
            <a:r>
              <a:rPr lang="en-GB" sz="1600" dirty="0">
                <a:ea typeface="+mn-lt"/>
                <a:cs typeface="+mn-lt"/>
              </a:rPr>
              <a:t>Campos, V.F. (1992) </a:t>
            </a:r>
            <a:r>
              <a:rPr lang="en-GB" sz="1600" i="1" dirty="0">
                <a:ea typeface="+mn-lt"/>
                <a:cs typeface="+mn-lt"/>
              </a:rPr>
              <a:t>TQC: Controle da </a:t>
            </a:r>
            <a:r>
              <a:rPr lang="en-GB" sz="1600" i="1" dirty="0" err="1">
                <a:ea typeface="+mn-lt"/>
                <a:cs typeface="+mn-lt"/>
              </a:rPr>
              <a:t>Qualidade</a:t>
            </a:r>
            <a:r>
              <a:rPr lang="en-GB" sz="1600" i="1" dirty="0">
                <a:ea typeface="+mn-lt"/>
                <a:cs typeface="+mn-lt"/>
              </a:rPr>
              <a:t> Total (no </a:t>
            </a:r>
            <a:r>
              <a:rPr lang="en-GB" sz="1600" i="1" dirty="0" err="1">
                <a:ea typeface="+mn-lt"/>
                <a:cs typeface="+mn-lt"/>
              </a:rPr>
              <a:t>estilo</a:t>
            </a:r>
            <a:r>
              <a:rPr lang="en-GB" sz="1600" i="1" dirty="0">
                <a:ea typeface="+mn-lt"/>
                <a:cs typeface="+mn-lt"/>
              </a:rPr>
              <a:t> </a:t>
            </a:r>
            <a:r>
              <a:rPr lang="en-GB" sz="1600" i="1" dirty="0" err="1">
                <a:ea typeface="+mn-lt"/>
                <a:cs typeface="+mn-lt"/>
              </a:rPr>
              <a:t>japonês</a:t>
            </a:r>
            <a:r>
              <a:rPr lang="en-GB" sz="1600" i="1" dirty="0">
                <a:ea typeface="+mn-lt"/>
                <a:cs typeface="+mn-lt"/>
              </a:rPr>
              <a:t>)</a:t>
            </a:r>
            <a:r>
              <a:rPr lang="en-GB" sz="1600" dirty="0">
                <a:ea typeface="+mn-lt"/>
                <a:cs typeface="+mn-lt"/>
              </a:rPr>
              <a:t>. Rio de Janeiro: Bloch. (One of the earliest formal uses of 5W2H.)</a:t>
            </a:r>
            <a:endParaRPr lang="en-GB" dirty="0"/>
          </a:p>
          <a:p>
            <a:pPr marL="0" indent="0" algn="just">
              <a:buNone/>
            </a:pPr>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a:latin typeface="Arial" panose="020B0604020202020204" pitchFamily="34" charset="0"/>
                <a:cs typeface="Arial" panose="020B0604020202020204" pitchFamily="34" charset="0"/>
              </a:rPr>
            </a:b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a:latin typeface="Arial" panose="020B0604020202020204" pitchFamily="34" charset="0"/>
              <a:cs typeface="Arial" panose="020B0604020202020204" pitchFamily="34" charset="0"/>
            </a:endParaRPr>
          </a:p>
          <a:p>
            <a:pPr marL="0" indent="0" algn="ctr">
              <a:buNone/>
            </a:pPr>
            <a:r>
              <a:rPr lang="en-GB" sz="4800" b="1">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a:latin typeface="Arial" panose="020B0604020202020204" pitchFamily="34" charset="0"/>
              <a:cs typeface="Arial" panose="020B0604020202020204" pitchFamily="34" charset="0"/>
            </a:endParaRPr>
          </a:p>
          <a:p>
            <a:pPr marL="0" indent="0" algn="ctr">
              <a:buNone/>
            </a:pPr>
            <a:endParaRPr lang="en-GB" sz="480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A555A84-5542-4C22-B1A5-EDBFC0292EFA}">
  <ds:schemaRefs>
    <ds:schemaRef ds:uri="3e4d8a5d-01f3-43bc-a8af-65fd9717c73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Overview </vt:lpstr>
      <vt:lpstr>Background of Green Haven Florist </vt:lpstr>
      <vt:lpstr> Insight</vt:lpstr>
      <vt:lpstr>PowerPoint Presentation</vt:lpstr>
      <vt:lpstr>A detailed analysis of the pestel framework </vt:lpstr>
      <vt:lpstr>  PESTEL analysis  </vt:lpstr>
      <vt:lpstr>Cause-and-Effect model </vt:lpstr>
      <vt:lpstr>PowerPoint Presentation</vt:lpstr>
      <vt:lpstr>Provide a summary of your Key Findings (approx. 30 seconds)</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revision>5</cp:revision>
  <dcterms:created xsi:type="dcterms:W3CDTF">2024-01-29T11:42:05Z</dcterms:created>
  <dcterms:modified xsi:type="dcterms:W3CDTF">2026-03-15T10:38:28Z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