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3" r:id="rId5"/>
    <p:sldMasterId id="2147483665" r:id="rId6"/>
  </p:sldMasterIdLst>
  <p:notesMasterIdLst>
    <p:notesMasterId r:id="rId14"/>
  </p:notesMasterIdLst>
  <p:handoutMasterIdLst>
    <p:handoutMasterId r:id="rId15"/>
  </p:handoutMasterIdLst>
  <p:sldIdLst>
    <p:sldId id="321" r:id="rId7"/>
    <p:sldId id="799" r:id="rId8"/>
    <p:sldId id="309" r:id="rId9"/>
    <p:sldId id="310" r:id="rId10"/>
    <p:sldId id="814" r:id="rId11"/>
    <p:sldId id="815" r:id="rId12"/>
    <p:sldId id="816" r:id="rId13"/>
  </p:sldIdLst>
  <p:sldSz cx="9144000" cy="6858000" type="screen4x3"/>
  <p:notesSz cx="6888163" cy="100203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6" userDrawn="1">
          <p15:clr>
            <a:srgbClr val="A4A3A4"/>
          </p15:clr>
        </p15:guide>
        <p15:guide id="2" pos="217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  <a:srgbClr val="E78D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9CDB58-C0BA-CC0F-D7A0-70C821249058}" v="197" dt="2025-10-06T14:28:56.458"/>
    <p1510:client id="{4C1EED90-E551-818B-1FA8-C070BB7D433A}" v="31" dt="2025-10-06T14:19:15.241"/>
    <p1510:client id="{7B3E11F0-2D52-7505-5B50-7F29B80E27CA}" v="37" dt="2025-10-06T14:24:39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194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56"/>
        <p:guide pos="217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1699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8709BB0-7288-4F03-B4D7-42841535B43F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1699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2E31CC-605F-422D-98E0-4F4E8A5024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49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E928F1-E05B-44FC-8F58-74BE3086B143}" type="datetimeFigureOut">
              <a:rPr lang="en-US"/>
              <a:pPr>
                <a:defRPr/>
              </a:pPr>
              <a:t>10/24/25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2475"/>
            <a:ext cx="5011737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37" tIns="47069" rIns="94137" bIns="47069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vert="horz" lIns="94137" tIns="47069" rIns="94137" bIns="47069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97C6B4-D8CB-46A3-9106-3A014F3A07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23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75FB10-9895-466C-9F61-2F2C1115194D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1568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Introductions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82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38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4D34F-8A4C-637C-143B-E238CEEB0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FA0EF6-7E6A-CD13-4A75-28F5DDB73A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BEFA4D-C5CA-C7C2-7875-33B8AFBC0E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D229A3-7763-C8D1-9FA4-77BB04B491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54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44927-432F-0A34-AFDF-C4DB04F73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80814C-80C1-2A2C-8AD4-3251C177B1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9E61C8-51E4-6DD3-6090-B0BC722A8C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FAAF6-4693-C6EC-BD40-83C30378D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479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4D0E6-96A7-1213-B69C-830AE88A9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80A3EF-AB53-C10F-F422-9E023E4C05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D402B0-89A9-E1EA-5A5E-50A37BF32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48F93-F27D-68A1-3B64-CEAF91C8A0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057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32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77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78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24/10/2025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922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534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6.png"/><Relationship Id="rId7" Type="http://schemas.openxmlformats.org/officeDocument/2006/relationships/hyperlink" Target="https://moodle.uwtsd.ac.uk/course/view.php?id=11455&amp;section=3" TargetMode="Externa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hyperlink" Target="https://moodle.uwtsd.ac.uk/course/view.php?id=11455&amp;section=1" TargetMode="External"/><Relationship Id="rId5" Type="http://schemas.openxmlformats.org/officeDocument/2006/relationships/hyperlink" Target="https://moodle.uwtsd.ac.uk/course/view.php?id=11455&amp;section=4" TargetMode="External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hyperlink" Target="https://moodle.uwtsd.ac.uk/course/view.php?id=11455&amp;section=2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6.png"/><Relationship Id="rId7" Type="http://schemas.openxmlformats.org/officeDocument/2006/relationships/hyperlink" Target="https://intranet.uwtsd.ac.uk/departments/library-and-learning-resources/academic-and-infoskills/refwork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intranet.uwtsd.ac.uk/departments/library-and-learning-resources/academic-and-infoskills/referencing-handbooks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err="1">
                <a:latin typeface="Arial Black"/>
                <a:cs typeface="Arial"/>
              </a:rPr>
              <a:t>Fframwaith</a:t>
            </a:r>
            <a:r>
              <a:rPr lang="en-GB" sz="2600" b="1">
                <a:latin typeface="Arial Black"/>
                <a:cs typeface="Arial"/>
              </a:rPr>
              <a:t> </a:t>
            </a:r>
            <a:r>
              <a:rPr lang="en-GB" sz="2600" b="1" err="1">
                <a:latin typeface="Arial Black"/>
                <a:cs typeface="Arial"/>
              </a:rPr>
              <a:t>Arfer</a:t>
            </a:r>
            <a:r>
              <a:rPr lang="en-GB" sz="2600" b="1">
                <a:latin typeface="Arial Black"/>
                <a:cs typeface="Arial"/>
              </a:rPr>
              <a:t> </a:t>
            </a:r>
            <a:r>
              <a:rPr lang="en-GB" sz="2600" b="1" err="1">
                <a:latin typeface="Arial Black"/>
                <a:cs typeface="Arial"/>
              </a:rPr>
              <a:t>Proffesiynol</a:t>
            </a:r>
            <a:r>
              <a:rPr lang="en-GB" sz="2600" b="1">
                <a:latin typeface="Arial Black"/>
                <a:cs typeface="Arial"/>
              </a:rPr>
              <a:t> </a:t>
            </a: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latin typeface="Arial Black"/>
                <a:cs typeface="Arial"/>
              </a:rPr>
              <a:t> </a:t>
            </a:r>
            <a:br>
              <a:rPr lang="en-GB" sz="2600" b="1">
                <a:latin typeface="Arial Black"/>
              </a:rPr>
            </a:b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solidFill>
                  <a:srgbClr val="E0BC4C"/>
                </a:solidFill>
                <a:latin typeface="Arial Black"/>
                <a:cs typeface="Arial"/>
              </a:rPr>
              <a:t>Professional Practice Framework</a:t>
            </a:r>
            <a:endParaRPr lang="en-GB" sz="260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3971070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84289" y="279192"/>
            <a:ext cx="8638821" cy="6194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br>
              <a:rPr lang="en-GB" sz="4200" dirty="0">
                <a:latin typeface="Arial Black"/>
              </a:rPr>
            </a:br>
            <a:endParaRPr lang="en-GB" sz="1600" dirty="0">
              <a:solidFill>
                <a:srgbClr val="E0BC4C"/>
              </a:solidFill>
              <a:latin typeface="Arial Black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Referencing and Artificial Intelligence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 </a:t>
            </a: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Library </a:t>
            </a:r>
            <a:r>
              <a:rPr lang="en-GB" sz="3600" b="1" dirty="0" err="1">
                <a:solidFill>
                  <a:srgbClr val="E0BC4C"/>
                </a:solidFill>
                <a:latin typeface="Arial"/>
                <a:cs typeface="Arial"/>
              </a:rPr>
              <a:t>InfoSkills</a:t>
            </a: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 </a:t>
            </a:r>
            <a:endParaRPr lang="en-US" sz="3600" b="1" dirty="0">
              <a:solidFill>
                <a:srgbClr val="E0BC4C"/>
              </a:solidFill>
              <a:latin typeface="Arial"/>
              <a:cs typeface="Arial"/>
            </a:endParaRP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Myriad Pro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95B059-7ED2-4EC3-BCE8-AC52E213CEAD}"/>
              </a:ext>
            </a:extLst>
          </p:cNvPr>
          <p:cNvSpPr/>
          <p:nvPr/>
        </p:nvSpPr>
        <p:spPr>
          <a:xfrm>
            <a:off x="2628" y="4811110"/>
            <a:ext cx="9143997" cy="20889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1E5287F6-51CA-4CAD-41BF-0FE9101443E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281447" y="279192"/>
            <a:ext cx="1361087" cy="40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764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10558AB-981F-4F8E-B27D-74E2CE595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75"/>
            <a:ext cx="9144000" cy="68604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D1B2176-0328-4A95-ABB6-7C2D6AE7DB48}"/>
              </a:ext>
            </a:extLst>
          </p:cNvPr>
          <p:cNvSpPr/>
          <p:nvPr/>
        </p:nvSpPr>
        <p:spPr>
          <a:xfrm>
            <a:off x="20595" y="961675"/>
            <a:ext cx="3491864" cy="594680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4F8823-F5D2-E412-8F67-AF07753B46DC}"/>
              </a:ext>
            </a:extLst>
          </p:cNvPr>
          <p:cNvSpPr txBox="1"/>
          <p:nvPr/>
        </p:nvSpPr>
        <p:spPr>
          <a:xfrm>
            <a:off x="4238" y="1020326"/>
            <a:ext cx="3277441" cy="484748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700" b="1" dirty="0">
                <a:solidFill>
                  <a:srgbClr val="E0BC4C"/>
                </a:solidFill>
              </a:rPr>
              <a:t>Library </a:t>
            </a:r>
            <a:r>
              <a:rPr lang="en-GB" sz="2700" b="1" dirty="0" err="1">
                <a:solidFill>
                  <a:srgbClr val="E0BC4C"/>
                </a:solidFill>
              </a:rPr>
              <a:t>InfoSkills</a:t>
            </a:r>
            <a:r>
              <a:rPr lang="en-GB" sz="2700" b="1" dirty="0">
                <a:solidFill>
                  <a:srgbClr val="E0BC4C"/>
                </a:solidFill>
              </a:rPr>
              <a:t> </a:t>
            </a:r>
            <a:endParaRPr lang="en-US" sz="2100" dirty="0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57618EB1-B6CB-1738-E632-330FEA6C40A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384112" y="505226"/>
            <a:ext cx="1361087" cy="408054"/>
          </a:xfrm>
          <a:prstGeom prst="rect">
            <a:avLst/>
          </a:prstGeom>
        </p:spPr>
      </p:pic>
      <p:pic>
        <p:nvPicPr>
          <p:cNvPr id="8" name="Picture 7" descr="A group of people sitting on a couch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E711A040-B221-456E-4AFE-76C393EAA2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213" y="4113979"/>
            <a:ext cx="2431253" cy="16109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A person looking at a book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CDB0FF10-F086-6D97-45D2-E16C31B689E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249" y="4113979"/>
            <a:ext cx="2423931" cy="16209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A close-up of a tablet&#10;&#10;Description automatically generated">
            <a:hlinkClick r:id="rId9"/>
            <a:extLst>
              <a:ext uri="{FF2B5EF4-FFF2-40B4-BE49-F238E27FC236}">
                <a16:creationId xmlns:a16="http://schemas.microsoft.com/office/drawing/2014/main" id="{4169B802-ECC5-098C-945A-4825053807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5535" y="2310058"/>
            <a:ext cx="2423931" cy="16109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 descr="A person using a computer&#10;&#10;Description automatically generated">
            <a:hlinkClick r:id="rId11"/>
            <a:extLst>
              <a:ext uri="{FF2B5EF4-FFF2-40B4-BE49-F238E27FC236}">
                <a16:creationId xmlns:a16="http://schemas.microsoft.com/office/drawing/2014/main" id="{5D0896B2-A0F6-9FBF-138E-B5E95C9E273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341" y="2296245"/>
            <a:ext cx="2423931" cy="1638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21864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10558AB-981F-4F8E-B27D-74E2CE595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75"/>
            <a:ext cx="9144000" cy="684759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D1B2176-0328-4A95-ABB6-7C2D6AE7DB48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4F8823-F5D2-E412-8F67-AF07753B46DC}"/>
              </a:ext>
            </a:extLst>
          </p:cNvPr>
          <p:cNvSpPr txBox="1"/>
          <p:nvPr/>
        </p:nvSpPr>
        <p:spPr>
          <a:xfrm>
            <a:off x="204261" y="1032432"/>
            <a:ext cx="5707747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 dirty="0">
                <a:solidFill>
                  <a:srgbClr val="E0BC4C"/>
                </a:solidFill>
                <a:latin typeface="Arial"/>
                <a:cs typeface="Arial"/>
              </a:rPr>
              <a:t>Referencing and Artificial Intelligence </a:t>
            </a:r>
            <a:endParaRPr lang="en-US" sz="1800" dirty="0">
              <a:latin typeface="Arial"/>
              <a:cs typeface="Arial"/>
            </a:endParaRPr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57618EB1-B6CB-1738-E632-330FEA6C40A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pic>
        <p:nvPicPr>
          <p:cNvPr id="3" name="Picture 2" descr="A hand holding a tablet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5E112A22-F8EA-534E-0E79-D0604A42279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010" y="2525084"/>
            <a:ext cx="2241110" cy="3198850"/>
          </a:xfrm>
          <a:prstGeom prst="rect">
            <a:avLst/>
          </a:prstGeom>
        </p:spPr>
      </p:pic>
      <p:pic>
        <p:nvPicPr>
          <p:cNvPr id="11" name="Picture 10" descr="A close-up of a wood block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7F50AAFD-87DF-29FB-FD31-01778E52165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23" y="2525084"/>
            <a:ext cx="2241110" cy="323212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2783C22-0A86-2D1F-969D-DF4B607B88EE}"/>
              </a:ext>
            </a:extLst>
          </p:cNvPr>
          <p:cNvSpPr txBox="1"/>
          <p:nvPr/>
        </p:nvSpPr>
        <p:spPr>
          <a:xfrm>
            <a:off x="242313" y="3008168"/>
            <a:ext cx="161363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>
                <a:solidFill>
                  <a:schemeClr val="bg1"/>
                </a:solidFill>
              </a:rPr>
              <a:t>Guidance on use of AI can be found under </a:t>
            </a:r>
            <a:r>
              <a:rPr lang="en-US" sz="1500" b="1">
                <a:solidFill>
                  <a:srgbClr val="92D050"/>
                </a:solidFill>
              </a:rPr>
              <a:t>Referencing Handbooks. </a:t>
            </a:r>
          </a:p>
        </p:txBody>
      </p:sp>
    </p:spTree>
    <p:extLst>
      <p:ext uri="{BB962C8B-B14F-4D97-AF65-F5344CB8AC3E}">
        <p14:creationId xmlns:p14="http://schemas.microsoft.com/office/powerpoint/2010/main" val="784300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A91BCB-5318-92AD-7215-7275267A3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FCB7ADE-FA99-3FC1-6B3D-0DEA486545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75"/>
            <a:ext cx="9144000" cy="68669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E18A512-B055-240C-22EC-30976636DD06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3D0BDD-678A-FE32-9CB9-AF48652280EF}"/>
              </a:ext>
            </a:extLst>
          </p:cNvPr>
          <p:cNvSpPr txBox="1"/>
          <p:nvPr/>
        </p:nvSpPr>
        <p:spPr>
          <a:xfrm>
            <a:off x="232482" y="1015500"/>
            <a:ext cx="6091570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>
                <a:solidFill>
                  <a:srgbClr val="E0BC4C"/>
                </a:solidFill>
                <a:latin typeface="Arial"/>
                <a:cs typeface="Arial"/>
              </a:rPr>
              <a:t>You can use Generative AI for:</a:t>
            </a:r>
            <a:endParaRPr lang="en-US" b="1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20982920-CEA1-A288-CE8D-3AF0D1B08EC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230735-990B-3441-70D3-7D51B96A0410}"/>
              </a:ext>
            </a:extLst>
          </p:cNvPr>
          <p:cNvSpPr txBox="1"/>
          <p:nvPr/>
        </p:nvSpPr>
        <p:spPr>
          <a:xfrm>
            <a:off x="437882" y="1893194"/>
            <a:ext cx="844854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Arial"/>
                <a:cs typeface="Arial"/>
              </a:rPr>
              <a:t>Research</a:t>
            </a:r>
            <a:endParaRPr lang="en-US" dirty="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You can use AI (like ChatGPT) to help you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gather information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,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analyse data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, or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summarize academic sources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24ABD0"/>
                </a:solidFill>
                <a:latin typeface="Arial"/>
                <a:cs typeface="Arial"/>
              </a:rPr>
              <a:t>Example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: “Summarise recent studies on AI ethics in education.”</a:t>
            </a:r>
          </a:p>
          <a:p>
            <a:r>
              <a:rPr lang="en-GB" b="1" dirty="0">
                <a:solidFill>
                  <a:srgbClr val="FFC000"/>
                </a:solidFill>
                <a:latin typeface="Arial"/>
                <a:cs typeface="Arial"/>
              </a:rPr>
              <a:t>Structure</a:t>
            </a:r>
            <a:endParaRPr lang="en-GB" dirty="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You can ask AI to help you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plan or organise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 your essay/report.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24ABD0"/>
                </a:solidFill>
                <a:latin typeface="Arial"/>
                <a:cs typeface="Arial"/>
              </a:rPr>
              <a:t>Example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: “Help me outline an argument about the impact of AI on student assessment.”</a:t>
            </a:r>
          </a:p>
          <a:p>
            <a:r>
              <a:rPr lang="en-GB" b="1" dirty="0">
                <a:solidFill>
                  <a:srgbClr val="FFC000"/>
                </a:solidFill>
                <a:latin typeface="Arial"/>
                <a:cs typeface="Arial"/>
              </a:rPr>
              <a:t>Proofreading</a:t>
            </a:r>
            <a:endParaRPr lang="en-GB" dirty="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You can use AI to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check grammar, spelling, and syntax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24ABD0"/>
                </a:solidFill>
                <a:latin typeface="Arial"/>
                <a:cs typeface="Arial"/>
              </a:rPr>
              <a:t>Example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: “Check this paragraph for grammatical errors.”</a:t>
            </a:r>
          </a:p>
          <a:p>
            <a:pPr algn="l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200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DB562-DE7C-6469-128B-2D551AAE6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9C51F97D-0638-EB82-3E67-E7EE4B3C32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609" y="2575"/>
            <a:ext cx="9256541" cy="685987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F02CBA7-CAEB-D7B9-6CC5-F79240E670B2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0F2044-8C0B-7880-EBF9-005CD3810FEE}"/>
              </a:ext>
            </a:extLst>
          </p:cNvPr>
          <p:cNvSpPr txBox="1"/>
          <p:nvPr/>
        </p:nvSpPr>
        <p:spPr>
          <a:xfrm>
            <a:off x="232482" y="1015500"/>
            <a:ext cx="6091570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>
                <a:solidFill>
                  <a:srgbClr val="E0BC4C"/>
                </a:solidFill>
                <a:latin typeface="Arial"/>
                <a:cs typeface="Arial"/>
              </a:rPr>
              <a:t>You cannot use Generative AI for:</a:t>
            </a:r>
            <a:endParaRPr lang="en-US" b="1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13612578-6F78-1331-AADC-CC65F2EC0ED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E85E5E-24A1-A64E-7DA9-994B1E853AA2}"/>
              </a:ext>
            </a:extLst>
          </p:cNvPr>
          <p:cNvSpPr txBox="1"/>
          <p:nvPr/>
        </p:nvSpPr>
        <p:spPr>
          <a:xfrm>
            <a:off x="437882" y="1893194"/>
            <a:ext cx="844854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Writing</a:t>
            </a: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You cannot ask AI to generate original text that you directly submit as your own work.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4ABD0"/>
                </a:solidFill>
                <a:latin typeface="Arial"/>
                <a:cs typeface="Arial"/>
              </a:rPr>
              <a:t>Example (not allowed): “</a:t>
            </a: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Write the introduction for my essay.”</a:t>
            </a:r>
          </a:p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Rephrasing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You cannot ask AI to rewrite or paraphrase your own text.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4ABD0"/>
                </a:solidFill>
                <a:latin typeface="Arial"/>
                <a:cs typeface="Arial"/>
              </a:rPr>
              <a:t>Example (not allowed): </a:t>
            </a: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“Can you rephrase this paragraph to sound more academic?”</a:t>
            </a:r>
          </a:p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Creative materials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You cannot use AI to create images, videos, or other creative outputs for submission.</a:t>
            </a:r>
          </a:p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Programming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Not applicable in your case (N/A).</a:t>
            </a:r>
          </a:p>
        </p:txBody>
      </p:sp>
    </p:spTree>
    <p:extLst>
      <p:ext uri="{BB962C8B-B14F-4D97-AF65-F5344CB8AC3E}">
        <p14:creationId xmlns:p14="http://schemas.microsoft.com/office/powerpoint/2010/main" val="3204056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FDF5A-7AF2-5C50-AE2D-70232F147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76F5DA26-20B0-ACF4-FFBF-7FF5884FB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610" y="2575"/>
            <a:ext cx="9270609" cy="68669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69F1BEA-596A-3855-8F5F-B451B5CA7CB3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D54B61-6C34-A03C-0C0A-6D69146E609C}"/>
              </a:ext>
            </a:extLst>
          </p:cNvPr>
          <p:cNvSpPr txBox="1"/>
          <p:nvPr/>
        </p:nvSpPr>
        <p:spPr>
          <a:xfrm>
            <a:off x="232482" y="1015500"/>
            <a:ext cx="6091570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>
                <a:solidFill>
                  <a:srgbClr val="E0BC4C"/>
                </a:solidFill>
                <a:latin typeface="Arial"/>
                <a:cs typeface="Arial"/>
              </a:rPr>
              <a:t>Documentation requirement</a:t>
            </a:r>
            <a:endParaRPr lang="en-US" b="1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CCDFAF8D-C7F5-BE4E-719B-6C3D83B3B50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0E48AD-8C7E-B4C5-B103-760053A723CA}"/>
              </a:ext>
            </a:extLst>
          </p:cNvPr>
          <p:cNvSpPr txBox="1"/>
          <p:nvPr/>
        </p:nvSpPr>
        <p:spPr>
          <a:xfrm>
            <a:off x="437882" y="1893194"/>
            <a:ext cx="844854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rial"/>
                <a:cs typeface="Arial"/>
              </a:rPr>
              <a:t>You must: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Keep drafts and notes from before and after AI use.</a:t>
            </a:r>
            <a:endParaRPr lang="en-GB" sz="2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Include these in your appendices to show proper and ethical use of AI.</a:t>
            </a:r>
            <a:endParaRPr lang="en-GB" sz="2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240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0099486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0db6a8c-efda-4272-8663-afd250168057" xsi:nil="true"/>
    <lcf76f155ced4ddcb4097134ff3c332f xmlns="9dc4d116-a27b-41af-91e9-8a518f1eb27e">
      <Terms xmlns="http://schemas.microsoft.com/office/infopath/2007/PartnerControls"/>
    </lcf76f155ced4ddcb4097134ff3c332f>
    <SharedWithUsers xmlns="60db6a8c-efda-4272-8663-afd250168057">
      <UserInfo>
        <DisplayName>Lowri Harris</DisplayName>
        <AccountId>10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CE09280D3BDA42A70003204843A79C" ma:contentTypeVersion="16" ma:contentTypeDescription="Create a new document." ma:contentTypeScope="" ma:versionID="d387237e5e19332d20376fe97960078a">
  <xsd:schema xmlns:xsd="http://www.w3.org/2001/XMLSchema" xmlns:xs="http://www.w3.org/2001/XMLSchema" xmlns:p="http://schemas.microsoft.com/office/2006/metadata/properties" xmlns:ns2="9dc4d116-a27b-41af-91e9-8a518f1eb27e" xmlns:ns3="60db6a8c-efda-4272-8663-afd250168057" targetNamespace="http://schemas.microsoft.com/office/2006/metadata/properties" ma:root="true" ma:fieldsID="ec980403215c8ddeb959b70bbe9f0736" ns2:_="" ns3:_="">
    <xsd:import namespace="9dc4d116-a27b-41af-91e9-8a518f1eb27e"/>
    <xsd:import namespace="60db6a8c-efda-4272-8663-afd2501680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c4d116-a27b-41af-91e9-8a518f1eb27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db6a8c-efda-4272-8663-afd25016805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39245114-a28c-4501-8e4c-764787980ad6}" ma:internalName="TaxCatchAll" ma:showField="CatchAllData" ma:web="60db6a8c-efda-4272-8663-afd2501680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DEE666-E762-496F-AD20-E3800F6DE137}">
  <ds:schemaRefs>
    <ds:schemaRef ds:uri="60db6a8c-efda-4272-8663-afd250168057"/>
    <ds:schemaRef ds:uri="9dc4d116-a27b-41af-91e9-8a518f1eb27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70133E56-01B4-4D53-87E2-7C1855C215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9354236-9C34-4DAE-9627-F13714632E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c4d116-a27b-41af-91e9-8a518f1eb27e"/>
    <ds:schemaRef ds:uri="60db6a8c-efda-4272-8663-afd2501680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272</Words>
  <Application>Microsoft Macintosh PowerPoint</Application>
  <PresentationFormat>On-screen Show (4:3)</PresentationFormat>
  <Paragraphs>44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Black</vt:lpstr>
      <vt:lpstr>Calibri</vt:lpstr>
      <vt:lpstr>Myriad Pro</vt:lpstr>
      <vt:lpstr>201500625PowerPointPresentationTemplate</vt:lpstr>
      <vt:lpstr>Title Slide 1</vt:lpstr>
      <vt:lpstr>1_Title Slide 1</vt:lpstr>
      <vt:lpstr>Fframwaith Arfer Proffesiynol     Professional Practice Framework </vt:lpstr>
      <vt:lpstr>Our Vision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Loxdale</dc:creator>
  <cp:lastModifiedBy>Paula McCreary</cp:lastModifiedBy>
  <cp:revision>42</cp:revision>
  <cp:lastPrinted>2020-09-14T05:49:41Z</cp:lastPrinted>
  <dcterms:created xsi:type="dcterms:W3CDTF">2019-10-18T06:03:33Z</dcterms:created>
  <dcterms:modified xsi:type="dcterms:W3CDTF">2025-10-24T09:31:00Z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0x010100B1CE09280D3BDA42A70003204843A79C</vt:lpwstr>
  </property>
  <property fmtid="{D5CDD505-2E9C-101B-9397-08002B2CF9AE}" pid="3" name="MediaServiceImageTags">
    <vt:lpwstr/>
  </property>
</Properties>
</file>