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68" r:id="rId2"/>
    <p:sldId id="258" r:id="rId3"/>
    <p:sldId id="257" r:id="rId4"/>
    <p:sldId id="256" r:id="rId5"/>
    <p:sldId id="259" r:id="rId6"/>
    <p:sldId id="265" r:id="rId7"/>
    <p:sldId id="266" r:id="rId8"/>
    <p:sldId id="267" r:id="rId9"/>
    <p:sldId id="263" r:id="rId10"/>
    <p:sldId id="260" r:id="rId11"/>
    <p:sldId id="261" r:id="rId12"/>
    <p:sldId id="262" r:id="rId13"/>
    <p:sldId id="264" r:id="rId14"/>
  </p:sldIdLst>
  <p:sldSz cx="12192000" cy="6858000"/>
  <p:notesSz cx="7010400" cy="9296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2286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042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8552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047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4059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526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611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3849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343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462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93793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04786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9820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07390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0730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97659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2985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65564B-1F9B-47F2-AD7F-1C4D3E504D0C}" type="datetimeFigureOut">
              <a:rPr lang="en-US" smtClean="0"/>
              <a:t>6/10/2021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669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554FD-022D-410C-9660-0E17CF318C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/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MY" sz="24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SICH 3005_MAHAN </a:t>
            </a:r>
            <a:br>
              <a:rPr lang="en-US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MY" sz="24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An introduction to Classical Chinese Literature</a:t>
            </a:r>
            <a:br>
              <a:rPr lang="en-US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MY" sz="24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Assessment 1 (Chinese)</a:t>
            </a:r>
            <a:br>
              <a:rPr lang="en-US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US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49AC79-43B9-455A-81FD-633A0497AA1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 Ang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Khong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: 2017011</a:t>
            </a:r>
          </a:p>
        </p:txBody>
      </p:sp>
    </p:spTree>
    <p:extLst>
      <p:ext uri="{BB962C8B-B14F-4D97-AF65-F5344CB8AC3E}">
        <p14:creationId xmlns:p14="http://schemas.microsoft.com/office/powerpoint/2010/main" val="3216468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D96EB-9986-4DC4-82E8-173C5D2B08B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318437" y="982663"/>
            <a:ext cx="9601200" cy="1303337"/>
          </a:xfrm>
        </p:spPr>
        <p:txBody>
          <a:bodyPr>
            <a:noAutofit/>
          </a:bodyPr>
          <a:lstStyle/>
          <a:p>
            <a:pPr algn="ctr"/>
            <a:r>
              <a:rPr lang="zh-CN" altLang="en-US" sz="9600" dirty="0"/>
              <a:t>道德經</a:t>
            </a:r>
            <a:endParaRPr lang="en-US" sz="96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13E48A-4F54-411C-9EDE-1EB0BC3384B5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8568" y="2536198"/>
            <a:ext cx="2409825" cy="3317875"/>
          </a:xfrm>
        </p:spPr>
      </p:pic>
    </p:spTree>
    <p:extLst>
      <p:ext uri="{BB962C8B-B14F-4D97-AF65-F5344CB8AC3E}">
        <p14:creationId xmlns:p14="http://schemas.microsoft.com/office/powerpoint/2010/main" val="3970232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A63D9D7-DEC0-4F00-AD46-0D66F400F600}"/>
              </a:ext>
            </a:extLst>
          </p:cNvPr>
          <p:cNvSpPr txBox="1"/>
          <p:nvPr/>
        </p:nvSpPr>
        <p:spPr>
          <a:xfrm>
            <a:off x="1311965" y="1458604"/>
            <a:ext cx="10124661" cy="351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altLang="zh-CN" sz="2800" dirty="0">
                <a:effectLst/>
                <a:latin typeface="KaiTi" panose="02010609060101010101" pitchFamily="49" charset="-122"/>
                <a:ea typeface="DengXian" panose="02010600030101010101" pitchFamily="2" charset="-122"/>
                <a:cs typeface="Arial" panose="020B0604020202020204" pitchFamily="34" charset="0"/>
              </a:rPr>
              <a:t>《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是春秋時期思想家老子的著作，老子性李，名耳，字聃，是道家學說的創始人。</a:t>
            </a:r>
            <a:endParaRPr lang="en-US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alt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《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共五千余言，一共八十一章，分上下兩篇。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Arial" panose="020B0604020202020204" pitchFamily="34" charset="0"/>
            </a:endParaRPr>
          </a:p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上篇爲</a:t>
            </a:r>
            <a:r>
              <a:rPr 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道經</a:t>
            </a:r>
            <a:r>
              <a:rPr 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，第一章到第三十七章。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Arial" panose="020B0604020202020204" pitchFamily="34" charset="0"/>
            </a:endParaRPr>
          </a:p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下篇爲</a:t>
            </a:r>
            <a:r>
              <a:rPr 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德經</a:t>
            </a:r>
            <a:r>
              <a:rPr 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，第三十八章到第八十一章。</a:t>
            </a:r>
            <a:endParaRPr lang="en-US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altLang="zh-CN" sz="2800" dirty="0"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《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是老子思想精髓，強調人與大自然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要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和諧，尊重自然規律，是中國傳統文化的重要部分之一</a:t>
            </a:r>
            <a:r>
              <a:rPr lang="zh-CN" sz="1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。</a:t>
            </a:r>
            <a:endParaRPr lang="en-US" sz="1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5577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D93B76C-E9AE-4781-B945-B8542244ED29}"/>
              </a:ext>
            </a:extLst>
          </p:cNvPr>
          <p:cNvSpPr/>
          <p:nvPr/>
        </p:nvSpPr>
        <p:spPr>
          <a:xfrm>
            <a:off x="944603" y="3125356"/>
            <a:ext cx="1099930" cy="58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篤行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DC91B8E-9A06-47D1-A2F1-1609AB9F8A9F}"/>
              </a:ext>
            </a:extLst>
          </p:cNvPr>
          <p:cNvSpPr/>
          <p:nvPr/>
        </p:nvSpPr>
        <p:spPr>
          <a:xfrm>
            <a:off x="2683566" y="5398413"/>
            <a:ext cx="1099930" cy="58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接物</a:t>
            </a:r>
            <a:endParaRPr lang="en-US" altLang="zh-CN" sz="28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A1F276-B3BB-4A3D-B6DA-5A21F077C091}"/>
              </a:ext>
            </a:extLst>
          </p:cNvPr>
          <p:cNvSpPr/>
          <p:nvPr/>
        </p:nvSpPr>
        <p:spPr>
          <a:xfrm>
            <a:off x="2676940" y="4012019"/>
            <a:ext cx="1099930" cy="58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待人</a:t>
            </a:r>
            <a:endParaRPr lang="en-US" sz="28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71EAAF-9D2D-4754-A571-4D94552DA76D}"/>
              </a:ext>
            </a:extLst>
          </p:cNvPr>
          <p:cNvSpPr/>
          <p:nvPr/>
        </p:nvSpPr>
        <p:spPr>
          <a:xfrm>
            <a:off x="2683565" y="2573849"/>
            <a:ext cx="1099930" cy="58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處事</a:t>
            </a:r>
            <a:endParaRPr lang="en-US" sz="28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615CBC0-3B36-42D4-80C7-FD0817F5392E}"/>
              </a:ext>
            </a:extLst>
          </p:cNvPr>
          <p:cNvSpPr/>
          <p:nvPr/>
        </p:nvSpPr>
        <p:spPr>
          <a:xfrm>
            <a:off x="2663688" y="968333"/>
            <a:ext cx="1099930" cy="58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修身</a:t>
            </a:r>
            <a:endParaRPr lang="en-US" sz="28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76B199-7AE0-48EA-81F8-87CE4266AA1A}"/>
              </a:ext>
            </a:extLst>
          </p:cNvPr>
          <p:cNvSpPr/>
          <p:nvPr/>
        </p:nvSpPr>
        <p:spPr>
          <a:xfrm>
            <a:off x="4656752" y="716540"/>
            <a:ext cx="6329300" cy="13242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聖人去葚，去奢</a:t>
            </a:r>
            <a:r>
              <a:rPr kumimoji="0" lang="en-US" altLang="zh-CN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,</a:t>
            </a:r>
            <a:r>
              <a: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去泰</a:t>
            </a:r>
            <a:endParaRPr kumimoji="0" lang="en-US" altLang="zh-CN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自知者明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爲腹不爲目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寵爲上，辱爲下，得之若驚，失之若驚，是謂寵辱若驚</a:t>
            </a:r>
            <a:endParaRPr lang="en-US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2BB796-09D5-4EA8-B26B-BD2ADFE80B34}"/>
              </a:ext>
            </a:extLst>
          </p:cNvPr>
          <p:cNvSpPr/>
          <p:nvPr/>
        </p:nvSpPr>
        <p:spPr>
          <a:xfrm>
            <a:off x="4626086" y="2213113"/>
            <a:ext cx="6359966" cy="14714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聖人之道，爲而不</a:t>
            </a:r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爭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聖人無爲，故無敗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不敢爲天下先</a:t>
            </a:r>
            <a:endParaRPr lang="en-US" altLang="zh-CN" sz="20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r>
              <a:rPr lang="zh-CN" altLang="en-US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功遂身退，天之道也</a:t>
            </a:r>
            <a:endParaRPr lang="en-US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5646D4-88FD-4A39-92BF-6DC1062355EF}"/>
              </a:ext>
            </a:extLst>
          </p:cNvPr>
          <p:cNvSpPr/>
          <p:nvPr/>
        </p:nvSpPr>
        <p:spPr>
          <a:xfrm>
            <a:off x="4624698" y="3844055"/>
            <a:ext cx="6348101" cy="1046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上善若水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金玉滿堂，富貴而驕，自遣其咎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大小多少，</a:t>
            </a:r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以德報怨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12259E-60C9-4B63-9CAD-EDAB11AF48FF}"/>
              </a:ext>
            </a:extLst>
          </p:cNvPr>
          <p:cNvSpPr/>
          <p:nvPr/>
        </p:nvSpPr>
        <p:spPr>
          <a:xfrm>
            <a:off x="4623312" y="5089913"/>
            <a:ext cx="6322984" cy="1046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20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人法地，地法天</a:t>
            </a:r>
            <a:r>
              <a:rPr lang="zh-CN" altLang="en-US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，天法道，</a:t>
            </a:r>
            <a:r>
              <a: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道法自然</a:t>
            </a:r>
            <a:endParaRPr kumimoji="0" lang="en-US" altLang="zh-CN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知常曰</a:t>
            </a:r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明</a:t>
            </a:r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，不知常，妄作凶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唯道是從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sz="24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BEC70D04-00F1-46FD-BC9B-DA506948890E}"/>
              </a:ext>
            </a:extLst>
          </p:cNvPr>
          <p:cNvCxnSpPr>
            <a:cxnSpLocks/>
            <a:stCxn id="9" idx="1"/>
          </p:cNvCxnSpPr>
          <p:nvPr/>
        </p:nvCxnSpPr>
        <p:spPr>
          <a:xfrm rot="10800000" flipV="1">
            <a:off x="2381250" y="1259880"/>
            <a:ext cx="282438" cy="1597619"/>
          </a:xfrm>
          <a:prstGeom prst="bentConnector2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BCCC0D13-5AC6-48A1-9DCE-28962AD7BB9B}"/>
              </a:ext>
            </a:extLst>
          </p:cNvPr>
          <p:cNvCxnSpPr>
            <a:stCxn id="8" idx="1"/>
          </p:cNvCxnSpPr>
          <p:nvPr/>
        </p:nvCxnSpPr>
        <p:spPr>
          <a:xfrm rot="10800000" flipV="1">
            <a:off x="2381251" y="2865396"/>
            <a:ext cx="302315" cy="1478003"/>
          </a:xfrm>
          <a:prstGeom prst="bentConnector2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EA613053-0963-44EB-B47D-B38EEA74FD21}"/>
              </a:ext>
            </a:extLst>
          </p:cNvPr>
          <p:cNvCxnSpPr>
            <a:cxnSpLocks/>
          </p:cNvCxnSpPr>
          <p:nvPr/>
        </p:nvCxnSpPr>
        <p:spPr>
          <a:xfrm rot="10800000" flipV="1">
            <a:off x="2381250" y="4317634"/>
            <a:ext cx="295690" cy="1373333"/>
          </a:xfrm>
          <a:prstGeom prst="bentConnector2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0317261-5EB2-47FD-B08E-2736A6E00CF8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2391508" y="5689961"/>
            <a:ext cx="292058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ADC44A9-234D-4D34-8AB2-9BB6A73B74A8}"/>
              </a:ext>
            </a:extLst>
          </p:cNvPr>
          <p:cNvCxnSpPr>
            <a:stCxn id="5" idx="3"/>
          </p:cNvCxnSpPr>
          <p:nvPr/>
        </p:nvCxnSpPr>
        <p:spPr>
          <a:xfrm>
            <a:off x="2044533" y="3416904"/>
            <a:ext cx="354110" cy="2157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8408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B9D0261-DCC1-4243-8B6C-ADF3C3836C2B}"/>
              </a:ext>
            </a:extLst>
          </p:cNvPr>
          <p:cNvSpPr txBox="1"/>
          <p:nvPr/>
        </p:nvSpPr>
        <p:spPr>
          <a:xfrm>
            <a:off x="914400" y="821635"/>
            <a:ext cx="10455965" cy="4237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000" u="sng" dirty="0">
                <a:ea typeface="KaiTi" panose="02010609060101010101" pitchFamily="49" charset="-122"/>
              </a:rPr>
              <a:t>修身</a:t>
            </a:r>
            <a:endParaRPr lang="en-US" altLang="zh-CN" sz="4000" u="sng" dirty="0">
              <a:ea typeface="KaiTi" panose="02010609060101010101" pitchFamily="49" charset="-122"/>
            </a:endParaRPr>
          </a:p>
          <a:p>
            <a:pPr marL="576072" indent="-576072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重尚自然之道，清净無爲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6072" indent="-576072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聖人去葚，去奢，去泰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第二十九章）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6072" indent="-576072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自知者明</a:t>
            </a:r>
            <a:r>
              <a:rPr lang="en-US" alt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 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（第三十三章</a:t>
            </a:r>
            <a:r>
              <a:rPr lang="en-US" alt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)</a:t>
            </a:r>
          </a:p>
          <a:p>
            <a:pPr marL="576072" indent="-576072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聖人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爲腹不爲目</a:t>
            </a:r>
            <a:r>
              <a:rPr lang="en-US" alt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 (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第十二章）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6072" indent="-576072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寵爲上，辱爲下，得之若驚，失之若驚，是謂寵辱若驚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（第十三章）</a:t>
            </a:r>
            <a:endParaRPr lang="en-US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91487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539300-BF72-4365-B448-0C5F8CFE1388}"/>
              </a:ext>
            </a:extLst>
          </p:cNvPr>
          <p:cNvSpPr txBox="1"/>
          <p:nvPr/>
        </p:nvSpPr>
        <p:spPr>
          <a:xfrm>
            <a:off x="755374" y="728870"/>
            <a:ext cx="10734261" cy="5024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4000" u="sng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處事</a:t>
            </a:r>
            <a:endParaRPr lang="en-US" altLang="zh-CN" sz="4000" u="sng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老子主張不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爭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，功成身退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凡事要適可而此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，不能太過自我，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不强求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，不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貪戀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聖人之道，爲而不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爭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（第八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十一章）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聖人無爲，故無敗（第二十九章）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不敢爲天下先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（第六十七章）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功遂身退，天之道也 （第九章）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159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1837B0E-0432-4DBC-9386-718A53722B1C}"/>
              </a:ext>
            </a:extLst>
          </p:cNvPr>
          <p:cNvSpPr txBox="1"/>
          <p:nvPr/>
        </p:nvSpPr>
        <p:spPr>
          <a:xfrm>
            <a:off x="808383" y="728870"/>
            <a:ext cx="10681252" cy="3393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4000" u="sng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待人</a:t>
            </a:r>
            <a:endParaRPr lang="en-US" altLang="zh-CN" sz="4000" u="sng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老子主張無爲不爭，爲人處世謙虛，圓中有方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marR="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上善若水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（第八章）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金玉滿堂，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莫之能守，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富貴而驕，自遣其咎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（第九章）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大小多少，報怨以德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（第六十三章）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409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933689-4C29-43CD-8B6A-3CA72EA77639}"/>
              </a:ext>
            </a:extLst>
          </p:cNvPr>
          <p:cNvSpPr txBox="1"/>
          <p:nvPr/>
        </p:nvSpPr>
        <p:spPr>
          <a:xfrm>
            <a:off x="649356" y="755375"/>
            <a:ext cx="10774017" cy="5150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4000" u="sng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接物</a:t>
            </a:r>
            <a:endParaRPr lang="en-US" altLang="zh-CN" sz="4000" u="sng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老子主張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道法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自然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萬事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要順勢而爲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人法地，地法天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，天法道，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道法自然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第二十五章）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知常曰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明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，不知常，妄作凶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（第十六章）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唯道是從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第二十一章）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altLang="zh-CN" sz="3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844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E1DDE5-1AA7-4347-8569-782170066114}"/>
              </a:ext>
            </a:extLst>
          </p:cNvPr>
          <p:cNvSpPr txBox="1"/>
          <p:nvPr/>
        </p:nvSpPr>
        <p:spPr>
          <a:xfrm>
            <a:off x="609600" y="609600"/>
            <a:ext cx="10991850" cy="5531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CN" sz="2200" dirty="0">
                <a:latin typeface="KaiTi" panose="02010609060101010101" pitchFamily="49" charset="-122"/>
                <a:ea typeface="DengXian" panose="02010600030101010101" pitchFamily="2" charset="-122"/>
                <a:cs typeface="Arial" panose="020B0604020202020204" pitchFamily="34" charset="0"/>
              </a:rPr>
              <a:t>《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是春秋時期思想家老子的著作，老子性李，名耳，字聃，是道家學說的創始人。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CN" sz="2200" dirty="0"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《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共五千余言，一共八十一章，分上下兩篇。上篇爲</a:t>
            </a:r>
            <a:r>
              <a:rPr 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道經</a:t>
            </a:r>
            <a:r>
              <a:rPr 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，第一章到第三十七章。下篇爲</a:t>
            </a:r>
            <a:r>
              <a:rPr 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德經</a:t>
            </a:r>
            <a:r>
              <a:rPr 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，第三十八章到第八十一章。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CN" sz="2200" dirty="0"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《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是老子思想精髓，強調人與大自然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要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和諧，尊重自然規律，是中國傳統文化的重要部分之一。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生活中，道無處不在。學習</a:t>
            </a:r>
            <a:r>
              <a:rPr lang="en-US" altLang="zh-CN" sz="2200" dirty="0"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《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重要的是自然法則和規律。在現實生活中遵循自然規律，順應這些天地間宇宙的法則，自然會得到上天的護佑。所謂“天道無親，常與善人。”反之如果你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逆天而行，必會受到不自然的懲罰。所謂順之者昌，逆之者亡。尚書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又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説到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做善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降之百祥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；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做不善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降之百殃。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這是老祖宗的教誨，天人合一。這個天是什麽？所有的自然現象，都是跟人心相應的，它不是分開的。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學了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《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道德經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》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末學在此把老子的智慧去實踐，去力行，并落實在生活，工作，點點滴滴當中。今天末學要在四個方面分享學習心得。第一是修身；第二是自己處理事情的能力；第三是待人，也就是以人相交往；第四是接物，對萬事萬物所持有的態度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1042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BF3358F-172D-400E-97E4-56EF5E523551}"/>
              </a:ext>
            </a:extLst>
          </p:cNvPr>
          <p:cNvSpPr txBox="1"/>
          <p:nvPr/>
        </p:nvSpPr>
        <p:spPr>
          <a:xfrm>
            <a:off x="647700" y="628650"/>
            <a:ext cx="10915650" cy="5223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首先在修身裏，老子重尚自然之道，清净無爲。由於我們追名逐利，難免陷入太深不能自拔。老子說“聖人去葚，去奢，去泰。”意思是要我們去掉極端，奢侈，過分的行爲，要安分受己。修身最重要打破自欺一關，并且要自知和看清自己的優點和缺點。那麽我們就可以做到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自知者明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，在修身的道路上才能有所成就。由於人的欲望太多，老子也告誡我們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爲腹不爲目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，要清心寡欲，衹要我們吃得飽穿得暖就行不要太沉迷名和利。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説“寵爲上，辱爲下，得之若驚，失之若驚，是謂寵辱驚。”意思是說得寵和受辱會使一個人驚恐不安，内心不能平靜患得患失。老子所說的寵辱，是指人們對待外界外物的態度，衹要你把外界看淡了，那麽我們的内心就不受干擾了。衹要我們把心態做好，境遇到好的時候不要看不起別人，遭遇不好和受人侮辱的時候也不要自暴自棄。那麽我們活得很坦然，所謂“君子坦蕩蕩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同時也要做到豈能盡如人意，但求無虧于心，所謂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仰不愧于天，俯不作于人。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范仲淹說“不以物喜，不以己悲。”這也是一種寵辱不驚的狀態。如果要讓自己内心得到真正的平靜，那麽就要把外在的事物看的淡，理得心安，心安才能快樂。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644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5DC4F4-43DD-495D-B2D4-CED67E8C0964}"/>
              </a:ext>
            </a:extLst>
          </p:cNvPr>
          <p:cNvSpPr txBox="1"/>
          <p:nvPr/>
        </p:nvSpPr>
        <p:spPr>
          <a:xfrm>
            <a:off x="628650" y="609600"/>
            <a:ext cx="10972800" cy="3650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在處事方面，老子主張不爭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，功成身退。老子說：“聖人之道，爲而不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爭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所以我們要做到無爲不爭，凡事要適可而此，凡是不强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求。</a:t>
            </a:r>
            <a:endParaRPr lang="en-US" altLang="zh-CN" sz="24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生活中我們總是把自己看得太重，喜歡把名聞利養加之與自身，過分在意別人的眼光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。老子說：“</a:t>
            </a:r>
            <a:r>
              <a:rPr lang="zh-CN" altLang="en-US" sz="2400" dirty="0">
                <a:latin typeface="KaiTi" panose="02010609060101010101" pitchFamily="49" charset="-122"/>
                <a:ea typeface="KaiTi" panose="02010609060101010101" pitchFamily="49" charset="-122"/>
              </a:rPr>
              <a:t>聖人無爲，故無敗”，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告訴我們要適可而此去爲人處事，萬事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順勢，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不要太强求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 不要妄爲，才不會失敗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老子又說“不敢爲天下先，要懂得和氣和謙讓，凡是要以大衆爲重，要包容不跟人家爭，以和爲貴。”</a:t>
            </a:r>
            <a:endParaRPr lang="en-US" altLang="zh-CN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老子說：“功遂身退，天之道也”，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主張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功成身退，建功而不居功自傲，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不能太過自我也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貪戀。</a:t>
            </a:r>
            <a:endParaRPr lang="en-US" altLang="zh-CN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81344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40FDDB-84DA-49A6-AB77-6440523515AC}"/>
              </a:ext>
            </a:extLst>
          </p:cNvPr>
          <p:cNvSpPr txBox="1"/>
          <p:nvPr/>
        </p:nvSpPr>
        <p:spPr>
          <a:xfrm rot="10800000" flipH="1" flipV="1">
            <a:off x="596349" y="716359"/>
            <a:ext cx="10814770" cy="4305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接下來待人。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老子主張無爲不爭，爲人</a:t>
            </a:r>
            <a:r>
              <a:rPr lang="zh-CN" altLang="en-US" sz="220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處世謙虛，圓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中有方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人以人相處當中難免會出現發生一些摩擦，爭吵，誤會等事件。老子說德者“上善若水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。意思是最善的人如水一樣，水善將使萬物得益，而不與之相爭。所以說有德行的人在爲人處事不會太死板，要像水一般懂得圓融變通，在不同的人之間和諧互動，把矛盾和糾紛帶走，留下良好的人際關係。</a:t>
            </a:r>
            <a:endParaRPr lang="en-US" altLang="zh-CN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老子告訴我們要放下心中的欲望，不要太驕傲和攀比之心。老子説“金玉滿堂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莫之能守，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富貴而驕，自遣其咎。”意思是說金玉滿家中，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無法能守，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富貴加上驕傲就會招惹大家的妒忌，仇視，近而遭到禍患。所謂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禍福無門，惟人自召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老子又説“大小多少，報怨以德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。意思是説我們要把大事化小，不要把事情搞得太複雜。同時要德行擴開心量，看淡別人對自己的抱怨，并以真誠心感化對方，包容心來善待對自己有仇怨的人。</a:t>
            </a:r>
            <a:endParaRPr lang="en-US" altLang="zh-CN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362520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6E8E86-0D32-4ABB-A175-EF906DC39E30}"/>
              </a:ext>
            </a:extLst>
          </p:cNvPr>
          <p:cNvSpPr txBox="1"/>
          <p:nvPr/>
        </p:nvSpPr>
        <p:spPr>
          <a:xfrm>
            <a:off x="609600" y="628650"/>
            <a:ext cx="10972800" cy="3877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在接物方面，我們對以天地萬物都是懷著一顆慈悲爲懷和感恩的心。所以我們都是敬天敬地敬萬物，甚至以豐收的時候都要敬這些河川，都是它們才讓我們有今天的豐收。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三才者，天地人。老祖宗的教誨要我們明白做人的道理，這樣才能夠萬物順焉。老子説“人法地，地法天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，天法道”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，人應該效法天地的無私化育萬物的胸懷，來把這個慈愛對待人，一切萬物大自然。親親而仁民，仁民而愛物，那麽萬物順焉，人倫正焉。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今天的食安的問題就是求新求變的結果。老子說“知常曰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明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，不知常，妄作凶。”這個常是常道要符合自然。凡是在耕種，畜養，食物生產過程都要符合自然規律，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上天有好生之德，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輕舉妄動就會有凶禍。生活中由於受到經濟的作用下，求新求快求變并於不正常的方式來完成其生產過程。老子告誡我們無論做什麽事情都要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唯道是從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，合乎自然，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道法自然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這樣才能夠解決食安的問題。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50498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1757</TotalTime>
  <Words>2516</Words>
  <Application>Microsoft Office PowerPoint</Application>
  <PresentationFormat>Widescreen</PresentationFormat>
  <Paragraphs>72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KaiTi</vt:lpstr>
      <vt:lpstr>Arial</vt:lpstr>
      <vt:lpstr>Calibri</vt:lpstr>
      <vt:lpstr>Garamond</vt:lpstr>
      <vt:lpstr>Times New Roman</vt:lpstr>
      <vt:lpstr>Organic</vt:lpstr>
      <vt:lpstr>              SICH 3005_MAHAN  An introduction to Classical Chinese Literature Assessment 1 (Chinese) </vt:lpstr>
      <vt:lpstr>道德經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道德經</dc:title>
  <dc:creator>fs lau</dc:creator>
  <cp:lastModifiedBy>fs lau</cp:lastModifiedBy>
  <cp:revision>79</cp:revision>
  <cp:lastPrinted>2021-06-09T09:47:59Z</cp:lastPrinted>
  <dcterms:created xsi:type="dcterms:W3CDTF">2021-05-31T09:17:19Z</dcterms:created>
  <dcterms:modified xsi:type="dcterms:W3CDTF">2021-06-10T14:42:16Z</dcterms:modified>
</cp:coreProperties>
</file>