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364" r:id="rId5"/>
    <p:sldId id="383" r:id="rId6"/>
    <p:sldId id="387" r:id="rId7"/>
    <p:sldId id="395" r:id="rId8"/>
    <p:sldId id="404" r:id="rId9"/>
    <p:sldId id="403" r:id="rId10"/>
    <p:sldId id="396" r:id="rId11"/>
    <p:sldId id="405" r:id="rId12"/>
    <p:sldId id="398" r:id="rId13"/>
    <p:sldId id="399" r:id="rId14"/>
    <p:sldId id="400" r:id="rId15"/>
    <p:sldId id="4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p:scale>
          <a:sx n="66" d="100"/>
          <a:sy n="66" d="100"/>
        </p:scale>
        <p:origin x="663" y="138"/>
      </p:cViewPr>
      <p:guideLst>
        <p:guide orient="horz" pos="2160"/>
        <p:guide pos="3840"/>
      </p:guideLst>
    </p:cSldViewPr>
  </p:slideViewPr>
  <p:notesTextViewPr>
    <p:cViewPr>
      <p:scale>
        <a:sx n="1" d="1"/>
        <a:sy n="1" d="1"/>
      </p:scale>
      <p:origin x="0" y="0"/>
    </p:cViewPr>
  </p:notesTextViewPr>
  <p:sorterViewPr>
    <p:cViewPr>
      <p:scale>
        <a:sx n="100" d="100"/>
        <a:sy n="100" d="100"/>
      </p:scale>
      <p:origin x="0" y="-10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wena Diaz Valiente (2442792)" userId="7740e7da-5440-459c-acb8-6bd6df679a9d" providerId="ADAL" clId="{8CAB59AE-56CB-4790-AA2A-24EEACEDC39A}"/>
    <pc:docChg chg="custSel addSld delSld modSld sldOrd">
      <pc:chgData name="Rowena Diaz Valiente (2442792)" userId="7740e7da-5440-459c-acb8-6bd6df679a9d" providerId="ADAL" clId="{8CAB59AE-56CB-4790-AA2A-24EEACEDC39A}" dt="2026-03-25T10:33:37.166" v="16404" actId="20577"/>
      <pc:docMkLst>
        <pc:docMk/>
      </pc:docMkLst>
      <pc:sldChg chg="modSp mod ord">
        <pc:chgData name="Rowena Diaz Valiente (2442792)" userId="7740e7da-5440-459c-acb8-6bd6df679a9d" providerId="ADAL" clId="{8CAB59AE-56CB-4790-AA2A-24EEACEDC39A}" dt="2026-03-24T00:22:53.685" v="5897" actId="20577"/>
        <pc:sldMkLst>
          <pc:docMk/>
          <pc:sldMk cId="0" sldId="395"/>
        </pc:sldMkLst>
        <pc:spChg chg="mod">
          <ac:chgData name="Rowena Diaz Valiente (2442792)" userId="7740e7da-5440-459c-acb8-6bd6df679a9d" providerId="ADAL" clId="{8CAB59AE-56CB-4790-AA2A-24EEACEDC39A}" dt="2026-03-23T23:48:27.453" v="4346" actId="1076"/>
          <ac:spMkLst>
            <pc:docMk/>
            <pc:sldMk cId="0" sldId="395"/>
            <ac:spMk id="2" creationId="{1FE8F138-5F23-B989-7BFD-71F5C33065F6}"/>
          </ac:spMkLst>
        </pc:spChg>
        <pc:spChg chg="mod">
          <ac:chgData name="Rowena Diaz Valiente (2442792)" userId="7740e7da-5440-459c-acb8-6bd6df679a9d" providerId="ADAL" clId="{8CAB59AE-56CB-4790-AA2A-24EEACEDC39A}" dt="2026-03-24T00:22:53.685" v="5897" actId="20577"/>
          <ac:spMkLst>
            <pc:docMk/>
            <pc:sldMk cId="0" sldId="395"/>
            <ac:spMk id="10" creationId="{E32E3400-4CF7-D76F-91E6-1E97593C4D9A}"/>
          </ac:spMkLst>
        </pc:spChg>
      </pc:sldChg>
      <pc:sldChg chg="addSp delSp modSp mod">
        <pc:chgData name="Rowena Diaz Valiente (2442792)" userId="7740e7da-5440-459c-acb8-6bd6df679a9d" providerId="ADAL" clId="{8CAB59AE-56CB-4790-AA2A-24EEACEDC39A}" dt="2026-03-24T07:26:44.221" v="9343" actId="20577"/>
        <pc:sldMkLst>
          <pc:docMk/>
          <pc:sldMk cId="1663974967" sldId="396"/>
        </pc:sldMkLst>
        <pc:spChg chg="del">
          <ac:chgData name="Rowena Diaz Valiente (2442792)" userId="7740e7da-5440-459c-acb8-6bd6df679a9d" providerId="ADAL" clId="{8CAB59AE-56CB-4790-AA2A-24EEACEDC39A}" dt="2026-03-24T06:20:51.116" v="6010" actId="478"/>
          <ac:spMkLst>
            <pc:docMk/>
            <pc:sldMk cId="1663974967" sldId="396"/>
            <ac:spMk id="2" creationId="{F7A33847-0493-6DAA-A30C-328C54DCD8B6}"/>
          </ac:spMkLst>
        </pc:spChg>
        <pc:spChg chg="mod">
          <ac:chgData name="Rowena Diaz Valiente (2442792)" userId="7740e7da-5440-459c-acb8-6bd6df679a9d" providerId="ADAL" clId="{8CAB59AE-56CB-4790-AA2A-24EEACEDC39A}" dt="2026-03-24T07:26:44.221" v="9343" actId="20577"/>
          <ac:spMkLst>
            <pc:docMk/>
            <pc:sldMk cId="1663974967" sldId="396"/>
            <ac:spMk id="3" creationId="{857BFAFA-1A27-74B0-A7A9-13BBFEBEE86C}"/>
          </ac:spMkLst>
        </pc:spChg>
        <pc:spChg chg="add mod">
          <ac:chgData name="Rowena Diaz Valiente (2442792)" userId="7740e7da-5440-459c-acb8-6bd6df679a9d" providerId="ADAL" clId="{8CAB59AE-56CB-4790-AA2A-24EEACEDC39A}" dt="2026-03-24T07:24:45.118" v="9264" actId="1076"/>
          <ac:spMkLst>
            <pc:docMk/>
            <pc:sldMk cId="1663974967" sldId="396"/>
            <ac:spMk id="6" creationId="{7932D898-5D9B-6AB6-190C-601A01448746}"/>
          </ac:spMkLst>
        </pc:spChg>
      </pc:sldChg>
      <pc:sldChg chg="modSp mod">
        <pc:chgData name="Rowena Diaz Valiente (2442792)" userId="7740e7da-5440-459c-acb8-6bd6df679a9d" providerId="ADAL" clId="{8CAB59AE-56CB-4790-AA2A-24EEACEDC39A}" dt="2026-03-25T09:03:23.214" v="14515" actId="688"/>
        <pc:sldMkLst>
          <pc:docMk/>
          <pc:sldMk cId="0" sldId="398"/>
        </pc:sldMkLst>
        <pc:spChg chg="mod">
          <ac:chgData name="Rowena Diaz Valiente (2442792)" userId="7740e7da-5440-459c-acb8-6bd6df679a9d" providerId="ADAL" clId="{8CAB59AE-56CB-4790-AA2A-24EEACEDC39A}" dt="2026-03-25T09:03:23.214" v="14515" actId="688"/>
          <ac:spMkLst>
            <pc:docMk/>
            <pc:sldMk cId="0" sldId="398"/>
            <ac:spMk id="12290" creationId="{0BAAAF84-50A1-E0F8-EF89-8F44E2FA1ACC}"/>
          </ac:spMkLst>
        </pc:spChg>
        <pc:spChg chg="mod">
          <ac:chgData name="Rowena Diaz Valiente (2442792)" userId="7740e7da-5440-459c-acb8-6bd6df679a9d" providerId="ADAL" clId="{8CAB59AE-56CB-4790-AA2A-24EEACEDC39A}" dt="2026-03-25T09:01:59.585" v="14503" actId="1076"/>
          <ac:spMkLst>
            <pc:docMk/>
            <pc:sldMk cId="0" sldId="398"/>
            <ac:spMk id="12291" creationId="{DA8DF68F-34C4-285F-B4A1-B6E08AE08A8B}"/>
          </ac:spMkLst>
        </pc:spChg>
      </pc:sldChg>
      <pc:sldChg chg="modSp mod">
        <pc:chgData name="Rowena Diaz Valiente (2442792)" userId="7740e7da-5440-459c-acb8-6bd6df679a9d" providerId="ADAL" clId="{8CAB59AE-56CB-4790-AA2A-24EEACEDC39A}" dt="2026-03-25T10:10:54.894" v="15627" actId="20577"/>
        <pc:sldMkLst>
          <pc:docMk/>
          <pc:sldMk cId="0" sldId="399"/>
        </pc:sldMkLst>
        <pc:spChg chg="mod">
          <ac:chgData name="Rowena Diaz Valiente (2442792)" userId="7740e7da-5440-459c-acb8-6bd6df679a9d" providerId="ADAL" clId="{8CAB59AE-56CB-4790-AA2A-24EEACEDC39A}" dt="2026-03-25T09:52:07.429" v="14525" actId="14100"/>
          <ac:spMkLst>
            <pc:docMk/>
            <pc:sldMk cId="0" sldId="399"/>
            <ac:spMk id="12290" creationId="{0BAAAF84-50A1-E0F8-EF89-8F44E2FA1ACC}"/>
          </ac:spMkLst>
        </pc:spChg>
        <pc:spChg chg="mod">
          <ac:chgData name="Rowena Diaz Valiente (2442792)" userId="7740e7da-5440-459c-acb8-6bd6df679a9d" providerId="ADAL" clId="{8CAB59AE-56CB-4790-AA2A-24EEACEDC39A}" dt="2026-03-25T10:10:54.894" v="15627" actId="20577"/>
          <ac:spMkLst>
            <pc:docMk/>
            <pc:sldMk cId="0" sldId="399"/>
            <ac:spMk id="12291" creationId="{DA8DF68F-34C4-285F-B4A1-B6E08AE08A8B}"/>
          </ac:spMkLst>
        </pc:spChg>
      </pc:sldChg>
      <pc:sldChg chg="modSp mod">
        <pc:chgData name="Rowena Diaz Valiente (2442792)" userId="7740e7da-5440-459c-acb8-6bd6df679a9d" providerId="ADAL" clId="{8CAB59AE-56CB-4790-AA2A-24EEACEDC39A}" dt="2026-03-25T10:32:22.651" v="16389" actId="114"/>
        <pc:sldMkLst>
          <pc:docMk/>
          <pc:sldMk cId="0" sldId="400"/>
        </pc:sldMkLst>
        <pc:spChg chg="mod">
          <ac:chgData name="Rowena Diaz Valiente (2442792)" userId="7740e7da-5440-459c-acb8-6bd6df679a9d" providerId="ADAL" clId="{8CAB59AE-56CB-4790-AA2A-24EEACEDC39A}" dt="2026-03-25T10:13:25.395" v="15769" actId="20577"/>
          <ac:spMkLst>
            <pc:docMk/>
            <pc:sldMk cId="0" sldId="400"/>
            <ac:spMk id="13314" creationId="{3D80977B-0105-4BDE-DF54-D9B0E773C891}"/>
          </ac:spMkLst>
        </pc:spChg>
        <pc:spChg chg="mod">
          <ac:chgData name="Rowena Diaz Valiente (2442792)" userId="7740e7da-5440-459c-acb8-6bd6df679a9d" providerId="ADAL" clId="{8CAB59AE-56CB-4790-AA2A-24EEACEDC39A}" dt="2026-03-25T10:32:22.651" v="16389" actId="114"/>
          <ac:spMkLst>
            <pc:docMk/>
            <pc:sldMk cId="0" sldId="400"/>
            <ac:spMk id="13315" creationId="{50070DAB-396E-DF77-4036-1E44F9E2CD8C}"/>
          </ac:spMkLst>
        </pc:spChg>
      </pc:sldChg>
      <pc:sldChg chg="addSp modSp del mod modNotesTx">
        <pc:chgData name="Rowena Diaz Valiente (2442792)" userId="7740e7da-5440-459c-acb8-6bd6df679a9d" providerId="ADAL" clId="{8CAB59AE-56CB-4790-AA2A-24EEACEDC39A}" dt="2026-03-25T06:59:32.994" v="10140" actId="47"/>
        <pc:sldMkLst>
          <pc:docMk/>
          <pc:sldMk cId="1557286457" sldId="402"/>
        </pc:sldMkLst>
        <pc:spChg chg="mod">
          <ac:chgData name="Rowena Diaz Valiente (2442792)" userId="7740e7da-5440-459c-acb8-6bd6df679a9d" providerId="ADAL" clId="{8CAB59AE-56CB-4790-AA2A-24EEACEDC39A}" dt="2026-03-25T06:52:18.636" v="10134" actId="33934"/>
          <ac:spMkLst>
            <pc:docMk/>
            <pc:sldMk cId="1557286457" sldId="402"/>
            <ac:spMk id="2" creationId="{C2E158EF-D71F-2BDF-B057-3B59AB77B65C}"/>
          </ac:spMkLst>
        </pc:spChg>
        <pc:spChg chg="mod">
          <ac:chgData name="Rowena Diaz Valiente (2442792)" userId="7740e7da-5440-459c-acb8-6bd6df679a9d" providerId="ADAL" clId="{8CAB59AE-56CB-4790-AA2A-24EEACEDC39A}" dt="2026-03-25T06:52:18.636" v="10134" actId="33934"/>
          <ac:spMkLst>
            <pc:docMk/>
            <pc:sldMk cId="1557286457" sldId="402"/>
            <ac:spMk id="3" creationId="{D269A12E-089F-65A6-1AAB-F01DB5F08F07}"/>
          </ac:spMkLst>
        </pc:spChg>
        <pc:spChg chg="mod">
          <ac:chgData name="Rowena Diaz Valiente (2442792)" userId="7740e7da-5440-459c-acb8-6bd6df679a9d" providerId="ADAL" clId="{8CAB59AE-56CB-4790-AA2A-24EEACEDC39A}" dt="2026-03-25T06:52:18.636" v="10134" actId="33934"/>
          <ac:spMkLst>
            <pc:docMk/>
            <pc:sldMk cId="1557286457" sldId="402"/>
            <ac:spMk id="4" creationId="{43505478-C626-3663-665D-AC19DC80AA4E}"/>
          </ac:spMkLst>
        </pc:spChg>
        <pc:spChg chg="mod">
          <ac:chgData name="Rowena Diaz Valiente (2442792)" userId="7740e7da-5440-459c-acb8-6bd6df679a9d" providerId="ADAL" clId="{8CAB59AE-56CB-4790-AA2A-24EEACEDC39A}" dt="2026-03-25T06:52:18.636" v="10134" actId="33934"/>
          <ac:spMkLst>
            <pc:docMk/>
            <pc:sldMk cId="1557286457" sldId="402"/>
            <ac:spMk id="5" creationId="{C64B2B4C-291A-E39F-7662-184F83BAF735}"/>
          </ac:spMkLst>
        </pc:spChg>
        <pc:spChg chg="add mod">
          <ac:chgData name="Rowena Diaz Valiente (2442792)" userId="7740e7da-5440-459c-acb8-6bd6df679a9d" providerId="ADAL" clId="{8CAB59AE-56CB-4790-AA2A-24EEACEDC39A}" dt="2026-03-25T06:52:18.636" v="10134" actId="33934"/>
          <ac:spMkLst>
            <pc:docMk/>
            <pc:sldMk cId="1557286457" sldId="402"/>
            <ac:spMk id="6" creationId="{2F412206-B191-EB81-742C-2442D411F8CC}"/>
          </ac:spMkLst>
        </pc:spChg>
        <pc:spChg chg="add mod">
          <ac:chgData name="Rowena Diaz Valiente (2442792)" userId="7740e7da-5440-459c-acb8-6bd6df679a9d" providerId="ADAL" clId="{8CAB59AE-56CB-4790-AA2A-24EEACEDC39A}" dt="2026-03-25T06:52:18.636" v="10134" actId="33934"/>
          <ac:spMkLst>
            <pc:docMk/>
            <pc:sldMk cId="1557286457" sldId="402"/>
            <ac:spMk id="7" creationId="{5F701C64-E633-FB79-A2BD-1D5C62BEB352}"/>
          </ac:spMkLst>
        </pc:spChg>
        <pc:spChg chg="add mod">
          <ac:chgData name="Rowena Diaz Valiente (2442792)" userId="7740e7da-5440-459c-acb8-6bd6df679a9d" providerId="ADAL" clId="{8CAB59AE-56CB-4790-AA2A-24EEACEDC39A}" dt="2026-03-25T06:52:18.636" v="10134" actId="33934"/>
          <ac:spMkLst>
            <pc:docMk/>
            <pc:sldMk cId="1557286457" sldId="402"/>
            <ac:spMk id="8" creationId="{C384C526-E31F-BDB0-59AB-1DD69FBF79E7}"/>
          </ac:spMkLst>
        </pc:spChg>
        <pc:spChg chg="add mod">
          <ac:chgData name="Rowena Diaz Valiente (2442792)" userId="7740e7da-5440-459c-acb8-6bd6df679a9d" providerId="ADAL" clId="{8CAB59AE-56CB-4790-AA2A-24EEACEDC39A}" dt="2026-03-25T06:52:18.636" v="10134" actId="33934"/>
          <ac:spMkLst>
            <pc:docMk/>
            <pc:sldMk cId="1557286457" sldId="402"/>
            <ac:spMk id="9" creationId="{6B5F5AFD-3FB2-322A-C306-0D613EF86CAE}"/>
          </ac:spMkLst>
        </pc:spChg>
        <pc:grpChg chg="mod">
          <ac:chgData name="Rowena Diaz Valiente (2442792)" userId="7740e7da-5440-459c-acb8-6bd6df679a9d" providerId="ADAL" clId="{8CAB59AE-56CB-4790-AA2A-24EEACEDC39A}" dt="2026-03-25T06:52:18.636" v="10134" actId="33934"/>
          <ac:grpSpMkLst>
            <pc:docMk/>
            <pc:sldMk cId="1557286457" sldId="402"/>
            <ac:grpSpMk id="1" creationId="{00000000-0000-0000-0000-000000000000}"/>
          </ac:grpSpMkLst>
        </pc:grpChg>
      </pc:sldChg>
      <pc:sldChg chg="modSp new mod">
        <pc:chgData name="Rowena Diaz Valiente (2442792)" userId="7740e7da-5440-459c-acb8-6bd6df679a9d" providerId="ADAL" clId="{8CAB59AE-56CB-4790-AA2A-24EEACEDC39A}" dt="2026-03-23T23:40:17.450" v="4232" actId="20577"/>
        <pc:sldMkLst>
          <pc:docMk/>
          <pc:sldMk cId="1975252755" sldId="403"/>
        </pc:sldMkLst>
        <pc:spChg chg="mod">
          <ac:chgData name="Rowena Diaz Valiente (2442792)" userId="7740e7da-5440-459c-acb8-6bd6df679a9d" providerId="ADAL" clId="{8CAB59AE-56CB-4790-AA2A-24EEACEDC39A}" dt="2026-03-23T23:06:44.115" v="2659" actId="1076"/>
          <ac:spMkLst>
            <pc:docMk/>
            <pc:sldMk cId="1975252755" sldId="403"/>
            <ac:spMk id="2" creationId="{44ED5E63-782D-A737-E3FA-3A294492ACCB}"/>
          </ac:spMkLst>
        </pc:spChg>
        <pc:spChg chg="mod">
          <ac:chgData name="Rowena Diaz Valiente (2442792)" userId="7740e7da-5440-459c-acb8-6bd6df679a9d" providerId="ADAL" clId="{8CAB59AE-56CB-4790-AA2A-24EEACEDC39A}" dt="2026-03-23T23:40:17.450" v="4232" actId="20577"/>
          <ac:spMkLst>
            <pc:docMk/>
            <pc:sldMk cId="1975252755" sldId="403"/>
            <ac:spMk id="3" creationId="{7ABE6614-184F-4C2E-0F86-349EED01E446}"/>
          </ac:spMkLst>
        </pc:spChg>
      </pc:sldChg>
      <pc:sldChg chg="modSp new mod">
        <pc:chgData name="Rowena Diaz Valiente (2442792)" userId="7740e7da-5440-459c-acb8-6bd6df679a9d" providerId="ADAL" clId="{8CAB59AE-56CB-4790-AA2A-24EEACEDC39A}" dt="2026-03-25T10:33:37.166" v="16404" actId="20577"/>
        <pc:sldMkLst>
          <pc:docMk/>
          <pc:sldMk cId="1672826480" sldId="404"/>
        </pc:sldMkLst>
        <pc:spChg chg="mod">
          <ac:chgData name="Rowena Diaz Valiente (2442792)" userId="7740e7da-5440-459c-acb8-6bd6df679a9d" providerId="ADAL" clId="{8CAB59AE-56CB-4790-AA2A-24EEACEDC39A}" dt="2026-03-25T10:33:37.166" v="16404" actId="20577"/>
          <ac:spMkLst>
            <pc:docMk/>
            <pc:sldMk cId="1672826480" sldId="404"/>
            <ac:spMk id="2" creationId="{0C3C1D47-4183-ED7D-DEB7-B5114BBFEEE9}"/>
          </ac:spMkLst>
        </pc:spChg>
        <pc:spChg chg="mod">
          <ac:chgData name="Rowena Diaz Valiente (2442792)" userId="7740e7da-5440-459c-acb8-6bd6df679a9d" providerId="ADAL" clId="{8CAB59AE-56CB-4790-AA2A-24EEACEDC39A}" dt="2026-03-24T05:49:57.781" v="5910" actId="20577"/>
          <ac:spMkLst>
            <pc:docMk/>
            <pc:sldMk cId="1672826480" sldId="404"/>
            <ac:spMk id="3" creationId="{1A879AB0-2F26-DEB5-A16F-C78E1692C6A3}"/>
          </ac:spMkLst>
        </pc:spChg>
      </pc:sldChg>
      <pc:sldChg chg="modSp new mod">
        <pc:chgData name="Rowena Diaz Valiente (2442792)" userId="7740e7da-5440-459c-acb8-6bd6df679a9d" providerId="ADAL" clId="{8CAB59AE-56CB-4790-AA2A-24EEACEDC39A}" dt="2026-03-25T08:11:49.788" v="12626" actId="20577"/>
        <pc:sldMkLst>
          <pc:docMk/>
          <pc:sldMk cId="900089010" sldId="405"/>
        </pc:sldMkLst>
        <pc:spChg chg="mod">
          <ac:chgData name="Rowena Diaz Valiente (2442792)" userId="7740e7da-5440-459c-acb8-6bd6df679a9d" providerId="ADAL" clId="{8CAB59AE-56CB-4790-AA2A-24EEACEDC39A}" dt="2026-03-25T08:03:03.598" v="11895" actId="14100"/>
          <ac:spMkLst>
            <pc:docMk/>
            <pc:sldMk cId="900089010" sldId="405"/>
            <ac:spMk id="2" creationId="{659F128A-C141-1F4D-65A3-433EBD234E4F}"/>
          </ac:spMkLst>
        </pc:spChg>
        <pc:spChg chg="mod">
          <ac:chgData name="Rowena Diaz Valiente (2442792)" userId="7740e7da-5440-459c-acb8-6bd6df679a9d" providerId="ADAL" clId="{8CAB59AE-56CB-4790-AA2A-24EEACEDC39A}" dt="2026-03-25T08:11:49.788" v="12626" actId="20577"/>
          <ac:spMkLst>
            <pc:docMk/>
            <pc:sldMk cId="900089010" sldId="405"/>
            <ac:spMk id="3" creationId="{DE3F4882-7F56-2E4E-DBC1-21E3C82DA3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811FC-43ED-4149-B5FA-C8C6090669F3}"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24A1-B29C-4B6E-AA39-BFD69952EFF1}" type="slidenum">
              <a:rPr lang="en-GB" smtClean="0"/>
              <a:t>‹#›</a:t>
            </a:fld>
            <a:endParaRPr lang="en-GB"/>
          </a:p>
        </p:txBody>
      </p:sp>
    </p:spTree>
    <p:extLst>
      <p:ext uri="{BB962C8B-B14F-4D97-AF65-F5344CB8AC3E}">
        <p14:creationId xmlns:p14="http://schemas.microsoft.com/office/powerpoint/2010/main" val="60017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25/03/2026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25/03/2026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25/03/2026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25/03/2026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25/03/2026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25/03/2026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25/03/2026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25/03/2026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25/03/2026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25/03/2026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25/03/2026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25/03/2026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25/03/2026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Rowena D. Valiente</a:t>
            </a:r>
          </a:p>
          <a:p>
            <a:r>
              <a:rPr lang="en-GB" altLang="en-US" u="sng" dirty="0"/>
              <a:t>Student ID: </a:t>
            </a:r>
            <a:r>
              <a:rPr lang="en-GB" altLang="en-US" sz="2800" b="1" u="sng" dirty="0"/>
              <a:t>2442792</a:t>
            </a:r>
            <a:endParaRPr lang="en-GB" altLang="en-US" b="1" i="1" dirty="0"/>
          </a:p>
          <a:p>
            <a:r>
              <a:rPr lang="en-GB" altLang="en-US" u="sng" dirty="0"/>
              <a:t>Lecturer’s Name</a:t>
            </a:r>
            <a:r>
              <a:rPr lang="en-GB" altLang="en-US" b="1" i="1" dirty="0"/>
              <a:t>:</a:t>
            </a:r>
            <a:r>
              <a:rPr lang="en-GB" altLang="en-US" b="1" dirty="0"/>
              <a:t> Soban Sadiq</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96036" y="1755014"/>
            <a:ext cx="10886364" cy="4432236"/>
          </a:xfrm>
        </p:spPr>
        <p:txBody>
          <a:bodyPr/>
          <a:lstStyle/>
          <a:p>
            <a:pPr marL="0" indent="0">
              <a:buNone/>
            </a:pPr>
            <a:r>
              <a:rPr lang="en-GB" sz="1800" dirty="0">
                <a:latin typeface="Arial" panose="020B0604020202020204" pitchFamily="34" charset="0"/>
                <a:cs typeface="Arial" panose="020B0604020202020204" pitchFamily="34" charset="0"/>
              </a:rPr>
              <a:t>I acknowledge the use of AI, (ChatGPT) in the preparation of this assignment for support with structuring,</a:t>
            </a:r>
          </a:p>
          <a:p>
            <a:pPr marL="0" indent="0">
              <a:buNone/>
            </a:pPr>
            <a:r>
              <a:rPr lang="en-GB" sz="1800" dirty="0">
                <a:latin typeface="Arial" panose="020B0604020202020204" pitchFamily="34" charset="0"/>
                <a:cs typeface="Arial" panose="020B0604020202020204" pitchFamily="34" charset="0"/>
              </a:rPr>
              <a:t>paraphrasing, and clarity. All AI-generated content has been critically reviewed and edited to ensure it </a:t>
            </a:r>
          </a:p>
          <a:p>
            <a:pPr marL="0" indent="0">
              <a:buNone/>
            </a:pPr>
            <a:r>
              <a:rPr lang="en-GB" sz="1800" dirty="0">
                <a:latin typeface="Arial" panose="020B0604020202020204" pitchFamily="34" charset="0"/>
                <a:cs typeface="Arial" panose="020B0604020202020204" pitchFamily="34" charset="0"/>
              </a:rPr>
              <a:t>reflects my own understanding  and academic judgement. I confirm that this work complies with my </a:t>
            </a:r>
          </a:p>
          <a:p>
            <a:pPr marL="0" indent="0">
              <a:buNone/>
            </a:pPr>
            <a:r>
              <a:rPr lang="en-GB" sz="1800" dirty="0">
                <a:latin typeface="Arial" panose="020B0604020202020204" pitchFamily="34" charset="0"/>
                <a:cs typeface="Arial" panose="020B0604020202020204" pitchFamily="34" charset="0"/>
              </a:rPr>
              <a:t>Institution’s academic integrity guidelines and that I take full responsibility for its content.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25/03/2026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a:xfrm>
            <a:off x="11705166" y="6354763"/>
            <a:ext cx="973667" cy="339725"/>
          </a:xfrm>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544472" y="11429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25/03/2026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682387" y="1052514"/>
            <a:ext cx="11041039" cy="3916363"/>
          </a:xfrm>
        </p:spPr>
        <p:txBody>
          <a:bodyPr/>
          <a:lstStyle/>
          <a:p>
            <a:pPr marL="0" indent="0">
              <a:buNone/>
              <a:defRPr/>
            </a:pPr>
            <a:r>
              <a:rPr lang="en-GB" altLang="en-US" sz="1400" dirty="0">
                <a:latin typeface="Arial" panose="020B0604020202020204" pitchFamily="34" charset="0"/>
                <a:cs typeface="Arial" panose="020B0604020202020204" pitchFamily="34" charset="0"/>
              </a:rPr>
              <a:t>Good day, my name is </a:t>
            </a:r>
            <a:r>
              <a:rPr lang="en-GB" altLang="en-US" sz="1400" b="1" dirty="0">
                <a:latin typeface="Arial" panose="020B0604020202020204" pitchFamily="34" charset="0"/>
                <a:cs typeface="Arial" panose="020B0604020202020204" pitchFamily="34" charset="0"/>
              </a:rPr>
              <a:t>Rowena Valiente, </a:t>
            </a:r>
            <a:r>
              <a:rPr lang="en-GB" altLang="en-US" sz="1400" dirty="0">
                <a:latin typeface="Arial" panose="020B0604020202020204" pitchFamily="34" charset="0"/>
                <a:cs typeface="Arial" panose="020B0604020202020204" pitchFamily="34" charset="0"/>
              </a:rPr>
              <a:t>and I am currently studying the module </a:t>
            </a:r>
            <a:r>
              <a:rPr lang="en-GB" altLang="en-US" sz="1400" i="1" dirty="0">
                <a:latin typeface="Arial" panose="020B0604020202020204" pitchFamily="34" charset="0"/>
                <a:cs typeface="Arial" panose="020B0604020202020204" pitchFamily="34" charset="0"/>
              </a:rPr>
              <a:t>Professional Career Development within Health and </a:t>
            </a:r>
          </a:p>
          <a:p>
            <a:pPr marL="0" indent="0">
              <a:buNone/>
              <a:defRPr/>
            </a:pPr>
            <a:r>
              <a:rPr lang="en-GB" altLang="en-US" sz="1400" i="1" dirty="0">
                <a:latin typeface="Arial" panose="020B0604020202020204" pitchFamily="34" charset="0"/>
                <a:cs typeface="Arial" panose="020B0604020202020204" pitchFamily="34" charset="0"/>
              </a:rPr>
              <a:t>Social Care.                 </a:t>
            </a:r>
          </a:p>
          <a:p>
            <a:pPr marL="0" indent="0">
              <a:buNone/>
              <a:defRPr/>
            </a:pPr>
            <a:r>
              <a:rPr lang="en-GB" altLang="en-US" sz="1400" i="1" dirty="0">
                <a:latin typeface="Arial" panose="020B0604020202020204" pitchFamily="34" charset="0"/>
                <a:cs typeface="Arial" panose="020B0604020202020204" pitchFamily="34" charset="0"/>
              </a:rPr>
              <a:t> </a:t>
            </a:r>
          </a:p>
          <a:p>
            <a:pPr marL="0" indent="0">
              <a:buNone/>
              <a:defRPr/>
            </a:pPr>
            <a:r>
              <a:rPr lang="en-GB" altLang="en-US" sz="1400" dirty="0">
                <a:latin typeface="Arial" panose="020B0604020202020204" pitchFamily="34" charset="0"/>
                <a:cs typeface="Arial" panose="020B0604020202020204" pitchFamily="34" charset="0"/>
              </a:rPr>
              <a:t>The purpose of this presentation is to provide an overview of my personal and professional development. I will outline the objectives of the</a:t>
            </a:r>
          </a:p>
          <a:p>
            <a:pPr marL="0" indent="0">
              <a:buNone/>
              <a:defRPr/>
            </a:pPr>
            <a:r>
              <a:rPr lang="en-GB" altLang="en-US" sz="1400" dirty="0">
                <a:latin typeface="Arial" panose="020B0604020202020204" pitchFamily="34" charset="0"/>
                <a:cs typeface="Arial" panose="020B0604020202020204" pitchFamily="34" charset="0"/>
              </a:rPr>
              <a:t>presentation and focus on one key skill that is essential in health and social care practice.</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The skill I have chosen to discuss is problem-solving. This skill is particularly important in health and social care settings, as professionals</a:t>
            </a:r>
          </a:p>
          <a:p>
            <a:pPr marL="0" indent="0">
              <a:buNone/>
              <a:defRPr/>
            </a:pPr>
            <a:r>
              <a:rPr lang="en-GB" altLang="en-US" sz="1400" dirty="0">
                <a:latin typeface="Arial" panose="020B0604020202020204" pitchFamily="34" charset="0"/>
                <a:cs typeface="Arial" panose="020B0604020202020204" pitchFamily="34" charset="0"/>
              </a:rPr>
              <a:t>often face complex situations that require effective decision-making.</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I will also reflect on my development of this skill, highlighting my strengths as well as areas where I can improve in order to enhance my </a:t>
            </a:r>
          </a:p>
          <a:p>
            <a:pPr marL="0" indent="0">
              <a:buNone/>
              <a:defRPr/>
            </a:pPr>
            <a:r>
              <a:rPr lang="en-GB" altLang="en-US" sz="1400" dirty="0">
                <a:latin typeface="Arial" panose="020B0604020202020204" pitchFamily="34" charset="0"/>
                <a:cs typeface="Arial" panose="020B0604020202020204" pitchFamily="34" charset="0"/>
              </a:rPr>
              <a:t>professional practice. </a:t>
            </a:r>
          </a:p>
          <a:p>
            <a:pPr marL="0" indent="0">
              <a:buNone/>
              <a:defRPr/>
            </a:pPr>
            <a:endParaRPr lang="en-GB" altLang="en-US" sz="1400" dirty="0">
              <a:latin typeface="Arial" panose="020B0604020202020204" pitchFamily="34" charset="0"/>
              <a:cs typeface="Arial" panose="020B0604020202020204" pitchFamily="34" charset="0"/>
            </a:endParaRPr>
          </a:p>
          <a:p>
            <a:pPr marL="0" indent="0">
              <a:buNone/>
              <a:defRPr/>
            </a:pPr>
            <a:r>
              <a:rPr lang="en-GB" altLang="en-US" sz="1400" dirty="0">
                <a:latin typeface="Arial" panose="020B0604020202020204" pitchFamily="34" charset="0"/>
                <a:cs typeface="Arial" panose="020B0604020202020204" pitchFamily="34" charset="0"/>
              </a:rPr>
              <a:t> </a:t>
            </a:r>
          </a:p>
          <a:p>
            <a:pPr marL="0" indent="0">
              <a:buNone/>
              <a:defRPr/>
            </a:pPr>
            <a:r>
              <a:rPr lang="en-GB" altLang="en-US" sz="1400" b="1"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  </a:t>
            </a:r>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3170904" y="0"/>
            <a:ext cx="9232022" cy="608372"/>
          </a:xfrm>
        </p:spPr>
        <p:txBody>
          <a:bodyPr/>
          <a:lstStyle/>
          <a:p>
            <a:pPr algn="l"/>
            <a:r>
              <a:rPr lang="en-GB" sz="1800" b="1" dirty="0">
                <a:latin typeface="Arial" panose="020B0604020202020204" pitchFamily="34" charset="0"/>
                <a:cs typeface="Arial" panose="020B0604020202020204" pitchFamily="34" charset="0"/>
              </a:rPr>
              <a:t> Chosen Skill-Problem-Solving</a:t>
            </a:r>
          </a:p>
        </p:txBody>
      </p:sp>
      <p:sp>
        <p:nvSpPr>
          <p:cNvPr id="10" name="TextBox 9">
            <a:extLst>
              <a:ext uri="{FF2B5EF4-FFF2-40B4-BE49-F238E27FC236}">
                <a16:creationId xmlns:a16="http://schemas.microsoft.com/office/drawing/2014/main" id="{E32E3400-4CF7-D76F-91E6-1E97593C4D9A}"/>
              </a:ext>
            </a:extLst>
          </p:cNvPr>
          <p:cNvSpPr txBox="1"/>
          <p:nvPr/>
        </p:nvSpPr>
        <p:spPr>
          <a:xfrm>
            <a:off x="51619" y="608372"/>
            <a:ext cx="12192000" cy="3016210"/>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  What it means:</a:t>
            </a:r>
          </a:p>
          <a:p>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is the ability to identify a challenge or issue and find a practical solution. It helps people make good decisions and handle difficult </a:t>
            </a:r>
          </a:p>
          <a:p>
            <a:r>
              <a:rPr lang="en-GB" sz="1400" dirty="0">
                <a:latin typeface="Arial" panose="020B0604020202020204" pitchFamily="34" charset="0"/>
                <a:cs typeface="Arial" panose="020B0604020202020204" pitchFamily="34" charset="0"/>
              </a:rPr>
              <a:t>   situations.</a:t>
            </a:r>
          </a:p>
          <a:p>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What it involves in everyday practice:</a:t>
            </a:r>
          </a:p>
          <a:p>
            <a:r>
              <a:rPr lang="en-GB" sz="16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In health and social care, problem-solving is used ever day. For example, figuring out how to meet a client’s needs, managing unexpected changes, </a:t>
            </a:r>
          </a:p>
          <a:p>
            <a:r>
              <a:rPr lang="en-GB" sz="1400" dirty="0">
                <a:latin typeface="Arial" panose="020B0604020202020204" pitchFamily="34" charset="0"/>
                <a:cs typeface="Arial" panose="020B0604020202020204" pitchFamily="34" charset="0"/>
              </a:rPr>
              <a:t>   or resolving conflicts with colleagues. It involves thinking carefully, planning, and acting effectively.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Where and how I have developed this skill:</a:t>
            </a:r>
          </a:p>
          <a:p>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 have developed problem-solving through my studies, practical activities, and working with others. By facing real-life situations, reflecting  on </a:t>
            </a:r>
          </a:p>
          <a:p>
            <a:r>
              <a:rPr lang="en-GB" sz="1400" dirty="0">
                <a:latin typeface="Arial" panose="020B0604020202020204" pitchFamily="34" charset="0"/>
                <a:cs typeface="Arial" panose="020B0604020202020204" pitchFamily="34" charset="0"/>
              </a:rPr>
              <a:t>   decisions, and learning from experiences, I have become more confident in finding solutions quickly and safely.</a:t>
            </a:r>
          </a:p>
          <a:p>
            <a:r>
              <a:rPr lang="en-GB" sz="1400" b="1" dirty="0">
                <a:latin typeface="Arial" panose="020B0604020202020204" pitchFamily="34" charset="0"/>
                <a:cs typeface="Arial" panose="020B0604020202020204" pitchFamily="34" charset="0"/>
              </a:rPr>
              <a:t>   </a:t>
            </a:r>
          </a:p>
          <a:p>
            <a:r>
              <a:rPr lang="en-GB" sz="1400" b="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1D47-4183-ED7D-DEB7-B5114BBFEEE9}"/>
              </a:ext>
            </a:extLst>
          </p:cNvPr>
          <p:cNvSpPr>
            <a:spLocks noGrp="1"/>
          </p:cNvSpPr>
          <p:nvPr>
            <p:ph type="title"/>
          </p:nvPr>
        </p:nvSpPr>
        <p:spPr>
          <a:xfrm>
            <a:off x="2997200" y="114300"/>
            <a:ext cx="3904343" cy="531586"/>
          </a:xfrm>
        </p:spPr>
        <p:txBody>
          <a:bodyPr/>
          <a:lstStyle/>
          <a:p>
            <a:pPr algn="l"/>
            <a:r>
              <a:rPr lang="en-GB" sz="1800" b="1" dirty="0">
                <a:latin typeface="Arial" panose="020B0604020202020204" pitchFamily="34" charset="0"/>
                <a:cs typeface="Arial" panose="020B0604020202020204" pitchFamily="34" charset="0"/>
              </a:rPr>
              <a:t>Why Problem-Solving Essential? </a:t>
            </a:r>
            <a:br>
              <a:rPr lang="en-GB" sz="1400" b="1" dirty="0">
                <a:latin typeface="Arial" panose="020B0604020202020204" pitchFamily="34" charset="0"/>
                <a:cs typeface="Arial" panose="020B0604020202020204" pitchFamily="34" charset="0"/>
              </a:rPr>
            </a:br>
            <a:endParaRPr lang="en-GB" sz="1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879AB0-2F26-DEB5-A16F-C78E1692C6A3}"/>
              </a:ext>
            </a:extLst>
          </p:cNvPr>
          <p:cNvSpPr>
            <a:spLocks noGrp="1"/>
          </p:cNvSpPr>
          <p:nvPr>
            <p:ph idx="1"/>
          </p:nvPr>
        </p:nvSpPr>
        <p:spPr>
          <a:xfrm>
            <a:off x="0" y="703942"/>
            <a:ext cx="12192000" cy="5092174"/>
          </a:xfrm>
        </p:spPr>
        <p:txBody>
          <a:bodyPr/>
          <a:lstStyle/>
          <a:p>
            <a:pPr marL="0" indent="0">
              <a:buNone/>
            </a:pPr>
            <a:r>
              <a:rPr lang="en-GB" sz="1400" dirty="0"/>
              <a:t>     </a:t>
            </a:r>
            <a:r>
              <a:rPr lang="en-GB" sz="1400" b="1" dirty="0">
                <a:latin typeface="Arial" panose="020B0604020202020204" pitchFamily="34" charset="0"/>
                <a:cs typeface="Arial" panose="020B0604020202020204" pitchFamily="34" charset="0"/>
              </a:rPr>
              <a:t>Why is it essential:</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is important in health and social care because professionals often face complex unexpected situations. Being able to think clearly</a:t>
            </a:r>
          </a:p>
          <a:p>
            <a:pPr marL="0" indent="0">
              <a:buNone/>
            </a:pPr>
            <a:r>
              <a:rPr lang="en-GB" sz="1400" dirty="0">
                <a:latin typeface="Arial" panose="020B0604020202020204" pitchFamily="34" charset="0"/>
                <a:cs typeface="Arial" panose="020B0604020202020204" pitchFamily="34" charset="0"/>
              </a:rPr>
              <a:t>    and make appropriate decisions ensures that care is delivered effectively (Trevithick, 2012).</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How it supports safe and effective care:</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Problem-solving enables practitioners to assess risks, make informed decisions, and take appropriate actions to prevent harm. This ensures that care</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is safe, timely, and responsive to individuals’ needs (Health and Care Professions Council, 2017; Skills for Care, 2015).</a:t>
            </a:r>
          </a:p>
          <a:p>
            <a:pPr marL="0" indent="0">
              <a:buNone/>
            </a:pPr>
            <a:r>
              <a:rPr lang="en-GB" sz="1400" b="1"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     How it supports good quality outcomes for service users:</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Effective problem-solving helps meet the individual needs of service users, improves wellbeing, and promotes positive experiences. It supports </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person-centred care and leads to better overall outcomes (Department of Health and Social Care, 2015; NHS England, 2019).</a:t>
            </a: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7F260BA-6AF5-D829-73B4-81EBD3BEAF28}"/>
              </a:ext>
            </a:extLst>
          </p:cNvPr>
          <p:cNvSpPr>
            <a:spLocks noGrp="1"/>
          </p:cNvSpPr>
          <p:nvPr>
            <p:ph type="dt" sz="half" idx="10"/>
          </p:nvPr>
        </p:nvSpPr>
        <p:spPr/>
        <p:txBody>
          <a:bodyPr/>
          <a:lstStyle/>
          <a:p>
            <a:pPr>
              <a:defRPr/>
            </a:pPr>
            <a:fld id="{30226994-B490-4403-8CE4-43D4FD570BBD}" type="datetime1">
              <a:rPr lang="en-GB" altLang="en-US" smtClean="0"/>
              <a:pPr>
                <a:defRPr/>
              </a:pPr>
              <a:t>25/03/2026</a:t>
            </a:fld>
            <a:endParaRPr lang="en-GB" altLang="en-US"/>
          </a:p>
        </p:txBody>
      </p:sp>
      <p:sp>
        <p:nvSpPr>
          <p:cNvPr id="5" name="Slide Number Placeholder 4">
            <a:extLst>
              <a:ext uri="{FF2B5EF4-FFF2-40B4-BE49-F238E27FC236}">
                <a16:creationId xmlns:a16="http://schemas.microsoft.com/office/drawing/2014/main" id="{D8D38517-A82D-F630-40BD-B3158AEF44C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67282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D5E63-782D-A737-E3FA-3A294492ACCB}"/>
              </a:ext>
            </a:extLst>
          </p:cNvPr>
          <p:cNvSpPr>
            <a:spLocks noGrp="1"/>
          </p:cNvSpPr>
          <p:nvPr>
            <p:ph type="title"/>
          </p:nvPr>
        </p:nvSpPr>
        <p:spPr>
          <a:xfrm>
            <a:off x="2396613" y="0"/>
            <a:ext cx="9185787" cy="912607"/>
          </a:xfrm>
        </p:spPr>
        <p:txBody>
          <a:bodyPr/>
          <a:lstStyle/>
          <a:p>
            <a:pPr algn="l"/>
            <a:r>
              <a:rPr lang="en-GB" sz="2000" b="1" dirty="0">
                <a:latin typeface="Arial" panose="020B0604020202020204" pitchFamily="34" charset="0"/>
                <a:cs typeface="Arial" panose="020B0604020202020204" pitchFamily="34" charset="0"/>
              </a:rPr>
              <a:t>Benefits of Problem-Solving in Health and Social Care</a:t>
            </a:r>
          </a:p>
        </p:txBody>
      </p:sp>
      <p:sp>
        <p:nvSpPr>
          <p:cNvPr id="3" name="Content Placeholder 2">
            <a:extLst>
              <a:ext uri="{FF2B5EF4-FFF2-40B4-BE49-F238E27FC236}">
                <a16:creationId xmlns:a16="http://schemas.microsoft.com/office/drawing/2014/main" id="{7ABE6614-184F-4C2E-0F86-349EED01E446}"/>
              </a:ext>
            </a:extLst>
          </p:cNvPr>
          <p:cNvSpPr>
            <a:spLocks noGrp="1"/>
          </p:cNvSpPr>
          <p:nvPr>
            <p:ph idx="1"/>
          </p:nvPr>
        </p:nvSpPr>
        <p:spPr>
          <a:xfrm>
            <a:off x="51619" y="912606"/>
            <a:ext cx="12140381" cy="4736025"/>
          </a:xfrm>
        </p:spPr>
        <p:txBody>
          <a:bodyPr/>
          <a:lstStyle/>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service users/ patients:</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Problem-solving helps ensure that individuals receive safe, timely, and person-centred care. It allows practitioners to respond quickly to changes in</a:t>
            </a:r>
          </a:p>
          <a:p>
            <a:pPr marL="0" indent="0">
              <a:buNone/>
            </a:pPr>
            <a:r>
              <a:rPr lang="en-GB" sz="1400" dirty="0">
                <a:latin typeface="Arial" panose="020B0604020202020204" pitchFamily="34" charset="0"/>
                <a:cs typeface="Arial" panose="020B0604020202020204" pitchFamily="34" charset="0"/>
              </a:rPr>
              <a:t>   a patient’s condition and meet their specific needs, leading to better health outcomes and overall wellbeing (Department of Health and Social Care,</a:t>
            </a:r>
          </a:p>
          <a:p>
            <a:pPr marL="0" indent="0">
              <a:buNone/>
            </a:pPr>
            <a:r>
              <a:rPr lang="en-GB" sz="1400" dirty="0">
                <a:latin typeface="Arial" panose="020B0604020202020204" pitchFamily="34" charset="0"/>
                <a:cs typeface="Arial" panose="020B0604020202020204" pitchFamily="34" charset="0"/>
              </a:rPr>
              <a:t>   2015; NHS England, 2019).</a:t>
            </a: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staff and colleagues:</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Effective problem-solving supports teamwork and collaboration. It helps staff communicate clearly, resolve conflicts, and make shared decisions. This</a:t>
            </a:r>
          </a:p>
          <a:p>
            <a:pPr marL="0" indent="0">
              <a:buNone/>
            </a:pPr>
            <a:r>
              <a:rPr lang="en-GB" sz="1400" dirty="0">
                <a:latin typeface="Arial" panose="020B0604020202020204" pitchFamily="34" charset="0"/>
                <a:cs typeface="Arial" panose="020B0604020202020204" pitchFamily="34" charset="0"/>
              </a:rPr>
              <a:t>   creates a more supportive working environment and reduces stress when dealing with challenging situations (Skills for Care, 2015; HCPC, 2017).</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Benefits for the organisation:</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Organisations benefit from improved efficiency, reduced errors, and higher quality care. Good problem-solving can prevent incidents, improve service</a:t>
            </a:r>
          </a:p>
          <a:p>
            <a:pPr marL="0" indent="0">
              <a:buNone/>
            </a:pPr>
            <a:r>
              <a:rPr lang="en-GB" sz="1400" dirty="0">
                <a:latin typeface="Arial" panose="020B0604020202020204" pitchFamily="34" charset="0"/>
                <a:cs typeface="Arial" panose="020B0604020202020204" pitchFamily="34" charset="0"/>
              </a:rPr>
              <a:t>   delivery, and support compliance with professional standards and policies (NHS England, 2019.</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Problems if not used effectively:</a:t>
            </a:r>
          </a:p>
          <a:p>
            <a:pPr marL="0" indent="0">
              <a:buNone/>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If problem-solving skills are weak, it can lead to serious issues such as risks to patient safety, poor teamwork, communication errors and low-quality</a:t>
            </a:r>
          </a:p>
          <a:p>
            <a:pPr marL="0" indent="0">
              <a:buNone/>
            </a:pPr>
            <a:r>
              <a:rPr lang="en-GB" sz="1400" dirty="0">
                <a:latin typeface="Arial" panose="020B0604020202020204" pitchFamily="34" charset="0"/>
                <a:cs typeface="Arial" panose="020B0604020202020204" pitchFamily="34" charset="0"/>
              </a:rPr>
              <a:t>   care. Mistakes may occur, delays in care can happen, and service users may not receive appropriate support, which can negatively affect outcomes</a:t>
            </a:r>
          </a:p>
          <a:p>
            <a:pPr marL="0" indent="0">
              <a:buNone/>
            </a:pPr>
            <a:r>
              <a:rPr lang="en-GB" sz="1400" dirty="0">
                <a:latin typeface="Arial" panose="020B0604020202020204" pitchFamily="34" charset="0"/>
                <a:cs typeface="Arial" panose="020B0604020202020204" pitchFamily="34" charset="0"/>
              </a:rPr>
              <a:t>   (Trevithick, 2012; HCPC, 2017).  </a:t>
            </a:r>
          </a:p>
        </p:txBody>
      </p:sp>
      <p:sp>
        <p:nvSpPr>
          <p:cNvPr id="4" name="Date Placeholder 3">
            <a:extLst>
              <a:ext uri="{FF2B5EF4-FFF2-40B4-BE49-F238E27FC236}">
                <a16:creationId xmlns:a16="http://schemas.microsoft.com/office/drawing/2014/main" id="{9B2E23AE-320B-8C74-419C-051A2035DE16}"/>
              </a:ext>
            </a:extLst>
          </p:cNvPr>
          <p:cNvSpPr>
            <a:spLocks noGrp="1"/>
          </p:cNvSpPr>
          <p:nvPr>
            <p:ph type="dt" sz="half" idx="10"/>
          </p:nvPr>
        </p:nvSpPr>
        <p:spPr/>
        <p:txBody>
          <a:bodyPr/>
          <a:lstStyle/>
          <a:p>
            <a:pPr>
              <a:defRPr/>
            </a:pPr>
            <a:fld id="{30226994-B490-4403-8CE4-43D4FD570BBD}" type="datetime1">
              <a:rPr lang="en-GB" altLang="en-US" smtClean="0"/>
              <a:pPr>
                <a:defRPr/>
              </a:pPr>
              <a:t>25/03/2026</a:t>
            </a:fld>
            <a:endParaRPr lang="en-GB" altLang="en-US"/>
          </a:p>
        </p:txBody>
      </p:sp>
      <p:sp>
        <p:nvSpPr>
          <p:cNvPr id="5" name="Slide Number Placeholder 4">
            <a:extLst>
              <a:ext uri="{FF2B5EF4-FFF2-40B4-BE49-F238E27FC236}">
                <a16:creationId xmlns:a16="http://schemas.microsoft.com/office/drawing/2014/main" id="{39D27849-23DD-4096-E345-2B0647F86B7F}"/>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975252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250372" y="0"/>
            <a:ext cx="11332028" cy="5707627"/>
          </a:xfrm>
        </p:spPr>
        <p:txBody>
          <a:bodyPr/>
          <a:lstStyle/>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What is this model ?</a:t>
            </a:r>
          </a:p>
          <a:p>
            <a:pPr marL="0" indent="0">
              <a:buNone/>
            </a:pPr>
            <a:r>
              <a:rPr lang="en-GB" sz="1200" b="1" i="1" dirty="0">
                <a:latin typeface="Arial" panose="020B0604020202020204" pitchFamily="34" charset="0"/>
                <a:cs typeface="Arial" panose="020B0604020202020204" pitchFamily="34" charset="0"/>
              </a:rPr>
              <a:t>       Gibbs’ Reflective Cycle </a:t>
            </a:r>
            <a:r>
              <a:rPr lang="en-GB" sz="1200" dirty="0">
                <a:latin typeface="Arial" panose="020B0604020202020204" pitchFamily="34" charset="0"/>
                <a:cs typeface="Arial" panose="020B0604020202020204" pitchFamily="34" charset="0"/>
              </a:rPr>
              <a:t>is a model </a:t>
            </a:r>
            <a:r>
              <a:rPr lang="en-GB" sz="1400" b="1" dirty="0">
                <a:latin typeface="Arial" panose="020B0604020202020204" pitchFamily="34" charset="0"/>
                <a:cs typeface="Arial" panose="020B0604020202020204" pitchFamily="34" charset="0"/>
              </a:rPr>
              <a:t>developed</a:t>
            </a:r>
            <a:r>
              <a:rPr lang="en-GB" sz="1200" dirty="0">
                <a:latin typeface="Arial" panose="020B0604020202020204" pitchFamily="34" charset="0"/>
                <a:cs typeface="Arial" panose="020B0604020202020204" pitchFamily="34" charset="0"/>
              </a:rPr>
              <a:t> by Graham Gibbs in 1988. It is used to help individuals reflect on experiences in a </a:t>
            </a:r>
          </a:p>
          <a:p>
            <a:pPr marL="0" indent="0">
              <a:buNone/>
            </a:pPr>
            <a:r>
              <a:rPr lang="en-GB" sz="1200" b="1"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structured way to improve future practice.</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Key stages/ components:</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model has six stages– description of the situation, feelings, evaluation, analysis, conclusion, and an action plan. These steps guide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individuals to think carefully about what happened and how to improve (Gibbs, 1988).</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How it supports problem-solving in practice:</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This model supports problem-solving by encouraging professionals to reflect on past situations, understand what went well or not, and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apply this learning to future practice. It promotes critical thinking, better decision-making, and continuous improvement, which are </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essential for safe and effective care (Trevithick, 2012; HCPC, 2017).</a:t>
            </a:r>
          </a:p>
          <a:p>
            <a:pPr>
              <a:buFont typeface="Wingdings" panose="05000000000000000000" pitchFamily="2" charset="2"/>
              <a:buChar char="Ø"/>
            </a:pPr>
            <a:r>
              <a:rPr lang="en-GB" sz="1200" b="1" dirty="0">
                <a:latin typeface="Arial" panose="020B0604020202020204" pitchFamily="34" charset="0"/>
                <a:cs typeface="Arial" panose="020B0604020202020204" pitchFamily="34" charset="0"/>
              </a:rPr>
              <a:t>How the model supports good practice:</a:t>
            </a:r>
          </a:p>
          <a:p>
            <a:pPr marL="0" indent="0">
              <a:buNone/>
            </a:pPr>
            <a:r>
              <a:rPr lang="en-GB" sz="1200" b="1" dirty="0">
                <a:latin typeface="Arial" panose="020B0604020202020204" pitchFamily="34" charset="0"/>
                <a:cs typeface="Arial" panose="020B0604020202020204" pitchFamily="34" charset="0"/>
              </a:rPr>
              <a:t>        1.Encourages continuous improvement– </a:t>
            </a:r>
            <a:r>
              <a:rPr lang="en-GB" sz="1200" dirty="0">
                <a:latin typeface="Arial" panose="020B0604020202020204" pitchFamily="34" charset="0"/>
                <a:cs typeface="Arial" panose="020B0604020202020204" pitchFamily="34" charset="0"/>
              </a:rPr>
              <a:t>Gibbs’ model helps professionals learn from experience and improve future practice by identifying</a:t>
            </a:r>
          </a:p>
          <a:p>
            <a:pPr marL="0" indent="0">
              <a:buNone/>
            </a:pPr>
            <a:r>
              <a:rPr lang="en-GB" sz="1200" dirty="0">
                <a:latin typeface="Arial" panose="020B0604020202020204" pitchFamily="34" charset="0"/>
                <a:cs typeface="Arial" panose="020B0604020202020204" pitchFamily="34" charset="0"/>
              </a:rPr>
              <a:t>           what worked well and what did not (Gibbs, 1988).</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2.Promotes critical thinking–</a:t>
            </a:r>
            <a:r>
              <a:rPr lang="en-GB" sz="1200" dirty="0">
                <a:latin typeface="Arial" panose="020B0604020202020204" pitchFamily="34" charset="0"/>
                <a:cs typeface="Arial" panose="020B0604020202020204" pitchFamily="34" charset="0"/>
              </a:rPr>
              <a:t> It encourages deeper thinking about situations, rather than reacting quickly. This leads to better decision-making</a:t>
            </a:r>
          </a:p>
          <a:p>
            <a:pPr marL="0" indent="0">
              <a:buNone/>
            </a:pPr>
            <a:r>
              <a:rPr lang="en-GB" sz="1200" dirty="0">
                <a:latin typeface="Arial" panose="020B0604020202020204" pitchFamily="34" charset="0"/>
                <a:cs typeface="Arial" panose="020B0604020202020204" pitchFamily="34" charset="0"/>
              </a:rPr>
              <a:t>           in complex care situations (Trevithick, 2012).</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3. Supports safe practice</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By reflecting on mistakes or challenges, professionals can reduce the risk of repeating errors, which improves patient safety (HCPC, 2017).</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4. Enhances self-awareness</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The model helps individuals understand their own feelings, actions, and behaviours, which is important when working with vulnerable individuals.</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5. Improves professional accountability–</a:t>
            </a:r>
            <a:r>
              <a:rPr lang="en-GB" sz="1200" dirty="0">
                <a:latin typeface="Arial" panose="020B0604020202020204" pitchFamily="34" charset="0"/>
                <a:cs typeface="Arial" panose="020B0604020202020204" pitchFamily="34" charset="0"/>
              </a:rPr>
              <a:t> Reflection ensures that practitioners take responsibility for their actions and learn from them, which is a</a:t>
            </a:r>
          </a:p>
          <a:p>
            <a:pPr marL="0" indent="0">
              <a:buNone/>
            </a:pPr>
            <a:r>
              <a:rPr lang="en-GB" sz="1200" dirty="0">
                <a:latin typeface="Arial" panose="020B0604020202020204" pitchFamily="34" charset="0"/>
                <a:cs typeface="Arial" panose="020B0604020202020204" pitchFamily="34" charset="0"/>
              </a:rPr>
              <a:t>            key requirement in health and social care practice (HCPC, 2017).</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6.Strengthens communication and teamwork– </a:t>
            </a:r>
            <a:r>
              <a:rPr lang="en-GB" sz="1200" dirty="0">
                <a:latin typeface="Arial" panose="020B0604020202020204" pitchFamily="34" charset="0"/>
                <a:cs typeface="Arial" panose="020B0604020202020204" pitchFamily="34" charset="0"/>
              </a:rPr>
              <a:t>Reflecting on interactions with colleagues helps improve communication skills and teamwork in </a:t>
            </a:r>
          </a:p>
          <a:p>
            <a:pPr marL="0" indent="0">
              <a:buNone/>
            </a:pPr>
            <a:r>
              <a:rPr lang="en-GB" sz="1200" dirty="0">
                <a:latin typeface="Arial" panose="020B0604020202020204" pitchFamily="34" charset="0"/>
                <a:cs typeface="Arial" panose="020B0604020202020204" pitchFamily="34" charset="0"/>
              </a:rPr>
              <a:t>            future situations.</a:t>
            </a:r>
          </a:p>
          <a:p>
            <a:pPr marL="0" indent="0">
              <a:buNone/>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7. Support person-centred care– </a:t>
            </a:r>
            <a:r>
              <a:rPr lang="en-GB" sz="1200" dirty="0">
                <a:latin typeface="Arial" panose="020B0604020202020204" pitchFamily="34" charset="0"/>
                <a:cs typeface="Arial" panose="020B0604020202020204" pitchFamily="34" charset="0"/>
              </a:rPr>
              <a:t>By analysing experiences, professionals can better understand  service users’ needs and provide more</a:t>
            </a:r>
          </a:p>
          <a:p>
            <a:pPr marL="0" indent="0">
              <a:buNone/>
            </a:pPr>
            <a:r>
              <a:rPr lang="en-GB" sz="1200" dirty="0">
                <a:latin typeface="Arial" panose="020B0604020202020204" pitchFamily="34" charset="0"/>
                <a:cs typeface="Arial" panose="020B0604020202020204" pitchFamily="34" charset="0"/>
              </a:rPr>
              <a:t>            personalised care (Department of Health and Social Care, 2015).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b="1" dirty="0">
                <a:latin typeface="Arial" panose="020B0604020202020204" pitchFamily="34" charset="0"/>
                <a:cs typeface="Arial" panose="020B0604020202020204" pitchFamily="34" charset="0"/>
              </a:rPr>
              <a:t>      </a:t>
            </a:r>
          </a:p>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endParaRPr lang="en-GB" sz="12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25/03/2026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Title 5">
            <a:extLst>
              <a:ext uri="{FF2B5EF4-FFF2-40B4-BE49-F238E27FC236}">
                <a16:creationId xmlns:a16="http://schemas.microsoft.com/office/drawing/2014/main" id="{7932D898-5D9B-6AB6-190C-601A01448746}"/>
              </a:ext>
            </a:extLst>
          </p:cNvPr>
          <p:cNvSpPr>
            <a:spLocks noGrp="1"/>
          </p:cNvSpPr>
          <p:nvPr>
            <p:ph type="title"/>
          </p:nvPr>
        </p:nvSpPr>
        <p:spPr>
          <a:xfrm>
            <a:off x="2005782" y="-830518"/>
            <a:ext cx="7005484" cy="598847"/>
          </a:xfrm>
        </p:spPr>
        <p:txBody>
          <a:bodyPr/>
          <a:lstStyle/>
          <a:p>
            <a:pPr algn="l"/>
            <a:r>
              <a:rPr lang="en-GB" sz="1800" b="1" dirty="0">
                <a:latin typeface="Arial" panose="020B0604020202020204" pitchFamily="34" charset="0"/>
                <a:cs typeface="Arial" panose="020B0604020202020204" pitchFamily="34" charset="0"/>
              </a:rPr>
              <a:t>Model Supporting Problem-Solving –Gibbs’ Reflective Cycle</a:t>
            </a:r>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F128A-C141-1F4D-65A3-433EBD234E4F}"/>
              </a:ext>
            </a:extLst>
          </p:cNvPr>
          <p:cNvSpPr>
            <a:spLocks noGrp="1"/>
          </p:cNvSpPr>
          <p:nvPr>
            <p:ph type="title"/>
          </p:nvPr>
        </p:nvSpPr>
        <p:spPr>
          <a:xfrm>
            <a:off x="2387600" y="0"/>
            <a:ext cx="5473700" cy="402609"/>
          </a:xfrm>
        </p:spPr>
        <p:txBody>
          <a:bodyPr/>
          <a:lstStyle/>
          <a:p>
            <a:pPr algn="l"/>
            <a:r>
              <a:rPr lang="en-GB" sz="1800" b="1" dirty="0">
                <a:latin typeface="Arial" panose="020B0604020202020204" pitchFamily="34" charset="0"/>
                <a:cs typeface="Arial" panose="020B0604020202020204" pitchFamily="34" charset="0"/>
              </a:rPr>
              <a:t>Reflection on Using Problem-Solving in Practice</a:t>
            </a:r>
          </a:p>
        </p:txBody>
      </p:sp>
      <p:sp>
        <p:nvSpPr>
          <p:cNvPr id="3" name="Content Placeholder 2">
            <a:extLst>
              <a:ext uri="{FF2B5EF4-FFF2-40B4-BE49-F238E27FC236}">
                <a16:creationId xmlns:a16="http://schemas.microsoft.com/office/drawing/2014/main" id="{DE3F4882-7F56-2E4E-DBC1-21E3C82DA382}"/>
              </a:ext>
            </a:extLst>
          </p:cNvPr>
          <p:cNvSpPr>
            <a:spLocks noGrp="1"/>
          </p:cNvSpPr>
          <p:nvPr>
            <p:ph idx="1"/>
          </p:nvPr>
        </p:nvSpPr>
        <p:spPr>
          <a:xfrm>
            <a:off x="0" y="320722"/>
            <a:ext cx="12135324" cy="5506764"/>
          </a:xfrm>
        </p:spPr>
        <p:txBody>
          <a:bodyPr/>
          <a:lstStyle/>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Reflection using Gibbs’ Cycle</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Strengths identified</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Areas for development</a:t>
            </a:r>
          </a:p>
          <a:p>
            <a:pPr>
              <a:buFont typeface="Wingdings" panose="05000000000000000000" pitchFamily="2" charset="2"/>
              <a:buChar char="Ø"/>
            </a:pPr>
            <a:r>
              <a:rPr lang="en-GB" sz="1400" b="1" dirty="0">
                <a:latin typeface="Arial" panose="020B0604020202020204" pitchFamily="34" charset="0"/>
                <a:cs typeface="Arial" panose="020B0604020202020204" pitchFamily="34" charset="0"/>
              </a:rPr>
              <a:t>Action plan                                                                                                                                                                                                                                                                                                                                                                                                                               </a:t>
            </a:r>
          </a:p>
          <a:p>
            <a:pPr marL="0" indent="0">
              <a:buNone/>
            </a:pPr>
            <a:r>
              <a:rPr lang="en-GB" sz="1400" b="1" dirty="0">
                <a:latin typeface="Arial" panose="020B0604020202020204" pitchFamily="34" charset="0"/>
                <a:cs typeface="Arial" panose="020B0604020202020204" pitchFamily="34" charset="0"/>
              </a:rPr>
              <a:t>       </a:t>
            </a:r>
          </a:p>
          <a:p>
            <a:pPr marL="0" indent="0">
              <a:buNone/>
            </a:pPr>
            <a:r>
              <a:rPr lang="en-GB" sz="1400" b="1" dirty="0">
                <a:latin typeface="Arial" panose="020B0604020202020204" pitchFamily="34" charset="0"/>
                <a:cs typeface="Arial" panose="020B0604020202020204" pitchFamily="34" charset="0"/>
              </a:rPr>
              <a:t>1.    Description:</a:t>
            </a:r>
          </a:p>
          <a:p>
            <a:pPr marL="0" indent="0">
              <a:buNone/>
            </a:pPr>
            <a:r>
              <a:rPr lang="en-GB" sz="14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During my placement in a hospital ward, alongside my experience as a part-time care assistant in a healthcare setting, I observed a patient becoming increasingly confused</a:t>
            </a:r>
          </a:p>
          <a:p>
            <a:pPr marL="0"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and agitated, indicating a change in their condition. I monitored the situation, gathered relevant information, and reported my concerns to the nurse in charge.</a:t>
            </a:r>
          </a:p>
          <a:p>
            <a:pPr>
              <a:buAutoNum type="arabicPeriod" startAt="2"/>
            </a:pPr>
            <a:r>
              <a:rPr lang="en-GB" sz="1400" b="1" dirty="0">
                <a:latin typeface="Arial" panose="020B0604020202020204" pitchFamily="34" charset="0"/>
                <a:cs typeface="Arial" panose="020B0604020202020204" pitchFamily="34" charset="0"/>
              </a:rPr>
              <a:t>Feelings:</a:t>
            </a:r>
          </a:p>
          <a:p>
            <a:pPr marL="0" indent="0">
              <a:buNone/>
            </a:pPr>
            <a:r>
              <a:rPr lang="en-GB" sz="14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 felt concerned about the patient’s wellbeing; however, I remained calm and focused on responding appropriately and professionally.</a:t>
            </a:r>
          </a:p>
          <a:p>
            <a:pPr>
              <a:buAutoNum type="arabicPeriod" startAt="3"/>
            </a:pPr>
            <a:r>
              <a:rPr lang="en-GB" sz="1400" b="1" dirty="0">
                <a:latin typeface="Arial" panose="020B0604020202020204" pitchFamily="34" charset="0"/>
                <a:cs typeface="Arial" panose="020B0604020202020204" pitchFamily="34" charset="0"/>
              </a:rPr>
              <a:t>Evaluation:</a:t>
            </a:r>
          </a:p>
          <a:p>
            <a:pPr marL="0" indent="0">
              <a:buNone/>
            </a:pPr>
            <a:r>
              <a:rPr lang="en-GB" sz="1200" dirty="0">
                <a:latin typeface="Arial" panose="020B0604020202020204" pitchFamily="34" charset="0"/>
                <a:cs typeface="Arial" panose="020B0604020202020204" pitchFamily="34" charset="0"/>
              </a:rPr>
              <a:t>The situation was managed effectively as I identified the issue promptly, communicated clearly with the healthcare team, and followed appropriate procedures. However, </a:t>
            </a:r>
          </a:p>
          <a:p>
            <a:pPr marL="0" indent="0">
              <a:buNone/>
            </a:pPr>
            <a:r>
              <a:rPr lang="en-GB" sz="1200" dirty="0">
                <a:latin typeface="Arial" panose="020B0604020202020204" pitchFamily="34" charset="0"/>
                <a:cs typeface="Arial" panose="020B0604020202020204" pitchFamily="34" charset="0"/>
              </a:rPr>
              <a:t>there is an opportunity to improve my documentation and to involve the wider multidisciplinary team more proactively.</a:t>
            </a:r>
          </a:p>
          <a:p>
            <a:pPr>
              <a:buAutoNum type="arabicPeriod" startAt="4"/>
            </a:pPr>
            <a:r>
              <a:rPr lang="en-GB" sz="1400" b="1" dirty="0">
                <a:latin typeface="Arial" panose="020B0604020202020204" pitchFamily="34" charset="0"/>
                <a:cs typeface="Arial" panose="020B0604020202020204" pitchFamily="34" charset="0"/>
              </a:rPr>
              <a:t>Analysis:</a:t>
            </a:r>
          </a:p>
          <a:p>
            <a:pPr marL="0" indent="0">
              <a:buNone/>
            </a:pPr>
            <a:r>
              <a:rPr lang="en-GB" sz="1200" dirty="0">
                <a:latin typeface="Arial" panose="020B0604020202020204" pitchFamily="34" charset="0"/>
                <a:cs typeface="Arial" panose="020B0604020202020204" pitchFamily="34" charset="0"/>
              </a:rPr>
              <a:t>The application of problem-solving skills enabled me to respond in a structured and systematic manner. Drawing on both my academic knowledge and practical experience, I</a:t>
            </a:r>
          </a:p>
          <a:p>
            <a:pPr marL="0" indent="0">
              <a:buNone/>
            </a:pPr>
            <a:r>
              <a:rPr lang="en-GB" sz="1200" dirty="0">
                <a:latin typeface="Arial" panose="020B0604020202020204" pitchFamily="34" charset="0"/>
                <a:cs typeface="Arial" panose="020B0604020202020204" pitchFamily="34" charset="0"/>
              </a:rPr>
              <a:t>was able to support timely intervention, minimise potential risks, and contribute to safe and effective care.</a:t>
            </a:r>
          </a:p>
          <a:p>
            <a:pPr>
              <a:buAutoNum type="arabicPeriod" startAt="5"/>
            </a:pPr>
            <a:r>
              <a:rPr lang="en-GB" sz="1400" b="1" dirty="0">
                <a:latin typeface="Arial" panose="020B0604020202020204" pitchFamily="34" charset="0"/>
                <a:cs typeface="Arial" panose="020B0604020202020204" pitchFamily="34" charset="0"/>
              </a:rPr>
              <a:t>Conclusion:</a:t>
            </a:r>
          </a:p>
          <a:p>
            <a:pPr marL="0" indent="0">
              <a:buNone/>
            </a:pPr>
            <a:r>
              <a:rPr lang="en-GB" sz="1200" dirty="0">
                <a:latin typeface="Arial" panose="020B0604020202020204" pitchFamily="34" charset="0"/>
                <a:cs typeface="Arial" panose="020B0604020202020204" pitchFamily="34" charset="0"/>
              </a:rPr>
              <a:t>This experienced reinforced the importance of problem-solving within health and social care practice, particularly in maintaining patient safety, improving the quality of care,</a:t>
            </a:r>
          </a:p>
          <a:p>
            <a:pPr marL="0" indent="0">
              <a:buNone/>
            </a:pPr>
            <a:r>
              <a:rPr lang="en-GB" sz="1200" dirty="0">
                <a:latin typeface="Arial" panose="020B0604020202020204" pitchFamily="34" charset="0"/>
                <a:cs typeface="Arial" panose="020B0604020202020204" pitchFamily="34" charset="0"/>
              </a:rPr>
              <a:t>and achieving positive outcomes.</a:t>
            </a:r>
          </a:p>
          <a:p>
            <a:pPr>
              <a:buAutoNum type="arabicPeriod" startAt="6"/>
            </a:pPr>
            <a:r>
              <a:rPr lang="en-GB" sz="1400" b="1" dirty="0">
                <a:latin typeface="Arial" panose="020B0604020202020204" pitchFamily="34" charset="0"/>
                <a:cs typeface="Arial" panose="020B0604020202020204" pitchFamily="34" charset="0"/>
              </a:rPr>
              <a:t>Action Plan:</a:t>
            </a:r>
          </a:p>
          <a:p>
            <a:pPr marL="0" indent="0">
              <a:buNone/>
            </a:pPr>
            <a:r>
              <a:rPr lang="en-GB" sz="1200" dirty="0">
                <a:latin typeface="Arial" panose="020B0604020202020204" pitchFamily="34" charset="0"/>
                <a:cs typeface="Arial" panose="020B0604020202020204" pitchFamily="34" charset="0"/>
              </a:rPr>
              <a:t>Moving forward, I aim to further develop my observation, communication, and documentation skills. I will also engage more actively with the multidisciplinary team and continue</a:t>
            </a:r>
          </a:p>
          <a:p>
            <a:pPr marL="0" indent="0">
              <a:buNone/>
            </a:pPr>
            <a:r>
              <a:rPr lang="en-GB" sz="1200" dirty="0">
                <a:latin typeface="Arial" panose="020B0604020202020204" pitchFamily="34" charset="0"/>
                <a:cs typeface="Arial" panose="020B0604020202020204" pitchFamily="34" charset="0"/>
              </a:rPr>
              <a:t>to apply reflective practice to strengthen my problem-solving abilities. </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endParaRPr lang="en-GB" sz="14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CEE8A6E-6A01-76E1-2D44-F19FF3FE72F4}"/>
              </a:ext>
            </a:extLst>
          </p:cNvPr>
          <p:cNvSpPr>
            <a:spLocks noGrp="1"/>
          </p:cNvSpPr>
          <p:nvPr>
            <p:ph type="dt" sz="half" idx="10"/>
          </p:nvPr>
        </p:nvSpPr>
        <p:spPr/>
        <p:txBody>
          <a:bodyPr/>
          <a:lstStyle/>
          <a:p>
            <a:pPr>
              <a:defRPr/>
            </a:pPr>
            <a:fld id="{30226994-B490-4403-8CE4-43D4FD570BBD}" type="datetime1">
              <a:rPr lang="en-GB" altLang="en-US" smtClean="0"/>
              <a:pPr>
                <a:defRPr/>
              </a:pPr>
              <a:t>25/03/2026</a:t>
            </a:fld>
            <a:endParaRPr lang="en-GB" altLang="en-US"/>
          </a:p>
        </p:txBody>
      </p:sp>
      <p:sp>
        <p:nvSpPr>
          <p:cNvPr id="5" name="Slide Number Placeholder 4">
            <a:extLst>
              <a:ext uri="{FF2B5EF4-FFF2-40B4-BE49-F238E27FC236}">
                <a16:creationId xmlns:a16="http://schemas.microsoft.com/office/drawing/2014/main" id="{821B9FF6-732D-BF56-191B-3983AEF4269A}"/>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900089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rot="10800000" flipV="1">
            <a:off x="2293258" y="108860"/>
            <a:ext cx="5979885" cy="478968"/>
          </a:xfrm>
        </p:spPr>
        <p:txBody>
          <a:bodyPr/>
          <a:lstStyle/>
          <a:p>
            <a:pPr algn="l"/>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Relevance of Problem-Solving for My Future Career</a:t>
            </a:r>
            <a:endParaRPr lang="en-GB" altLang="en-US" sz="1800" b="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16115" y="834571"/>
            <a:ext cx="12075885" cy="4872191"/>
          </a:xfrm>
        </p:spPr>
        <p:txBody>
          <a:bodyPr/>
          <a:lstStyle/>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Employability:</a:t>
            </a:r>
          </a:p>
          <a:p>
            <a:pPr marL="457200" lvl="1" indent="0">
              <a:buNone/>
            </a:pPr>
            <a:r>
              <a:rPr lang="en-GB" sz="1200" dirty="0">
                <a:latin typeface="Arial" panose="020B0604020202020204" pitchFamily="34" charset="0"/>
                <a:cs typeface="Arial" panose="020B0604020202020204" pitchFamily="34" charset="0"/>
              </a:rPr>
              <a:t>Problem-solving is essential for employability in health and social care. It demonstrates my ability to think critically, make informed decisions, and respond effectively </a:t>
            </a:r>
          </a:p>
          <a:p>
            <a:pPr marL="457200" lvl="1" indent="0">
              <a:buNone/>
            </a:pPr>
            <a:r>
              <a:rPr lang="en-GB" sz="1200" dirty="0">
                <a:latin typeface="Arial" panose="020B0604020202020204" pitchFamily="34" charset="0"/>
                <a:cs typeface="Arial" panose="020B0604020202020204" pitchFamily="34" charset="0"/>
              </a:rPr>
              <a:t>to challenges, which are highly valued by employers (Trevithick, 2012; HCPC, 2017).</a:t>
            </a: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Future Role:</a:t>
            </a:r>
          </a:p>
          <a:p>
            <a:pPr marL="457200" lvl="1" indent="0">
              <a:buNone/>
            </a:pPr>
            <a:r>
              <a:rPr lang="en-GB" sz="1200" dirty="0">
                <a:latin typeface="Arial" panose="020B0604020202020204" pitchFamily="34" charset="0"/>
                <a:cs typeface="Arial" panose="020B0604020202020204" pitchFamily="34" charset="0"/>
              </a:rPr>
              <a:t>In my future career, this skill will help me deliver safe, efficient, and person-centred care. It allows me to adapt to unexpected situations and work collaboratively with</a:t>
            </a:r>
          </a:p>
          <a:p>
            <a:pPr marL="457200" lvl="1" indent="0">
              <a:buNone/>
            </a:pPr>
            <a:r>
              <a:rPr lang="en-GB" sz="1200" dirty="0">
                <a:latin typeface="Arial" panose="020B0604020202020204" pitchFamily="34" charset="0"/>
                <a:cs typeface="Arial" panose="020B0604020202020204" pitchFamily="34" charset="0"/>
              </a:rPr>
              <a:t>Colleagues, ensuring positive outcomes for patients and service users.</a:t>
            </a: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Reflection on Development:</a:t>
            </a:r>
          </a:p>
          <a:p>
            <a:pPr marL="457200" lvl="1" indent="0">
              <a:buNone/>
            </a:pPr>
            <a:r>
              <a:rPr lang="en-GB" sz="1400" b="1" dirty="0">
                <a:latin typeface="Arial" panose="020B0604020202020204" pitchFamily="34" charset="0"/>
                <a:cs typeface="Arial" panose="020B0604020202020204" pitchFamily="34" charset="0"/>
              </a:rPr>
              <a:t>      *Strengths:</a:t>
            </a:r>
            <a:r>
              <a:rPr lang="en-GB" sz="1200" dirty="0">
                <a:latin typeface="Arial" panose="020B0604020202020204" pitchFamily="34" charset="0"/>
                <a:cs typeface="Arial" panose="020B0604020202020204" pitchFamily="34" charset="0"/>
              </a:rPr>
              <a:t> I am confident in assessing situations calmly and acting appropriately.</a:t>
            </a:r>
          </a:p>
          <a:p>
            <a:pPr marL="457200" lvl="1" indent="0">
              <a:buNone/>
            </a:pPr>
            <a:r>
              <a:rPr lang="en-GB" sz="12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Areas for improvement: </a:t>
            </a:r>
            <a:r>
              <a:rPr lang="en-GB" sz="1200" dirty="0">
                <a:latin typeface="Arial" panose="020B0604020202020204" pitchFamily="34" charset="0"/>
                <a:cs typeface="Arial" panose="020B0604020202020204" pitchFamily="34" charset="0"/>
              </a:rPr>
              <a:t>I aim to enhance my documentation skills, engage more actively with multidisciplinary teams, and refine my decision-making </a:t>
            </a:r>
          </a:p>
          <a:p>
            <a:pPr marL="457200" lvl="1" indent="0">
              <a:buNone/>
            </a:pPr>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 complex scenarios.</a:t>
            </a:r>
          </a:p>
          <a:p>
            <a:pPr marL="457200" lvl="1" indent="0">
              <a:buNone/>
            </a:pPr>
            <a:endParaRPr lang="en-GB" sz="1200" b="1" dirty="0">
              <a:latin typeface="Arial" panose="020B0604020202020204" pitchFamily="34" charset="0"/>
              <a:cs typeface="Arial" panose="020B0604020202020204" pitchFamily="34" charset="0"/>
            </a:endParaRPr>
          </a:p>
          <a:p>
            <a:pPr lvl="1">
              <a:buFont typeface="Courier New" panose="02070309020205020404" pitchFamily="49" charset="0"/>
              <a:buChar char="o"/>
            </a:pPr>
            <a:r>
              <a:rPr lang="en-GB" sz="1400" b="1" dirty="0">
                <a:latin typeface="Arial" panose="020B0604020202020204" pitchFamily="34" charset="0"/>
                <a:cs typeface="Arial" panose="020B0604020202020204" pitchFamily="34" charset="0"/>
              </a:rPr>
              <a:t>Link to Learning Outcomes:</a:t>
            </a:r>
          </a:p>
          <a:p>
            <a:pPr marL="457200" lvl="1" indent="0">
              <a:buNone/>
            </a:pPr>
            <a:r>
              <a:rPr lang="en-GB" sz="1200" dirty="0">
                <a:latin typeface="Arial" panose="020B0604020202020204" pitchFamily="34" charset="0"/>
                <a:cs typeface="Arial" panose="020B0604020202020204" pitchFamily="34" charset="0"/>
              </a:rPr>
              <a:t>Developing problem-solving skills supports readiness for practice, strengthens personal and professional development, and informs career planning by preparing me </a:t>
            </a:r>
          </a:p>
          <a:p>
            <a:pPr marL="457200" lvl="1" indent="0">
              <a:buNone/>
            </a:pPr>
            <a:r>
              <a:rPr lang="en-GB" sz="1200" dirty="0">
                <a:latin typeface="Arial" panose="020B0604020202020204" pitchFamily="34" charset="0"/>
                <a:cs typeface="Arial" panose="020B0604020202020204" pitchFamily="34" charset="0"/>
              </a:rPr>
              <a:t>to meet the demands of a professional healthcare environment (Department of Health and Social Care, 2015; Skills for Care, 2015).</a:t>
            </a:r>
          </a:p>
          <a:p>
            <a:pPr marL="0" indent="0">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98171" y="101601"/>
            <a:ext cx="7483929" cy="696686"/>
          </a:xfrm>
        </p:spPr>
        <p:txBody>
          <a:bodyPr/>
          <a:lstStyle/>
          <a:p>
            <a:r>
              <a:rPr lang="en-GB" altLang="en-US" sz="2800" b="1" dirty="0">
                <a:latin typeface="Arial" panose="020B0604020202020204" pitchFamily="34" charset="0"/>
                <a:cs typeface="Arial" panose="020B0604020202020204" pitchFamily="34" charset="0"/>
              </a:rPr>
              <a:t>Conclusion</a:t>
            </a:r>
            <a:endParaRPr lang="en-GB" altLang="en-US" sz="2800" b="1" i="1" dirty="0">
              <a:solidFill>
                <a:srgbClr val="FF0000"/>
              </a:solidFill>
              <a:latin typeface="Arial" panose="020B0604020202020204" pitchFamily="34" charset="0"/>
              <a:cs typeface="Arial" panose="020B0604020202020204" pitchFamily="34" charset="0"/>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56344" y="1124857"/>
            <a:ext cx="10617200" cy="3272972"/>
          </a:xfrm>
        </p:spPr>
        <p:txBody>
          <a:bodyPr/>
          <a:lstStyle/>
          <a:p>
            <a:pPr marL="0" indent="0">
              <a:buNone/>
            </a:pPr>
            <a:r>
              <a:rPr lang="en-GB" altLang="en-US" sz="1400" dirty="0">
                <a:latin typeface="Arial" panose="020B0604020202020204" pitchFamily="34" charset="0"/>
                <a:cs typeface="Arial" panose="020B0604020202020204" pitchFamily="34" charset="0"/>
              </a:rPr>
              <a:t>In summary, this presentation has highlighted the importance of problem-solving as a core skill in health and social care. I discussed how it supports safe and effective care, improves patient outcomes, and strengthens teamwork. I explained how models such as </a:t>
            </a:r>
            <a:r>
              <a:rPr lang="en-GB" altLang="en-US" sz="1400" b="1" dirty="0">
                <a:latin typeface="Arial" panose="020B0604020202020204" pitchFamily="34" charset="0"/>
                <a:cs typeface="Arial" panose="020B0604020202020204" pitchFamily="34" charset="0"/>
              </a:rPr>
              <a:t>Gibbs’ Reflective Cycle </a:t>
            </a:r>
            <a:r>
              <a:rPr lang="en-GB" altLang="en-US" sz="1400" dirty="0">
                <a:latin typeface="Arial" panose="020B0604020202020204" pitchFamily="34" charset="0"/>
                <a:cs typeface="Arial" panose="020B0604020202020204" pitchFamily="34" charset="0"/>
              </a:rPr>
              <a:t>can help professionals reflect and develop their skills in practice</a:t>
            </a:r>
            <a:r>
              <a:rPr lang="en-GB" altLang="en-US" sz="1400" b="1" dirty="0">
                <a:latin typeface="Arial" panose="020B0604020202020204" pitchFamily="34" charset="0"/>
                <a:cs typeface="Arial" panose="020B0604020202020204" pitchFamily="34" charset="0"/>
              </a:rPr>
              <a:t>.</a:t>
            </a:r>
          </a:p>
          <a:p>
            <a:pPr marL="0" indent="0">
              <a:buNone/>
            </a:pPr>
            <a:r>
              <a:rPr lang="en-GB" altLang="en-US" sz="1400" dirty="0">
                <a:latin typeface="Arial" panose="020B0604020202020204" pitchFamily="34" charset="0"/>
                <a:cs typeface="Arial" panose="020B0604020202020204" pitchFamily="34" charset="0"/>
              </a:rPr>
              <a:t> </a:t>
            </a:r>
          </a:p>
          <a:p>
            <a:pPr marL="0" indent="0">
              <a:buNone/>
            </a:pPr>
            <a:r>
              <a:rPr lang="en-GB" altLang="en-US" sz="1400" dirty="0">
                <a:latin typeface="Arial" panose="020B0604020202020204" pitchFamily="34" charset="0"/>
                <a:cs typeface="Arial" panose="020B0604020202020204" pitchFamily="34" charset="0"/>
              </a:rPr>
              <a:t>Finally, I reflected on how developing this skill through both academic study and practical experience prepares me for personal and professional growth and enhances my career readiness in future health and social career roles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25/03/2026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pPr algn="l"/>
            <a:r>
              <a:rPr lang="en-GB" altLang="en-US" sz="2400" b="1" dirty="0">
                <a:solidFill>
                  <a:srgbClr val="000000"/>
                </a:solidFill>
                <a:latin typeface="Arial" panose="020B0604020202020204" pitchFamily="34" charset="0"/>
                <a:cs typeface="Arial" panose="020B0604020202020204" pitchFamily="34" charset="0"/>
              </a:rPr>
              <a:t>REFERENCES LISTS:</a:t>
            </a:r>
            <a:endParaRPr lang="en-GB" altLang="en-US" sz="2400" dirty="0">
              <a:solidFill>
                <a:srgbClr val="FF0000"/>
              </a:solidFill>
              <a:latin typeface="Arial" panose="020B0604020202020204" pitchFamily="34" charset="0"/>
              <a:cs typeface="Arial" panose="020B06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96686" y="1357086"/>
            <a:ext cx="10290628" cy="2117241"/>
          </a:xfrm>
        </p:spPr>
        <p:txBody>
          <a:bodyPr/>
          <a:lstStyle/>
          <a:p>
            <a:r>
              <a:rPr lang="en-GB" altLang="en-US" sz="1600" dirty="0">
                <a:latin typeface="Arial" panose="020B0604020202020204" pitchFamily="34" charset="0"/>
                <a:cs typeface="Arial" panose="020B0604020202020204" pitchFamily="34" charset="0"/>
              </a:rPr>
              <a:t>Gibbs, G. (1988) </a:t>
            </a:r>
            <a:r>
              <a:rPr lang="en-GB" altLang="en-US" sz="1600" i="1" dirty="0">
                <a:latin typeface="Arial" panose="020B0604020202020204" pitchFamily="34" charset="0"/>
                <a:cs typeface="Arial" panose="020B0604020202020204" pitchFamily="34" charset="0"/>
              </a:rPr>
              <a:t>Learning by Doing: A Guide to Teaching and Learning Methods. </a:t>
            </a:r>
            <a:r>
              <a:rPr lang="en-GB" altLang="en-US" sz="1600" dirty="0">
                <a:latin typeface="Arial" panose="020B0604020202020204" pitchFamily="34" charset="0"/>
                <a:cs typeface="Arial" panose="020B0604020202020204" pitchFamily="34" charset="0"/>
              </a:rPr>
              <a:t>Oxford: Oxford Polytechnic</a:t>
            </a:r>
          </a:p>
          <a:p>
            <a:r>
              <a:rPr lang="en-GB" altLang="en-US" sz="1600" dirty="0">
                <a:latin typeface="Arial" panose="020B0604020202020204" pitchFamily="34" charset="0"/>
                <a:cs typeface="Arial" panose="020B0604020202020204" pitchFamily="34" charset="0"/>
              </a:rPr>
              <a:t>Health and Care Professions Council (HCPC) (2017) </a:t>
            </a:r>
            <a:r>
              <a:rPr lang="en-GB" altLang="en-US" sz="1600" i="1" dirty="0">
                <a:latin typeface="Arial" panose="020B0604020202020204" pitchFamily="34" charset="0"/>
                <a:cs typeface="Arial" panose="020B0604020202020204" pitchFamily="34" charset="0"/>
              </a:rPr>
              <a:t>Standards of Proficiency</a:t>
            </a:r>
            <a:r>
              <a:rPr lang="en-GB" altLang="en-US" sz="1600" dirty="0">
                <a:latin typeface="Arial" panose="020B0604020202020204" pitchFamily="34" charset="0"/>
                <a:cs typeface="Arial" panose="020B0604020202020204" pitchFamily="34" charset="0"/>
              </a:rPr>
              <a:t>. London : HCPC.</a:t>
            </a:r>
          </a:p>
          <a:p>
            <a:r>
              <a:rPr lang="en-GB" altLang="en-US" sz="1600" dirty="0">
                <a:latin typeface="Arial" panose="020B0604020202020204" pitchFamily="34" charset="0"/>
                <a:cs typeface="Arial" panose="020B0604020202020204" pitchFamily="34" charset="0"/>
              </a:rPr>
              <a:t>Trevithick, P. (2012) </a:t>
            </a:r>
            <a:r>
              <a:rPr lang="en-GB" altLang="en-US" sz="1600" i="1" dirty="0">
                <a:latin typeface="Arial" panose="020B0604020202020204" pitchFamily="34" charset="0"/>
                <a:cs typeface="Arial" panose="020B0604020202020204" pitchFamily="34" charset="0"/>
              </a:rPr>
              <a:t>Social Work Skills and Knowledge: A Practice Handbook</a:t>
            </a:r>
            <a:r>
              <a:rPr lang="en-GB" altLang="en-US" sz="1600" dirty="0">
                <a:latin typeface="Arial" panose="020B0604020202020204" pitchFamily="34" charset="0"/>
                <a:cs typeface="Arial" panose="020B0604020202020204" pitchFamily="34" charset="0"/>
              </a:rPr>
              <a:t>. 3</a:t>
            </a:r>
            <a:r>
              <a:rPr lang="en-GB" altLang="en-US" sz="1600" baseline="30000" dirty="0">
                <a:latin typeface="Arial" panose="020B0604020202020204" pitchFamily="34" charset="0"/>
                <a:cs typeface="Arial" panose="020B0604020202020204" pitchFamily="34" charset="0"/>
              </a:rPr>
              <a:t>rd</a:t>
            </a:r>
            <a:r>
              <a:rPr lang="en-GB" altLang="en-US" sz="1600" dirty="0">
                <a:latin typeface="Arial" panose="020B0604020202020204" pitchFamily="34" charset="0"/>
                <a:cs typeface="Arial" panose="020B0604020202020204" pitchFamily="34" charset="0"/>
              </a:rPr>
              <a:t> edn. Maidenhead: </a:t>
            </a:r>
          </a:p>
          <a:p>
            <a:pPr marL="0" indent="0">
              <a:buNone/>
            </a:pPr>
            <a:r>
              <a:rPr lang="en-GB" altLang="en-US" sz="1600" dirty="0">
                <a:latin typeface="Arial" panose="020B0604020202020204" pitchFamily="34" charset="0"/>
                <a:cs typeface="Arial" panose="020B0604020202020204" pitchFamily="34" charset="0"/>
              </a:rPr>
              <a:t>       Open University Press.</a:t>
            </a:r>
          </a:p>
          <a:p>
            <a:r>
              <a:rPr lang="en-GB" altLang="en-US" sz="1600" dirty="0">
                <a:latin typeface="Arial" panose="020B0604020202020204" pitchFamily="34" charset="0"/>
                <a:cs typeface="Arial" panose="020B0604020202020204" pitchFamily="34" charset="0"/>
              </a:rPr>
              <a:t>Department of Health and Social Care (2015</a:t>
            </a:r>
            <a:r>
              <a:rPr lang="en-GB" altLang="en-US" sz="1600" i="1" dirty="0">
                <a:latin typeface="Arial" panose="020B0604020202020204" pitchFamily="34" charset="0"/>
                <a:cs typeface="Arial" panose="020B0604020202020204" pitchFamily="34" charset="0"/>
              </a:rPr>
              <a:t>) The Care Act 2014</a:t>
            </a:r>
            <a:r>
              <a:rPr lang="en-GB" altLang="en-US" sz="1600" dirty="0">
                <a:latin typeface="Arial" panose="020B0604020202020204" pitchFamily="34" charset="0"/>
                <a:cs typeface="Arial" panose="020B0604020202020204" pitchFamily="34" charset="0"/>
              </a:rPr>
              <a:t>: </a:t>
            </a:r>
            <a:r>
              <a:rPr lang="en-GB" altLang="en-US" sz="1600" i="1" dirty="0">
                <a:latin typeface="Arial" panose="020B0604020202020204" pitchFamily="34" charset="0"/>
                <a:cs typeface="Arial" panose="020B0604020202020204" pitchFamily="34" charset="0"/>
              </a:rPr>
              <a:t>Statutory Guidance</a:t>
            </a:r>
            <a:r>
              <a:rPr lang="en-GB" altLang="en-US" sz="1600" dirty="0">
                <a:latin typeface="Arial" panose="020B0604020202020204" pitchFamily="34" charset="0"/>
                <a:cs typeface="Arial" panose="020B0604020202020204" pitchFamily="34" charset="0"/>
              </a:rPr>
              <a:t>. London: DHSC.</a:t>
            </a:r>
          </a:p>
          <a:p>
            <a:r>
              <a:rPr lang="en-GB" altLang="en-US" sz="1600" dirty="0">
                <a:latin typeface="Arial" panose="020B0604020202020204" pitchFamily="34" charset="0"/>
                <a:cs typeface="Arial" panose="020B0604020202020204" pitchFamily="34" charset="0"/>
              </a:rPr>
              <a:t>NHS England (2019) </a:t>
            </a:r>
            <a:r>
              <a:rPr lang="en-GB" altLang="en-US" sz="1600" i="1" dirty="0">
                <a:latin typeface="Arial" panose="020B0604020202020204" pitchFamily="34" charset="0"/>
                <a:cs typeface="Arial" panose="020B0604020202020204" pitchFamily="34" charset="0"/>
              </a:rPr>
              <a:t>The NHS Long Term Plan</a:t>
            </a:r>
            <a:r>
              <a:rPr lang="en-GB" altLang="en-US" sz="1600" dirty="0">
                <a:latin typeface="Arial" panose="020B0604020202020204" pitchFamily="34" charset="0"/>
                <a:cs typeface="Arial" panose="020B0604020202020204" pitchFamily="34" charset="0"/>
              </a:rPr>
              <a:t>. London: NHS.</a:t>
            </a:r>
          </a:p>
          <a:p>
            <a:r>
              <a:rPr lang="en-GB" altLang="en-US" sz="1600" dirty="0">
                <a:latin typeface="Arial" panose="020B0604020202020204" pitchFamily="34" charset="0"/>
                <a:cs typeface="Arial" panose="020B0604020202020204" pitchFamily="34" charset="0"/>
              </a:rPr>
              <a:t>Skills for Care (2015</a:t>
            </a:r>
            <a:r>
              <a:rPr lang="en-GB" altLang="en-US" sz="1600" i="1" dirty="0">
                <a:latin typeface="Arial" panose="020B0604020202020204" pitchFamily="34" charset="0"/>
                <a:cs typeface="Arial" panose="020B0604020202020204" pitchFamily="34" charset="0"/>
              </a:rPr>
              <a:t>) Care Certificate Standards</a:t>
            </a:r>
            <a:r>
              <a:rPr lang="en-GB" altLang="en-US" sz="1600" dirty="0">
                <a:latin typeface="Arial" panose="020B0604020202020204" pitchFamily="34" charset="0"/>
                <a:cs typeface="Arial" panose="020B0604020202020204" pitchFamily="34" charset="0"/>
              </a:rPr>
              <a:t>. Leeds: Skills for Care. </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25/03/2026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25/03/2026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b010a4edc9a98142737069d5a106053f">
  <xsd:schema xmlns:xsd="http://www.w3.org/2001/XMLSchema" xmlns:xs="http://www.w3.org/2001/XMLSchema" xmlns:p="http://schemas.microsoft.com/office/2006/metadata/properties" xmlns:ns3="04d956d8-1ffd-4dba-87ce-03f615e16f58" targetNamespace="http://schemas.microsoft.com/office/2006/metadata/properties" ma:root="true" ma:fieldsID="67873cf583b45967c6925763e4247493"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161692-458A-4DCF-99FA-67126D30FEB1}">
  <ds:schemaRefs>
    <ds:schemaRef ds:uri="http://schemas.microsoft.com/sharepoint/v3/contenttype/forms"/>
  </ds:schemaRefs>
</ds:datastoreItem>
</file>

<file path=customXml/itemProps2.xml><?xml version="1.0" encoding="utf-8"?>
<ds:datastoreItem xmlns:ds="http://schemas.openxmlformats.org/officeDocument/2006/customXml" ds:itemID="{7218967B-DD87-4EB3-B4F1-64C568B51669}">
  <ds:schemaRefs>
    <ds:schemaRef ds:uri="http://schemas.microsoft.com/office/2006/documentManagement/types"/>
    <ds:schemaRef ds:uri="http://www.w3.org/XML/1998/namespace"/>
    <ds:schemaRef ds:uri="04d956d8-1ffd-4dba-87ce-03f615e16f58"/>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7593F2FE-4538-40DC-AB88-3F322CB910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2493</TotalTime>
  <Words>2122</Words>
  <Application>Microsoft Office PowerPoint</Application>
  <PresentationFormat>Widescreen</PresentationFormat>
  <Paragraphs>198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Courier New</vt:lpstr>
      <vt:lpstr>Myriad Pro</vt:lpstr>
      <vt:lpstr>Wingdings</vt:lpstr>
      <vt:lpstr>20140311PresentationUWTSDTemplate</vt:lpstr>
      <vt:lpstr>PowerPoint Presentation</vt:lpstr>
      <vt:lpstr>Acknowledge use of AI</vt:lpstr>
      <vt:lpstr>Introduction</vt:lpstr>
      <vt:lpstr> Chosen Skill-Problem-Solving</vt:lpstr>
      <vt:lpstr>Why Problem-Solving Essential?  </vt:lpstr>
      <vt:lpstr>Benefits of Problem-Solving in Health and Social Care</vt:lpstr>
      <vt:lpstr>Model Supporting Problem-Solving –Gibbs’ Reflective Cycle</vt:lpstr>
      <vt:lpstr>Reflection on Using Problem-Solving in Practice</vt:lpstr>
      <vt:lpstr> Relevance of Problem-Solving for My Future Career</vt:lpstr>
      <vt:lpstr>Conclusion</vt:lpstr>
      <vt:lpstr>REFERENCES LISTS:</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Rowena Diaz Valiente (2442792)</cp:lastModifiedBy>
  <cp:revision>26</cp:revision>
  <dcterms:created xsi:type="dcterms:W3CDTF">2025-02-21T18:28:54Z</dcterms:created>
  <dcterms:modified xsi:type="dcterms:W3CDTF">2026-03-25T10:41:04Z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