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62" r:id="rId3"/>
    <p:sldId id="259" r:id="rId4"/>
    <p:sldId id="266" r:id="rId5"/>
    <p:sldId id="269" r:id="rId6"/>
    <p:sldId id="267" r:id="rId7"/>
    <p:sldId id="263" r:id="rId8"/>
    <p:sldId id="268" r:id="rId9"/>
    <p:sldId id="270" r:id="rId10"/>
    <p:sldId id="271" r:id="rId11"/>
    <p:sldId id="272" r:id="rId12"/>
    <p:sldId id="273" r:id="rId13"/>
    <p:sldId id="274" r:id="rId14"/>
    <p:sldId id="275" r:id="rId15"/>
    <p:sldId id="276" r:id="rId16"/>
    <p:sldId id="283" r:id="rId17"/>
    <p:sldId id="277" r:id="rId18"/>
    <p:sldId id="278" r:id="rId19"/>
    <p:sldId id="279" r:id="rId20"/>
    <p:sldId id="280" r:id="rId21"/>
    <p:sldId id="281" r:id="rId22"/>
    <p:sldId id="264" r:id="rId23"/>
    <p:sldId id="282"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D79D9F-9243-E168-7830-3059CE033746}" v="19" dt="2025-10-13T08:15:42.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57328" autoAdjust="0"/>
  </p:normalViewPr>
  <p:slideViewPr>
    <p:cSldViewPr snapToGrid="0">
      <p:cViewPr varScale="1">
        <p:scale>
          <a:sx n="53" d="100"/>
          <a:sy n="53" d="100"/>
        </p:scale>
        <p:origin x="1323"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0C6907AF-6AE6-3287-2680-6E3D40A35C30}"/>
    <pc:docChg chg="modSld">
      <pc:chgData name="Justin Evans" userId="S::j.d.evans@uwtsd.ac.uk::2ee3c1af-825e-450d-8b1e-d59252291e99" providerId="AD" clId="Web-{0C6907AF-6AE6-3287-2680-6E3D40A35C30}" dt="2025-10-09T09:30:24.898" v="12" actId="20577"/>
      <pc:docMkLst>
        <pc:docMk/>
      </pc:docMkLst>
      <pc:sldChg chg="modSp">
        <pc:chgData name="Justin Evans" userId="S::j.d.evans@uwtsd.ac.uk::2ee3c1af-825e-450d-8b1e-d59252291e99" providerId="AD" clId="Web-{0C6907AF-6AE6-3287-2680-6E3D40A35C30}" dt="2025-10-09T09:29:21.194" v="10" actId="20577"/>
        <pc:sldMkLst>
          <pc:docMk/>
          <pc:sldMk cId="506969829" sldId="263"/>
        </pc:sldMkLst>
        <pc:spChg chg="mod">
          <ac:chgData name="Justin Evans" userId="S::j.d.evans@uwtsd.ac.uk::2ee3c1af-825e-450d-8b1e-d59252291e99" providerId="AD" clId="Web-{0C6907AF-6AE6-3287-2680-6E3D40A35C30}" dt="2025-10-09T09:29:21.194" v="10" actId="20577"/>
          <ac:spMkLst>
            <pc:docMk/>
            <pc:sldMk cId="506969829" sldId="263"/>
            <ac:spMk id="3" creationId="{8766F6A4-D7CF-4558-A2B3-ABB5DE96FA76}"/>
          </ac:spMkLst>
        </pc:spChg>
      </pc:sldChg>
      <pc:sldChg chg="modSp">
        <pc:chgData name="Justin Evans" userId="S::j.d.evans@uwtsd.ac.uk::2ee3c1af-825e-450d-8b1e-d59252291e99" providerId="AD" clId="Web-{0C6907AF-6AE6-3287-2680-6E3D40A35C30}" dt="2025-10-09T09:30:24.898" v="12" actId="20577"/>
        <pc:sldMkLst>
          <pc:docMk/>
          <pc:sldMk cId="1354290812" sldId="274"/>
        </pc:sldMkLst>
        <pc:spChg chg="mod">
          <ac:chgData name="Justin Evans" userId="S::j.d.evans@uwtsd.ac.uk::2ee3c1af-825e-450d-8b1e-d59252291e99" providerId="AD" clId="Web-{0C6907AF-6AE6-3287-2680-6E3D40A35C30}" dt="2025-10-09T09:30:24.898" v="12" actId="20577"/>
          <ac:spMkLst>
            <pc:docMk/>
            <pc:sldMk cId="1354290812" sldId="274"/>
            <ac:spMk id="6" creationId="{EEF4AB72-6B7D-42C5-9370-439A73AC928E}"/>
          </ac:spMkLst>
        </pc:spChg>
      </pc:sldChg>
    </pc:docChg>
  </pc:docChgLst>
  <pc:docChgLst>
    <pc:chgData name="Justin Evans" userId="S::j.d.evans@uwtsd.ac.uk::2ee3c1af-825e-450d-8b1e-d59252291e99" providerId="AD" clId="Web-{7AD79D9F-9243-E168-7830-3059CE033746}"/>
    <pc:docChg chg="modSld">
      <pc:chgData name="Justin Evans" userId="S::j.d.evans@uwtsd.ac.uk::2ee3c1af-825e-450d-8b1e-d59252291e99" providerId="AD" clId="Web-{7AD79D9F-9243-E168-7830-3059CE033746}" dt="2025-10-13T08:17:04.516" v="47"/>
      <pc:docMkLst>
        <pc:docMk/>
      </pc:docMkLst>
      <pc:sldChg chg="modNotes">
        <pc:chgData name="Justin Evans" userId="S::j.d.evans@uwtsd.ac.uk::2ee3c1af-825e-450d-8b1e-d59252291e99" providerId="AD" clId="Web-{7AD79D9F-9243-E168-7830-3059CE033746}" dt="2025-10-13T08:15:28.999" v="27"/>
        <pc:sldMkLst>
          <pc:docMk/>
          <pc:sldMk cId="3164119277" sldId="273"/>
        </pc:sldMkLst>
      </pc:sldChg>
      <pc:sldChg chg="modNotes">
        <pc:chgData name="Justin Evans" userId="S::j.d.evans@uwtsd.ac.uk::2ee3c1af-825e-450d-8b1e-d59252291e99" providerId="AD" clId="Web-{7AD79D9F-9243-E168-7830-3059CE033746}" dt="2025-10-13T08:15:39.671" v="37"/>
        <pc:sldMkLst>
          <pc:docMk/>
          <pc:sldMk cId="1354290812" sldId="274"/>
        </pc:sldMkLst>
      </pc:sldChg>
      <pc:sldChg chg="modNotes">
        <pc:chgData name="Justin Evans" userId="S::j.d.evans@uwtsd.ac.uk::2ee3c1af-825e-450d-8b1e-d59252291e99" providerId="AD" clId="Web-{7AD79D9F-9243-E168-7830-3059CE033746}" dt="2025-10-13T08:13:22.683" v="15"/>
        <pc:sldMkLst>
          <pc:docMk/>
          <pc:sldMk cId="895813261" sldId="275"/>
        </pc:sldMkLst>
      </pc:sldChg>
      <pc:sldChg chg="modNotes">
        <pc:chgData name="Justin Evans" userId="S::j.d.evans@uwtsd.ac.uk::2ee3c1af-825e-450d-8b1e-d59252291e99" providerId="AD" clId="Web-{7AD79D9F-9243-E168-7830-3059CE033746}" dt="2025-10-13T08:11:02.850" v="7"/>
        <pc:sldMkLst>
          <pc:docMk/>
          <pc:sldMk cId="2139492858" sldId="277"/>
        </pc:sldMkLst>
      </pc:sldChg>
      <pc:sldChg chg="modNotes">
        <pc:chgData name="Justin Evans" userId="S::j.d.evans@uwtsd.ac.uk::2ee3c1af-825e-450d-8b1e-d59252291e99" providerId="AD" clId="Web-{7AD79D9F-9243-E168-7830-3059CE033746}" dt="2025-10-13T08:17:04.516" v="47"/>
        <pc:sldMkLst>
          <pc:docMk/>
          <pc:sldMk cId="3484585738" sldId="28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you define or describe what a ‘dissertation’ is?</a:t>
            </a:r>
          </a:p>
          <a:p>
            <a:endParaRPr lang="en-GB" dirty="0"/>
          </a:p>
          <a:p>
            <a:endParaRPr lang="en-GB" dirty="0"/>
          </a:p>
          <a:p>
            <a:r>
              <a:rPr lang="en-GB" dirty="0"/>
              <a:t>Your dissertation or project is probably the single most important written assignment that you will undertake or produce during your course.</a:t>
            </a:r>
          </a:p>
          <a:p>
            <a:r>
              <a:rPr lang="en-GB" dirty="0"/>
              <a:t>It is often seen as a key indicator of a student’s capabilities as a student/researcher.</a:t>
            </a:r>
          </a:p>
          <a:p>
            <a:endParaRPr lang="en-GB" dirty="0"/>
          </a:p>
          <a:p>
            <a:r>
              <a:rPr lang="en-GB" dirty="0"/>
              <a:t>It differs to your other assignments in relation to the following:</a:t>
            </a:r>
          </a:p>
          <a:p>
            <a:pPr marL="228600" indent="-228600">
              <a:buAutoNum type="arabicPeriod"/>
            </a:pPr>
            <a:r>
              <a:rPr lang="en-GB" dirty="0"/>
              <a:t>Its word count – significant word count</a:t>
            </a:r>
          </a:p>
          <a:p>
            <a:pPr marL="228600" indent="-228600">
              <a:buAutoNum type="arabicPeriod"/>
            </a:pPr>
            <a:r>
              <a:rPr lang="en-GB" dirty="0"/>
              <a:t>Its structure – specific structure/format is required</a:t>
            </a:r>
          </a:p>
          <a:p>
            <a:pPr marL="228600" indent="-228600">
              <a:buAutoNum type="arabicPeriod"/>
            </a:pPr>
            <a:r>
              <a:rPr lang="en-GB" dirty="0"/>
              <a:t>And the fact that it is an independent piece of work of which the student has control – i.e. chooses the subject/topic, its direction and how it is undertaken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dissertation module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 – </a:t>
            </a:r>
            <a:r>
              <a:rPr lang="en-GB" sz="1200" i="1" dirty="0"/>
              <a:t>to enable students to undertake a major project of their choice, that includes research and enquiry into investigative practice, demonstrating conceptual and critical thinking, analysis, synthesis and evaluation of assumptions, abstract concepts and data (which may be incomplete) through research design with a view to communicate their conclusions clearly to specialist and non-specialist audiences.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p>
          <a:p>
            <a:r>
              <a:rPr lang="en-GB" dirty="0"/>
              <a:t>Most university students will be required to undertake a project of their choice in their final year of studying.</a:t>
            </a:r>
          </a:p>
          <a:p>
            <a:endParaRPr lang="en-GB" dirty="0"/>
          </a:p>
          <a:p>
            <a:r>
              <a:rPr lang="en-GB" dirty="0"/>
              <a:t>This one piece of work is worth 40 credits – so it is a substantial piece of work</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advantages of undertaking a project/dissertation – although it may not feel like it now!</a:t>
            </a:r>
          </a:p>
          <a:p>
            <a:r>
              <a:rPr lang="en-GB" dirty="0"/>
              <a:t>e.g.</a:t>
            </a:r>
          </a:p>
          <a:p>
            <a:pPr marL="171450" indent="-171450">
              <a:buFont typeface="Arial" panose="020B0604020202020204" pitchFamily="34" charset="0"/>
              <a:buChar char="•"/>
            </a:pPr>
            <a:r>
              <a:rPr lang="en-GB" dirty="0"/>
              <a:t>Great opportunity for you to identify and learn more about a particular topic that interest you</a:t>
            </a:r>
          </a:p>
          <a:p>
            <a:pPr marL="171450" indent="-171450">
              <a:buFont typeface="Arial" panose="020B0604020202020204" pitchFamily="34" charset="0"/>
              <a:buChar char="•"/>
            </a:pPr>
            <a:r>
              <a:rPr lang="en-GB" dirty="0"/>
              <a:t>May help you  develop in your role within a specialisation that you are currently employed within or in which you aspire to be in the future</a:t>
            </a:r>
          </a:p>
          <a:p>
            <a:pPr marL="171450" indent="-171450">
              <a:buFont typeface="Arial" panose="020B0604020202020204" pitchFamily="34" charset="0"/>
              <a:buChar char="•"/>
            </a:pPr>
            <a:r>
              <a:rPr lang="en-GB" dirty="0"/>
              <a:t>Ownership – you take ownership – its independent study that you chose and you drive it  - BUT you will be supported</a:t>
            </a:r>
          </a:p>
          <a:p>
            <a:pPr marL="171450" indent="-171450">
              <a:buFont typeface="Arial" panose="020B0604020202020204" pitchFamily="34" charset="0"/>
              <a:buChar char="•"/>
            </a:pPr>
            <a:r>
              <a:rPr lang="en-GB" dirty="0"/>
              <a:t>Allocated supervisor with whom you will work on a one to one basis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assignment brief  - I will circulate in a booklet format for you with specific guidance regarding content, structure, submission dates etc.</a:t>
            </a:r>
          </a:p>
          <a:p>
            <a:endParaRPr lang="en-GB" dirty="0"/>
          </a:p>
          <a:p>
            <a:r>
              <a:rPr lang="en-GB" dirty="0"/>
              <a:t>To produce a 10,000 word project on a topic of your choice which is related to your degree programme.</a:t>
            </a:r>
          </a:p>
          <a:p>
            <a:endParaRPr lang="en-GB" dirty="0"/>
          </a:p>
          <a:p>
            <a:r>
              <a:rPr lang="en-GB" dirty="0"/>
              <a:t>Your 10000 word project is divided into 3 distinct parts:</a:t>
            </a:r>
          </a:p>
          <a:p>
            <a:r>
              <a:rPr lang="en-GB" dirty="0"/>
              <a:t>Project/dissertation proposal  – 1500 words</a:t>
            </a:r>
            <a:endParaRPr lang="en-GB" dirty="0">
              <a:cs typeface="Calibri"/>
            </a:endParaRPr>
          </a:p>
          <a:p>
            <a:r>
              <a:rPr lang="en-GB" dirty="0"/>
              <a:t>Ethics form  - 500 words</a:t>
            </a:r>
            <a:endParaRPr lang="en-GB" dirty="0">
              <a:cs typeface="Calibri" panose="020F0502020204030204"/>
            </a:endParaRPr>
          </a:p>
          <a:p>
            <a:r>
              <a:rPr lang="en-GB" dirty="0"/>
              <a:t>The project document – 100% marks – 8000 words</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824869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sessions can be either 30 mins or 1 hour – but cannot exceed 4hrs</a:t>
            </a:r>
          </a:p>
          <a:p>
            <a:r>
              <a:rPr lang="en-GB" dirty="0"/>
              <a:t>Time-tabled March to November</a:t>
            </a:r>
          </a:p>
          <a:p>
            <a:endParaRPr lang="en-GB" dirty="0"/>
          </a:p>
          <a:p>
            <a:r>
              <a:rPr lang="en-GB" dirty="0"/>
              <a:t>It’s important that you attend these sessions and come fully prepared.</a:t>
            </a:r>
          </a:p>
          <a:p>
            <a:r>
              <a:rPr lang="en-GB" dirty="0"/>
              <a:t>They will be diarised and agreed between you and me,  it may not be possible to rearrange.</a:t>
            </a:r>
          </a:p>
          <a:p>
            <a:endParaRPr lang="en-GB" dirty="0"/>
          </a:p>
          <a:p>
            <a:r>
              <a:rPr lang="en-GB" dirty="0"/>
              <a:t>I will provide further information in relation to what the supervision sessions are and student responsibilities. The student will lead these sessions therefore it is important that they come prepared with any questions, queries or concerns to be discussed.</a:t>
            </a:r>
          </a:p>
          <a:p>
            <a:endParaRPr lang="en-GB" dirty="0"/>
          </a:p>
          <a:p>
            <a:r>
              <a:rPr lang="en-GB" dirty="0"/>
              <a:t>Draft submissions are encouraged – however each section can only be submitted once – advise will be provided in relation to any adjustments that should be made and that it is up to the student as to whether they take onboard that advice. Once returned with feedback it will not be subject to further feedback until it is finally submitted and graded/marked.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template will be provided in relation to the Ethics form and I have put together a proposal template to assist you with structuring your proposal document</a:t>
            </a:r>
          </a:p>
          <a:p>
            <a:r>
              <a:rPr lang="en-GB" dirty="0"/>
              <a:t>You are required to complete these and submit via Turnitin </a:t>
            </a:r>
          </a:p>
          <a:p>
            <a:r>
              <a:rPr lang="en-GB" dirty="0"/>
              <a:t>DO NOT create your own templates</a:t>
            </a:r>
          </a:p>
          <a:p>
            <a:endParaRPr lang="en-GB" dirty="0"/>
          </a:p>
          <a:p>
            <a:r>
              <a:rPr lang="en-GB" dirty="0"/>
              <a:t>I will circulate the forms by email and they will be available on Moodle this week – have a look at them and get familiar with the contents.</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959692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university requires the submission of the dissertation to follow an agreed structure:</a:t>
            </a:r>
          </a:p>
          <a:p>
            <a:endParaRPr lang="en-GB" dirty="0"/>
          </a:p>
          <a:p>
            <a:r>
              <a:rPr lang="en-GB" dirty="0"/>
              <a:t>The following sections will appear in the final dissertation/project document submitted</a:t>
            </a:r>
          </a:p>
          <a:p>
            <a:r>
              <a:rPr lang="en-GB" dirty="0"/>
              <a:t>( doesn’t include your proposal or ethics form) – keep to the accepted structure!</a:t>
            </a:r>
          </a:p>
          <a:p>
            <a:endParaRPr lang="en-GB" dirty="0"/>
          </a:p>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085167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 area – relevant to your course- Professional investigation</a:t>
            </a:r>
          </a:p>
          <a:p>
            <a:r>
              <a:rPr lang="en-GB" dirty="0"/>
              <a:t>Personal interest – something you enjoy researching/discussing /reading about - it will keep you motivated</a:t>
            </a:r>
          </a:p>
          <a:p>
            <a:r>
              <a:rPr lang="en-GB" dirty="0"/>
              <a:t>Too wide – explore different aspects – narrow it down – supervisor may assist you </a:t>
            </a:r>
          </a:p>
          <a:p>
            <a:r>
              <a:rPr lang="en-GB" dirty="0"/>
              <a:t>If you are having difficulty choosing an area consider:</a:t>
            </a:r>
          </a:p>
          <a:p>
            <a:r>
              <a:rPr lang="en-GB" dirty="0"/>
              <a:t>Current/topical issues – in the media/in Force</a:t>
            </a:r>
          </a:p>
          <a:p>
            <a:endParaRPr lang="en-GB" dirty="0"/>
          </a:p>
          <a:p>
            <a:r>
              <a:rPr lang="en-GB" dirty="0"/>
              <a:t>Once you have confirmed your area/topic you need to</a:t>
            </a:r>
          </a:p>
          <a:p>
            <a:r>
              <a:rPr lang="en-GB" dirty="0"/>
              <a:t>Devise a question relevant to the topic area you want to research</a:t>
            </a:r>
          </a:p>
          <a:p>
            <a:endParaRPr lang="en-GB" dirty="0"/>
          </a:p>
          <a:p>
            <a:r>
              <a:rPr lang="en-GB" dirty="0"/>
              <a:t>Question may change BUT don’t change the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Your dissertation proposal is essentially your research blueprint — it tells your tutor, and yourself, exactly what you plan to investigate, why it’s important, and how you intend to do it.</a:t>
            </a:r>
            <a:endParaRPr lang="en-US" dirty="0">
              <a:solidFill>
                <a:srgbClr val="444444"/>
              </a:solidFill>
            </a:endParaRPr>
          </a:p>
          <a:p>
            <a:r>
              <a:rPr lang="en-US" dirty="0"/>
              <a:t> </a:t>
            </a:r>
            <a:endParaRPr lang="en-GB" dirty="0">
              <a:solidFill>
                <a:srgbClr val="444444"/>
              </a:solidFill>
            </a:endParaRPr>
          </a:p>
          <a:p>
            <a:r>
              <a:rPr lang="en-US"/>
              <a:t>Think of it as the investigative plan of your academic project. Just as an investigator would never begin an inquiry without a clear plan outlining scope, evidence sources, and methods, your dissertation proposal provides the same structure for your research.</a:t>
            </a:r>
            <a:endParaRPr lang="en-GB">
              <a:solidFill>
                <a:srgbClr val="444444"/>
              </a:solidFill>
            </a:endParaRPr>
          </a:p>
          <a:p>
            <a:r>
              <a:rPr lang="en-US" dirty="0"/>
              <a:t> </a:t>
            </a:r>
            <a:endParaRPr lang="en-GB" dirty="0">
              <a:solidFill>
                <a:srgbClr val="444444"/>
              </a:solidFill>
            </a:endParaRPr>
          </a:p>
          <a:p>
            <a:r>
              <a:rPr lang="en-US"/>
              <a:t>At its core, your proposal should demonstrate three things:</a:t>
            </a:r>
            <a:endParaRPr lang="en-GB">
              <a:solidFill>
                <a:srgbClr val="444444"/>
              </a:solidFill>
            </a:endParaRPr>
          </a:p>
          <a:p>
            <a:r>
              <a:rPr lang="en-US" dirty="0"/>
              <a:t> </a:t>
            </a:r>
            <a:endParaRPr lang="en-GB" dirty="0">
              <a:solidFill>
                <a:srgbClr val="444444"/>
              </a:solidFill>
            </a:endParaRPr>
          </a:p>
          <a:p>
            <a:r>
              <a:rPr lang="en-US"/>
              <a:t>1. Clarity of focus – a well-defined research question or problem.</a:t>
            </a:r>
            <a:endParaRPr lang="en-GB">
              <a:solidFill>
                <a:srgbClr val="444444"/>
              </a:solidFill>
            </a:endParaRPr>
          </a:p>
          <a:p>
            <a:r>
              <a:rPr lang="en-US" dirty="0"/>
              <a:t> </a:t>
            </a:r>
            <a:endParaRPr lang="en-GB" dirty="0">
              <a:solidFill>
                <a:srgbClr val="444444"/>
              </a:solidFill>
            </a:endParaRPr>
          </a:p>
          <a:p>
            <a:r>
              <a:rPr lang="en-US" dirty="0"/>
              <a:t> </a:t>
            </a:r>
            <a:endParaRPr lang="en-GB" dirty="0">
              <a:solidFill>
                <a:srgbClr val="444444"/>
              </a:solidFill>
            </a:endParaRPr>
          </a:p>
          <a:p>
            <a:r>
              <a:rPr lang="en-US" dirty="0"/>
              <a:t>2. Relevance – how your study contributes to professional practice or knowledge within policing and investigation.</a:t>
            </a:r>
            <a:endParaRPr lang="en-GB" dirty="0">
              <a:solidFill>
                <a:srgbClr val="444444"/>
              </a:solidFill>
            </a:endParaRPr>
          </a:p>
          <a:p>
            <a:r>
              <a:rPr lang="en-US" dirty="0"/>
              <a:t> </a:t>
            </a:r>
            <a:endParaRPr lang="en-GB" dirty="0">
              <a:solidFill>
                <a:srgbClr val="444444"/>
              </a:solidFill>
            </a:endParaRPr>
          </a:p>
          <a:p>
            <a:r>
              <a:rPr lang="en-US" dirty="0"/>
              <a:t> </a:t>
            </a:r>
            <a:endParaRPr lang="en-GB" dirty="0">
              <a:solidFill>
                <a:srgbClr val="444444"/>
              </a:solidFill>
            </a:endParaRPr>
          </a:p>
          <a:p>
            <a:r>
              <a:rPr lang="en-US" dirty="0"/>
              <a:t>3. Feasibility – that your research can realistically be completed within the available time and ethical constraints.</a:t>
            </a:r>
            <a:endParaRPr lang="en-GB" dirty="0">
              <a:solidFill>
                <a:srgbClr val="444444"/>
              </a:solidFill>
            </a:endParaRPr>
          </a:p>
          <a:p>
            <a:r>
              <a:rPr lang="en-US" dirty="0"/>
              <a:t> </a:t>
            </a:r>
            <a:endParaRPr lang="en-GB" dirty="0">
              <a:solidFill>
                <a:srgbClr val="444444"/>
              </a:solidFill>
            </a:endParaRPr>
          </a:p>
          <a:p>
            <a:r>
              <a:rPr lang="en-US" dirty="0"/>
              <a:t> </a:t>
            </a:r>
            <a:endParaRPr lang="en-GB" dirty="0">
              <a:solidFill>
                <a:srgbClr val="444444"/>
              </a:solidFill>
            </a:endParaRPr>
          </a:p>
          <a:p>
            <a:r>
              <a:rPr lang="en-US" dirty="0"/>
              <a:t> </a:t>
            </a:r>
            <a:endParaRPr lang="en-GB" dirty="0">
              <a:solidFill>
                <a:srgbClr val="444444"/>
              </a:solidFill>
            </a:endParaRPr>
          </a:p>
          <a:p>
            <a:r>
              <a:rPr lang="en-US" dirty="0"/>
              <a:t>The proposal usually includes:</a:t>
            </a:r>
            <a:endParaRPr lang="en-GB" dirty="0">
              <a:solidFill>
                <a:srgbClr val="444444"/>
              </a:solidFill>
            </a:endParaRPr>
          </a:p>
          <a:p>
            <a:r>
              <a:rPr lang="en-US" dirty="0"/>
              <a:t> </a:t>
            </a:r>
            <a:endParaRPr lang="en-GB" dirty="0">
              <a:solidFill>
                <a:srgbClr val="444444"/>
              </a:solidFill>
            </a:endParaRPr>
          </a:p>
          <a:p>
            <a:r>
              <a:rPr lang="en-US" dirty="0"/>
              <a:t>A short introduction and rationale – why this topic matters.</a:t>
            </a:r>
            <a:endParaRPr lang="en-GB" dirty="0">
              <a:solidFill>
                <a:srgbClr val="444444"/>
              </a:solidFill>
            </a:endParaRPr>
          </a:p>
          <a:p>
            <a:r>
              <a:rPr lang="en-US" dirty="0"/>
              <a:t> </a:t>
            </a:r>
            <a:endParaRPr lang="en-GB" dirty="0">
              <a:solidFill>
                <a:srgbClr val="444444"/>
              </a:solidFill>
            </a:endParaRPr>
          </a:p>
          <a:p>
            <a:r>
              <a:rPr lang="en-US" dirty="0"/>
              <a:t>A literature overview – showing what’s already known.</a:t>
            </a:r>
            <a:endParaRPr lang="en-GB" dirty="0">
              <a:solidFill>
                <a:srgbClr val="444444"/>
              </a:solidFill>
            </a:endParaRPr>
          </a:p>
          <a:p>
            <a:r>
              <a:rPr lang="en-US" dirty="0"/>
              <a:t> </a:t>
            </a:r>
            <a:endParaRPr lang="en-GB" dirty="0">
              <a:solidFill>
                <a:srgbClr val="444444"/>
              </a:solidFill>
            </a:endParaRPr>
          </a:p>
          <a:p>
            <a:r>
              <a:rPr lang="en-US" dirty="0"/>
              <a:t>Your research aims, objectives, and question(s).</a:t>
            </a:r>
            <a:endParaRPr lang="en-GB" dirty="0">
              <a:solidFill>
                <a:srgbClr val="444444"/>
              </a:solidFill>
            </a:endParaRPr>
          </a:p>
          <a:p>
            <a:r>
              <a:rPr lang="en-US" dirty="0"/>
              <a:t> </a:t>
            </a:r>
            <a:endParaRPr lang="en-GB" dirty="0">
              <a:solidFill>
                <a:srgbClr val="444444"/>
              </a:solidFill>
            </a:endParaRPr>
          </a:p>
          <a:p>
            <a:r>
              <a:rPr lang="en-US" dirty="0"/>
              <a:t>A proposed methodology – how you’ll collect and </a:t>
            </a:r>
            <a:r>
              <a:rPr lang="en-US" dirty="0" err="1"/>
              <a:t>analyse</a:t>
            </a:r>
            <a:r>
              <a:rPr lang="en-US" dirty="0"/>
              <a:t> data.</a:t>
            </a:r>
            <a:endParaRPr lang="en-GB" dirty="0">
              <a:solidFill>
                <a:srgbClr val="444444"/>
              </a:solidFill>
            </a:endParaRPr>
          </a:p>
          <a:p>
            <a:r>
              <a:rPr lang="en-US" dirty="0"/>
              <a:t> </a:t>
            </a:r>
            <a:endParaRPr lang="en-GB" dirty="0">
              <a:solidFill>
                <a:srgbClr val="444444"/>
              </a:solidFill>
            </a:endParaRPr>
          </a:p>
          <a:p>
            <a:r>
              <a:rPr lang="en-US" dirty="0"/>
              <a:t>Ethical considerations – especially important in sensitive policing topics.</a:t>
            </a:r>
            <a:endParaRPr lang="en-GB" dirty="0">
              <a:solidFill>
                <a:srgbClr val="444444"/>
              </a:solidFill>
            </a:endParaRPr>
          </a:p>
          <a:p>
            <a:r>
              <a:rPr lang="en-US" dirty="0"/>
              <a:t> </a:t>
            </a:r>
            <a:endParaRPr lang="en-GB" dirty="0">
              <a:solidFill>
                <a:srgbClr val="444444"/>
              </a:solidFill>
            </a:endParaRPr>
          </a:p>
          <a:p>
            <a:r>
              <a:rPr lang="en-US" dirty="0"/>
              <a:t>A timeline or plan of work.</a:t>
            </a:r>
            <a:endParaRPr lang="en-US" dirty="0">
              <a:solidFill>
                <a:srgbClr val="444444"/>
              </a:solidFill>
            </a:endParaRPr>
          </a:p>
          <a:p>
            <a:endParaRPr lang="en-US" dirty="0">
              <a:solidFill>
                <a:srgbClr val="444444"/>
              </a:solidFill>
            </a:endParaRPr>
          </a:p>
          <a:p>
            <a:r>
              <a:rPr lang="en-US" dirty="0"/>
              <a:t>Encourage students to think of this as a persuasive document. It’s not just describing what you’ll do — it’s convincing the reader that your research is worthwhile, ethical, and achievable.</a:t>
            </a:r>
            <a:endParaRPr lang="en-US" dirty="0">
              <a:solidFill>
                <a:srgbClr val="444444"/>
              </a:solidFill>
            </a:endParaRPr>
          </a:p>
          <a:p>
            <a:r>
              <a:rPr lang="en-US" dirty="0"/>
              <a:t> </a:t>
            </a:r>
            <a:endParaRPr lang="en-US" dirty="0">
              <a:solidFill>
                <a:srgbClr val="444444"/>
              </a:solidFill>
            </a:endParaRPr>
          </a:p>
          <a:p>
            <a:r>
              <a:rPr lang="en-US" dirty="0"/>
              <a:t>Suggested question to engage the group:</a:t>
            </a:r>
            <a:endParaRPr lang="en-US" dirty="0">
              <a:solidFill>
                <a:srgbClr val="444444"/>
              </a:solidFill>
            </a:endParaRPr>
          </a:p>
          <a:p>
            <a:r>
              <a:rPr lang="en-US" dirty="0"/>
              <a:t> “If you were proposing a study into police use of body-worn video, how would you justify its importance to both practice and academic knowledge?”</a:t>
            </a:r>
            <a:endParaRPr lang="en-US" dirty="0">
              <a:solidFill>
                <a:srgbClr val="444444"/>
              </a:solidFill>
            </a:endParaRPr>
          </a:p>
          <a:p>
            <a:endParaRPr lang="en-US" dirty="0">
              <a:solidFill>
                <a:srgbClr val="444444"/>
              </a:solidFill>
            </a:endParaRPr>
          </a:p>
          <a:p>
            <a:r>
              <a:rPr lang="en-US" dirty="0"/>
              <a:t> </a:t>
            </a:r>
            <a:endParaRPr lang="en-US" dirty="0">
              <a:solidFill>
                <a:srgbClr val="444444"/>
              </a:solidFill>
            </a:endParaRPr>
          </a:p>
          <a:p>
            <a:r>
              <a:rPr lang="en-US" dirty="0"/>
              <a:t>Reference examples to draw on:</a:t>
            </a:r>
            <a:endParaRPr lang="en-US" dirty="0">
              <a:solidFill>
                <a:srgbClr val="444444"/>
              </a:solidFill>
            </a:endParaRPr>
          </a:p>
          <a:p>
            <a:r>
              <a:rPr lang="en-US" dirty="0"/>
              <a:t> </a:t>
            </a:r>
            <a:endParaRPr lang="en-US" dirty="0">
              <a:solidFill>
                <a:srgbClr val="444444"/>
              </a:solidFill>
            </a:endParaRPr>
          </a:p>
          <a:p>
            <a:r>
              <a:rPr lang="en-US" dirty="0"/>
              <a:t>Robson &amp; McCartan (2016) Real World Research – guidance on developing practical and achievable proposals.</a:t>
            </a:r>
            <a:endParaRPr lang="en-US" dirty="0">
              <a:solidFill>
                <a:srgbClr val="444444"/>
              </a:solidFill>
            </a:endParaRPr>
          </a:p>
          <a:p>
            <a:r>
              <a:rPr lang="en-US" dirty="0"/>
              <a:t> </a:t>
            </a:r>
            <a:endParaRPr lang="en-US" dirty="0">
              <a:solidFill>
                <a:srgbClr val="444444"/>
              </a:solidFill>
            </a:endParaRPr>
          </a:p>
          <a:p>
            <a:r>
              <a:rPr lang="en-US" dirty="0"/>
              <a:t>Saunders et al. (2019) Research Methods for Business Students – clear frameworks for research design and justification.</a:t>
            </a:r>
            <a:endParaRPr lang="en-US" dirty="0">
              <a:solidFill>
                <a:srgbClr val="444444"/>
              </a:solidFill>
            </a:endParaRPr>
          </a:p>
          <a:p>
            <a:r>
              <a:rPr lang="en-US" dirty="0"/>
              <a:t> </a:t>
            </a:r>
            <a:endParaRPr lang="en-US" dirty="0">
              <a:solidFill>
                <a:srgbClr val="444444"/>
              </a:solidFill>
            </a:endParaRPr>
          </a:p>
          <a:p>
            <a:r>
              <a:rPr lang="en-US" dirty="0"/>
              <a:t>College of Policing (2023) – principles of evidence-based policing and ethical research in professional practice.</a:t>
            </a:r>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282137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summary!!</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708311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we talk about a research question, we’re talking about the core focus of your investigation — the single, guiding question that defines what you want to find out.</a:t>
            </a:r>
            <a:endParaRPr lang="en-US"/>
          </a:p>
          <a:p>
            <a:r>
              <a:rPr lang="en-GB" dirty="0"/>
              <a:t> </a:t>
            </a:r>
            <a:endParaRPr lang="en-GB" dirty="0">
              <a:ea typeface="Calibri"/>
              <a:cs typeface="Calibri"/>
            </a:endParaRPr>
          </a:p>
          <a:p>
            <a:r>
              <a:rPr lang="en-GB"/>
              <a:t>Think of it like an investigative hypothesis in policing: before you start gathering evidence, you identify what you’re trying to prove, disprove, or better understand. Your research question shapes every decision that follows — what data you collect, what methods you use, and how you interpret your findings.</a:t>
            </a:r>
          </a:p>
          <a:p>
            <a:r>
              <a:rPr lang="en-GB" dirty="0"/>
              <a:t> </a:t>
            </a:r>
            <a:endParaRPr lang="en-GB" dirty="0">
              <a:ea typeface="Calibri"/>
              <a:cs typeface="Calibri"/>
            </a:endParaRPr>
          </a:p>
          <a:p>
            <a:r>
              <a:rPr lang="en-GB" dirty="0"/>
              <a:t>A strong research question should be:</a:t>
            </a:r>
            <a:endParaRPr lang="en-GB" dirty="0">
              <a:ea typeface="Calibri"/>
              <a:cs typeface="Calibri"/>
            </a:endParaRPr>
          </a:p>
          <a:p>
            <a:r>
              <a:rPr lang="en-GB" dirty="0"/>
              <a:t> </a:t>
            </a:r>
            <a:endParaRPr lang="en-GB" dirty="0">
              <a:ea typeface="Calibri"/>
              <a:cs typeface="Calibri"/>
            </a:endParaRPr>
          </a:p>
          <a:p>
            <a:r>
              <a:rPr lang="en-GB" dirty="0"/>
              <a:t>Clear and focused – specific enough to be answerable within your word count and timeframe.</a:t>
            </a:r>
            <a:endParaRPr lang="en-GB" dirty="0">
              <a:ea typeface="Calibri"/>
              <a:cs typeface="Calibri"/>
            </a:endParaRPr>
          </a:p>
          <a:p>
            <a:r>
              <a:rPr lang="en-GB" dirty="0"/>
              <a:t> </a:t>
            </a:r>
            <a:endParaRPr lang="en-GB" dirty="0">
              <a:ea typeface="Calibri"/>
              <a:cs typeface="Calibri"/>
            </a:endParaRPr>
          </a:p>
          <a:p>
            <a:r>
              <a:rPr lang="en-GB" dirty="0"/>
              <a:t>Researchable – you must be able to find data or evidence to address it.</a:t>
            </a:r>
            <a:endParaRPr lang="en-GB" dirty="0">
              <a:ea typeface="Calibri"/>
              <a:cs typeface="Calibri"/>
            </a:endParaRPr>
          </a:p>
          <a:p>
            <a:r>
              <a:rPr lang="en-GB" dirty="0"/>
              <a:t> </a:t>
            </a:r>
            <a:endParaRPr lang="en-GB" dirty="0">
              <a:ea typeface="Calibri"/>
              <a:cs typeface="Calibri"/>
            </a:endParaRPr>
          </a:p>
          <a:p>
            <a:r>
              <a:rPr lang="en-GB" dirty="0"/>
              <a:t>Relevant – it should add value to policing practice, policy, or understanding.</a:t>
            </a:r>
            <a:endParaRPr lang="en-GB" dirty="0">
              <a:ea typeface="Calibri"/>
              <a:cs typeface="Calibri"/>
            </a:endParaRPr>
          </a:p>
          <a:p>
            <a:r>
              <a:rPr lang="en-GB" dirty="0"/>
              <a:t> </a:t>
            </a:r>
            <a:endParaRPr lang="en-GB" dirty="0">
              <a:ea typeface="Calibri"/>
              <a:cs typeface="Calibri"/>
            </a:endParaRPr>
          </a:p>
          <a:p>
            <a:r>
              <a:rPr lang="en-GB" dirty="0"/>
              <a:t>Analytical rather than descriptive – avoid “what” questions that simply describe; aim for “how” or “why” questions that promote evaluation and interpretation.</a:t>
            </a:r>
            <a:endParaRPr lang="en-GB" dirty="0">
              <a:ea typeface="Calibri"/>
              <a:cs typeface="Calibri"/>
            </a:endParaRPr>
          </a:p>
          <a:p>
            <a:r>
              <a:rPr lang="en-GB" dirty="0"/>
              <a:t> </a:t>
            </a:r>
            <a:endParaRPr lang="en-GB" dirty="0">
              <a:ea typeface="Calibri"/>
              <a:cs typeface="Calibri"/>
            </a:endParaRPr>
          </a:p>
          <a:p>
            <a:r>
              <a:rPr lang="en-GB" dirty="0"/>
              <a:t> </a:t>
            </a:r>
            <a:endParaRPr lang="en-GB" dirty="0">
              <a:ea typeface="Calibri"/>
              <a:cs typeface="Calibri"/>
            </a:endParaRPr>
          </a:p>
          <a:p>
            <a:r>
              <a:rPr lang="en-GB" dirty="0"/>
              <a:t>Example transformation:</a:t>
            </a:r>
            <a:endParaRPr lang="en-GB" dirty="0">
              <a:ea typeface="Calibri"/>
              <a:cs typeface="Calibri"/>
            </a:endParaRPr>
          </a:p>
          <a:p>
            <a:r>
              <a:rPr lang="en-GB" dirty="0"/>
              <a:t> </a:t>
            </a:r>
            <a:endParaRPr lang="en-GB" dirty="0">
              <a:ea typeface="Calibri"/>
              <a:cs typeface="Calibri"/>
            </a:endParaRPr>
          </a:p>
          <a:p>
            <a:r>
              <a:rPr lang="en-GB" dirty="0"/>
              <a:t>Weak: What is neighbourhood policing?</a:t>
            </a:r>
            <a:endParaRPr lang="en-GB" dirty="0">
              <a:ea typeface="Calibri"/>
              <a:cs typeface="Calibri"/>
            </a:endParaRPr>
          </a:p>
          <a:p>
            <a:r>
              <a:rPr lang="en-GB" dirty="0"/>
              <a:t> </a:t>
            </a:r>
            <a:endParaRPr lang="en-GB" dirty="0">
              <a:ea typeface="Calibri"/>
              <a:cs typeface="Calibri"/>
            </a:endParaRPr>
          </a:p>
          <a:p>
            <a:r>
              <a:rPr lang="en-GB" dirty="0"/>
              <a:t>Strong: How effective are neighbourhood policing approaches in improving community confidence in crime reporting?</a:t>
            </a:r>
            <a:endParaRPr lang="en-GB" dirty="0">
              <a:ea typeface="Calibri"/>
              <a:cs typeface="Calibri"/>
            </a:endParaRPr>
          </a:p>
          <a:p>
            <a:r>
              <a:rPr lang="en-GB" dirty="0"/>
              <a:t> </a:t>
            </a:r>
            <a:endParaRPr lang="en-GB" dirty="0">
              <a:ea typeface="Calibri"/>
              <a:cs typeface="Calibri"/>
            </a:endParaRPr>
          </a:p>
          <a:p>
            <a:r>
              <a:rPr lang="en-GB" dirty="0"/>
              <a:t> </a:t>
            </a:r>
            <a:endParaRPr lang="en-GB" dirty="0">
              <a:ea typeface="Calibri"/>
              <a:cs typeface="Calibri"/>
            </a:endParaRPr>
          </a:p>
          <a:p>
            <a:r>
              <a:rPr lang="en-GB" dirty="0"/>
              <a:t>Encourage students to reflect critically on why their question matters — who benefits from the answer, and how it might inform professional practice.</a:t>
            </a:r>
            <a:endParaRPr lang="en-GB" dirty="0">
              <a:ea typeface="Calibri"/>
              <a:cs typeface="Calibri"/>
            </a:endParaRPr>
          </a:p>
          <a:p>
            <a:r>
              <a:rPr lang="en-GB" dirty="0"/>
              <a:t> </a:t>
            </a:r>
            <a:endParaRPr lang="en-GB" dirty="0">
              <a:ea typeface="Calibri"/>
              <a:cs typeface="Calibri"/>
            </a:endParaRPr>
          </a:p>
          <a:p>
            <a:r>
              <a:rPr lang="en-GB" dirty="0"/>
              <a:t>Suggested question to ask students: </a:t>
            </a:r>
            <a:endParaRPr lang="en-GB" dirty="0">
              <a:ea typeface="Calibri"/>
              <a:cs typeface="Calibri"/>
            </a:endParaRPr>
          </a:p>
          <a:p>
            <a:r>
              <a:rPr lang="en-GB" dirty="0"/>
              <a:t>“If your topic was investigative interviewing or digital forensics, how could you refine your question so that it invites evaluation rather than description?”</a:t>
            </a:r>
            <a:endParaRPr lang="en-GB" dirty="0">
              <a:ea typeface="Calibri"/>
              <a:cs typeface="Calibri"/>
            </a:endParaRPr>
          </a:p>
          <a:p>
            <a:r>
              <a:rPr lang="en-GB" dirty="0"/>
              <a:t>Reference examples to mention if needed:</a:t>
            </a:r>
            <a:endParaRPr lang="en-GB" dirty="0">
              <a:ea typeface="Calibri"/>
              <a:cs typeface="Calibri"/>
            </a:endParaRPr>
          </a:p>
          <a:p>
            <a:r>
              <a:rPr lang="en-GB" dirty="0"/>
              <a:t> </a:t>
            </a:r>
            <a:endParaRPr lang="en-GB" dirty="0">
              <a:ea typeface="Calibri"/>
              <a:cs typeface="Calibri"/>
            </a:endParaRPr>
          </a:p>
          <a:p>
            <a:r>
              <a:rPr lang="en-GB" dirty="0"/>
              <a:t>Saunders et al. (2019) Research Methods for Business Students – for structuring and refining research questions.</a:t>
            </a:r>
            <a:endParaRPr lang="en-GB" dirty="0">
              <a:ea typeface="Calibri"/>
              <a:cs typeface="Calibri"/>
            </a:endParaRPr>
          </a:p>
          <a:p>
            <a:r>
              <a:rPr lang="en-GB" dirty="0"/>
              <a:t> </a:t>
            </a:r>
            <a:endParaRPr lang="en-GB" dirty="0">
              <a:ea typeface="Calibri"/>
              <a:cs typeface="Calibri"/>
            </a:endParaRPr>
          </a:p>
          <a:p>
            <a:r>
              <a:rPr lang="en-GB" dirty="0"/>
              <a:t>Robson &amp; McCartan (2016) Real World Research – practical guidance for applied fields like policing.</a:t>
            </a:r>
            <a:endParaRPr lang="en-GB" dirty="0">
              <a:ea typeface="Calibri"/>
              <a:cs typeface="Calibri"/>
            </a:endParaRPr>
          </a:p>
          <a:p>
            <a:r>
              <a:rPr lang="en-GB" dirty="0"/>
              <a:t> </a:t>
            </a:r>
            <a:endParaRPr lang="en-GB" dirty="0">
              <a:ea typeface="Calibri"/>
              <a:cs typeface="Calibri"/>
            </a:endParaRPr>
          </a:p>
          <a:p>
            <a:r>
              <a:rPr lang="en-GB" dirty="0"/>
              <a:t>College of Policing (2023) – guidance on evidence-based policing and defining research priorities.</a:t>
            </a: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Words that External Examiners like </a:t>
            </a:r>
          </a:p>
          <a:p>
            <a:r>
              <a:rPr lang="en-GB" dirty="0"/>
              <a:t>Critical/critically</a:t>
            </a:r>
          </a:p>
          <a:p>
            <a:r>
              <a:rPr lang="en-GB" dirty="0"/>
              <a:t>Analysis/Analyse</a:t>
            </a:r>
          </a:p>
          <a:p>
            <a:r>
              <a:rPr lang="en-GB" dirty="0"/>
              <a:t>Evaluation/Evaluate</a:t>
            </a:r>
          </a:p>
          <a:p>
            <a:r>
              <a:rPr lang="en-GB" dirty="0"/>
              <a:t>Synthesis/synthesise - </a:t>
            </a:r>
            <a:r>
              <a:rPr lang="en-GB" b="0" i="0" dirty="0">
                <a:solidFill>
                  <a:srgbClr val="202124"/>
                </a:solidFill>
                <a:effectLst/>
                <a:latin typeface="arial" panose="020B0604020202020204" pitchFamily="34" charset="0"/>
              </a:rPr>
              <a:t>A synthesis is </a:t>
            </a:r>
            <a:r>
              <a:rPr lang="en-GB" b="1" i="0" dirty="0">
                <a:solidFill>
                  <a:srgbClr val="202124"/>
                </a:solidFill>
                <a:effectLst/>
                <a:latin typeface="arial" panose="020B0604020202020204" pitchFamily="34" charset="0"/>
              </a:rPr>
              <a:t>a written discussion incorporating support from several sources of differing views</a:t>
            </a:r>
            <a:r>
              <a:rPr lang="en-GB" b="0" i="0" dirty="0">
                <a:solidFill>
                  <a:srgbClr val="202124"/>
                </a:solidFill>
                <a:effectLst/>
                <a:latin typeface="arial" panose="020B0604020202020204" pitchFamily="34" charset="0"/>
              </a:rPr>
              <a:t>. This type of assignment requires that you examine a variety of sources and identify their relationship to your dissertation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Objectives should not be </a:t>
            </a:r>
          </a:p>
          <a:p>
            <a:r>
              <a:rPr lang="en-GB" dirty="0"/>
              <a:t>Too vague or broad in scope – aims are often over-optimistic of what the project can achieve</a:t>
            </a:r>
          </a:p>
          <a:p>
            <a:r>
              <a:rPr lang="en-GB" dirty="0"/>
              <a:t>Repeat each other in different terms</a:t>
            </a:r>
          </a:p>
          <a:p>
            <a:r>
              <a:rPr lang="en-GB" dirty="0"/>
              <a:t>Be a list o </a:t>
            </a:r>
            <a:r>
              <a:rPr lang="en-GB" dirty="0" err="1"/>
              <a:t>fthings</a:t>
            </a:r>
            <a:r>
              <a:rPr lang="en-GB" dirty="0"/>
              <a:t> related to an unspecified way to your topic</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literature review is more than just a summary of articles or books—it’s a critical exploration of what’s already known about your chosen topic. It helps you to identify patterns, debates, and gaps in existing knowledge, showing where your own investigation or research can contribute something new.</a:t>
            </a:r>
          </a:p>
          <a:p>
            <a:r>
              <a:rPr lang="en-US" dirty="0"/>
              <a:t> </a:t>
            </a:r>
            <a:endParaRPr lang="en-GB"/>
          </a:p>
          <a:p>
            <a:r>
              <a:rPr lang="en-US"/>
              <a:t>In policing and investigations, think of it like building a case file: before you act, you gather and assess all the available evidence. The literature review is that stage of your academic investigation—it allows you to weigh up what’s credible, what’s missing, and where contradictions lie.</a:t>
            </a:r>
            <a:endParaRPr lang="en-GB"/>
          </a:p>
          <a:p>
            <a:r>
              <a:rPr lang="en-US" dirty="0"/>
              <a:t> </a:t>
            </a:r>
            <a:endParaRPr lang="en-GB"/>
          </a:p>
          <a:p>
            <a:r>
              <a:rPr lang="en-US" dirty="0"/>
              <a:t>When preparing your own review, aim to:</a:t>
            </a:r>
            <a:endParaRPr lang="en-GB"/>
          </a:p>
          <a:p>
            <a:r>
              <a:rPr lang="en-US" dirty="0"/>
              <a:t> </a:t>
            </a:r>
            <a:endParaRPr lang="en-GB"/>
          </a:p>
          <a:p>
            <a:r>
              <a:rPr lang="en-US" dirty="0" err="1"/>
              <a:t>Summarise</a:t>
            </a:r>
            <a:r>
              <a:rPr lang="en-US" dirty="0"/>
              <a:t> key sources concisely.</a:t>
            </a:r>
            <a:endParaRPr lang="en-GB"/>
          </a:p>
          <a:p>
            <a:r>
              <a:rPr lang="en-US" dirty="0"/>
              <a:t> </a:t>
            </a:r>
            <a:endParaRPr lang="en-GB"/>
          </a:p>
          <a:p>
            <a:r>
              <a:rPr lang="en-US" dirty="0"/>
              <a:t>Compare differing perspectives—don’t just list them.</a:t>
            </a:r>
            <a:endParaRPr lang="en-GB"/>
          </a:p>
          <a:p>
            <a:r>
              <a:rPr lang="en-US" dirty="0"/>
              <a:t> </a:t>
            </a:r>
            <a:endParaRPr lang="en-GB"/>
          </a:p>
          <a:p>
            <a:r>
              <a:rPr lang="en-US" dirty="0"/>
              <a:t>Critically evaluate the quality, relevance, and limitations of previous research.</a:t>
            </a:r>
            <a:endParaRPr lang="en-GB"/>
          </a:p>
          <a:p>
            <a:r>
              <a:rPr lang="en-US" dirty="0"/>
              <a:t> </a:t>
            </a:r>
            <a:endParaRPr lang="en-GB"/>
          </a:p>
          <a:p>
            <a:r>
              <a:rPr lang="en-US" dirty="0"/>
              <a:t>Synthesize ideas to show the overall picture in your chosen field.</a:t>
            </a:r>
            <a:endParaRPr lang="en-GB"/>
          </a:p>
          <a:p>
            <a:r>
              <a:rPr lang="en-US" dirty="0"/>
              <a:t> </a:t>
            </a:r>
            <a:endParaRPr lang="en-GB"/>
          </a:p>
          <a:p>
            <a:r>
              <a:rPr lang="en-US" dirty="0"/>
              <a:t> </a:t>
            </a:r>
            <a:endParaRPr lang="en-GB"/>
          </a:p>
          <a:p>
            <a:r>
              <a:rPr lang="en-US" dirty="0"/>
              <a:t>A strong literature review demonstrates your understanding of context—why your investigation matters, and how it builds upon or challenges what’s been done before.</a:t>
            </a:r>
            <a:endParaRPr lang="en-GB"/>
          </a:p>
          <a:p>
            <a:r>
              <a:rPr lang="en-US" dirty="0"/>
              <a:t> </a:t>
            </a:r>
            <a:endParaRPr lang="en-GB"/>
          </a:p>
          <a:p>
            <a:endParaRPr lang="en-US" dirty="0">
              <a:ea typeface="Calibri"/>
              <a:cs typeface="Calibri"/>
            </a:endParaRPr>
          </a:p>
          <a:p>
            <a:r>
              <a:rPr lang="en-US" dirty="0"/>
              <a:t> </a:t>
            </a:r>
            <a:endParaRPr lang="en-GB"/>
          </a:p>
          <a:p>
            <a:r>
              <a:rPr lang="en-US" dirty="0"/>
              <a:t>“If you were preparing a literature review on investigative interviewing, what types of sources would you </a:t>
            </a:r>
            <a:r>
              <a:rPr lang="en-US" dirty="0" err="1"/>
              <a:t>prioritise</a:t>
            </a:r>
            <a:r>
              <a:rPr lang="en-US" dirty="0"/>
              <a:t>, and how would you decide which are credible?”</a:t>
            </a:r>
            <a:endParaRPr lang="en-GB" dirty="0"/>
          </a:p>
          <a:p>
            <a:r>
              <a:rPr lang="en-US" dirty="0"/>
              <a:t>  </a:t>
            </a:r>
            <a:endParaRPr lang="en-GB" dirty="0"/>
          </a:p>
          <a:p>
            <a:r>
              <a:rPr lang="en-US" dirty="0"/>
              <a:t> </a:t>
            </a:r>
            <a:endParaRPr lang="en-GB"/>
          </a:p>
          <a:p>
            <a:r>
              <a:rPr lang="en-US" dirty="0"/>
              <a:t>Reference examples to prompt discussion:</a:t>
            </a:r>
            <a:endParaRPr lang="en-GB"/>
          </a:p>
          <a:p>
            <a:r>
              <a:rPr lang="en-US" dirty="0"/>
              <a:t> </a:t>
            </a:r>
            <a:endParaRPr lang="en-GB"/>
          </a:p>
          <a:p>
            <a:r>
              <a:rPr lang="en-US" dirty="0"/>
              <a:t>Clarke &amp; Milne (2001) – Evaluating investigative interviewing training.</a:t>
            </a:r>
            <a:endParaRPr lang="en-GB"/>
          </a:p>
          <a:p>
            <a:r>
              <a:rPr lang="en-US" dirty="0"/>
              <a:t> </a:t>
            </a:r>
            <a:endParaRPr lang="en-GB"/>
          </a:p>
          <a:p>
            <a:r>
              <a:rPr lang="en-US" dirty="0"/>
              <a:t>College of Policing (2023) – </a:t>
            </a:r>
            <a:r>
              <a:rPr lang="en-US" err="1"/>
              <a:t>Authorised</a:t>
            </a:r>
            <a:r>
              <a:rPr lang="en-US" dirty="0"/>
              <a:t> Professional Practice (APP) on investigation.</a:t>
            </a:r>
          </a:p>
          <a:p>
            <a:endParaRPr lang="en-US" dirty="0">
              <a:ea typeface="Calibri"/>
              <a:cs typeface="Calibri"/>
            </a:endParaRPr>
          </a:p>
          <a:p>
            <a:r>
              <a:rPr lang="en-US" dirty="0"/>
              <a:t>Loftus (2005) – Research on memory reliability in eyewitness testimony.</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8988984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is very important as it provides an overview of how you are going to carryout your research or how you plan to address your research question</a:t>
            </a:r>
          </a:p>
          <a:p>
            <a:r>
              <a:rPr lang="en-GB" dirty="0"/>
              <a:t>It will provide a plan of your work and describe the activities you feel are necessary to complete your project</a:t>
            </a:r>
          </a:p>
          <a:p>
            <a:r>
              <a:rPr lang="en-GB" dirty="0"/>
              <a:t>It should contain sufficient information </a:t>
            </a:r>
            <a:r>
              <a:rPr lang="en-GB" dirty="0" err="1"/>
              <a:t>fo</a:t>
            </a:r>
            <a:r>
              <a:rPr lang="en-GB" dirty="0"/>
              <a:t> the marker to determine whether the methodology is sound and appropriate</a:t>
            </a:r>
          </a:p>
          <a:p>
            <a:r>
              <a:rPr lang="en-GB" dirty="0"/>
              <a:t>In this section you should make a case to show that your approach is the most appropriate and valid way of addressing the research question.</a:t>
            </a:r>
          </a:p>
          <a:p>
            <a:endParaRPr lang="en-GB" dirty="0"/>
          </a:p>
          <a:p>
            <a:r>
              <a:rPr lang="en-GB" dirty="0"/>
              <a:t>NO RESULTS are given at the proposal stage as you haven’t started on it yet – however you need to give some idea about what kind of data you will be collecting and what statistical procedures will be used in order to answer the question</a:t>
            </a:r>
          </a:p>
          <a:p>
            <a:endParaRPr lang="en-GB" dirty="0"/>
          </a:p>
          <a:p>
            <a:r>
              <a:rPr lang="en-GB" dirty="0"/>
              <a:t>Ethical issues and risks – you may mention the limitations and weaknesses of the research which may justify some issues that will occur ( e.g. COVID)</a:t>
            </a:r>
          </a:p>
          <a:p>
            <a:r>
              <a:rPr lang="en-GB" dirty="0"/>
              <a:t>Every student will be required to submit an ethics form – so its relevant to highlight any issues you may have at this early stage and which can be addressed when you submit your ethics form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1473349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we talk about outcomes in your dissertation or research project, we’re referring to the results and implications of your investigation — what your research has found, and what difference it makes.</a:t>
            </a:r>
          </a:p>
          <a:p>
            <a:r>
              <a:rPr lang="en-US" dirty="0"/>
              <a:t> </a:t>
            </a:r>
            <a:endParaRPr lang="en-GB" dirty="0"/>
          </a:p>
          <a:p>
            <a:r>
              <a:rPr lang="en-US" dirty="0"/>
              <a:t>Think of this as the conclusion stage of an investigation: you’ve gathered the evidence, </a:t>
            </a:r>
            <a:r>
              <a:rPr lang="en-US" dirty="0" err="1"/>
              <a:t>analysed</a:t>
            </a:r>
            <a:r>
              <a:rPr lang="en-US" dirty="0"/>
              <a:t> it, and now you’re presenting what it tells you — not just in raw findings, but in meaning and consequence.</a:t>
            </a:r>
            <a:endParaRPr lang="en-GB" dirty="0"/>
          </a:p>
          <a:p>
            <a:r>
              <a:rPr lang="en-US" dirty="0"/>
              <a:t> </a:t>
            </a:r>
            <a:endParaRPr lang="en-GB" dirty="0"/>
          </a:p>
          <a:p>
            <a:r>
              <a:rPr lang="en-US" dirty="0"/>
              <a:t>Your outcomes should:</a:t>
            </a:r>
            <a:endParaRPr lang="en-GB" dirty="0"/>
          </a:p>
          <a:p>
            <a:r>
              <a:rPr lang="en-US" dirty="0"/>
              <a:t> </a:t>
            </a:r>
            <a:endParaRPr lang="en-GB" dirty="0"/>
          </a:p>
          <a:p>
            <a:r>
              <a:rPr lang="en-US" dirty="0"/>
              <a:t>1. Directly answer your research question – show clearly how your findings address the aims and objectives you set at the start.</a:t>
            </a:r>
            <a:endParaRPr lang="en-GB" dirty="0"/>
          </a:p>
          <a:p>
            <a:r>
              <a:rPr lang="en-US" dirty="0"/>
              <a:t> </a:t>
            </a:r>
            <a:endParaRPr lang="en-GB" dirty="0"/>
          </a:p>
          <a:p>
            <a:r>
              <a:rPr lang="en-US" dirty="0"/>
              <a:t> </a:t>
            </a:r>
            <a:endParaRPr lang="en-GB" dirty="0"/>
          </a:p>
          <a:p>
            <a:r>
              <a:rPr lang="en-US" dirty="0"/>
              <a:t>2. Demonstrate critical understanding – don’t just report data; interpret it, highlight patterns, and discuss why it matters.</a:t>
            </a:r>
            <a:endParaRPr lang="en-GB" dirty="0"/>
          </a:p>
          <a:p>
            <a:r>
              <a:rPr lang="en-US" dirty="0"/>
              <a:t> </a:t>
            </a:r>
            <a:endParaRPr lang="en-GB" dirty="0"/>
          </a:p>
          <a:p>
            <a:r>
              <a:rPr lang="en-US" dirty="0"/>
              <a:t> </a:t>
            </a:r>
            <a:endParaRPr lang="en-GB" dirty="0"/>
          </a:p>
          <a:p>
            <a:r>
              <a:rPr lang="en-US" dirty="0"/>
              <a:t>3. Acknowledge limitations – real-world research always has boundaries; be transparent about what could have influenced your results.</a:t>
            </a:r>
            <a:endParaRPr lang="en-GB" dirty="0"/>
          </a:p>
          <a:p>
            <a:r>
              <a:rPr lang="en-US" dirty="0"/>
              <a:t> </a:t>
            </a:r>
            <a:endParaRPr lang="en-GB" dirty="0"/>
          </a:p>
          <a:p>
            <a:r>
              <a:rPr lang="en-US" dirty="0"/>
              <a:t> </a:t>
            </a:r>
            <a:endParaRPr lang="en-GB" dirty="0"/>
          </a:p>
          <a:p>
            <a:r>
              <a:rPr lang="en-US" dirty="0"/>
              <a:t>4. Show relevance to professional practice – link your conclusions to how they can improve policing, investigation, or decision-making.</a:t>
            </a:r>
            <a:endParaRPr lang="en-GB" dirty="0"/>
          </a:p>
          <a:p>
            <a:r>
              <a:rPr lang="en-US" dirty="0"/>
              <a:t> </a:t>
            </a:r>
            <a:endParaRPr lang="en-GB" dirty="0"/>
          </a:p>
          <a:p>
            <a:r>
              <a:rPr lang="en-US" dirty="0"/>
              <a:t> </a:t>
            </a:r>
            <a:endParaRPr lang="en-GB" dirty="0"/>
          </a:p>
          <a:p>
            <a:r>
              <a:rPr lang="en-US"/>
              <a:t>Encourage students to see their outcomes as an opportunity to contribute back to the profession — to turn evidence into action. Even small-scale projects can influence thinking, challenge assumptions, or inform local practice.</a:t>
            </a:r>
          </a:p>
          <a:p>
            <a:r>
              <a:rPr lang="en-US"/>
              <a:t>“How might your research outcomes be used to influence operational practice or policy in your area of policing?”</a:t>
            </a:r>
          </a:p>
          <a:p>
            <a:r>
              <a:rPr lang="en-US" dirty="0"/>
              <a:t> </a:t>
            </a:r>
            <a:endParaRPr lang="en-US" dirty="0">
              <a:ea typeface="Calibri"/>
              <a:cs typeface="Calibri"/>
            </a:endParaRPr>
          </a:p>
          <a:p>
            <a:r>
              <a:rPr lang="en-US" dirty="0"/>
              <a:t>Reference examples to illustrate outcomes in practice:</a:t>
            </a:r>
            <a:endParaRPr lang="en-US" dirty="0">
              <a:ea typeface="Calibri"/>
              <a:cs typeface="Calibri"/>
            </a:endParaRPr>
          </a:p>
          <a:p>
            <a:r>
              <a:rPr lang="en-US" dirty="0"/>
              <a:t> </a:t>
            </a:r>
            <a:endParaRPr lang="en-US" dirty="0">
              <a:ea typeface="Calibri"/>
              <a:cs typeface="Calibri"/>
            </a:endParaRPr>
          </a:p>
          <a:p>
            <a:r>
              <a:rPr lang="en-US" dirty="0"/>
              <a:t>College of Policing (2023) – What Works Centre for Crime Reduction outcomes and evaluation guidance.</a:t>
            </a:r>
            <a:endParaRPr lang="en-US" dirty="0">
              <a:ea typeface="Calibri"/>
              <a:cs typeface="Calibri"/>
            </a:endParaRPr>
          </a:p>
          <a:p>
            <a:r>
              <a:rPr lang="en-US" dirty="0"/>
              <a:t> </a:t>
            </a:r>
            <a:endParaRPr lang="en-US" dirty="0">
              <a:ea typeface="Calibri"/>
              <a:cs typeface="Calibri"/>
            </a:endParaRPr>
          </a:p>
          <a:p>
            <a:r>
              <a:rPr lang="en-US" dirty="0"/>
              <a:t>Sherman, L. (2013) The Rise of Evidence-Based Policing – examples of turning research findings into practice.</a:t>
            </a:r>
            <a:endParaRPr lang="en-US" dirty="0">
              <a:ea typeface="Calibri"/>
              <a:cs typeface="Calibri"/>
            </a:endParaRPr>
          </a:p>
          <a:p>
            <a:r>
              <a:rPr lang="en-US" dirty="0"/>
              <a:t> </a:t>
            </a:r>
            <a:endParaRPr lang="en-US" dirty="0">
              <a:ea typeface="Calibri"/>
              <a:cs typeface="Calibri"/>
            </a:endParaRPr>
          </a:p>
          <a:p>
            <a:r>
              <a:rPr lang="en-US" dirty="0" err="1"/>
              <a:t>Neyroud</a:t>
            </a:r>
            <a:r>
              <a:rPr lang="en-US" dirty="0"/>
              <a:t>, P. (2017) – reflections on linking police research outcomes to </a:t>
            </a:r>
            <a:r>
              <a:rPr lang="en-US" dirty="0" err="1"/>
              <a:t>organisational</a:t>
            </a:r>
            <a:r>
              <a:rPr lang="en-US" dirty="0"/>
              <a:t> change.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8619941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tmp"/></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7424" y="1460841"/>
            <a:ext cx="10363200" cy="3179507"/>
          </a:xfrm>
        </p:spPr>
        <p:txBody>
          <a:bodyPr>
            <a:normAutofit/>
          </a:bodyPr>
          <a:lstStyle/>
          <a:p>
            <a:br>
              <a:rPr lang="en-GB" b="1" dirty="0">
                <a:solidFill>
                  <a:schemeClr val="bg1"/>
                </a:solidFill>
              </a:rPr>
            </a:br>
            <a:r>
              <a:rPr lang="en-GB" b="1" dirty="0" err="1">
                <a:solidFill>
                  <a:srgbClr val="0070C0"/>
                </a:solidFill>
              </a:rPr>
              <a:t>Cyflwyniad</a:t>
            </a:r>
            <a:r>
              <a:rPr lang="en-GB" b="1" dirty="0">
                <a:solidFill>
                  <a:srgbClr val="0070C0"/>
                </a:solidFill>
              </a:rPr>
              <a:t> </a:t>
            </a:r>
            <a:r>
              <a:rPr lang="en-GB" b="1" dirty="0" err="1">
                <a:solidFill>
                  <a:srgbClr val="0070C0"/>
                </a:solidFill>
              </a:rPr>
              <a:t>Modiwl</a:t>
            </a:r>
            <a:r>
              <a:rPr lang="en-GB" b="1" dirty="0">
                <a:solidFill>
                  <a:srgbClr val="0070C0"/>
                </a:solidFill>
              </a:rPr>
              <a:t> </a:t>
            </a:r>
            <a:r>
              <a:rPr lang="en-GB" b="1" dirty="0" err="1">
                <a:solidFill>
                  <a:srgbClr val="0070C0"/>
                </a:solidFill>
              </a:rPr>
              <a:t>Traethawd</a:t>
            </a:r>
            <a:r>
              <a:rPr lang="en-GB" b="1" dirty="0">
                <a:solidFill>
                  <a:srgbClr val="0070C0"/>
                </a:solidFill>
              </a:rPr>
              <a:t> Hir</a:t>
            </a:r>
            <a:br>
              <a:rPr lang="en-GB" b="1" dirty="0">
                <a:solidFill>
                  <a:schemeClr val="bg1"/>
                </a:solidFill>
              </a:rPr>
            </a:br>
            <a:r>
              <a:rPr lang="en-GB" b="1" dirty="0">
                <a:solidFill>
                  <a:schemeClr val="bg1"/>
                </a:solidFill>
              </a:rPr>
              <a:t>Dissertation Module Introduction</a:t>
            </a:r>
            <a:br>
              <a:rPr lang="en-GB" b="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err="1">
                <a:solidFill>
                  <a:schemeClr val="bg1"/>
                </a:solidFill>
              </a:rPr>
              <a:t>Deilliannau</a:t>
            </a:r>
            <a:r>
              <a:rPr lang="en-GB" dirty="0">
                <a:solidFill>
                  <a:schemeClr val="bg1"/>
                </a:solidFill>
              </a:rPr>
              <a:t> </a:t>
            </a:r>
            <a:r>
              <a:rPr lang="en-GB" dirty="0" err="1">
                <a:solidFill>
                  <a:schemeClr val="bg1"/>
                </a:solidFill>
              </a:rPr>
              <a:t>dysgu</a:t>
            </a:r>
            <a:r>
              <a:rPr lang="en-GB" dirty="0">
                <a:solidFill>
                  <a:schemeClr val="bg1"/>
                </a:solidFill>
              </a:rPr>
              <a:t> - 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vert="horz" lIns="91440" tIns="45720" rIns="91440" bIns="45720" rtlCol="0" anchor="t">
            <a:normAutofit/>
          </a:bodyPr>
          <a:lstStyle/>
          <a:p>
            <a:r>
              <a:rPr lang="en-GB" dirty="0"/>
              <a:t>Provide an overview of the Dissertation/Research project module</a:t>
            </a:r>
          </a:p>
          <a:p>
            <a:r>
              <a:rPr lang="en-GB" dirty="0"/>
              <a:t>Explain the requirements of a ‘Dissertation/Research proposal’</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normAutofit fontScale="90000"/>
          </a:bodyPr>
          <a:lstStyle/>
          <a:p>
            <a:r>
              <a:rPr lang="en-GB" dirty="0" err="1">
                <a:solidFill>
                  <a:schemeClr val="bg1"/>
                </a:solidFill>
              </a:rPr>
              <a:t>Cyflwyniad</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modiwl</a:t>
            </a:r>
            <a:r>
              <a:rPr lang="en-GB" dirty="0">
                <a:solidFill>
                  <a:schemeClr val="bg1"/>
                </a:solidFill>
              </a:rPr>
              <a:t> - Module Introduction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pPr marL="0" indent="0">
              <a:buNone/>
            </a:pPr>
            <a:r>
              <a:rPr lang="en-GB" dirty="0"/>
              <a:t>What is a dissertation?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a:bodyPr>
          <a:lstStyle/>
          <a:p>
            <a:r>
              <a:rPr lang="en-GB" dirty="0"/>
              <a:t>‘</a:t>
            </a:r>
            <a:r>
              <a:rPr lang="en-GB" i="1" dirty="0">
                <a:solidFill>
                  <a:srgbClr val="0070C0"/>
                </a:solidFill>
              </a:rPr>
              <a:t>A long essay on a particular subject, especially written for a university degree’</a:t>
            </a:r>
          </a:p>
          <a:p>
            <a:r>
              <a:rPr lang="en-GB" dirty="0"/>
              <a:t>‘</a:t>
            </a:r>
            <a:r>
              <a:rPr lang="en-GB" i="1" dirty="0">
                <a:solidFill>
                  <a:srgbClr val="002060"/>
                </a:solidFill>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a:blip r:embed="rId3"/>
          <a:stretch>
            <a:fillRect/>
          </a:stretch>
        </p:blipFill>
        <p:spPr>
          <a:xfrm>
            <a:off x="1635125" y="2436054"/>
            <a:ext cx="3173942" cy="2474175"/>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rgbClr val="002060"/>
          </a:solidFill>
        </p:spPr>
        <p:txBody>
          <a:bodyPr>
            <a:normAutofit/>
          </a:bodyPr>
          <a:lstStyle/>
          <a:p>
            <a:r>
              <a:rPr lang="en-GB" dirty="0">
                <a:solidFill>
                  <a:schemeClr val="bg1"/>
                </a:solidFill>
              </a:rPr>
              <a:t>Degree Programme – dissertation/project</a:t>
            </a:r>
          </a:p>
        </p:txBody>
      </p:sp>
      <p:sp>
        <p:nvSpPr>
          <p:cNvPr id="5" name="Content Placeholder 4">
            <a:extLst>
              <a:ext uri="{FF2B5EF4-FFF2-40B4-BE49-F238E27FC236}">
                <a16:creationId xmlns:a16="http://schemas.microsoft.com/office/drawing/2014/main" id="{BFECC604-6C3D-4417-ADD9-38375DBEBE05}"/>
              </a:ext>
            </a:extLst>
          </p:cNvPr>
          <p:cNvSpPr>
            <a:spLocks noGrp="1"/>
          </p:cNvSpPr>
          <p:nvPr>
            <p:ph sz="half" idx="1"/>
          </p:nvPr>
        </p:nvSpPr>
        <p:spPr/>
        <p:txBody>
          <a:bodyPr>
            <a:normAutofit fontScale="92500"/>
          </a:bodyPr>
          <a:lstStyle/>
          <a:p>
            <a:r>
              <a:rPr lang="en-GB" b="1" dirty="0"/>
              <a:t>Aim</a:t>
            </a:r>
            <a:r>
              <a:rPr lang="en-GB" dirty="0"/>
              <a:t> – </a:t>
            </a:r>
            <a:r>
              <a:rPr lang="en-GB" sz="2400" i="1" dirty="0"/>
              <a:t>to enable students to undertake a major project of their choice, that includes research and enquiry into investigative practice, demonstrating conceptual and critical thinking, analysis, synthesis and evaluation of assumptions, abstract concepts and data through research design with a view to communicate their conclusions clearly to specialist and non-specialist audiences. </a:t>
            </a:r>
          </a:p>
        </p:txBody>
      </p:sp>
      <p:pic>
        <p:nvPicPr>
          <p:cNvPr id="7" name="Content Placeholder 6">
            <a:extLst>
              <a:ext uri="{FF2B5EF4-FFF2-40B4-BE49-F238E27FC236}">
                <a16:creationId xmlns:a16="http://schemas.microsoft.com/office/drawing/2014/main" id="{3529B6F9-F4B2-4B6F-AA3F-6E4E350B70E6}"/>
              </a:ext>
            </a:extLst>
          </p:cNvPr>
          <p:cNvPicPr>
            <a:picLocks noGrp="1" noChangeAspect="1"/>
          </p:cNvPicPr>
          <p:nvPr>
            <p:ph sz="half" idx="2"/>
          </p:nvPr>
        </p:nvPicPr>
        <p:blipFill>
          <a:blip r:embed="rId3"/>
          <a:stretch>
            <a:fillRect/>
          </a:stretch>
        </p:blipFill>
        <p:spPr>
          <a:xfrm>
            <a:off x="6435140" y="1803224"/>
            <a:ext cx="5147260" cy="3425268"/>
          </a:xfrm>
          <a:prstGeom prst="rect">
            <a:avLst/>
          </a:prstGeom>
        </p:spPr>
      </p:pic>
    </p:spTree>
    <p:extLst>
      <p:ext uri="{BB962C8B-B14F-4D97-AF65-F5344CB8AC3E}">
        <p14:creationId xmlns:p14="http://schemas.microsoft.com/office/powerpoint/2010/main" val="1250344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solidFill>
            <a:srgbClr val="002060"/>
          </a:solidFill>
        </p:spPr>
        <p:txBody>
          <a:bodyPr>
            <a:normAutofit fontScale="90000"/>
          </a:bodyPr>
          <a:lstStyle/>
          <a:p>
            <a:r>
              <a:rPr lang="en-GB" dirty="0">
                <a:solidFill>
                  <a:schemeClr val="bg1"/>
                </a:solidFill>
              </a:rPr>
              <a:t>Advantages of undertaking a project/dissertation</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p:txBody>
          <a:bodyPr/>
          <a:lstStyle/>
          <a:p>
            <a:r>
              <a:rPr lang="en-GB" dirty="0"/>
              <a:t>Opportunity for you to identify and learn more about a particular topic that interest you</a:t>
            </a:r>
          </a:p>
          <a:p>
            <a:r>
              <a:rPr lang="en-GB" dirty="0"/>
              <a:t>Personal development within a specialisation  - current/future</a:t>
            </a:r>
          </a:p>
          <a:p>
            <a:r>
              <a:rPr lang="en-GB" dirty="0"/>
              <a:t>Personal Ownership</a:t>
            </a:r>
          </a:p>
          <a:p>
            <a:r>
              <a:rPr lang="en-GB" dirty="0"/>
              <a:t>Allocated supervisor</a:t>
            </a:r>
          </a:p>
        </p:txBody>
      </p:sp>
    </p:spTree>
    <p:extLst>
      <p:ext uri="{BB962C8B-B14F-4D97-AF65-F5344CB8AC3E}">
        <p14:creationId xmlns:p14="http://schemas.microsoft.com/office/powerpoint/2010/main" val="186184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solidFill>
            <a:srgbClr val="002060"/>
          </a:solidFill>
        </p:spPr>
        <p:txBody>
          <a:bodyPr/>
          <a:lstStyle/>
          <a:p>
            <a:r>
              <a:rPr lang="en-GB" dirty="0">
                <a:solidFill>
                  <a:schemeClr val="bg1"/>
                </a:solidFill>
              </a:rPr>
              <a:t>The Assignment Brief</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p:txBody>
          <a:bodyPr vert="horz" lIns="91440" tIns="45720" rIns="91440" bIns="45720" rtlCol="0" anchor="t">
            <a:normAutofit fontScale="92500" lnSpcReduction="10000"/>
          </a:bodyPr>
          <a:lstStyle/>
          <a:p>
            <a:r>
              <a:rPr lang="en-GB" dirty="0"/>
              <a:t>Write a 10,000 word project ( BSc Professional Investigation)</a:t>
            </a:r>
          </a:p>
          <a:p>
            <a:r>
              <a:rPr lang="en-GB" dirty="0"/>
              <a:t>Write a 8,000  word project (BSc Operational Policing)</a:t>
            </a:r>
          </a:p>
          <a:p>
            <a:r>
              <a:rPr lang="en-GB" dirty="0"/>
              <a:t>Based on a topic of your choice – relevant to your degree programme</a:t>
            </a:r>
          </a:p>
          <a:p>
            <a:r>
              <a:rPr lang="en-GB" dirty="0"/>
              <a:t>3 parts to complete:</a:t>
            </a:r>
          </a:p>
          <a:p>
            <a:pPr lvl="1"/>
            <a:r>
              <a:rPr lang="en-GB" dirty="0"/>
              <a:t>Project proposal – 1500 words</a:t>
            </a:r>
          </a:p>
          <a:p>
            <a:pPr lvl="1"/>
            <a:r>
              <a:rPr lang="en-GB" dirty="0"/>
              <a:t>Ethics  – 500 words</a:t>
            </a:r>
          </a:p>
          <a:p>
            <a:pPr lvl="1"/>
            <a:r>
              <a:rPr lang="en-GB" dirty="0"/>
              <a:t>The project  – 8000 words</a:t>
            </a:r>
          </a:p>
        </p:txBody>
      </p:sp>
    </p:spTree>
    <p:extLst>
      <p:ext uri="{BB962C8B-B14F-4D97-AF65-F5344CB8AC3E}">
        <p14:creationId xmlns:p14="http://schemas.microsoft.com/office/powerpoint/2010/main" val="18506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Submission - dates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vert="horz" lIns="91440" tIns="45720" rIns="91440" bIns="45720" rtlCol="0" anchor="t">
            <a:normAutofit/>
          </a:bodyPr>
          <a:lstStyle/>
          <a:p>
            <a:r>
              <a:rPr lang="en-GB" b="1" dirty="0">
                <a:solidFill>
                  <a:srgbClr val="002060"/>
                </a:solidFill>
              </a:rPr>
              <a:t>Dissertation proposal</a:t>
            </a:r>
          </a:p>
          <a:p>
            <a:pPr lvl="1"/>
            <a:r>
              <a:rPr lang="en-GB" dirty="0"/>
              <a:t>23:59hrs 26th February 2026</a:t>
            </a:r>
          </a:p>
          <a:p>
            <a:r>
              <a:rPr lang="en-GB" b="1" dirty="0">
                <a:solidFill>
                  <a:srgbClr val="0070C0"/>
                </a:solidFill>
              </a:rPr>
              <a:t>Ethics form</a:t>
            </a:r>
          </a:p>
          <a:p>
            <a:pPr lvl="1"/>
            <a:r>
              <a:rPr lang="en-GB" dirty="0"/>
              <a:t>23:59hrs 26th February 2026</a:t>
            </a:r>
          </a:p>
          <a:p>
            <a:r>
              <a:rPr lang="en-GB" b="1" dirty="0">
                <a:solidFill>
                  <a:srgbClr val="00B0F0"/>
                </a:solidFill>
              </a:rPr>
              <a:t>Dissertation</a:t>
            </a:r>
          </a:p>
          <a:p>
            <a:pPr lvl="1"/>
            <a:r>
              <a:rPr lang="en-GB" dirty="0"/>
              <a:t>23:59hrs 2nd November 2026</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solidFill>
            <a:srgbClr val="002060"/>
          </a:solidFill>
        </p:spPr>
        <p:txBody>
          <a:bodyPr/>
          <a:lstStyle/>
          <a:p>
            <a:r>
              <a:rPr lang="en-GB" dirty="0">
                <a:solidFill>
                  <a:schemeClr val="bg1"/>
                </a:solidFill>
              </a:rPr>
              <a:t>Dissertation Support</a:t>
            </a:r>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p:txBody>
          <a:bodyPr/>
          <a:lstStyle/>
          <a:p>
            <a:r>
              <a:rPr lang="en-GB" dirty="0"/>
              <a:t>Allocated a named supervisor </a:t>
            </a:r>
          </a:p>
          <a:p>
            <a:r>
              <a:rPr lang="en-GB" dirty="0"/>
              <a:t>Time-tabled support</a:t>
            </a:r>
          </a:p>
          <a:p>
            <a:pPr marL="400050" lvl="1" indent="0">
              <a:buNone/>
            </a:pPr>
            <a:r>
              <a:rPr lang="en-GB" dirty="0"/>
              <a:t>6hrs as a group</a:t>
            </a:r>
          </a:p>
          <a:p>
            <a:pPr marL="400050" lvl="1" indent="0">
              <a:buNone/>
            </a:pPr>
            <a:r>
              <a:rPr lang="en-GB" dirty="0"/>
              <a:t>4hrs on an individual basis</a:t>
            </a:r>
          </a:p>
          <a:p>
            <a:r>
              <a:rPr lang="en-GB" dirty="0"/>
              <a:t>Formative feedback opportunities</a:t>
            </a:r>
          </a:p>
        </p:txBody>
      </p:sp>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9635-66DA-4078-873B-29FFF9FC4F8B}"/>
              </a:ext>
            </a:extLst>
          </p:cNvPr>
          <p:cNvSpPr>
            <a:spLocks noGrp="1"/>
          </p:cNvSpPr>
          <p:nvPr>
            <p:ph type="title"/>
          </p:nvPr>
        </p:nvSpPr>
        <p:spPr>
          <a:solidFill>
            <a:srgbClr val="002060"/>
          </a:solidFill>
        </p:spPr>
        <p:txBody>
          <a:bodyPr/>
          <a:lstStyle/>
          <a:p>
            <a:r>
              <a:rPr lang="en-GB" dirty="0">
                <a:solidFill>
                  <a:schemeClr val="bg1"/>
                </a:solidFill>
              </a:rPr>
              <a:t>Presentation of work</a:t>
            </a:r>
          </a:p>
        </p:txBody>
      </p:sp>
      <p:sp>
        <p:nvSpPr>
          <p:cNvPr id="3" name="Content Placeholder 2">
            <a:extLst>
              <a:ext uri="{FF2B5EF4-FFF2-40B4-BE49-F238E27FC236}">
                <a16:creationId xmlns:a16="http://schemas.microsoft.com/office/drawing/2014/main" id="{C0526A00-7357-41F9-BE96-715DCACD947F}"/>
              </a:ext>
            </a:extLst>
          </p:cNvPr>
          <p:cNvSpPr>
            <a:spLocks noGrp="1"/>
          </p:cNvSpPr>
          <p:nvPr>
            <p:ph sz="half" idx="1"/>
          </p:nvPr>
        </p:nvSpPr>
        <p:spPr/>
        <p:txBody>
          <a:bodyPr/>
          <a:lstStyle/>
          <a:p>
            <a:r>
              <a:rPr lang="en-GB" dirty="0"/>
              <a:t>Dissertation Proposal</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C20940EF-6A63-40E5-B356-8309FB896975}"/>
              </a:ext>
            </a:extLst>
          </p:cNvPr>
          <p:cNvSpPr>
            <a:spLocks noGrp="1"/>
          </p:cNvSpPr>
          <p:nvPr>
            <p:ph sz="half" idx="2"/>
          </p:nvPr>
        </p:nvSpPr>
        <p:spPr/>
        <p:txBody>
          <a:bodyPr/>
          <a:lstStyle/>
          <a:p>
            <a:r>
              <a:rPr lang="en-GB" dirty="0"/>
              <a:t>Ethics form</a:t>
            </a:r>
          </a:p>
          <a:p>
            <a:endParaRPr lang="en-GB" dirty="0"/>
          </a:p>
        </p:txBody>
      </p:sp>
      <p:pic>
        <p:nvPicPr>
          <p:cNvPr id="6" name="Picture 5" descr="Table&#10;&#10;Description automatically generated">
            <a:extLst>
              <a:ext uri="{FF2B5EF4-FFF2-40B4-BE49-F238E27FC236}">
                <a16:creationId xmlns:a16="http://schemas.microsoft.com/office/drawing/2014/main" id="{8EB17005-FCB9-4ABA-8128-FC3A2FB7E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1120" y="1781755"/>
            <a:ext cx="2931280" cy="3625931"/>
          </a:xfrm>
          <a:prstGeom prst="rect">
            <a:avLst/>
          </a:prstGeom>
        </p:spPr>
      </p:pic>
      <p:pic>
        <p:nvPicPr>
          <p:cNvPr id="8" name="Picture 7" descr="Text, letter&#10;&#10;Description automatically generated">
            <a:extLst>
              <a:ext uri="{FF2B5EF4-FFF2-40B4-BE49-F238E27FC236}">
                <a16:creationId xmlns:a16="http://schemas.microsoft.com/office/drawing/2014/main" id="{5E438D11-2A58-44CB-914E-AB4F70BE27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5492" y="2241604"/>
            <a:ext cx="2635348" cy="3447283"/>
          </a:xfrm>
          <a:prstGeom prst="rect">
            <a:avLst/>
          </a:prstGeom>
        </p:spPr>
      </p:pic>
    </p:spTree>
    <p:extLst>
      <p:ext uri="{BB962C8B-B14F-4D97-AF65-F5344CB8AC3E}">
        <p14:creationId xmlns:p14="http://schemas.microsoft.com/office/powerpoint/2010/main" val="4020623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solidFill>
            <a:srgbClr val="002060"/>
          </a:solidFill>
        </p:spPr>
        <p:txBody>
          <a:bodyPr/>
          <a:lstStyle/>
          <a:p>
            <a:r>
              <a:rPr lang="en-GB" dirty="0">
                <a:solidFill>
                  <a:schemeClr val="bg1"/>
                </a:solidFill>
              </a:rPr>
              <a:t>Dissertation</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spTree>
    <p:extLst>
      <p:ext uri="{BB962C8B-B14F-4D97-AF65-F5344CB8AC3E}">
        <p14:creationId xmlns:p14="http://schemas.microsoft.com/office/powerpoint/2010/main" val="2776836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solidFill>
            <a:srgbClr val="002060"/>
          </a:solidFill>
        </p:spPr>
        <p:txBody>
          <a:bodyPr/>
          <a:lstStyle/>
          <a:p>
            <a:r>
              <a:rPr lang="en-GB" dirty="0">
                <a:solidFill>
                  <a:schemeClr val="bg1"/>
                </a:solidFill>
              </a:rPr>
              <a:t>“Where do I start?”</a:t>
            </a:r>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p:txBody>
          <a:bodyPr>
            <a:normAutofit lnSpcReduction="10000"/>
          </a:bodyPr>
          <a:lstStyle/>
          <a:p>
            <a:r>
              <a:rPr lang="en-GB" dirty="0"/>
              <a:t>Topic area – relevant to your course</a:t>
            </a:r>
          </a:p>
          <a:p>
            <a:r>
              <a:rPr lang="en-GB" dirty="0"/>
              <a:t>Personal interest</a:t>
            </a:r>
          </a:p>
          <a:p>
            <a:r>
              <a:rPr lang="en-GB" dirty="0"/>
              <a:t>Too wide – explore different aspects – narrow it down</a:t>
            </a:r>
          </a:p>
          <a:p>
            <a:r>
              <a:rPr lang="en-GB" dirty="0"/>
              <a:t>Consider topical issues – in the media/in Force</a:t>
            </a:r>
          </a:p>
          <a:p>
            <a:r>
              <a:rPr lang="en-GB" dirty="0"/>
              <a:t>Devise a question relevant to the topic area you want to research</a:t>
            </a:r>
          </a:p>
          <a:p>
            <a:r>
              <a:rPr lang="en-GB" dirty="0"/>
              <a:t>Question may change BUT don’t change the topic area.</a:t>
            </a:r>
          </a:p>
          <a:p>
            <a:endParaRPr lang="en-GB" dirty="0"/>
          </a:p>
        </p:txBody>
      </p:sp>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solidFill>
            <a:srgbClr val="002060"/>
          </a:solidFill>
        </p:spPr>
        <p:txBody>
          <a:bodyPr/>
          <a:lstStyle/>
          <a:p>
            <a:r>
              <a:rPr lang="en-GB" dirty="0">
                <a:solidFill>
                  <a:schemeClr val="bg1"/>
                </a:solidFill>
              </a:rPr>
              <a:t>Project/Dissertation proposal</a:t>
            </a:r>
          </a:p>
        </p:txBody>
      </p:sp>
      <p:sp>
        <p:nvSpPr>
          <p:cNvPr id="3" name="Content Placeholder 2">
            <a:extLst>
              <a:ext uri="{FF2B5EF4-FFF2-40B4-BE49-F238E27FC236}">
                <a16:creationId xmlns:a16="http://schemas.microsoft.com/office/drawing/2014/main" id="{31BAE0C7-76BE-4D70-B999-AA611DB6AA02}"/>
              </a:ext>
            </a:extLst>
          </p:cNvPr>
          <p:cNvSpPr>
            <a:spLocks noGrp="1"/>
          </p:cNvSpPr>
          <p:nvPr>
            <p:ph idx="1"/>
          </p:nvPr>
        </p:nvSpPr>
        <p:spPr/>
        <p:txBody>
          <a:bodyPr/>
          <a:lstStyle/>
          <a:p>
            <a:pPr>
              <a:buFont typeface="Arial" panose="020B0604020202020204" pitchFamily="34" charset="0"/>
              <a:buChar char="•"/>
            </a:pPr>
            <a:r>
              <a:rPr lang="en-GB" sz="3200" dirty="0">
                <a:solidFill>
                  <a:schemeClr val="tx1"/>
                </a:solidFill>
              </a:rPr>
              <a:t>Identify issue/problem worthy of researching</a:t>
            </a:r>
          </a:p>
          <a:p>
            <a:pPr>
              <a:buFont typeface="Arial" panose="020B0604020202020204" pitchFamily="34" charset="0"/>
              <a:buChar char="•"/>
            </a:pPr>
            <a:r>
              <a:rPr lang="en-GB" sz="3200" dirty="0">
                <a:solidFill>
                  <a:schemeClr val="tx1"/>
                </a:solidFill>
              </a:rPr>
              <a:t> To encourage you to read and understand the published literature, particularly peer-reviewed journal articles</a:t>
            </a:r>
          </a:p>
          <a:p>
            <a:pPr>
              <a:buFont typeface="Arial" panose="020B0604020202020204" pitchFamily="34" charset="0"/>
              <a:buChar char="•"/>
            </a:pPr>
            <a:r>
              <a:rPr lang="en-GB" sz="3200" dirty="0">
                <a:solidFill>
                  <a:schemeClr val="tx1"/>
                </a:solidFill>
              </a:rPr>
              <a:t> Plan your project and consider potential difficulties</a:t>
            </a:r>
          </a:p>
          <a:p>
            <a:pPr>
              <a:buFont typeface="Arial" panose="020B0604020202020204" pitchFamily="34" charset="0"/>
              <a:buChar char="•"/>
            </a:pPr>
            <a:r>
              <a:rPr lang="en-GB" sz="3200" dirty="0">
                <a:solidFill>
                  <a:schemeClr val="tx1"/>
                </a:solidFill>
              </a:rPr>
              <a:t> Opportunity to obtain formal feedback on your project so you can amend any issues before you complete your dissertation.</a:t>
            </a:r>
          </a:p>
          <a:p>
            <a:endParaRPr lang="en-GB" dirty="0"/>
          </a:p>
        </p:txBody>
      </p:sp>
    </p:spTree>
    <p:extLst>
      <p:ext uri="{BB962C8B-B14F-4D97-AF65-F5344CB8AC3E}">
        <p14:creationId xmlns:p14="http://schemas.microsoft.com/office/powerpoint/2010/main" val="316411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solidFill>
            <a:srgbClr val="002060"/>
          </a:solidFill>
        </p:spPr>
        <p:txBody>
          <a:bodyPr/>
          <a:lstStyle/>
          <a:p>
            <a:r>
              <a:rPr lang="en-GB" dirty="0">
                <a:solidFill>
                  <a:schemeClr val="bg1"/>
                </a:solidFill>
              </a:rPr>
              <a:t>Project/Dissertation Proposal</a:t>
            </a:r>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p:txBody>
          <a:bodyPr>
            <a:normAutofit fontScale="47500" lnSpcReduction="20000"/>
          </a:bodyPr>
          <a:lstStyle/>
          <a:p>
            <a:r>
              <a:rPr lang="en-GB" sz="8000" dirty="0"/>
              <a:t>WHAT? </a:t>
            </a:r>
          </a:p>
          <a:p>
            <a:pPr marL="0" indent="0">
              <a:buNone/>
            </a:pPr>
            <a:r>
              <a:rPr lang="en-GB" sz="3400" dirty="0"/>
              <a:t>What are you doing? (what is your focus)</a:t>
            </a:r>
          </a:p>
          <a:p>
            <a:endParaRPr lang="en-GB" sz="8000" dirty="0"/>
          </a:p>
          <a:p>
            <a:r>
              <a:rPr lang="en-GB" sz="8000" dirty="0"/>
              <a:t>WHY?</a:t>
            </a:r>
          </a:p>
          <a:p>
            <a:pPr marL="0" indent="0">
              <a:buNone/>
            </a:pPr>
            <a:r>
              <a:rPr lang="en-GB" sz="3400" dirty="0"/>
              <a:t>Why are you doing it? (why is this area important?)</a:t>
            </a:r>
          </a:p>
          <a:p>
            <a:endParaRPr lang="en-GB" sz="8000" dirty="0"/>
          </a:p>
          <a:p>
            <a:r>
              <a:rPr lang="en-GB" sz="8000" dirty="0"/>
              <a:t>HOW?</a:t>
            </a:r>
          </a:p>
          <a:p>
            <a:pPr marL="0" indent="0">
              <a:buNone/>
            </a:pPr>
            <a:r>
              <a:rPr lang="en-GB" sz="3400" dirty="0"/>
              <a:t>How are you going to do it? </a:t>
            </a:r>
          </a:p>
          <a:p>
            <a:endParaRPr lang="en-GB" dirty="0"/>
          </a:p>
        </p:txBody>
      </p:sp>
      <p:sp>
        <p:nvSpPr>
          <p:cNvPr id="6" name="Content Placeholder 5">
            <a:extLst>
              <a:ext uri="{FF2B5EF4-FFF2-40B4-BE49-F238E27FC236}">
                <a16:creationId xmlns:a16="http://schemas.microsoft.com/office/drawing/2014/main" id="{EEF4AB72-6B7D-42C5-9370-439A73AC928E}"/>
              </a:ext>
            </a:extLst>
          </p:cNvPr>
          <p:cNvSpPr>
            <a:spLocks noGrp="1"/>
          </p:cNvSpPr>
          <p:nvPr>
            <p:ph sz="half" idx="2"/>
          </p:nvPr>
        </p:nvSpPr>
        <p:spPr/>
        <p:txBody>
          <a:bodyPr vert="horz" lIns="91440" tIns="45720" rIns="91440" bIns="45720" rtlCol="0" anchor="t">
            <a:normAutofit fontScale="47500" lnSpcReduction="20000"/>
          </a:bodyPr>
          <a:lstStyle/>
          <a:p>
            <a:endParaRPr lang="en-GB" dirty="0"/>
          </a:p>
          <a:p>
            <a:pPr marL="400050" lvl="1" indent="0" algn="ctr">
              <a:buNone/>
            </a:pPr>
            <a:r>
              <a:rPr lang="en-GB" sz="5100" b="1" dirty="0">
                <a:solidFill>
                  <a:srgbClr val="0070C0"/>
                </a:solidFill>
                <a:latin typeface="Arial" panose="020B0604020202020204" pitchFamily="34" charset="0"/>
                <a:cs typeface="Arial" panose="020B0604020202020204" pitchFamily="34" charset="0"/>
              </a:rPr>
              <a:t>1500 words</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Template provided</a:t>
            </a: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a:p>
            <a:pPr marL="400050" lvl="1" indent="0" algn="ctr">
              <a:buNone/>
            </a:pPr>
            <a:r>
              <a:rPr lang="en-GB" sz="5100" b="1" dirty="0">
                <a:solidFill>
                  <a:srgbClr val="0070C0"/>
                </a:solidFill>
                <a:latin typeface="Arial" panose="020B0604020202020204" pitchFamily="34" charset="0"/>
                <a:cs typeface="Arial" panose="020B0604020202020204" pitchFamily="34" charset="0"/>
              </a:rPr>
              <a:t>Submission by:</a:t>
            </a:r>
          </a:p>
          <a:p>
            <a:pPr marL="400050" lvl="1" indent="0" algn="ctr">
              <a:buNone/>
            </a:pPr>
            <a:r>
              <a:rPr lang="en-GB" sz="5100" b="1" dirty="0">
                <a:solidFill>
                  <a:srgbClr val="0070C0"/>
                </a:solidFill>
                <a:latin typeface="Arial"/>
                <a:cs typeface="Arial"/>
              </a:rPr>
              <a:t>  23:59hrs 26 February 2026</a:t>
            </a:r>
          </a:p>
        </p:txBody>
      </p:sp>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fade">
                                      <p:cBhvr>
                                        <p:cTn id="49" dur="1000"/>
                                        <p:tgtEl>
                                          <p:spTgt spid="6">
                                            <p:txEl>
                                              <p:pRg st="1" end="1"/>
                                            </p:txEl>
                                          </p:spTgt>
                                        </p:tgtEl>
                                      </p:cBhvr>
                                    </p:animEffect>
                                    <p:anim calcmode="lin" valueType="num">
                                      <p:cBhvr>
                                        <p:cTn id="5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Effect transition="in" filter="fade">
                                      <p:cBhvr>
                                        <p:cTn id="54" dur="1000"/>
                                        <p:tgtEl>
                                          <p:spTgt spid="6">
                                            <p:txEl>
                                              <p:pRg st="2" end="2"/>
                                            </p:txEl>
                                          </p:spTgt>
                                        </p:tgtEl>
                                      </p:cBhvr>
                                    </p:animEffect>
                                    <p:anim calcmode="lin" valueType="num">
                                      <p:cBhvr>
                                        <p:cTn id="5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6">
                                            <p:txEl>
                                              <p:pRg st="5" end="5"/>
                                            </p:txEl>
                                          </p:spTgt>
                                        </p:tgtEl>
                                        <p:attrNameLst>
                                          <p:attrName>style.visibility</p:attrName>
                                        </p:attrNameLst>
                                      </p:cBhvr>
                                      <p:to>
                                        <p:strVal val="visible"/>
                                      </p:to>
                                    </p:set>
                                    <p:animEffect transition="in" filter="fade">
                                      <p:cBhvr>
                                        <p:cTn id="59" dur="1000"/>
                                        <p:tgtEl>
                                          <p:spTgt spid="6">
                                            <p:txEl>
                                              <p:pRg st="5" end="5"/>
                                            </p:txEl>
                                          </p:spTgt>
                                        </p:tgtEl>
                                      </p:cBhvr>
                                    </p:animEffect>
                                    <p:anim calcmode="lin" valueType="num">
                                      <p:cBhvr>
                                        <p:cTn id="6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6">
                                            <p:txEl>
                                              <p:pRg st="6" end="6"/>
                                            </p:txEl>
                                          </p:spTgt>
                                        </p:tgtEl>
                                        <p:attrNameLst>
                                          <p:attrName>style.visibility</p:attrName>
                                        </p:attrNameLst>
                                      </p:cBhvr>
                                      <p:to>
                                        <p:strVal val="visible"/>
                                      </p:to>
                                    </p:set>
                                    <p:animEffect transition="in" filter="fade">
                                      <p:cBhvr>
                                        <p:cTn id="64" dur="1000"/>
                                        <p:tgtEl>
                                          <p:spTgt spid="6">
                                            <p:txEl>
                                              <p:pRg st="6" end="6"/>
                                            </p:txEl>
                                          </p:spTgt>
                                        </p:tgtEl>
                                      </p:cBhvr>
                                    </p:animEffect>
                                    <p:anim calcmode="lin" valueType="num">
                                      <p:cBhvr>
                                        <p:cTn id="6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solidFill>
            <a:srgbClr val="002060"/>
          </a:solidFill>
        </p:spPr>
        <p:txBody>
          <a:bodyPr/>
          <a:lstStyle/>
          <a:p>
            <a:r>
              <a:rPr lang="en-GB" dirty="0">
                <a:solidFill>
                  <a:schemeClr val="bg1"/>
                </a:solidFill>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p:txBody>
          <a:bodyPr>
            <a:normAutofit lnSpcReduction="10000"/>
          </a:bodyPr>
          <a:lstStyle/>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9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also:</a:t>
            </a:r>
          </a:p>
          <a:p>
            <a:pPr lvl="1">
              <a:buFontTx/>
              <a:buChar char="-"/>
            </a:pPr>
            <a:r>
              <a:rPr lang="en-GB" sz="2900" dirty="0">
                <a:latin typeface="Arial" panose="020B0604020202020204" pitchFamily="34" charset="0"/>
                <a:cs typeface="Arial" panose="020B0604020202020204" pitchFamily="34" charset="0"/>
              </a:rPr>
              <a:t>narrow focus</a:t>
            </a:r>
          </a:p>
          <a:p>
            <a:pPr lvl="1">
              <a:buFontTx/>
              <a:buChar char="-"/>
            </a:pPr>
            <a:r>
              <a:rPr lang="en-GB" sz="2900" dirty="0">
                <a:latin typeface="Arial" panose="020B0604020202020204" pitchFamily="34" charset="0"/>
                <a:cs typeface="Arial" panose="020B0604020202020204" pitchFamily="34" charset="0"/>
              </a:rPr>
              <a:t>keep you on track</a:t>
            </a:r>
          </a:p>
          <a:p>
            <a:pPr lvl="1">
              <a:buFontTx/>
              <a:buChar char="-"/>
            </a:pPr>
            <a:r>
              <a:rPr lang="en-GB" sz="2900" dirty="0">
                <a:latin typeface="Arial" panose="020B0604020202020204" pitchFamily="34" charset="0"/>
                <a:cs typeface="Arial" panose="020B0604020202020204" pitchFamily="34" charset="0"/>
              </a:rPr>
              <a:t>give you a way of evaluating your answer</a:t>
            </a:r>
          </a:p>
          <a:p>
            <a:pPr lvl="1">
              <a:buFontTx/>
              <a:buChar char="-"/>
            </a:pPr>
            <a:endParaRPr lang="en-GB" sz="29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p:txBody>
          <a:bodyPr>
            <a:normAutofit lnSpcReduction="10000"/>
          </a:bodyPr>
          <a:lstStyle/>
          <a:p>
            <a:r>
              <a:rPr lang="en-GB" sz="2800" dirty="0">
                <a:latin typeface="Arial" panose="020B0604020202020204" pitchFamily="34" charset="0"/>
                <a:cs typeface="Arial" panose="020B0604020202020204" pitchFamily="34" charset="0"/>
              </a:rPr>
              <a:t>Think about (and discuss with supervisor):</a:t>
            </a:r>
          </a:p>
          <a:p>
            <a:pPr marL="457200" lvl="1" indent="0">
              <a:buNone/>
            </a:pPr>
            <a:r>
              <a:rPr lang="en-GB" dirty="0">
                <a:latin typeface="Arial" panose="020B0604020202020204" pitchFamily="34" charset="0"/>
                <a:cs typeface="Arial" panose="020B0604020202020204" pitchFamily="34" charset="0"/>
              </a:rPr>
              <a:t>Step 1 – what interests you?</a:t>
            </a:r>
          </a:p>
          <a:p>
            <a:pPr marL="457200" lvl="1" indent="0">
              <a:buNone/>
            </a:pPr>
            <a:r>
              <a:rPr lang="en-GB" dirty="0">
                <a:latin typeface="Arial" panose="020B0604020202020204" pitchFamily="34" charset="0"/>
                <a:cs typeface="Arial" panose="020B0604020202020204" pitchFamily="34" charset="0"/>
              </a:rPr>
              <a:t>Step 2 – explore the issue / read around for ideas</a:t>
            </a:r>
          </a:p>
          <a:p>
            <a:pPr marL="457200" lvl="1" indent="0">
              <a:buNone/>
            </a:pPr>
            <a:r>
              <a:rPr lang="en-GB" dirty="0">
                <a:latin typeface="Arial" panose="020B0604020202020204" pitchFamily="34" charset="0"/>
                <a:cs typeface="Arial" panose="020B0604020202020204" pitchFamily="34" charset="0"/>
              </a:rPr>
              <a:t>Step 3 – focus your topic</a:t>
            </a:r>
          </a:p>
          <a:p>
            <a:pPr marL="457200" lvl="1" indent="0">
              <a:buNone/>
            </a:pPr>
            <a:r>
              <a:rPr lang="en-GB" dirty="0">
                <a:latin typeface="Arial" panose="020B0604020202020204" pitchFamily="34" charset="0"/>
                <a:cs typeface="Arial" panose="020B0604020202020204" pitchFamily="34" charset="0"/>
              </a:rPr>
              <a:t>Step 4 – formulate a question</a:t>
            </a:r>
          </a:p>
          <a:p>
            <a:pPr marL="457200" lvl="1" indent="0">
              <a:buNone/>
            </a:pPr>
            <a:r>
              <a:rPr lang="en-GB" dirty="0">
                <a:latin typeface="Arial" panose="020B0604020202020204" pitchFamily="34" charset="0"/>
                <a:cs typeface="Arial" panose="020B0604020202020204" pitchFamily="34" charset="0"/>
              </a:rPr>
              <a:t>Step 5 – refine question</a:t>
            </a:r>
          </a:p>
          <a:p>
            <a:endParaRPr lang="en-GB" dirty="0"/>
          </a:p>
        </p:txBody>
      </p:sp>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4">
                                            <p:txEl>
                                              <p:pRg st="1" end="1"/>
                                            </p:txEl>
                                          </p:spTgt>
                                        </p:tgtEl>
                                        <p:attrNameLst>
                                          <p:attrName>style.visibility</p:attrName>
                                        </p:attrNameLst>
                                      </p:cBhvr>
                                      <p:to>
                                        <p:strVal val="visible"/>
                                      </p:to>
                                    </p:set>
                                    <p:animEffect transition="in" filter="fade">
                                      <p:cBhvr>
                                        <p:cTn id="41" dur="1000"/>
                                        <p:tgtEl>
                                          <p:spTgt spid="4">
                                            <p:txEl>
                                              <p:pRg st="1" end="1"/>
                                            </p:txEl>
                                          </p:spTgt>
                                        </p:tgtEl>
                                      </p:cBhvr>
                                    </p:animEffect>
                                    <p:anim calcmode="lin" valueType="num">
                                      <p:cBhvr>
                                        <p:cTn id="4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1" end="1"/>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4">
                                            <p:txEl>
                                              <p:pRg st="2" end="2"/>
                                            </p:txEl>
                                          </p:spTgt>
                                        </p:tgtEl>
                                        <p:attrNameLst>
                                          <p:attrName>style.visibility</p:attrName>
                                        </p:attrNameLst>
                                      </p:cBhvr>
                                      <p:to>
                                        <p:strVal val="visible"/>
                                      </p:to>
                                    </p:set>
                                    <p:animEffect transition="in" filter="fade">
                                      <p:cBhvr>
                                        <p:cTn id="46" dur="1000"/>
                                        <p:tgtEl>
                                          <p:spTgt spid="4">
                                            <p:txEl>
                                              <p:pRg st="2" end="2"/>
                                            </p:txEl>
                                          </p:spTgt>
                                        </p:tgtEl>
                                      </p:cBhvr>
                                    </p:animEffect>
                                    <p:anim calcmode="lin" valueType="num">
                                      <p:cBhvr>
                                        <p:cTn id="4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fade">
                                      <p:cBhvr>
                                        <p:cTn id="51" dur="1000"/>
                                        <p:tgtEl>
                                          <p:spTgt spid="4">
                                            <p:txEl>
                                              <p:pRg st="3" end="3"/>
                                            </p:txEl>
                                          </p:spTgt>
                                        </p:tgtEl>
                                      </p:cBhvr>
                                    </p:animEffect>
                                    <p:anim calcmode="lin" valueType="num">
                                      <p:cBhvr>
                                        <p:cTn id="5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3" end="3"/>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Effect transition="in" filter="fade">
                                      <p:cBhvr>
                                        <p:cTn id="61" dur="1000"/>
                                        <p:tgtEl>
                                          <p:spTgt spid="4">
                                            <p:txEl>
                                              <p:pRg st="5" end="5"/>
                                            </p:txEl>
                                          </p:spTgt>
                                        </p:tgtEl>
                                      </p:cBhvr>
                                    </p:animEffect>
                                    <p:anim calcmode="lin" valueType="num">
                                      <p:cBhvr>
                                        <p:cTn id="6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solidFill>
            <a:srgbClr val="002060"/>
          </a:solidFill>
        </p:spPr>
        <p:txBody>
          <a:bodyPr/>
          <a:lstStyle/>
          <a:p>
            <a:r>
              <a:rPr lang="en-GB" dirty="0">
                <a:solidFill>
                  <a:schemeClr val="bg1"/>
                </a:solidFill>
              </a:rPr>
              <a:t>Refining the Research Question</a:t>
            </a:r>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p:txBody>
          <a:bodyPr>
            <a:normAutofit fontScale="92500" lnSpcReduction="20000"/>
          </a:bodyPr>
          <a:lstStyle/>
          <a:p>
            <a:pPr marL="0" indent="0">
              <a:buNone/>
            </a:pPr>
            <a:r>
              <a:rPr lang="en-GB" b="1" dirty="0">
                <a:solidFill>
                  <a:schemeClr val="accent1">
                    <a:lumMod val="75000"/>
                  </a:schemeClr>
                </a:solidFill>
              </a:rPr>
              <a:t>1. Debateable</a:t>
            </a:r>
          </a:p>
          <a:p>
            <a:pPr>
              <a:buFontTx/>
              <a:buChar char="-"/>
            </a:pPr>
            <a:r>
              <a:rPr lang="en-GB" dirty="0"/>
              <a:t>Not an easy yes/no answer</a:t>
            </a:r>
          </a:p>
          <a:p>
            <a:pPr>
              <a:buFontTx/>
              <a:buChar char="-"/>
            </a:pPr>
            <a:r>
              <a:rPr lang="en-GB" dirty="0"/>
              <a:t>Need to be able to explore the question and requires you to explain or defend answer using data. </a:t>
            </a:r>
          </a:p>
          <a:p>
            <a:pPr marL="0" indent="0">
              <a:buNone/>
            </a:pPr>
            <a:r>
              <a:rPr lang="en-GB" b="1" dirty="0">
                <a:solidFill>
                  <a:schemeClr val="accent1">
                    <a:lumMod val="75000"/>
                  </a:schemeClr>
                </a:solidFill>
              </a:rPr>
              <a:t>2. Plausible</a:t>
            </a:r>
            <a:r>
              <a:rPr lang="en-GB" b="1" dirty="0"/>
              <a:t> </a:t>
            </a:r>
          </a:p>
          <a:p>
            <a:pPr>
              <a:buFontTx/>
              <a:buChar char="-"/>
            </a:pPr>
            <a:r>
              <a:rPr lang="en-GB" dirty="0"/>
              <a:t>Can it be answered?</a:t>
            </a:r>
          </a:p>
          <a:p>
            <a:pPr marL="0" indent="0">
              <a:buNone/>
            </a:pPr>
            <a:r>
              <a:rPr lang="en-GB" b="1" dirty="0">
                <a:solidFill>
                  <a:schemeClr val="accent1">
                    <a:lumMod val="75000"/>
                  </a:schemeClr>
                </a:solidFill>
              </a:rPr>
              <a:t>3. Consequential</a:t>
            </a:r>
          </a:p>
          <a:p>
            <a:pPr>
              <a:buFontTx/>
              <a:buChar char="-"/>
            </a:pPr>
            <a:r>
              <a:rPr lang="en-GB" dirty="0"/>
              <a:t>Impact?</a:t>
            </a:r>
          </a:p>
          <a:p>
            <a:endParaRPr lang="en-GB" dirty="0"/>
          </a:p>
        </p:txBody>
      </p:sp>
    </p:spTree>
    <p:extLst>
      <p:ext uri="{BB962C8B-B14F-4D97-AF65-F5344CB8AC3E}">
        <p14:creationId xmlns:p14="http://schemas.microsoft.com/office/powerpoint/2010/main" val="2665135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solidFill>
            <a:srgbClr val="002060"/>
          </a:solidFill>
        </p:spPr>
        <p:txBody>
          <a:bodyPr/>
          <a:lstStyle/>
          <a:p>
            <a:r>
              <a:rPr lang="en-GB" dirty="0">
                <a:solidFill>
                  <a:schemeClr val="bg1"/>
                </a:solidFill>
              </a:rPr>
              <a:t>Project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p:txBody>
          <a:bodyPr>
            <a:normAutofit fontScale="85000" lnSpcReduction="10000"/>
          </a:bodyPr>
          <a:lstStyle/>
          <a:p>
            <a:r>
              <a:rPr lang="en-GB" dirty="0"/>
              <a:t>Over arching aim – be succinct</a:t>
            </a:r>
          </a:p>
          <a:p>
            <a:r>
              <a:rPr lang="en-GB" dirty="0"/>
              <a:t>Objectives – the steps you are going to take to answer your research aim or question</a:t>
            </a:r>
          </a:p>
          <a:p>
            <a:r>
              <a:rPr lang="en-GB" dirty="0"/>
              <a:t>A specific list of tasks needed to be done to accomplish the goals of the project</a:t>
            </a:r>
          </a:p>
          <a:p>
            <a:r>
              <a:rPr lang="en-GB" dirty="0"/>
              <a:t>Must be clear &amp; achievable</a:t>
            </a:r>
          </a:p>
          <a:p>
            <a:r>
              <a:rPr lang="en-GB" dirty="0"/>
              <a:t>Usually numbered so that each reads as an ‘individual’ statement to convey intentions</a:t>
            </a:r>
          </a:p>
          <a:p>
            <a:r>
              <a:rPr lang="en-GB" dirty="0"/>
              <a:t>The objectives, research question, literature review MUST be aligned</a:t>
            </a:r>
          </a:p>
        </p:txBody>
      </p:sp>
    </p:spTree>
    <p:extLst>
      <p:ext uri="{BB962C8B-B14F-4D97-AF65-F5344CB8AC3E}">
        <p14:creationId xmlns:p14="http://schemas.microsoft.com/office/powerpoint/2010/main" val="1397603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solidFill>
            <a:srgbClr val="002060"/>
          </a:solidFill>
        </p:spPr>
        <p:txBody>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p:txBody>
          <a:bodyPr/>
          <a:lstStyle/>
          <a:p>
            <a:pPr>
              <a:buFont typeface="Arial" panose="020B0604020202020204" pitchFamily="34" charset="0"/>
              <a:buChar char="•"/>
            </a:pPr>
            <a:r>
              <a:rPr lang="en-GB" sz="2400" dirty="0"/>
              <a:t>Use chosen research question as basis for literature scope</a:t>
            </a:r>
          </a:p>
          <a:p>
            <a:pPr>
              <a:buFont typeface="Arial" panose="020B0604020202020204" pitchFamily="34" charset="0"/>
              <a:buChar char="•"/>
            </a:pPr>
            <a:r>
              <a:rPr lang="en-GB" sz="2400" dirty="0"/>
              <a:t> You should review the related literature and provide a rationale for your own study -  give your proposal purpose</a:t>
            </a:r>
          </a:p>
          <a:p>
            <a:pPr>
              <a:buFont typeface="Arial" panose="020B0604020202020204" pitchFamily="34" charset="0"/>
              <a:buChar char="•"/>
            </a:pPr>
            <a:r>
              <a:rPr lang="en-GB" sz="2400" b="1" dirty="0"/>
              <a:t>Concise</a:t>
            </a:r>
          </a:p>
          <a:p>
            <a:pPr lvl="1">
              <a:buFont typeface="Arial" panose="020B0604020202020204" pitchFamily="34" charset="0"/>
              <a:buChar char="•"/>
            </a:pPr>
            <a:r>
              <a:rPr lang="en-GB" sz="2200" dirty="0"/>
              <a:t>This will not necessarily include every study reported in a particular area but should be a selective account of major studies. </a:t>
            </a:r>
          </a:p>
          <a:p>
            <a:pPr lvl="1">
              <a:buFont typeface="Arial" panose="020B0604020202020204" pitchFamily="34" charset="0"/>
              <a:buChar char="•"/>
            </a:pPr>
            <a:r>
              <a:rPr lang="en-GB" sz="2200" dirty="0"/>
              <a:t>It is NOT a history lesson for your reader</a:t>
            </a:r>
          </a:p>
          <a:p>
            <a:endParaRPr lang="en-GB" dirty="0"/>
          </a:p>
        </p:txBody>
      </p:sp>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solidFill>
            <a:srgbClr val="002060"/>
          </a:solidFill>
        </p:spPr>
        <p:txBody>
          <a:bodyPr/>
          <a:lstStyle/>
          <a:p>
            <a:r>
              <a:rPr lang="en-GB" dirty="0">
                <a:solidFill>
                  <a:schemeClr val="bg1"/>
                </a:solidFill>
              </a:rPr>
              <a:t>Methodology</a:t>
            </a:r>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p:txBody>
          <a:bodyPr>
            <a:normAutofit fontScale="70000" lnSpcReduction="20000"/>
          </a:bodyPr>
          <a:lstStyle/>
          <a:p>
            <a:r>
              <a:rPr lang="en-GB" sz="2900" dirty="0"/>
              <a:t>The method section should describe the process of how you plan to conduct your research and follow a similar structure to the method section of your dissertation (just shorter). </a:t>
            </a:r>
          </a:p>
          <a:p>
            <a:pPr lvl="1">
              <a:buFont typeface="Courier New" panose="02070309020205020404" pitchFamily="49" charset="0"/>
              <a:buChar char="o"/>
            </a:pPr>
            <a:r>
              <a:rPr lang="en-GB" sz="2600" dirty="0"/>
              <a:t>Justify your selection of research techniques and sampling</a:t>
            </a:r>
          </a:p>
          <a:p>
            <a:pPr lvl="1">
              <a:buFont typeface="Courier New" panose="02070309020205020404" pitchFamily="49" charset="0"/>
              <a:buChar char="o"/>
            </a:pPr>
            <a:r>
              <a:rPr lang="en-GB" sz="2600" dirty="0"/>
              <a:t>Use previous research on same topic: what methods did they employ? </a:t>
            </a:r>
          </a:p>
          <a:p>
            <a:pPr lvl="1">
              <a:buFont typeface="Courier New" panose="02070309020205020404" pitchFamily="49" charset="0"/>
              <a:buChar char="o"/>
            </a:pPr>
            <a:r>
              <a:rPr lang="en-GB" sz="2600" dirty="0"/>
              <a:t>Be realistic and appropriate</a:t>
            </a:r>
          </a:p>
          <a:p>
            <a:endParaRPr lang="en-GB" sz="2600" dirty="0"/>
          </a:p>
          <a:p>
            <a:r>
              <a:rPr lang="en-GB" sz="2900" dirty="0"/>
              <a:t>It should comprise a number of subsections, which are described below:</a:t>
            </a:r>
          </a:p>
          <a:p>
            <a:pPr lvl="1">
              <a:buFont typeface="Courier New" panose="02070309020205020404" pitchFamily="49" charset="0"/>
              <a:buChar char="o"/>
            </a:pPr>
            <a:r>
              <a:rPr lang="en-GB" sz="2600" dirty="0"/>
              <a:t> </a:t>
            </a:r>
            <a:r>
              <a:rPr lang="en-GB" sz="2600" i="1" dirty="0"/>
              <a:t>Aim(s):</a:t>
            </a:r>
            <a:r>
              <a:rPr lang="en-GB" sz="2600" b="1" dirty="0"/>
              <a:t> </a:t>
            </a:r>
            <a:r>
              <a:rPr lang="en-GB" sz="2600" dirty="0"/>
              <a:t>Identify the key aim(s) of this study in a sentence or two.</a:t>
            </a:r>
          </a:p>
          <a:p>
            <a:pPr lvl="1">
              <a:buFont typeface="Courier New" panose="02070309020205020404" pitchFamily="49" charset="0"/>
              <a:buChar char="o"/>
            </a:pPr>
            <a:r>
              <a:rPr lang="en-GB" sz="2600" b="1" i="1" dirty="0"/>
              <a:t> </a:t>
            </a:r>
            <a:r>
              <a:rPr lang="en-GB" sz="2600" i="1" dirty="0"/>
              <a:t>Objective(s):</a:t>
            </a:r>
            <a:r>
              <a:rPr lang="en-GB" sz="2600" b="1" dirty="0"/>
              <a:t>  </a:t>
            </a:r>
            <a:r>
              <a:rPr lang="en-GB" sz="2600" dirty="0"/>
              <a:t>Bullet points of what you need to achieve to succeed in your aims</a:t>
            </a:r>
          </a:p>
          <a:p>
            <a:pPr lvl="1">
              <a:buFont typeface="Courier New" panose="02070309020205020404" pitchFamily="49" charset="0"/>
              <a:buChar char="o"/>
            </a:pPr>
            <a:r>
              <a:rPr lang="en-GB" sz="2600" i="1" dirty="0"/>
              <a:t> Design:</a:t>
            </a:r>
            <a:r>
              <a:rPr lang="en-GB" sz="2600" dirty="0"/>
              <a:t> Quantitative or qualitative? Survey or secondary data approach? </a:t>
            </a:r>
          </a:p>
          <a:p>
            <a:pPr lvl="1">
              <a:buFont typeface="Courier New" panose="02070309020205020404" pitchFamily="49" charset="0"/>
              <a:buChar char="o"/>
            </a:pPr>
            <a:r>
              <a:rPr lang="en-GB" sz="2600" dirty="0"/>
              <a:t> </a:t>
            </a:r>
            <a:r>
              <a:rPr lang="en-GB" sz="2600" i="1" dirty="0"/>
              <a:t>Sample:</a:t>
            </a:r>
            <a:r>
              <a:rPr lang="en-GB" sz="2600" dirty="0"/>
              <a:t> Who/what, how many, where from, sampling method. </a:t>
            </a:r>
          </a:p>
          <a:p>
            <a:pPr lvl="1">
              <a:buFont typeface="Courier New" panose="02070309020205020404" pitchFamily="49" charset="0"/>
              <a:buChar char="o"/>
            </a:pPr>
            <a:r>
              <a:rPr lang="en-GB" sz="2600" dirty="0"/>
              <a:t> </a:t>
            </a:r>
            <a:r>
              <a:rPr lang="en-GB" sz="2600" i="1" dirty="0"/>
              <a:t>Ethics: </a:t>
            </a:r>
            <a:r>
              <a:rPr lang="en-GB" sz="2600" dirty="0"/>
              <a:t> Briefly cover any ethical issues that you need to consider.  </a:t>
            </a:r>
          </a:p>
          <a:p>
            <a:pPr lvl="1">
              <a:buFont typeface="Courier New" panose="02070309020205020404" pitchFamily="49" charset="0"/>
              <a:buChar char="o"/>
            </a:pPr>
            <a:r>
              <a:rPr lang="en-GB" sz="2600" dirty="0"/>
              <a:t> </a:t>
            </a:r>
            <a:r>
              <a:rPr lang="en-GB" sz="2600" i="1" dirty="0"/>
              <a:t>Analysis: </a:t>
            </a:r>
            <a:r>
              <a:rPr lang="en-GB" sz="2600" dirty="0"/>
              <a:t>What will you do with the data when you have collected it and why?</a:t>
            </a:r>
          </a:p>
          <a:p>
            <a:endParaRPr lang="en-GB" dirty="0"/>
          </a:p>
        </p:txBody>
      </p:sp>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anim calcmode="lin" valueType="num">
                                      <p:cBhvr>
                                        <p:cTn id="5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Effect transition="in" filter="fade">
                                      <p:cBhvr>
                                        <p:cTn id="59" dur="1000"/>
                                        <p:tgtEl>
                                          <p:spTgt spid="3">
                                            <p:txEl>
                                              <p:pRg st="11" end="11"/>
                                            </p:txEl>
                                          </p:spTgt>
                                        </p:tgtEl>
                                      </p:cBhvr>
                                    </p:animEffect>
                                    <p:anim calcmode="lin" valueType="num">
                                      <p:cBhvr>
                                        <p:cTn id="6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solidFill>
            <a:srgbClr val="002060"/>
          </a:solidFill>
        </p:spPr>
        <p:txBody>
          <a:bodyPr/>
          <a:lstStyle/>
          <a:p>
            <a:r>
              <a:rPr lang="en-GB" dirty="0">
                <a:solidFill>
                  <a:schemeClr val="bg1"/>
                </a:solidFill>
              </a:rPr>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dirty="0"/>
              <a:t>Include a proposed timeline, using either a table format or a </a:t>
            </a:r>
            <a:r>
              <a:rPr lang="en-GB" dirty="0" err="1"/>
              <a:t>ghant</a:t>
            </a:r>
            <a:r>
              <a:rPr lang="en-GB" dirty="0"/>
              <a:t> chart, which clearly shows plan of action for completion of your dissertation with specified dates and tasks. For instance, </a:t>
            </a:r>
          </a:p>
          <a:p>
            <a:endParaRPr lang="en-GB" sz="3600" dirty="0"/>
          </a:p>
          <a:p>
            <a:endParaRPr lang="en-GB" dirty="0"/>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solidFill>
            <a:srgbClr val="002060"/>
          </a:solidFill>
        </p:spPr>
        <p:txBody>
          <a:bodyPr/>
          <a:lstStyle/>
          <a:p>
            <a:r>
              <a:rPr lang="en-GB" dirty="0">
                <a:solidFill>
                  <a:schemeClr val="bg1"/>
                </a:solidFill>
              </a:rPr>
              <a:t>Outcomes</a:t>
            </a:r>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p:txBody>
          <a:bodyPr>
            <a:normAutofit fontScale="92500"/>
          </a:bodyPr>
          <a:lstStyle/>
          <a:p>
            <a:pPr>
              <a:buFont typeface="Arial" panose="020B0604020202020204" pitchFamily="34" charset="0"/>
              <a:buChar char="•"/>
            </a:pPr>
            <a:r>
              <a:rPr lang="en-GB" sz="3200" dirty="0"/>
              <a:t>Who would be interested in your dissertation and its findings?</a:t>
            </a:r>
          </a:p>
          <a:p>
            <a:pPr>
              <a:buFont typeface="Arial" panose="020B0604020202020204" pitchFamily="34" charset="0"/>
              <a:buChar char="•"/>
            </a:pPr>
            <a:r>
              <a:rPr lang="en-GB" sz="3200" dirty="0"/>
              <a:t> Is there potential for future research on the subject?</a:t>
            </a:r>
          </a:p>
          <a:p>
            <a:pPr>
              <a:buFont typeface="Arial" panose="020B0604020202020204" pitchFamily="34" charset="0"/>
              <a:buChar char="•"/>
            </a:pPr>
            <a:r>
              <a:rPr lang="en-GB" sz="3200" dirty="0"/>
              <a:t> Does it provide new avenues of research? Support current strategies/decision-making?</a:t>
            </a:r>
          </a:p>
          <a:p>
            <a:pPr>
              <a:buFont typeface="Arial" panose="020B0604020202020204" pitchFamily="34" charset="0"/>
              <a:buChar char="•"/>
            </a:pPr>
            <a:r>
              <a:rPr lang="en-GB" sz="3200" dirty="0"/>
              <a:t> Demonstrate your awareness of its contribution to that area of research</a:t>
            </a:r>
          </a:p>
          <a:p>
            <a:pPr>
              <a:buFont typeface="Arial" panose="020B0604020202020204" pitchFamily="34" charset="0"/>
              <a:buChar char="•"/>
            </a:pPr>
            <a:r>
              <a:rPr lang="en-GB" sz="3200" dirty="0">
                <a:solidFill>
                  <a:schemeClr val="tx1"/>
                </a:solidFill>
              </a:rPr>
              <a:t> ‘So what?’</a:t>
            </a:r>
          </a:p>
          <a:p>
            <a:endParaRPr lang="en-GB" dirty="0"/>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3"/>
          <a:stretch>
            <a:fillRect/>
          </a:stretch>
        </p:blipFill>
        <p:spPr>
          <a:xfrm>
            <a:off x="9036388" y="4392092"/>
            <a:ext cx="1819181" cy="1193181"/>
          </a:xfrm>
          <a:prstGeom prst="rect">
            <a:avLst/>
          </a:prstGeom>
        </p:spPr>
      </p:pic>
    </p:spTree>
    <p:extLst>
      <p:ext uri="{BB962C8B-B14F-4D97-AF65-F5344CB8AC3E}">
        <p14:creationId xmlns:p14="http://schemas.microsoft.com/office/powerpoint/2010/main" val="34845857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solidFill>
            <a:srgbClr val="002060"/>
          </a:solidFill>
        </p:spPr>
        <p:txBody>
          <a:bodyPr/>
          <a:lstStyle/>
          <a:p>
            <a:r>
              <a:rPr lang="en-GB" dirty="0">
                <a:solidFill>
                  <a:schemeClr val="bg1"/>
                </a:solidFill>
              </a:rPr>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idx="1"/>
          </p:nvPr>
        </p:nvSpPr>
        <p:spPr/>
        <p:txBody>
          <a:bodyPr vert="horz" lIns="91440" tIns="45720" rIns="91440" bIns="45720" rtlCol="0" anchor="t">
            <a:normAutofit/>
          </a:bodyPr>
          <a:lstStyle/>
          <a:p>
            <a:pPr algn="ctr">
              <a:buFont typeface="Wingdings" panose="05000000000000000000" pitchFamily="2" charset="2"/>
              <a:buChar char="§"/>
            </a:pPr>
            <a:r>
              <a:rPr lang="en-GB" sz="3200" dirty="0"/>
              <a:t>Use the Harvard referencing style </a:t>
            </a:r>
          </a:p>
          <a:p>
            <a:pPr algn="ctr">
              <a:buFont typeface="Wingdings" panose="05000000000000000000" pitchFamily="2" charset="2"/>
              <a:buChar char="§"/>
            </a:pPr>
            <a:r>
              <a:rPr lang="en-GB" sz="3200" dirty="0"/>
              <a:t>Start your reference list early on – from day 1</a:t>
            </a:r>
            <a:r>
              <a:rPr lang="en-GB" dirty="0"/>
              <a:t>             </a:t>
            </a:r>
            <a:r>
              <a:rPr lang="en-GB" sz="3200" dirty="0"/>
              <a:t> (excel spreadsheet/word document etc.)</a:t>
            </a:r>
          </a:p>
          <a:p>
            <a:endParaRPr lang="en-GB" dirty="0"/>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2"/>
          <a:stretch>
            <a:fillRect/>
          </a:stretch>
        </p:blipFill>
        <p:spPr>
          <a:xfrm>
            <a:off x="5069648" y="3773626"/>
            <a:ext cx="2615411" cy="1743607"/>
          </a:xfrm>
          <a:prstGeom prst="rect">
            <a:avLst/>
          </a:prstGeom>
        </p:spPr>
      </p:pic>
    </p:spTree>
    <p:extLst>
      <p:ext uri="{BB962C8B-B14F-4D97-AF65-F5344CB8AC3E}">
        <p14:creationId xmlns:p14="http://schemas.microsoft.com/office/powerpoint/2010/main" val="587357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err="1">
                <a:solidFill>
                  <a:schemeClr val="bg1"/>
                </a:solidFill>
              </a:rPr>
              <a:t>Unrhyw</a:t>
            </a:r>
            <a:r>
              <a:rPr lang="en-GB" dirty="0">
                <a:solidFill>
                  <a:schemeClr val="bg1"/>
                </a:solidFill>
              </a:rPr>
              <a:t> </a:t>
            </a:r>
            <a:r>
              <a:rPr lang="en-GB" dirty="0" err="1">
                <a:solidFill>
                  <a:schemeClr val="bg1"/>
                </a:solidFill>
              </a:rPr>
              <a:t>bryderon</a:t>
            </a:r>
            <a:r>
              <a:rPr lang="en-GB" dirty="0">
                <a:solidFill>
                  <a:schemeClr val="bg1"/>
                </a:solidFill>
              </a:rPr>
              <a:t> - Any concerns?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dirty="0"/>
              <a:t>What are your initial concerns?</a:t>
            </a:r>
          </a:p>
          <a:p>
            <a:endParaRPr lang="en-GB"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2"/>
          <a:stretch>
            <a:fillRect/>
          </a:stretch>
        </p:blipFill>
        <p:spPr>
          <a:xfrm>
            <a:off x="4380738" y="2557462"/>
            <a:ext cx="4057883" cy="2700337"/>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err="1">
                <a:solidFill>
                  <a:schemeClr val="bg1"/>
                </a:solidFill>
              </a:rPr>
              <a:t>Deilliannau</a:t>
            </a:r>
            <a:r>
              <a:rPr lang="en-GB">
                <a:solidFill>
                  <a:schemeClr val="bg1"/>
                </a:solidFill>
              </a:rPr>
              <a:t> dysgu - 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r>
              <a:rPr lang="en-GB" dirty="0"/>
              <a:t>Provide an overview of the dissertation module</a:t>
            </a:r>
          </a:p>
          <a:p>
            <a:r>
              <a:rPr lang="en-GB" dirty="0"/>
              <a:t>Explain the requirements of a ‘Dissertation proposal’</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spTree>
    <p:extLst>
      <p:ext uri="{BB962C8B-B14F-4D97-AF65-F5344CB8AC3E}">
        <p14:creationId xmlns:p14="http://schemas.microsoft.com/office/powerpoint/2010/main" val="3257038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normAutofit/>
          </a:bodyPr>
          <a:lstStyle/>
          <a:p>
            <a:endParaRPr lang="en-GB" dirty="0"/>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2163</Words>
  <Application>Microsoft Office PowerPoint</Application>
  <PresentationFormat>Widescreen</PresentationFormat>
  <Paragraphs>248</Paragraphs>
  <Slides>24</Slides>
  <Notes>17</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Theme1.thmx first page pp</vt:lpstr>
      <vt:lpstr> Cyflwyniad Modiwl Traethawd Hir Dissertation Module Introduction </vt:lpstr>
      <vt:lpstr>Deilliannau dysgu - Learning outcomes</vt:lpstr>
      <vt:lpstr>Cyflwyniad i'r modiwl - Module Introduction </vt:lpstr>
      <vt:lpstr>Degree Programme – dissertation/project</vt:lpstr>
      <vt:lpstr>Advantages of undertaking a project/dissertation</vt:lpstr>
      <vt:lpstr>The Assignment Brief</vt:lpstr>
      <vt:lpstr>Submission - dates</vt:lpstr>
      <vt:lpstr>Dissertation Support</vt:lpstr>
      <vt:lpstr>Presentation of work</vt:lpstr>
      <vt:lpstr>Dissertation</vt:lpstr>
      <vt:lpstr>“Where do I start?”</vt:lpstr>
      <vt:lpstr>Project/Dissertation proposal</vt:lpstr>
      <vt:lpstr>Project/Dissertation Proposal</vt:lpstr>
      <vt:lpstr>Research Question</vt:lpstr>
      <vt:lpstr>Refining the Research Question</vt:lpstr>
      <vt:lpstr>Project Aims &amp; objectives</vt:lpstr>
      <vt:lpstr>Literature Review</vt:lpstr>
      <vt:lpstr>Methodology</vt:lpstr>
      <vt:lpstr>Proposed Timeline</vt:lpstr>
      <vt:lpstr>Outcomes</vt:lpstr>
      <vt:lpstr>Referencing</vt:lpstr>
      <vt:lpstr>Unrhyw bryderon - Any concerns?</vt:lpstr>
      <vt:lpstr>Deilliannau dysgu - Learning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126</cp:revision>
  <dcterms:created xsi:type="dcterms:W3CDTF">2021-10-13T07:56:41Z</dcterms:created>
  <dcterms:modified xsi:type="dcterms:W3CDTF">2025-10-13T08:17:06Z</dcterms:modified>
</cp:coreProperties>
</file>