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71" r:id="rId6"/>
    <p:sldId id="260" r:id="rId7"/>
    <p:sldId id="263" r:id="rId8"/>
    <p:sldId id="278" r:id="rId9"/>
    <p:sldId id="279" r:id="rId10"/>
    <p:sldId id="280" r:id="rId11"/>
    <p:sldId id="286" r:id="rId12"/>
    <p:sldId id="274" r:id="rId13"/>
    <p:sldId id="264" r:id="rId14"/>
    <p:sldId id="289" r:id="rId15"/>
    <p:sldId id="292" r:id="rId16"/>
    <p:sldId id="290" r:id="rId17"/>
    <p:sldId id="293" r:id="rId18"/>
    <p:sldId id="262" r:id="rId19"/>
    <p:sldId id="266" r:id="rId20"/>
    <p:sldId id="267" r:id="rId21"/>
  </p:sldIdLst>
  <p:sldSz cx="18288000" cy="10287000"/>
  <p:notesSz cx="6858000" cy="9144000"/>
  <p:embeddedFontLst>
    <p:embeddedFont>
      <p:font typeface="Fira Sans" panose="020B0503050000020004" pitchFamily="34" charset="0"/>
      <p:regular r:id="rId23"/>
      <p:bold r:id="rId24"/>
      <p:italic r:id="rId25"/>
      <p:boldItalic r:id="rId26"/>
    </p:embeddedFont>
    <p:embeddedFont>
      <p:font typeface="Merriweather" panose="00000500000000000000" pitchFamily="2" charset="0"/>
      <p:regular r:id="rId27"/>
      <p:bold r:id="rId28"/>
      <p:italic r:id="rId29"/>
      <p:boldItalic r:id="rId3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8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31" d="100"/>
          <a:sy n="31" d="100"/>
        </p:scale>
        <p:origin x="16" y="10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A0AB47A1-4DEC-FA46-816C-267699230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1285F7E2-324E-43F2-B9F7-D1FE71F68C6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F30C666B-B225-7A45-E502-C07E4AF88DA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938418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4" name="Google Shape;15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8">
          <a:extLst>
            <a:ext uri="{FF2B5EF4-FFF2-40B4-BE49-F238E27FC236}">
              <a16:creationId xmlns:a16="http://schemas.microsoft.com/office/drawing/2014/main" id="{B9CD0B28-38AA-88FC-CA11-6B2B3E961A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15:notes">
            <a:extLst>
              <a:ext uri="{FF2B5EF4-FFF2-40B4-BE49-F238E27FC236}">
                <a16:creationId xmlns:a16="http://schemas.microsoft.com/office/drawing/2014/main" id="{D8D69BAD-C5E9-D65E-244F-443E407F205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0" name="Google Shape;410;p15:notes">
            <a:extLst>
              <a:ext uri="{FF2B5EF4-FFF2-40B4-BE49-F238E27FC236}">
                <a16:creationId xmlns:a16="http://schemas.microsoft.com/office/drawing/2014/main" id="{C9C94445-5A51-B337-7E54-E1B3495FE34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27115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8">
          <a:extLst>
            <a:ext uri="{FF2B5EF4-FFF2-40B4-BE49-F238E27FC236}">
              <a16:creationId xmlns:a16="http://schemas.microsoft.com/office/drawing/2014/main" id="{17717654-9ABC-C6AB-5A68-EC73776E2C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15:notes">
            <a:extLst>
              <a:ext uri="{FF2B5EF4-FFF2-40B4-BE49-F238E27FC236}">
                <a16:creationId xmlns:a16="http://schemas.microsoft.com/office/drawing/2014/main" id="{3B860D3C-A9C7-BE84-CA4F-EE1F6BA11B1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0" name="Google Shape;410;p15:notes">
            <a:extLst>
              <a:ext uri="{FF2B5EF4-FFF2-40B4-BE49-F238E27FC236}">
                <a16:creationId xmlns:a16="http://schemas.microsoft.com/office/drawing/2014/main" id="{AADDE284-C735-A62F-996C-033BCA6DA7A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225193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8">
          <a:extLst>
            <a:ext uri="{FF2B5EF4-FFF2-40B4-BE49-F238E27FC236}">
              <a16:creationId xmlns:a16="http://schemas.microsoft.com/office/drawing/2014/main" id="{3FFA7274-6E7D-3129-FF5A-908051F4D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15:notes">
            <a:extLst>
              <a:ext uri="{FF2B5EF4-FFF2-40B4-BE49-F238E27FC236}">
                <a16:creationId xmlns:a16="http://schemas.microsoft.com/office/drawing/2014/main" id="{D90F61EB-8D76-E364-FDAF-8C6A05EEFD1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10" name="Google Shape;410;p15:notes">
            <a:extLst>
              <a:ext uri="{FF2B5EF4-FFF2-40B4-BE49-F238E27FC236}">
                <a16:creationId xmlns:a16="http://schemas.microsoft.com/office/drawing/2014/main" id="{20B65337-19ED-E8D0-B04C-A7C68DADE18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182035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>
          <a:extLst>
            <a:ext uri="{FF2B5EF4-FFF2-40B4-BE49-F238E27FC236}">
              <a16:creationId xmlns:a16="http://schemas.microsoft.com/office/drawing/2014/main" id="{D193C223-E916-8E52-98C0-3DF166B0BA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8:notes">
            <a:extLst>
              <a:ext uri="{FF2B5EF4-FFF2-40B4-BE49-F238E27FC236}">
                <a16:creationId xmlns:a16="http://schemas.microsoft.com/office/drawing/2014/main" id="{FFED8CEE-6D0C-701F-7EDB-803900C75B3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8:notes">
            <a:extLst>
              <a:ext uri="{FF2B5EF4-FFF2-40B4-BE49-F238E27FC236}">
                <a16:creationId xmlns:a16="http://schemas.microsoft.com/office/drawing/2014/main" id="{5DA96695-E82D-D9F0-67DF-F2C01001DAA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471654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>
          <a:extLst>
            <a:ext uri="{FF2B5EF4-FFF2-40B4-BE49-F238E27FC236}">
              <a16:creationId xmlns:a16="http://schemas.microsoft.com/office/drawing/2014/main" id="{9D5E7E1E-9697-51B1-21C0-CC705FB291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5:notes">
            <a:extLst>
              <a:ext uri="{FF2B5EF4-FFF2-40B4-BE49-F238E27FC236}">
                <a16:creationId xmlns:a16="http://schemas.microsoft.com/office/drawing/2014/main" id="{1672EE32-8014-1B8B-8DEA-376C7D84BBE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4" name="Google Shape;154;p5:notes">
            <a:extLst>
              <a:ext uri="{FF2B5EF4-FFF2-40B4-BE49-F238E27FC236}">
                <a16:creationId xmlns:a16="http://schemas.microsoft.com/office/drawing/2014/main" id="{D793CFDE-12DE-2F3F-603F-A58C4544D80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902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>
          <a:extLst>
            <a:ext uri="{FF2B5EF4-FFF2-40B4-BE49-F238E27FC236}">
              <a16:creationId xmlns:a16="http://schemas.microsoft.com/office/drawing/2014/main" id="{696ECB39-018E-AC96-68F4-522976EEB2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5:notes">
            <a:extLst>
              <a:ext uri="{FF2B5EF4-FFF2-40B4-BE49-F238E27FC236}">
                <a16:creationId xmlns:a16="http://schemas.microsoft.com/office/drawing/2014/main" id="{79F336BD-BA2B-3F8D-C102-544AD962146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4" name="Google Shape;154;p5:notes">
            <a:extLst>
              <a:ext uri="{FF2B5EF4-FFF2-40B4-BE49-F238E27FC236}">
                <a16:creationId xmlns:a16="http://schemas.microsoft.com/office/drawing/2014/main" id="{60D67A35-BF28-8F57-BE7D-57239DD6C78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771336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>
          <a:extLst>
            <a:ext uri="{FF2B5EF4-FFF2-40B4-BE49-F238E27FC236}">
              <a16:creationId xmlns:a16="http://schemas.microsoft.com/office/drawing/2014/main" id="{8A2FFD8D-2CBE-1D21-CC8A-ADECC2FFE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9:notes">
            <a:extLst>
              <a:ext uri="{FF2B5EF4-FFF2-40B4-BE49-F238E27FC236}">
                <a16:creationId xmlns:a16="http://schemas.microsoft.com/office/drawing/2014/main" id="{40655A49-83F2-1661-8B0C-FBFF6813BAB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9:notes">
            <a:extLst>
              <a:ext uri="{FF2B5EF4-FFF2-40B4-BE49-F238E27FC236}">
                <a16:creationId xmlns:a16="http://schemas.microsoft.com/office/drawing/2014/main" id="{F09FE1DA-9D5D-1599-1A00-BA6AC3FD3EF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266773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>
          <a:extLst>
            <a:ext uri="{FF2B5EF4-FFF2-40B4-BE49-F238E27FC236}">
              <a16:creationId xmlns:a16="http://schemas.microsoft.com/office/drawing/2014/main" id="{17A74821-0108-4B35-C1DC-9474306FBC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5:notes">
            <a:extLst>
              <a:ext uri="{FF2B5EF4-FFF2-40B4-BE49-F238E27FC236}">
                <a16:creationId xmlns:a16="http://schemas.microsoft.com/office/drawing/2014/main" id="{DA1979DE-7246-E58B-758D-E9197CD7D2A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5:notes">
            <a:extLst>
              <a:ext uri="{FF2B5EF4-FFF2-40B4-BE49-F238E27FC236}">
                <a16:creationId xmlns:a16="http://schemas.microsoft.com/office/drawing/2014/main" id="{B4194708-CECB-A503-EB7F-77D37134769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254548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>
          <a:extLst>
            <a:ext uri="{FF2B5EF4-FFF2-40B4-BE49-F238E27FC236}">
              <a16:creationId xmlns:a16="http://schemas.microsoft.com/office/drawing/2014/main" id="{ED531F79-D286-4CB6-273C-50597269C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9:notes">
            <a:extLst>
              <a:ext uri="{FF2B5EF4-FFF2-40B4-BE49-F238E27FC236}">
                <a16:creationId xmlns:a16="http://schemas.microsoft.com/office/drawing/2014/main" id="{CBD4320D-C072-D083-4FD1-DE85BD7DE72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9:notes">
            <a:extLst>
              <a:ext uri="{FF2B5EF4-FFF2-40B4-BE49-F238E27FC236}">
                <a16:creationId xmlns:a16="http://schemas.microsoft.com/office/drawing/2014/main" id="{05B8B630-D73D-AD5A-3133-BF0B7DFD24B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837840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2" name="Google Shape;18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3" name="Google Shape;283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oogle Shape;16;p3"/>
          <p:cNvGrpSpPr/>
          <p:nvPr/>
        </p:nvGrpSpPr>
        <p:grpSpPr>
          <a:xfrm>
            <a:off x="0" y="-144662"/>
            <a:ext cx="7775763" cy="10431728"/>
            <a:chOff x="0" y="-38100"/>
            <a:chExt cx="2047924" cy="2747433"/>
          </a:xfrm>
        </p:grpSpPr>
        <p:sp>
          <p:nvSpPr>
            <p:cNvPr id="17" name="Google Shape;17;p3"/>
            <p:cNvSpPr/>
            <p:nvPr/>
          </p:nvSpPr>
          <p:spPr>
            <a:xfrm>
              <a:off x="0" y="0"/>
              <a:ext cx="2047924" cy="2709333"/>
            </a:xfrm>
            <a:custGeom>
              <a:avLst/>
              <a:gdLst/>
              <a:ahLst/>
              <a:cxnLst/>
              <a:rect l="l" t="t" r="r" b="b"/>
              <a:pathLst>
                <a:path w="2047924" h="2709333" extrusionOk="0">
                  <a:moveTo>
                    <a:pt x="0" y="0"/>
                  </a:moveTo>
                  <a:lnTo>
                    <a:pt x="2047924" y="0"/>
                  </a:lnTo>
                  <a:lnTo>
                    <a:pt x="20479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18" name="Google Shape;18;p3"/>
            <p:cNvSpPr txBox="1"/>
            <p:nvPr/>
          </p:nvSpPr>
          <p:spPr>
            <a:xfrm>
              <a:off x="0" y="-38100"/>
              <a:ext cx="2047800" cy="2747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9" name="Google Shape;19;p3"/>
          <p:cNvGrpSpPr/>
          <p:nvPr/>
        </p:nvGrpSpPr>
        <p:grpSpPr>
          <a:xfrm>
            <a:off x="17464558" y="-144662"/>
            <a:ext cx="823548" cy="10431728"/>
            <a:chOff x="0" y="-38100"/>
            <a:chExt cx="216900" cy="2747433"/>
          </a:xfrm>
        </p:grpSpPr>
        <p:sp>
          <p:nvSpPr>
            <p:cNvPr id="20" name="Google Shape;20;p3"/>
            <p:cNvSpPr/>
            <p:nvPr/>
          </p:nvSpPr>
          <p:spPr>
            <a:xfrm>
              <a:off x="0" y="0"/>
              <a:ext cx="216874" cy="2709333"/>
            </a:xfrm>
            <a:custGeom>
              <a:avLst/>
              <a:gdLst/>
              <a:ahLst/>
              <a:cxnLst/>
              <a:rect l="l" t="t" r="r" b="b"/>
              <a:pathLst>
                <a:path w="216874" h="2709333" extrusionOk="0">
                  <a:moveTo>
                    <a:pt x="0" y="0"/>
                  </a:moveTo>
                  <a:lnTo>
                    <a:pt x="216874" y="0"/>
                  </a:lnTo>
                  <a:lnTo>
                    <a:pt x="21687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1" name="Google Shape;21;p3"/>
            <p:cNvSpPr txBox="1"/>
            <p:nvPr/>
          </p:nvSpPr>
          <p:spPr>
            <a:xfrm>
              <a:off x="0" y="-38100"/>
              <a:ext cx="216900" cy="2747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2" name="Google Shape;22;p3"/>
          <p:cNvSpPr>
            <a:spLocks noGrp="1"/>
          </p:cNvSpPr>
          <p:nvPr>
            <p:ph type="pic" idx="2"/>
          </p:nvPr>
        </p:nvSpPr>
        <p:spPr>
          <a:xfrm>
            <a:off x="722550" y="656000"/>
            <a:ext cx="7710600" cy="9041700"/>
          </a:xfrm>
          <a:prstGeom prst="rect">
            <a:avLst/>
          </a:prstGeom>
          <a:noFill/>
          <a:ln>
            <a:noFill/>
          </a:ln>
        </p:spPr>
      </p:sp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9267000" y="1852937"/>
            <a:ext cx="7225200" cy="468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700"/>
              <a:buNone/>
              <a:defRPr sz="9700"/>
            </a:lvl1pPr>
            <a:lvl2pPr lvl="1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2pPr>
            <a:lvl3pPr lvl="2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3pPr>
            <a:lvl4pPr lvl="3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4pPr>
            <a:lvl5pPr lvl="4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5pPr>
            <a:lvl6pPr lvl="5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6pPr>
            <a:lvl7pPr lvl="6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7pPr>
            <a:lvl8pPr lvl="7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8pPr>
            <a:lvl9pPr lvl="8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body" idx="1"/>
          </p:nvPr>
        </p:nvSpPr>
        <p:spPr>
          <a:xfrm>
            <a:off x="9234950" y="1096275"/>
            <a:ext cx="7856100" cy="57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body" idx="3"/>
          </p:nvPr>
        </p:nvSpPr>
        <p:spPr>
          <a:xfrm>
            <a:off x="9234950" y="8388425"/>
            <a:ext cx="7856100" cy="12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oogle Shape;27;p4"/>
          <p:cNvGrpSpPr/>
          <p:nvPr/>
        </p:nvGrpSpPr>
        <p:grpSpPr>
          <a:xfrm>
            <a:off x="0" y="-168061"/>
            <a:ext cx="1028706" cy="10431728"/>
            <a:chOff x="0" y="-38100"/>
            <a:chExt cx="270933" cy="2747433"/>
          </a:xfrm>
        </p:grpSpPr>
        <p:sp>
          <p:nvSpPr>
            <p:cNvPr id="28" name="Google Shape;28;p4"/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9" name="Google Shape;29;p4"/>
            <p:cNvSpPr txBox="1"/>
            <p:nvPr/>
          </p:nvSpPr>
          <p:spPr>
            <a:xfrm>
              <a:off x="0" y="-38100"/>
              <a:ext cx="270900" cy="2747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0" name="Google Shape;30;p4"/>
          <p:cNvGrpSpPr/>
          <p:nvPr/>
        </p:nvGrpSpPr>
        <p:grpSpPr>
          <a:xfrm>
            <a:off x="1028700" y="4962673"/>
            <a:ext cx="4558558" cy="5324362"/>
            <a:chOff x="0" y="-47625"/>
            <a:chExt cx="1200600" cy="1402292"/>
          </a:xfrm>
        </p:grpSpPr>
        <p:sp>
          <p:nvSpPr>
            <p:cNvPr id="31" name="Google Shape;31;p4"/>
            <p:cNvSpPr/>
            <p:nvPr/>
          </p:nvSpPr>
          <p:spPr>
            <a:xfrm>
              <a:off x="0" y="0"/>
              <a:ext cx="1200538" cy="1354667"/>
            </a:xfrm>
            <a:custGeom>
              <a:avLst/>
              <a:gdLst/>
              <a:ahLst/>
              <a:cxnLst/>
              <a:rect l="l" t="t" r="r" b="b"/>
              <a:pathLst>
                <a:path w="1200538" h="1354667" extrusionOk="0">
                  <a:moveTo>
                    <a:pt x="0" y="0"/>
                  </a:moveTo>
                  <a:lnTo>
                    <a:pt x="1200538" y="0"/>
                  </a:lnTo>
                  <a:lnTo>
                    <a:pt x="1200538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32" name="Google Shape;32;p4"/>
            <p:cNvSpPr txBox="1"/>
            <p:nvPr/>
          </p:nvSpPr>
          <p:spPr>
            <a:xfrm>
              <a:off x="0" y="-47625"/>
              <a:ext cx="1200600" cy="1402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33" name="Google Shape;33;p4"/>
          <p:cNvCxnSpPr/>
          <p:nvPr/>
        </p:nvCxnSpPr>
        <p:spPr>
          <a:xfrm rot="10800000">
            <a:off x="9838589" y="6153431"/>
            <a:ext cx="0" cy="3180900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34" name="Google Shape;34;p4"/>
          <p:cNvCxnSpPr/>
          <p:nvPr/>
        </p:nvCxnSpPr>
        <p:spPr>
          <a:xfrm rot="10800000">
            <a:off x="14099710" y="6153431"/>
            <a:ext cx="0" cy="3180900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35" name="Google Shape;35;p4"/>
          <p:cNvSpPr>
            <a:spLocks noGrp="1"/>
          </p:cNvSpPr>
          <p:nvPr>
            <p:ph type="pic" idx="2"/>
          </p:nvPr>
        </p:nvSpPr>
        <p:spPr>
          <a:xfrm>
            <a:off x="1017300" y="0"/>
            <a:ext cx="17270700" cy="5165700"/>
          </a:xfrm>
          <a:prstGeom prst="rect">
            <a:avLst/>
          </a:prstGeom>
          <a:noFill/>
          <a:ln>
            <a:noFill/>
          </a:ln>
        </p:spPr>
      </p:sp>
      <p:sp>
        <p:nvSpPr>
          <p:cNvPr id="36" name="Google Shape;36;p4"/>
          <p:cNvSpPr txBox="1">
            <a:spLocks noGrp="1"/>
          </p:cNvSpPr>
          <p:nvPr>
            <p:ph type="title"/>
          </p:nvPr>
        </p:nvSpPr>
        <p:spPr>
          <a:xfrm>
            <a:off x="1622775" y="5890403"/>
            <a:ext cx="3546000" cy="346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oogle Shape;38;p5"/>
          <p:cNvGrpSpPr/>
          <p:nvPr/>
        </p:nvGrpSpPr>
        <p:grpSpPr>
          <a:xfrm>
            <a:off x="1121238" y="5522343"/>
            <a:ext cx="17166924" cy="3891219"/>
            <a:chOff x="0" y="-38100"/>
            <a:chExt cx="4521300" cy="1024841"/>
          </a:xfrm>
        </p:grpSpPr>
        <p:sp>
          <p:nvSpPr>
            <p:cNvPr id="39" name="Google Shape;39;p5"/>
            <p:cNvSpPr/>
            <p:nvPr/>
          </p:nvSpPr>
          <p:spPr>
            <a:xfrm>
              <a:off x="0" y="0"/>
              <a:ext cx="4521287" cy="986741"/>
            </a:xfrm>
            <a:custGeom>
              <a:avLst/>
              <a:gdLst/>
              <a:ahLst/>
              <a:cxnLst/>
              <a:rect l="l" t="t" r="r" b="b"/>
              <a:pathLst>
                <a:path w="4521287" h="986741" extrusionOk="0">
                  <a:moveTo>
                    <a:pt x="0" y="0"/>
                  </a:moveTo>
                  <a:lnTo>
                    <a:pt x="4521287" y="0"/>
                  </a:lnTo>
                  <a:lnTo>
                    <a:pt x="4521287" y="986741"/>
                  </a:lnTo>
                  <a:lnTo>
                    <a:pt x="0" y="986741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40" name="Google Shape;40;p5"/>
            <p:cNvSpPr txBox="1"/>
            <p:nvPr/>
          </p:nvSpPr>
          <p:spPr>
            <a:xfrm>
              <a:off x="0" y="-38100"/>
              <a:ext cx="4521300" cy="1024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41" name="Google Shape;41;p5"/>
          <p:cNvCxnSpPr/>
          <p:nvPr/>
        </p:nvCxnSpPr>
        <p:spPr>
          <a:xfrm rot="10800000" flipH="1">
            <a:off x="9210675" y="1025694"/>
            <a:ext cx="9600" cy="2680200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2" name="Google Shape;42;p5"/>
          <p:cNvSpPr txBox="1">
            <a:spLocks noGrp="1"/>
          </p:cNvSpPr>
          <p:nvPr>
            <p:ph type="title"/>
          </p:nvPr>
        </p:nvSpPr>
        <p:spPr>
          <a:xfrm>
            <a:off x="1632625" y="1025704"/>
            <a:ext cx="7225200" cy="301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None/>
              <a:defRPr sz="7000"/>
            </a:lvl1pPr>
            <a:lvl2pPr lvl="1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2pPr>
            <a:lvl3pPr lvl="2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3pPr>
            <a:lvl4pPr lvl="3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4pPr>
            <a:lvl5pPr lvl="4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5pPr>
            <a:lvl6pPr lvl="5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6pPr>
            <a:lvl7pPr lvl="6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7pPr>
            <a:lvl8pPr lvl="7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8pPr>
            <a:lvl9pPr lvl="8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9pPr>
          </a:lstStyle>
          <a:p>
            <a:endParaRPr/>
          </a:p>
        </p:txBody>
      </p:sp>
      <p:sp>
        <p:nvSpPr>
          <p:cNvPr id="43" name="Google Shape;43;p5"/>
          <p:cNvSpPr txBox="1">
            <a:spLocks noGrp="1"/>
          </p:cNvSpPr>
          <p:nvPr>
            <p:ph type="body" idx="1"/>
          </p:nvPr>
        </p:nvSpPr>
        <p:spPr>
          <a:xfrm>
            <a:off x="9865850" y="1096275"/>
            <a:ext cx="7225200" cy="294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1pPr>
            <a:lvl2pPr marL="914400" lvl="1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2pPr>
            <a:lvl3pPr marL="1371600" lvl="2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3pPr>
            <a:lvl4pPr marL="1828800" lvl="3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4pPr>
            <a:lvl5pPr marL="2286000" lvl="4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»"/>
              <a:defRPr sz="2500"/>
            </a:lvl5pPr>
            <a:lvl6pPr marL="2743200" lvl="5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6pPr>
            <a:lvl7pPr marL="3200400" lvl="6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7pPr>
            <a:lvl8pPr marL="3657600" lvl="7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8pPr>
            <a:lvl9pPr marL="4114800" lvl="8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9pPr>
          </a:lstStyle>
          <a:p>
            <a:endParaRPr/>
          </a:p>
        </p:txBody>
      </p:sp>
      <p:sp>
        <p:nvSpPr>
          <p:cNvPr id="44" name="Google Shape;44;p5"/>
          <p:cNvSpPr>
            <a:spLocks noGrp="1"/>
          </p:cNvSpPr>
          <p:nvPr>
            <p:ph type="pic" idx="2"/>
          </p:nvPr>
        </p:nvSpPr>
        <p:spPr>
          <a:xfrm>
            <a:off x="1521950" y="5363775"/>
            <a:ext cx="16812300" cy="3734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oogle Shape;46;p6"/>
          <p:cNvGrpSpPr/>
          <p:nvPr/>
        </p:nvGrpSpPr>
        <p:grpSpPr>
          <a:xfrm>
            <a:off x="8031780" y="-180827"/>
            <a:ext cx="10256289" cy="10468053"/>
            <a:chOff x="0" y="-47625"/>
            <a:chExt cx="2701227" cy="2757000"/>
          </a:xfrm>
        </p:grpSpPr>
        <p:sp>
          <p:nvSpPr>
            <p:cNvPr id="47" name="Google Shape;47;p6"/>
            <p:cNvSpPr/>
            <p:nvPr/>
          </p:nvSpPr>
          <p:spPr>
            <a:xfrm>
              <a:off x="0" y="0"/>
              <a:ext cx="2701227" cy="2709333"/>
            </a:xfrm>
            <a:custGeom>
              <a:avLst/>
              <a:gdLst/>
              <a:ahLst/>
              <a:cxnLst/>
              <a:rect l="l" t="t" r="r" b="b"/>
              <a:pathLst>
                <a:path w="2701227" h="2709333" extrusionOk="0">
                  <a:moveTo>
                    <a:pt x="0" y="0"/>
                  </a:moveTo>
                  <a:lnTo>
                    <a:pt x="2701227" y="0"/>
                  </a:lnTo>
                  <a:lnTo>
                    <a:pt x="270122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48" name="Google Shape;48;p6"/>
            <p:cNvSpPr txBox="1"/>
            <p:nvPr/>
          </p:nvSpPr>
          <p:spPr>
            <a:xfrm>
              <a:off x="0" y="-47625"/>
              <a:ext cx="2701200" cy="275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9" name="Google Shape;49;p6"/>
          <p:cNvSpPr txBox="1">
            <a:spLocks noGrp="1"/>
          </p:cNvSpPr>
          <p:nvPr>
            <p:ph type="title"/>
          </p:nvPr>
        </p:nvSpPr>
        <p:spPr>
          <a:xfrm>
            <a:off x="1004125" y="1025700"/>
            <a:ext cx="5982600" cy="301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None/>
              <a:defRPr sz="7000"/>
            </a:lvl1pPr>
            <a:lvl2pPr lvl="1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2pPr>
            <a:lvl3pPr lvl="2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3pPr>
            <a:lvl4pPr lvl="3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4pPr>
            <a:lvl5pPr lvl="4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5pPr>
            <a:lvl6pPr lvl="5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6pPr>
            <a:lvl7pPr lvl="6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7pPr>
            <a:lvl8pPr lvl="7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8pPr>
            <a:lvl9pPr lvl="8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9pPr>
          </a:lstStyle>
          <a:p>
            <a:endParaRPr/>
          </a:p>
        </p:txBody>
      </p:sp>
      <p:sp>
        <p:nvSpPr>
          <p:cNvPr id="50" name="Google Shape;50;p6"/>
          <p:cNvSpPr txBox="1">
            <a:spLocks noGrp="1"/>
          </p:cNvSpPr>
          <p:nvPr>
            <p:ph type="body" idx="1"/>
          </p:nvPr>
        </p:nvSpPr>
        <p:spPr>
          <a:xfrm>
            <a:off x="1047869" y="4802548"/>
            <a:ext cx="5982600" cy="294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1pPr>
            <a:lvl2pPr marL="914400" lvl="1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2pPr>
            <a:lvl3pPr marL="1371600" lvl="2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3pPr>
            <a:lvl4pPr marL="1828800" lvl="3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4pPr>
            <a:lvl5pPr marL="2286000" lvl="4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»"/>
              <a:defRPr sz="2500"/>
            </a:lvl5pPr>
            <a:lvl6pPr marL="2743200" lvl="5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6pPr>
            <a:lvl7pPr marL="3200400" lvl="6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7pPr>
            <a:lvl8pPr marL="3657600" lvl="7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8pPr>
            <a:lvl9pPr marL="4114800" lvl="8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9pPr>
          </a:lstStyle>
          <a:p>
            <a:endParaRPr/>
          </a:p>
        </p:txBody>
      </p:sp>
      <p:sp>
        <p:nvSpPr>
          <p:cNvPr id="51" name="Google Shape;51;p6"/>
          <p:cNvSpPr txBox="1">
            <a:spLocks noGrp="1"/>
          </p:cNvSpPr>
          <p:nvPr>
            <p:ph type="body" idx="2"/>
          </p:nvPr>
        </p:nvSpPr>
        <p:spPr>
          <a:xfrm>
            <a:off x="10221019" y="4802548"/>
            <a:ext cx="5982600" cy="294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1pPr>
            <a:lvl2pPr marL="914400" lvl="1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2pPr>
            <a:lvl3pPr marL="1371600" lvl="2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3pPr>
            <a:lvl4pPr marL="1828800" lvl="3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4pPr>
            <a:lvl5pPr marL="2286000" lvl="4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»"/>
              <a:defRPr sz="2500"/>
            </a:lvl5pPr>
            <a:lvl6pPr marL="2743200" lvl="5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6pPr>
            <a:lvl7pPr marL="3200400" lvl="6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7pPr>
            <a:lvl8pPr marL="3657600" lvl="7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8pPr>
            <a:lvl9pPr marL="4114800" lvl="8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7"/>
          <p:cNvSpPr txBox="1">
            <a:spLocks noGrp="1"/>
          </p:cNvSpPr>
          <p:nvPr>
            <p:ph type="title"/>
          </p:nvPr>
        </p:nvSpPr>
        <p:spPr>
          <a:xfrm>
            <a:off x="457200" y="54086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5" name="Google Shape;55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56" name="Google Shape;56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7" name="Google Shape;57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58" name="Google Shape;58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8"/>
          <p:cNvSpPr txBox="1">
            <a:spLocks noGrp="1"/>
          </p:cNvSpPr>
          <p:nvPr>
            <p:ph type="title"/>
          </p:nvPr>
        </p:nvSpPr>
        <p:spPr>
          <a:xfrm>
            <a:off x="457200" y="54086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9" name="Google Shape;69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70" name="Google Shape;70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76" name="Google Shape;76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77" name="Google Shape;77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1"/>
          <p:cNvSpPr txBox="1">
            <a:spLocks noGrp="1"/>
          </p:cNvSpPr>
          <p:nvPr>
            <p:ph type="title"/>
          </p:nvPr>
        </p:nvSpPr>
        <p:spPr>
          <a:xfrm>
            <a:off x="457200" y="54086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3" name="Google Shape;83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9" name="Google Shape;89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54086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5800"/>
              <a:buFont typeface="Merriweather"/>
              <a:buNone/>
              <a:defRPr sz="5800" b="1" i="0" u="none" strike="noStrike" cap="none">
                <a:solidFill>
                  <a:srgbClr val="FA9908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56875" y="21326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ra Sans"/>
              <a:buChar char="•"/>
              <a:defRPr sz="32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Char char="–"/>
              <a:defRPr sz="28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Fira Sans"/>
              <a:buChar char="•"/>
              <a:defRPr sz="24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–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»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•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•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•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•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3"/>
          <p:cNvSpPr txBox="1"/>
          <p:nvPr/>
        </p:nvSpPr>
        <p:spPr>
          <a:xfrm>
            <a:off x="8425225" y="2660013"/>
            <a:ext cx="9713687" cy="34470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dirty="0">
                <a:solidFill>
                  <a:srgbClr val="FA9908"/>
                </a:solidFill>
                <a:latin typeface="Merriweather"/>
                <a:ea typeface="Merriweather"/>
                <a:cs typeface="Merriweather"/>
                <a:sym typeface="Merriweather"/>
              </a:rPr>
              <a:t>Masks as </a:t>
            </a: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dirty="0">
                <a:solidFill>
                  <a:srgbClr val="FA9908"/>
                </a:solidFill>
                <a:latin typeface="Merriweather"/>
                <a:ea typeface="Merriweather"/>
                <a:cs typeface="Merriweather"/>
                <a:sym typeface="Merriweather"/>
              </a:rPr>
              <a:t>Material Agents</a:t>
            </a: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4000" b="1" dirty="0">
                <a:solidFill>
                  <a:srgbClr val="FA9908"/>
                </a:solidFill>
                <a:latin typeface="Merriweather"/>
                <a:cs typeface="Merriweather"/>
                <a:sym typeface="Merriweather"/>
              </a:rPr>
              <a:t>～</a:t>
            </a:r>
            <a:r>
              <a:rPr lang="en-US" altLang="ja-JP" sz="4000" b="1" dirty="0">
                <a:solidFill>
                  <a:srgbClr val="FA9908"/>
                </a:solidFill>
                <a:latin typeface="Merriweather"/>
                <a:cs typeface="Merriweather"/>
                <a:sym typeface="Merriweather"/>
              </a:rPr>
              <a:t>Body, Society, and Politics in Everyday Life</a:t>
            </a:r>
            <a:r>
              <a:rPr lang="ja-JP" altLang="en-US" sz="4000" b="1" dirty="0">
                <a:solidFill>
                  <a:srgbClr val="FA9908"/>
                </a:solidFill>
                <a:latin typeface="Merriweather"/>
                <a:cs typeface="Merriweather"/>
                <a:sym typeface="Merriweather"/>
              </a:rPr>
              <a:t>～</a:t>
            </a:r>
            <a:endParaRPr sz="4000" dirty="0"/>
          </a:p>
        </p:txBody>
      </p:sp>
      <p:sp>
        <p:nvSpPr>
          <p:cNvPr id="97" name="Google Shape;97;p13"/>
          <p:cNvSpPr txBox="1"/>
          <p:nvPr/>
        </p:nvSpPr>
        <p:spPr>
          <a:xfrm>
            <a:off x="14499330" y="8567075"/>
            <a:ext cx="5273956" cy="689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latin typeface="Fira Sans"/>
                <a:sym typeface="Fira Sans"/>
              </a:rPr>
              <a:t>Lia </a:t>
            </a:r>
            <a:r>
              <a:rPr lang="en-US" sz="3200" dirty="0" err="1">
                <a:latin typeface="Fira Sans"/>
                <a:sym typeface="Fira Sans"/>
              </a:rPr>
              <a:t>Tachigami</a:t>
            </a:r>
            <a:endParaRPr dirty="0"/>
          </a:p>
        </p:txBody>
      </p:sp>
      <p:sp>
        <p:nvSpPr>
          <p:cNvPr id="98" name="Google Shape;98;p13"/>
          <p:cNvSpPr txBox="1"/>
          <p:nvPr/>
        </p:nvSpPr>
        <p:spPr>
          <a:xfrm>
            <a:off x="9144000" y="295877"/>
            <a:ext cx="7992308" cy="689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latin typeface="Fira Sans"/>
                <a:sym typeface="Fira Sans"/>
              </a:rPr>
              <a:t>Assessment one</a:t>
            </a:r>
            <a:endParaRPr dirty="0"/>
          </a:p>
        </p:txBody>
      </p:sp>
      <p:sp>
        <p:nvSpPr>
          <p:cNvPr id="99" name="Google Shape;99;p13"/>
          <p:cNvSpPr txBox="1"/>
          <p:nvPr/>
        </p:nvSpPr>
        <p:spPr>
          <a:xfrm>
            <a:off x="14742570" y="9253098"/>
            <a:ext cx="4488765" cy="689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latin typeface="Fira Sans"/>
                <a:sym typeface="Fira Sans"/>
              </a:rPr>
              <a:t>10/10/2025</a:t>
            </a:r>
            <a:endParaRPr dirty="0"/>
          </a:p>
        </p:txBody>
      </p:sp>
      <p:grpSp>
        <p:nvGrpSpPr>
          <p:cNvPr id="100" name="Google Shape;100;p13"/>
          <p:cNvGrpSpPr/>
          <p:nvPr/>
        </p:nvGrpSpPr>
        <p:grpSpPr>
          <a:xfrm>
            <a:off x="0" y="-144661"/>
            <a:ext cx="7775712" cy="10431661"/>
            <a:chOff x="0" y="-38100"/>
            <a:chExt cx="2047924" cy="2747433"/>
          </a:xfrm>
        </p:grpSpPr>
        <p:sp>
          <p:nvSpPr>
            <p:cNvPr id="101" name="Google Shape;101;p13"/>
            <p:cNvSpPr/>
            <p:nvPr/>
          </p:nvSpPr>
          <p:spPr>
            <a:xfrm>
              <a:off x="0" y="0"/>
              <a:ext cx="2047924" cy="2709333"/>
            </a:xfrm>
            <a:custGeom>
              <a:avLst/>
              <a:gdLst/>
              <a:ahLst/>
              <a:cxnLst/>
              <a:rect l="l" t="t" r="r" b="b"/>
              <a:pathLst>
                <a:path w="2047924" h="2709333" extrusionOk="0">
                  <a:moveTo>
                    <a:pt x="0" y="0"/>
                  </a:moveTo>
                  <a:lnTo>
                    <a:pt x="2047924" y="0"/>
                  </a:lnTo>
                  <a:lnTo>
                    <a:pt x="20479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102" name="Google Shape;102;p13"/>
            <p:cNvSpPr txBox="1"/>
            <p:nvPr/>
          </p:nvSpPr>
          <p:spPr>
            <a:xfrm>
              <a:off x="0" y="-38100"/>
              <a:ext cx="2047924" cy="27474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04" name="Google Shape;104;p13"/>
          <p:cNvGrpSpPr/>
          <p:nvPr/>
        </p:nvGrpSpPr>
        <p:grpSpPr>
          <a:xfrm>
            <a:off x="17464558" y="-144661"/>
            <a:ext cx="823442" cy="10431661"/>
            <a:chOff x="0" y="-38100"/>
            <a:chExt cx="216874" cy="2747433"/>
          </a:xfrm>
        </p:grpSpPr>
        <p:sp>
          <p:nvSpPr>
            <p:cNvPr id="105" name="Google Shape;105;p13"/>
            <p:cNvSpPr/>
            <p:nvPr/>
          </p:nvSpPr>
          <p:spPr>
            <a:xfrm>
              <a:off x="0" y="0"/>
              <a:ext cx="216874" cy="2709333"/>
            </a:xfrm>
            <a:custGeom>
              <a:avLst/>
              <a:gdLst/>
              <a:ahLst/>
              <a:cxnLst/>
              <a:rect l="l" t="t" r="r" b="b"/>
              <a:pathLst>
                <a:path w="216874" h="2709333" extrusionOk="0">
                  <a:moveTo>
                    <a:pt x="0" y="0"/>
                  </a:moveTo>
                  <a:lnTo>
                    <a:pt x="216874" y="0"/>
                  </a:lnTo>
                  <a:lnTo>
                    <a:pt x="21687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06" name="Google Shape;106;p13"/>
            <p:cNvSpPr txBox="1"/>
            <p:nvPr/>
          </p:nvSpPr>
          <p:spPr>
            <a:xfrm>
              <a:off x="0" y="-38100"/>
              <a:ext cx="216874" cy="27474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3" name="図 2">
            <a:extLst>
              <a:ext uri="{FF2B5EF4-FFF2-40B4-BE49-F238E27FC236}">
                <a16:creationId xmlns:a16="http://schemas.microsoft.com/office/drawing/2014/main" id="{17FFB542-B614-B008-B4B2-14401E658A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8288" y="1393963"/>
            <a:ext cx="7775712" cy="777571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" name="Google Shape;112;p14"/>
          <p:cNvGrpSpPr/>
          <p:nvPr/>
        </p:nvGrpSpPr>
        <p:grpSpPr>
          <a:xfrm>
            <a:off x="0" y="-168060"/>
            <a:ext cx="1028700" cy="10431661"/>
            <a:chOff x="0" y="-38100"/>
            <a:chExt cx="270933" cy="2747433"/>
          </a:xfrm>
        </p:grpSpPr>
        <p:sp>
          <p:nvSpPr>
            <p:cNvPr id="113" name="Google Shape;113;p14"/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14" name="Google Shape;114;p14"/>
            <p:cNvSpPr txBox="1"/>
            <p:nvPr/>
          </p:nvSpPr>
          <p:spPr>
            <a:xfrm>
              <a:off x="0" y="-38100"/>
              <a:ext cx="270933" cy="27474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15" name="Google Shape;115;p14"/>
          <p:cNvGrpSpPr/>
          <p:nvPr/>
        </p:nvGrpSpPr>
        <p:grpSpPr>
          <a:xfrm>
            <a:off x="6337005" y="-168060"/>
            <a:ext cx="11950995" cy="2275441"/>
            <a:chOff x="0" y="-47625"/>
            <a:chExt cx="1200538" cy="1402292"/>
          </a:xfrm>
        </p:grpSpPr>
        <p:sp>
          <p:nvSpPr>
            <p:cNvPr id="116" name="Google Shape;116;p14"/>
            <p:cNvSpPr/>
            <p:nvPr/>
          </p:nvSpPr>
          <p:spPr>
            <a:xfrm>
              <a:off x="0" y="0"/>
              <a:ext cx="1200538" cy="1354667"/>
            </a:xfrm>
            <a:custGeom>
              <a:avLst/>
              <a:gdLst/>
              <a:ahLst/>
              <a:cxnLst/>
              <a:rect l="l" t="t" r="r" b="b"/>
              <a:pathLst>
                <a:path w="1200538" h="1354667" extrusionOk="0">
                  <a:moveTo>
                    <a:pt x="0" y="0"/>
                  </a:moveTo>
                  <a:lnTo>
                    <a:pt x="1200538" y="0"/>
                  </a:lnTo>
                  <a:lnTo>
                    <a:pt x="1200538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117" name="Google Shape;117;p14"/>
            <p:cNvSpPr txBox="1"/>
            <p:nvPr/>
          </p:nvSpPr>
          <p:spPr>
            <a:xfrm>
              <a:off x="0" y="-47625"/>
              <a:ext cx="1200538" cy="140229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24" name="Google Shape;124;p14"/>
          <p:cNvSpPr txBox="1"/>
          <p:nvPr/>
        </p:nvSpPr>
        <p:spPr>
          <a:xfrm>
            <a:off x="10154717" y="157130"/>
            <a:ext cx="5443246" cy="1625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800" b="1" i="0" u="none" strike="noStrike" cap="none" dirty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Agenda</a:t>
            </a:r>
            <a:endParaRPr sz="8800" dirty="0"/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5A5F5D23-3DF6-50A7-0DAC-3EA421ED4FF0}"/>
              </a:ext>
            </a:extLst>
          </p:cNvPr>
          <p:cNvSpPr txBox="1"/>
          <p:nvPr/>
        </p:nvSpPr>
        <p:spPr>
          <a:xfrm>
            <a:off x="7432158" y="3611867"/>
            <a:ext cx="10388009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kumimoji="1" lang="en-US" altLang="ja-JP" sz="6600" dirty="0">
                <a:latin typeface="Fira Sans" panose="020B0503050000020004" pitchFamily="34" charset="0"/>
              </a:rPr>
              <a:t>Introduction</a:t>
            </a:r>
          </a:p>
          <a:p>
            <a:pPr marL="514350" indent="-514350">
              <a:buAutoNum type="arabicPeriod"/>
            </a:pPr>
            <a:r>
              <a:rPr kumimoji="1" lang="en-US" altLang="ja-JP" sz="6600" dirty="0">
                <a:latin typeface="Fira Sans" panose="020B0503050000020004" pitchFamily="34" charset="0"/>
              </a:rPr>
              <a:t>Theoretical Framework</a:t>
            </a:r>
          </a:p>
          <a:p>
            <a:pPr marL="514350" indent="-514350">
              <a:buAutoNum type="arabicPeriod"/>
            </a:pPr>
            <a:r>
              <a:rPr kumimoji="1" lang="en-US" altLang="ja-JP" sz="6600" dirty="0">
                <a:latin typeface="Fira Sans" panose="020B0503050000020004" pitchFamily="34" charset="0"/>
              </a:rPr>
              <a:t>Case Study: The Masks</a:t>
            </a:r>
          </a:p>
          <a:p>
            <a:pPr marL="514350" indent="-514350">
              <a:buAutoNum type="arabicPeriod"/>
            </a:pPr>
            <a:r>
              <a:rPr kumimoji="1" lang="en-US" altLang="ja-JP" sz="6600" dirty="0">
                <a:latin typeface="Fira Sans" panose="020B0503050000020004" pitchFamily="34" charset="0"/>
              </a:rPr>
              <a:t>Discussion</a:t>
            </a:r>
          </a:p>
          <a:p>
            <a:pPr marL="514350" indent="-514350">
              <a:buAutoNum type="arabicPeriod"/>
            </a:pPr>
            <a:r>
              <a:rPr kumimoji="1" lang="en-US" altLang="ja-JP" sz="6600" dirty="0">
                <a:latin typeface="Fira Sans" panose="020B0503050000020004" pitchFamily="34" charset="0"/>
              </a:rPr>
              <a:t>Conclusion</a:t>
            </a:r>
            <a:endParaRPr kumimoji="1" lang="ja-JP" altLang="en-US" sz="6600" dirty="0">
              <a:latin typeface="Fira Sans" panose="020B0503050000020004" pitchFamily="34" charset="0"/>
            </a:endParaRPr>
          </a:p>
        </p:txBody>
      </p:sp>
      <p:pic>
        <p:nvPicPr>
          <p:cNvPr id="111" name="Google Shape;111;p14"/>
          <p:cNvPicPr preferRelativeResize="0"/>
          <p:nvPr/>
        </p:nvPicPr>
        <p:blipFill rotWithShape="1">
          <a:blip r:embed="rId3">
            <a:alphaModFix/>
          </a:blip>
          <a:srcRect l="25293" t="2232" r="41711" b="8818"/>
          <a:stretch>
            <a:fillRect/>
          </a:stretch>
        </p:blipFill>
        <p:spPr>
          <a:xfrm>
            <a:off x="808549" y="-23398"/>
            <a:ext cx="5727884" cy="10286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5"/>
          <p:cNvSpPr txBox="1"/>
          <p:nvPr/>
        </p:nvSpPr>
        <p:spPr>
          <a:xfrm>
            <a:off x="731431" y="1092206"/>
            <a:ext cx="8019997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i="0" u="none" strike="noStrike" cap="none" dirty="0">
                <a:solidFill>
                  <a:srgbClr val="FA9908"/>
                </a:solidFill>
                <a:latin typeface="Merriweather"/>
                <a:ea typeface="Merriweather"/>
                <a:cs typeface="Merriweather"/>
                <a:sym typeface="Merriweather"/>
              </a:rPr>
              <a:t>1. Introduction</a:t>
            </a:r>
            <a:endParaRPr dirty="0"/>
          </a:p>
        </p:txBody>
      </p:sp>
      <p:sp>
        <p:nvSpPr>
          <p:cNvPr id="133" name="Google Shape;133;p15"/>
          <p:cNvSpPr txBox="1"/>
          <p:nvPr/>
        </p:nvSpPr>
        <p:spPr>
          <a:xfrm>
            <a:off x="9143999" y="956039"/>
            <a:ext cx="8720911" cy="11326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ja-JP" altLang="en-US" sz="3200" dirty="0">
                <a:latin typeface="Fira Sans"/>
                <a:ea typeface="Fira Sans"/>
                <a:cs typeface="Fira Sans"/>
                <a:sym typeface="Fira Sans"/>
              </a:rPr>
              <a:t>・</a:t>
            </a:r>
            <a:r>
              <a:rPr lang="en-US" altLang="ja-JP" sz="3200" dirty="0">
                <a:latin typeface="Fira Sans"/>
                <a:ea typeface="Fira Sans"/>
                <a:cs typeface="Fira Sans"/>
                <a:sym typeface="Fira Sans"/>
              </a:rPr>
              <a:t>We wear items without thinking deeply   </a:t>
            </a:r>
          </a:p>
          <a:p>
            <a:pPr lvl="0">
              <a:lnSpc>
                <a:spcPct val="115000"/>
              </a:lnSpc>
            </a:pPr>
            <a:r>
              <a:rPr lang="en-US" altLang="ja-JP" sz="3200" dirty="0">
                <a:latin typeface="Fira Sans"/>
                <a:ea typeface="Fira Sans"/>
                <a:cs typeface="Fira Sans"/>
                <a:sym typeface="Fira Sans"/>
              </a:rPr>
              <a:t>    ex)</a:t>
            </a:r>
            <a:r>
              <a:rPr lang="en-US" altLang="ja-JP" sz="3200" dirty="0"/>
              <a:t>clothes, accessories, or hats</a:t>
            </a:r>
            <a:endParaRPr lang="en-US" altLang="ja-JP" sz="3200" dirty="0">
              <a:latin typeface="Fira Sans"/>
              <a:ea typeface="Fira Sans"/>
              <a:cs typeface="Fira Sans"/>
              <a:sym typeface="Fira Sans"/>
            </a:endParaRPr>
          </a:p>
        </p:txBody>
      </p:sp>
      <p:grpSp>
        <p:nvGrpSpPr>
          <p:cNvPr id="134" name="Google Shape;134;p15"/>
          <p:cNvGrpSpPr/>
          <p:nvPr/>
        </p:nvGrpSpPr>
        <p:grpSpPr>
          <a:xfrm>
            <a:off x="1121238" y="5522344"/>
            <a:ext cx="17166762" cy="3891193"/>
            <a:chOff x="0" y="-38100"/>
            <a:chExt cx="4521287" cy="1024841"/>
          </a:xfrm>
        </p:grpSpPr>
        <p:sp>
          <p:nvSpPr>
            <p:cNvPr id="135" name="Google Shape;135;p15"/>
            <p:cNvSpPr/>
            <p:nvPr/>
          </p:nvSpPr>
          <p:spPr>
            <a:xfrm>
              <a:off x="0" y="0"/>
              <a:ext cx="4521287" cy="986741"/>
            </a:xfrm>
            <a:custGeom>
              <a:avLst/>
              <a:gdLst/>
              <a:ahLst/>
              <a:cxnLst/>
              <a:rect l="l" t="t" r="r" b="b"/>
              <a:pathLst>
                <a:path w="4521287" h="986741" extrusionOk="0">
                  <a:moveTo>
                    <a:pt x="0" y="0"/>
                  </a:moveTo>
                  <a:lnTo>
                    <a:pt x="4521287" y="0"/>
                  </a:lnTo>
                  <a:lnTo>
                    <a:pt x="4521287" y="986741"/>
                  </a:lnTo>
                  <a:lnTo>
                    <a:pt x="0" y="986741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36" name="Google Shape;136;p15"/>
            <p:cNvSpPr txBox="1"/>
            <p:nvPr/>
          </p:nvSpPr>
          <p:spPr>
            <a:xfrm>
              <a:off x="0" y="-38100"/>
              <a:ext cx="4521287" cy="102484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138" name="Google Shape;138;p15"/>
          <p:cNvCxnSpPr/>
          <p:nvPr/>
        </p:nvCxnSpPr>
        <p:spPr>
          <a:xfrm rot="10800000" flipH="1">
            <a:off x="8783601" y="1015740"/>
            <a:ext cx="9525" cy="2680329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pic>
        <p:nvPicPr>
          <p:cNvPr id="3" name="図 2">
            <a:extLst>
              <a:ext uri="{FF2B5EF4-FFF2-40B4-BE49-F238E27FC236}">
                <a16:creationId xmlns:a16="http://schemas.microsoft.com/office/drawing/2014/main" id="{7AE1FDD4-CAF3-4400-272A-2A398920CE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245"/>
          <a:stretch>
            <a:fillRect/>
          </a:stretch>
        </p:blipFill>
        <p:spPr>
          <a:xfrm>
            <a:off x="2407932" y="5317047"/>
            <a:ext cx="4348825" cy="4096490"/>
          </a:xfrm>
          <a:prstGeom prst="rect">
            <a:avLst/>
          </a:prstGeom>
        </p:spPr>
      </p:pic>
      <p:pic>
        <p:nvPicPr>
          <p:cNvPr id="4" name="図 3">
            <a:extLst>
              <a:ext uri="{FF2B5EF4-FFF2-40B4-BE49-F238E27FC236}">
                <a16:creationId xmlns:a16="http://schemas.microsoft.com/office/drawing/2014/main" id="{33A4BFB9-9238-C3D6-BEFC-1E4E963884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6757" y="5029200"/>
            <a:ext cx="4384337" cy="4384337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89A2E6B2-F7D3-8D60-7B0A-E28E55203F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41094" y="5667005"/>
            <a:ext cx="6387263" cy="3733682"/>
          </a:xfrm>
          <a:prstGeom prst="rect">
            <a:avLst/>
          </a:prstGeom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0F07538A-F649-6DC3-7486-F7B97593150A}"/>
              </a:ext>
            </a:extLst>
          </p:cNvPr>
          <p:cNvSpPr txBox="1"/>
          <p:nvPr/>
        </p:nvSpPr>
        <p:spPr>
          <a:xfrm>
            <a:off x="9379021" y="2665017"/>
            <a:ext cx="8485889" cy="2062103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【Key Question】</a:t>
            </a:r>
          </a:p>
          <a:p>
            <a:r>
              <a:rPr lang="en-US" altLang="ja-JP" sz="3200" dirty="0">
                <a:latin typeface="Fira Sans" panose="020B0503050000020004" pitchFamily="34" charset="0"/>
              </a:rPr>
              <a:t>“Is the mask merely an object, or does it act as an agent that shapes human behavior, social relations, and political realities?”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6"/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/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/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7" name="Google Shape;147;p16"/>
          <p:cNvSpPr txBox="1"/>
          <p:nvPr/>
        </p:nvSpPr>
        <p:spPr>
          <a:xfrm>
            <a:off x="1728233" y="1095375"/>
            <a:ext cx="14614009" cy="1231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kumimoji="1" lang="en-US" altLang="ja-JP" sz="8000" b="1" dirty="0">
                <a:solidFill>
                  <a:schemeClr val="accent6"/>
                </a:solidFill>
                <a:latin typeface="Merriweather" panose="00000500000000000000" pitchFamily="2" charset="0"/>
              </a:rPr>
              <a:t>2. Theoretical Framework</a:t>
            </a:r>
          </a:p>
        </p:txBody>
      </p:sp>
      <p:cxnSp>
        <p:nvCxnSpPr>
          <p:cNvPr id="151" name="Google Shape;151;p16"/>
          <p:cNvCxnSpPr>
            <a:cxnSpLocks/>
          </p:cNvCxnSpPr>
          <p:nvPr/>
        </p:nvCxnSpPr>
        <p:spPr>
          <a:xfrm>
            <a:off x="1728233" y="2336006"/>
            <a:ext cx="13529488" cy="0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pic>
        <p:nvPicPr>
          <p:cNvPr id="3" name="図 2">
            <a:extLst>
              <a:ext uri="{FF2B5EF4-FFF2-40B4-BE49-F238E27FC236}">
                <a16:creationId xmlns:a16="http://schemas.microsoft.com/office/drawing/2014/main" id="{BE1D1FC7-6F94-3ED4-EBA1-6C1D01CCB5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27122" y="2345532"/>
            <a:ext cx="4273846" cy="3213932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1CD7424A-F75E-1FBA-CE1A-EB1283C33864}"/>
              </a:ext>
            </a:extLst>
          </p:cNvPr>
          <p:cNvSpPr txBox="1"/>
          <p:nvPr/>
        </p:nvSpPr>
        <p:spPr>
          <a:xfrm>
            <a:off x="1728233" y="2724355"/>
            <a:ext cx="603929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6000" dirty="0">
                <a:latin typeface="Fira Sans" panose="020B0503050000020004" pitchFamily="34" charset="0"/>
              </a:rPr>
              <a:t>【Alfred Gell】</a:t>
            </a:r>
          </a:p>
          <a:p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834EAB2A-3039-0E91-7164-C1A23C242BD6}"/>
              </a:ext>
            </a:extLst>
          </p:cNvPr>
          <p:cNvSpPr txBox="1"/>
          <p:nvPr/>
        </p:nvSpPr>
        <p:spPr>
          <a:xfrm>
            <a:off x="1860698" y="4072709"/>
            <a:ext cx="122761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4800" dirty="0">
                <a:latin typeface="Fira Sans" panose="020B0503050000020004" pitchFamily="34" charset="0"/>
              </a:rPr>
              <a:t>Matters are “secondary agents” that mediate and extend human actions </a:t>
            </a:r>
          </a:p>
          <a:p>
            <a:r>
              <a:rPr lang="en-US" altLang="ja-JP" sz="4800" dirty="0">
                <a:latin typeface="Fira Sans" panose="020B0503050000020004" pitchFamily="34" charset="0"/>
              </a:rPr>
              <a:t>(Gell, 1998).</a:t>
            </a:r>
            <a:r>
              <a:rPr lang="en-US" altLang="ja-JP" dirty="0"/>
              <a:t>.</a:t>
            </a:r>
            <a:endParaRPr kumimoji="1" lang="ja-JP" altLang="en-US" dirty="0"/>
          </a:p>
        </p:txBody>
      </p:sp>
      <p:sp>
        <p:nvSpPr>
          <p:cNvPr id="8" name="四角形: 角を丸くする 7">
            <a:extLst>
              <a:ext uri="{FF2B5EF4-FFF2-40B4-BE49-F238E27FC236}">
                <a16:creationId xmlns:a16="http://schemas.microsoft.com/office/drawing/2014/main" id="{5D011893-83B6-0D75-3671-8210969F2155}"/>
              </a:ext>
            </a:extLst>
          </p:cNvPr>
          <p:cNvSpPr/>
          <p:nvPr/>
        </p:nvSpPr>
        <p:spPr>
          <a:xfrm>
            <a:off x="1860698" y="7442791"/>
            <a:ext cx="3498111" cy="174883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2400" b="1" dirty="0">
                <a:solidFill>
                  <a:schemeClr val="tx1"/>
                </a:solidFill>
                <a:latin typeface="Fira Sans" panose="020B0503050000020004" pitchFamily="34" charset="0"/>
              </a:rPr>
              <a:t>Primary Agent (human)</a:t>
            </a:r>
            <a:endParaRPr kumimoji="1" lang="ja-JP" altLang="en-US" sz="2400" b="1" dirty="0">
              <a:solidFill>
                <a:schemeClr val="tx1"/>
              </a:solidFill>
              <a:latin typeface="Fira Sans" panose="020B0503050000020004" pitchFamily="34" charset="0"/>
            </a:endParaRPr>
          </a:p>
        </p:txBody>
      </p:sp>
      <p:sp>
        <p:nvSpPr>
          <p:cNvPr id="15" name="四角形: 角を丸くする 14">
            <a:extLst>
              <a:ext uri="{FF2B5EF4-FFF2-40B4-BE49-F238E27FC236}">
                <a16:creationId xmlns:a16="http://schemas.microsoft.com/office/drawing/2014/main" id="{DA7968CE-82FD-2CFD-13DE-36C04DF5D5FB}"/>
              </a:ext>
            </a:extLst>
          </p:cNvPr>
          <p:cNvSpPr/>
          <p:nvPr/>
        </p:nvSpPr>
        <p:spPr>
          <a:xfrm>
            <a:off x="7166123" y="7442791"/>
            <a:ext cx="3498111" cy="174883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2400" b="1" dirty="0">
                <a:solidFill>
                  <a:schemeClr val="tx1"/>
                </a:solidFill>
                <a:latin typeface="Fira Sans" panose="020B0503050000020004" pitchFamily="34" charset="0"/>
              </a:rPr>
              <a:t>Secondary Agent (Tattoo)</a:t>
            </a:r>
            <a:endParaRPr kumimoji="1" lang="ja-JP" altLang="en-US" sz="2400" b="1" dirty="0">
              <a:solidFill>
                <a:schemeClr val="tx1"/>
              </a:solidFill>
              <a:latin typeface="Fira Sans" panose="020B0503050000020004" pitchFamily="34" charset="0"/>
            </a:endParaRPr>
          </a:p>
        </p:txBody>
      </p:sp>
      <p:sp>
        <p:nvSpPr>
          <p:cNvPr id="16" name="四角形: 角を丸くする 15">
            <a:extLst>
              <a:ext uri="{FF2B5EF4-FFF2-40B4-BE49-F238E27FC236}">
                <a16:creationId xmlns:a16="http://schemas.microsoft.com/office/drawing/2014/main" id="{51DBD218-634E-3FAA-6295-5DEE9C876A3E}"/>
              </a:ext>
            </a:extLst>
          </p:cNvPr>
          <p:cNvSpPr/>
          <p:nvPr/>
        </p:nvSpPr>
        <p:spPr>
          <a:xfrm>
            <a:off x="12929191" y="7442791"/>
            <a:ext cx="3498111" cy="174883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2400" b="1" dirty="0">
                <a:solidFill>
                  <a:schemeClr val="tx1"/>
                </a:solidFill>
                <a:latin typeface="Fira Sans" panose="020B0503050000020004" pitchFamily="34" charset="0"/>
              </a:rPr>
              <a:t>Patient</a:t>
            </a:r>
          </a:p>
          <a:p>
            <a:pPr algn="ctr"/>
            <a:r>
              <a:rPr kumimoji="1" lang="en-US" altLang="ja-JP" sz="2400" b="1" dirty="0">
                <a:solidFill>
                  <a:schemeClr val="tx1"/>
                </a:solidFill>
                <a:latin typeface="Fira Sans" panose="020B0503050000020004" pitchFamily="34" charset="0"/>
              </a:rPr>
              <a:t>(Society)</a:t>
            </a:r>
            <a:endParaRPr kumimoji="1" lang="ja-JP" altLang="en-US" sz="2400" b="1" dirty="0">
              <a:solidFill>
                <a:schemeClr val="tx1"/>
              </a:solidFill>
              <a:latin typeface="Fira Sans" panose="020B0503050000020004" pitchFamily="34" charset="0"/>
            </a:endParaRPr>
          </a:p>
        </p:txBody>
      </p:sp>
      <p:sp>
        <p:nvSpPr>
          <p:cNvPr id="17" name="矢印: 右 16">
            <a:extLst>
              <a:ext uri="{FF2B5EF4-FFF2-40B4-BE49-F238E27FC236}">
                <a16:creationId xmlns:a16="http://schemas.microsoft.com/office/drawing/2014/main" id="{63AD35CE-68E1-B2B2-E080-2DEF7365E161}"/>
              </a:ext>
            </a:extLst>
          </p:cNvPr>
          <p:cNvSpPr/>
          <p:nvPr/>
        </p:nvSpPr>
        <p:spPr>
          <a:xfrm>
            <a:off x="5693070" y="7873714"/>
            <a:ext cx="1285875" cy="1095375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4D95E903-1EE7-CC70-B85E-41326D5490D8}"/>
              </a:ext>
            </a:extLst>
          </p:cNvPr>
          <p:cNvSpPr txBox="1"/>
          <p:nvPr/>
        </p:nvSpPr>
        <p:spPr>
          <a:xfrm>
            <a:off x="5229225" y="6934200"/>
            <a:ext cx="2524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600" dirty="0">
                <a:latin typeface="Fira Sans" panose="020B0503050000020004" pitchFamily="34" charset="0"/>
              </a:rPr>
              <a:t>Intention</a:t>
            </a:r>
            <a:endParaRPr kumimoji="1" lang="ja-JP" altLang="en-US" sz="3600" dirty="0">
              <a:latin typeface="Fira Sans" panose="020B0503050000020004" pitchFamily="34" charset="0"/>
            </a:endParaRP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F13AF969-AD18-8706-1C88-3CEA676C5D39}"/>
              </a:ext>
            </a:extLst>
          </p:cNvPr>
          <p:cNvSpPr txBox="1"/>
          <p:nvPr/>
        </p:nvSpPr>
        <p:spPr>
          <a:xfrm>
            <a:off x="10851412" y="7079694"/>
            <a:ext cx="224834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600" dirty="0">
                <a:latin typeface="Fira Sans" panose="020B0503050000020004" pitchFamily="34" charset="0"/>
              </a:rPr>
              <a:t>Mediate</a:t>
            </a:r>
            <a:endParaRPr kumimoji="1" lang="ja-JP" altLang="en-US" sz="3600" dirty="0">
              <a:latin typeface="Fira Sans" panose="020B0503050000020004" pitchFamily="34" charset="0"/>
            </a:endParaRPr>
          </a:p>
          <a:p>
            <a:endParaRPr kumimoji="1" lang="ja-JP" altLang="en-US" dirty="0"/>
          </a:p>
        </p:txBody>
      </p:sp>
      <p:pic>
        <p:nvPicPr>
          <p:cNvPr id="21" name="図 20">
            <a:extLst>
              <a:ext uri="{FF2B5EF4-FFF2-40B4-BE49-F238E27FC236}">
                <a16:creationId xmlns:a16="http://schemas.microsoft.com/office/drawing/2014/main" id="{47B13A0A-380E-C5AA-F3AF-386B4F4819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31877" y="7925050"/>
            <a:ext cx="1316850" cy="115224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2DE80CE0-C5A4-79DC-E829-CC8D10DEFB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24705E60-55F6-68BE-406A-8E959DAD0B94}"/>
              </a:ext>
            </a:extLst>
          </p:cNvPr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79AC21C4-56F2-7084-E2BB-8C8CFD065DE0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6F1598C8-B624-3142-E4B7-5E0AA2162EDC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7" name="Google Shape;147;p16">
            <a:extLst>
              <a:ext uri="{FF2B5EF4-FFF2-40B4-BE49-F238E27FC236}">
                <a16:creationId xmlns:a16="http://schemas.microsoft.com/office/drawing/2014/main" id="{8FE3BB02-6EAE-F189-F55F-59FBCEA1E9C7}"/>
              </a:ext>
            </a:extLst>
          </p:cNvPr>
          <p:cNvSpPr txBox="1"/>
          <p:nvPr/>
        </p:nvSpPr>
        <p:spPr>
          <a:xfrm>
            <a:off x="1728233" y="1095375"/>
            <a:ext cx="14614009" cy="1231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kumimoji="1" lang="en-US" altLang="ja-JP" sz="8000" b="1" dirty="0">
                <a:solidFill>
                  <a:schemeClr val="accent6"/>
                </a:solidFill>
                <a:latin typeface="Merriweather" panose="00000500000000000000" pitchFamily="2" charset="0"/>
              </a:rPr>
              <a:t>2. Theoretical Framework</a:t>
            </a:r>
          </a:p>
        </p:txBody>
      </p:sp>
      <p:cxnSp>
        <p:nvCxnSpPr>
          <p:cNvPr id="151" name="Google Shape;151;p16">
            <a:extLst>
              <a:ext uri="{FF2B5EF4-FFF2-40B4-BE49-F238E27FC236}">
                <a16:creationId xmlns:a16="http://schemas.microsoft.com/office/drawing/2014/main" id="{C7D81AEE-7B03-F2A3-3C73-FB3447550150}"/>
              </a:ext>
            </a:extLst>
          </p:cNvPr>
          <p:cNvCxnSpPr>
            <a:cxnSpLocks/>
          </p:cNvCxnSpPr>
          <p:nvPr/>
        </p:nvCxnSpPr>
        <p:spPr>
          <a:xfrm>
            <a:off x="1728233" y="2336006"/>
            <a:ext cx="13529488" cy="0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B3BA7948-B71B-9846-7C0F-5377B334E084}"/>
              </a:ext>
            </a:extLst>
          </p:cNvPr>
          <p:cNvSpPr txBox="1"/>
          <p:nvPr/>
        </p:nvSpPr>
        <p:spPr>
          <a:xfrm>
            <a:off x="1325969" y="2606694"/>
            <a:ext cx="854857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6000" dirty="0">
                <a:latin typeface="Fira Sans" panose="020B0503050000020004" pitchFamily="34" charset="0"/>
              </a:rPr>
              <a:t>【Bruno Latour】</a:t>
            </a:r>
          </a:p>
          <a:p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2F940FE7-AFD4-389F-BC34-E05D3A50D1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3500" y="2528887"/>
            <a:ext cx="4514850" cy="3171825"/>
          </a:xfrm>
          <a:prstGeom prst="rect">
            <a:avLst/>
          </a:prstGeom>
        </p:spPr>
      </p:pic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089E895A-9DFB-5792-BCE4-7874624D4A1C}"/>
              </a:ext>
            </a:extLst>
          </p:cNvPr>
          <p:cNvSpPr txBox="1"/>
          <p:nvPr/>
        </p:nvSpPr>
        <p:spPr>
          <a:xfrm>
            <a:off x="1566308" y="3927335"/>
            <a:ext cx="107971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600" dirty="0">
                <a:latin typeface="Fira Sans" panose="020B0503050000020004" pitchFamily="34" charset="0"/>
              </a:rPr>
              <a:t>Actor-Network Theory: </a:t>
            </a:r>
            <a:r>
              <a:rPr lang="en-US" altLang="ja-JP" sz="3600" dirty="0">
                <a:latin typeface="Fira Sans" panose="020B0503050000020004" pitchFamily="34" charset="0"/>
              </a:rPr>
              <a:t>Society is an assemblage where humans and non-humans produce outcomes together (Latour, 2005).</a:t>
            </a:r>
            <a:endParaRPr kumimoji="1" lang="ja-JP" altLang="en-US" sz="3600" dirty="0">
              <a:latin typeface="Fira Sans" panose="020B0503050000020004" pitchFamily="34" charset="0"/>
            </a:endParaRPr>
          </a:p>
        </p:txBody>
      </p:sp>
      <p:sp>
        <p:nvSpPr>
          <p:cNvPr id="7" name="四角形: 角を丸くする 6">
            <a:extLst>
              <a:ext uri="{FF2B5EF4-FFF2-40B4-BE49-F238E27FC236}">
                <a16:creationId xmlns:a16="http://schemas.microsoft.com/office/drawing/2014/main" id="{0642B4AD-CDA4-EAE4-7390-8ACB02C83E68}"/>
              </a:ext>
            </a:extLst>
          </p:cNvPr>
          <p:cNvSpPr/>
          <p:nvPr/>
        </p:nvSpPr>
        <p:spPr>
          <a:xfrm>
            <a:off x="1784715" y="7272989"/>
            <a:ext cx="2924175" cy="144780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2400" b="1" dirty="0">
                <a:solidFill>
                  <a:schemeClr val="tx1"/>
                </a:solidFill>
                <a:latin typeface="Fira Sans" panose="020B0503050000020004" pitchFamily="34" charset="0"/>
              </a:rPr>
              <a:t>Law (Institutions)</a:t>
            </a:r>
            <a:endParaRPr kumimoji="1" lang="ja-JP" altLang="en-US" sz="2400" b="1" dirty="0">
              <a:solidFill>
                <a:schemeClr val="tx1"/>
              </a:solidFill>
              <a:latin typeface="Fira Sans" panose="020B0503050000020004" pitchFamily="34" charset="0"/>
            </a:endParaRPr>
          </a:p>
        </p:txBody>
      </p:sp>
      <p:sp>
        <p:nvSpPr>
          <p:cNvPr id="8" name="四角形: 角を丸くする 7">
            <a:extLst>
              <a:ext uri="{FF2B5EF4-FFF2-40B4-BE49-F238E27FC236}">
                <a16:creationId xmlns:a16="http://schemas.microsoft.com/office/drawing/2014/main" id="{3B49EACD-A271-D8BE-37B3-2F89C55B6DEE}"/>
              </a:ext>
            </a:extLst>
          </p:cNvPr>
          <p:cNvSpPr/>
          <p:nvPr/>
        </p:nvSpPr>
        <p:spPr>
          <a:xfrm>
            <a:off x="7995199" y="5895914"/>
            <a:ext cx="2924175" cy="144780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2400" b="1" dirty="0">
                <a:solidFill>
                  <a:schemeClr val="tx1"/>
                </a:solidFill>
                <a:latin typeface="Fira Sans" panose="020B0503050000020004" pitchFamily="34" charset="0"/>
              </a:rPr>
              <a:t>Traffic Light </a:t>
            </a:r>
          </a:p>
          <a:p>
            <a:pPr algn="ctr"/>
            <a:r>
              <a:rPr kumimoji="1" lang="en-US" altLang="ja-JP" sz="2400" b="1" dirty="0">
                <a:solidFill>
                  <a:schemeClr val="tx1"/>
                </a:solidFill>
                <a:latin typeface="Fira Sans" panose="020B0503050000020004" pitchFamily="34" charset="0"/>
              </a:rPr>
              <a:t>(Non-Humans)</a:t>
            </a:r>
            <a:endParaRPr kumimoji="1" lang="ja-JP" altLang="en-US" sz="2400" b="1" dirty="0">
              <a:solidFill>
                <a:schemeClr val="tx1"/>
              </a:solidFill>
              <a:latin typeface="Fira Sans" panose="020B0503050000020004" pitchFamily="34" charset="0"/>
            </a:endParaRPr>
          </a:p>
        </p:txBody>
      </p:sp>
      <p:sp>
        <p:nvSpPr>
          <p:cNvPr id="10" name="四角形: 角を丸くする 9">
            <a:extLst>
              <a:ext uri="{FF2B5EF4-FFF2-40B4-BE49-F238E27FC236}">
                <a16:creationId xmlns:a16="http://schemas.microsoft.com/office/drawing/2014/main" id="{0FAF29A6-248D-0FF2-6CF6-CF64465D33B1}"/>
              </a:ext>
            </a:extLst>
          </p:cNvPr>
          <p:cNvSpPr/>
          <p:nvPr/>
        </p:nvSpPr>
        <p:spPr>
          <a:xfrm>
            <a:off x="8070222" y="8553509"/>
            <a:ext cx="2924175" cy="144780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2400" b="1" dirty="0">
                <a:solidFill>
                  <a:schemeClr val="tx1"/>
                </a:solidFill>
                <a:latin typeface="Fira Sans" panose="020B0503050000020004" pitchFamily="34" charset="0"/>
              </a:rPr>
              <a:t>Drivers (Humans)</a:t>
            </a:r>
            <a:endParaRPr kumimoji="1" lang="ja-JP" altLang="en-US" sz="2400" b="1" dirty="0">
              <a:solidFill>
                <a:schemeClr val="tx1"/>
              </a:solidFill>
              <a:latin typeface="Fira Sans" panose="020B0503050000020004" pitchFamily="34" charset="0"/>
            </a:endParaRPr>
          </a:p>
        </p:txBody>
      </p:sp>
      <p:sp>
        <p:nvSpPr>
          <p:cNvPr id="11" name="四角形: 角を丸くする 10">
            <a:extLst>
              <a:ext uri="{FF2B5EF4-FFF2-40B4-BE49-F238E27FC236}">
                <a16:creationId xmlns:a16="http://schemas.microsoft.com/office/drawing/2014/main" id="{72EC2808-B563-A14C-1B04-EDFAF929AEDB}"/>
              </a:ext>
            </a:extLst>
          </p:cNvPr>
          <p:cNvSpPr/>
          <p:nvPr/>
        </p:nvSpPr>
        <p:spPr>
          <a:xfrm>
            <a:off x="14198065" y="7277100"/>
            <a:ext cx="2924175" cy="144780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2400" b="1" dirty="0">
                <a:solidFill>
                  <a:schemeClr val="tx1"/>
                </a:solidFill>
                <a:latin typeface="Fira Sans" panose="020B0503050000020004" pitchFamily="34" charset="0"/>
              </a:rPr>
              <a:t>Safe Traffic (Social Outcome)</a:t>
            </a:r>
            <a:endParaRPr kumimoji="1" lang="ja-JP" altLang="en-US" sz="2400" b="1" dirty="0">
              <a:solidFill>
                <a:schemeClr val="tx1"/>
              </a:solidFill>
              <a:latin typeface="Fira Sans" panose="020B0503050000020004" pitchFamily="34" charset="0"/>
            </a:endParaRPr>
          </a:p>
        </p:txBody>
      </p:sp>
      <p:sp>
        <p:nvSpPr>
          <p:cNvPr id="12" name="矢印: 右 11">
            <a:extLst>
              <a:ext uri="{FF2B5EF4-FFF2-40B4-BE49-F238E27FC236}">
                <a16:creationId xmlns:a16="http://schemas.microsoft.com/office/drawing/2014/main" id="{78F9D8A5-8B01-9DDF-3B0C-55E29E30D0D5}"/>
              </a:ext>
            </a:extLst>
          </p:cNvPr>
          <p:cNvSpPr/>
          <p:nvPr/>
        </p:nvSpPr>
        <p:spPr>
          <a:xfrm>
            <a:off x="5219256" y="7708612"/>
            <a:ext cx="762001" cy="723900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3" name="矢印: 右 12">
            <a:extLst>
              <a:ext uri="{FF2B5EF4-FFF2-40B4-BE49-F238E27FC236}">
                <a16:creationId xmlns:a16="http://schemas.microsoft.com/office/drawing/2014/main" id="{F7409899-BD30-16F4-1B81-D05C04151477}"/>
              </a:ext>
            </a:extLst>
          </p:cNvPr>
          <p:cNvSpPr/>
          <p:nvPr/>
        </p:nvSpPr>
        <p:spPr>
          <a:xfrm>
            <a:off x="12598918" y="7639050"/>
            <a:ext cx="762001" cy="723900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4" name="矢印: 右カーブ 13">
            <a:extLst>
              <a:ext uri="{FF2B5EF4-FFF2-40B4-BE49-F238E27FC236}">
                <a16:creationId xmlns:a16="http://schemas.microsoft.com/office/drawing/2014/main" id="{2930F1AD-2BD7-53D6-87AD-D2209A39E740}"/>
              </a:ext>
            </a:extLst>
          </p:cNvPr>
          <p:cNvSpPr/>
          <p:nvPr/>
        </p:nvSpPr>
        <p:spPr>
          <a:xfrm>
            <a:off x="6589550" y="6865768"/>
            <a:ext cx="1159947" cy="2362200"/>
          </a:xfrm>
          <a:prstGeom prst="curved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solidFill>
                <a:schemeClr val="tx1"/>
              </a:solidFill>
            </a:endParaRPr>
          </a:p>
        </p:txBody>
      </p:sp>
      <p:sp>
        <p:nvSpPr>
          <p:cNvPr id="16" name="矢印: 右カーブ 15">
            <a:extLst>
              <a:ext uri="{FF2B5EF4-FFF2-40B4-BE49-F238E27FC236}">
                <a16:creationId xmlns:a16="http://schemas.microsoft.com/office/drawing/2014/main" id="{AFACF361-A779-8B17-8F35-5F22D9B557D2}"/>
              </a:ext>
            </a:extLst>
          </p:cNvPr>
          <p:cNvSpPr/>
          <p:nvPr/>
        </p:nvSpPr>
        <p:spPr>
          <a:xfrm rot="-10800000">
            <a:off x="11127360" y="6769894"/>
            <a:ext cx="1159947" cy="2362200"/>
          </a:xfrm>
          <a:prstGeom prst="curved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solidFill>
                <a:schemeClr val="tx1"/>
              </a:solidFill>
            </a:endParaRP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348A110B-A530-64C2-2618-5A0CCC0FE928}"/>
              </a:ext>
            </a:extLst>
          </p:cNvPr>
          <p:cNvSpPr txBox="1"/>
          <p:nvPr/>
        </p:nvSpPr>
        <p:spPr>
          <a:xfrm>
            <a:off x="6589550" y="6274355"/>
            <a:ext cx="18097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Order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77FC2DB3-08FA-A186-E635-9A9E8D50F9C9}"/>
              </a:ext>
            </a:extLst>
          </p:cNvPr>
          <p:cNvSpPr txBox="1"/>
          <p:nvPr/>
        </p:nvSpPr>
        <p:spPr>
          <a:xfrm>
            <a:off x="11050387" y="9164180"/>
            <a:ext cx="19295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Follow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9" name="次の値と等しい 18">
            <a:extLst>
              <a:ext uri="{FF2B5EF4-FFF2-40B4-BE49-F238E27FC236}">
                <a16:creationId xmlns:a16="http://schemas.microsoft.com/office/drawing/2014/main" id="{2DB84B2F-30AC-1303-FC1B-A250C45D9DBA}"/>
              </a:ext>
            </a:extLst>
          </p:cNvPr>
          <p:cNvSpPr/>
          <p:nvPr/>
        </p:nvSpPr>
        <p:spPr>
          <a:xfrm rot="5400000">
            <a:off x="8961371" y="7505115"/>
            <a:ext cx="968075" cy="914459"/>
          </a:xfrm>
          <a:prstGeom prst="mathEqual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solidFill>
                <a:schemeClr val="tx1"/>
              </a:solidFill>
            </a:endParaRP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1EC9F0DE-BFAC-D8C8-A4D3-7779D313E707}"/>
              </a:ext>
            </a:extLst>
          </p:cNvPr>
          <p:cNvSpPr txBox="1"/>
          <p:nvPr/>
        </p:nvSpPr>
        <p:spPr>
          <a:xfrm>
            <a:off x="9866408" y="7717005"/>
            <a:ext cx="16668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Equal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4107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" name="Google Shape;156;p17"/>
          <p:cNvGrpSpPr/>
          <p:nvPr/>
        </p:nvGrpSpPr>
        <p:grpSpPr>
          <a:xfrm>
            <a:off x="9144000" y="-180826"/>
            <a:ext cx="9143999" cy="10467826"/>
            <a:chOff x="0" y="-47625"/>
            <a:chExt cx="2701227" cy="2756958"/>
          </a:xfrm>
        </p:grpSpPr>
        <p:sp>
          <p:nvSpPr>
            <p:cNvPr id="157" name="Google Shape;157;p17"/>
            <p:cNvSpPr/>
            <p:nvPr/>
          </p:nvSpPr>
          <p:spPr>
            <a:xfrm>
              <a:off x="0" y="0"/>
              <a:ext cx="2701227" cy="2709333"/>
            </a:xfrm>
            <a:custGeom>
              <a:avLst/>
              <a:gdLst/>
              <a:ahLst/>
              <a:cxnLst/>
              <a:rect l="l" t="t" r="r" b="b"/>
              <a:pathLst>
                <a:path w="2701227" h="2709333" extrusionOk="0">
                  <a:moveTo>
                    <a:pt x="0" y="0"/>
                  </a:moveTo>
                  <a:lnTo>
                    <a:pt x="2701227" y="0"/>
                  </a:lnTo>
                  <a:lnTo>
                    <a:pt x="270122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58" name="Google Shape;158;p17"/>
            <p:cNvSpPr txBox="1"/>
            <p:nvPr/>
          </p:nvSpPr>
          <p:spPr>
            <a:xfrm>
              <a:off x="0" y="-47625"/>
              <a:ext cx="2701227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2" name="Google Shape;162;p17"/>
          <p:cNvSpPr txBox="1"/>
          <p:nvPr/>
        </p:nvSpPr>
        <p:spPr>
          <a:xfrm>
            <a:off x="8935315" y="3191373"/>
            <a:ext cx="9561368" cy="17727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20000"/>
              </a:lnSpc>
            </a:pPr>
            <a:r>
              <a:rPr lang="en-US" altLang="ja-JP" sz="4800" b="1" dirty="0">
                <a:latin typeface="Fira Sans" panose="020B0503050000020004" pitchFamily="34" charset="0"/>
              </a:rPr>
              <a:t>who or what has </a:t>
            </a:r>
          </a:p>
          <a:p>
            <a:pPr lvl="0" algn="ctr">
              <a:lnSpc>
                <a:spcPct val="120000"/>
              </a:lnSpc>
            </a:pPr>
            <a:r>
              <a:rPr lang="en-US" altLang="ja-JP" sz="4800" b="1" dirty="0">
                <a:latin typeface="Fira Sans" panose="020B0503050000020004" pitchFamily="34" charset="0"/>
              </a:rPr>
              <a:t>the power to act</a:t>
            </a:r>
            <a:endParaRPr sz="4800" b="1" dirty="0">
              <a:latin typeface="Fira Sans" panose="020B0503050000020004" pitchFamily="34" charset="0"/>
            </a:endParaRPr>
          </a:p>
        </p:txBody>
      </p:sp>
      <p:sp>
        <p:nvSpPr>
          <p:cNvPr id="163" name="Google Shape;163;p17"/>
          <p:cNvSpPr txBox="1"/>
          <p:nvPr/>
        </p:nvSpPr>
        <p:spPr>
          <a:xfrm>
            <a:off x="9653286" y="6130286"/>
            <a:ext cx="8393412" cy="6370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dirty="0">
                <a:latin typeface="Fira Sans" panose="020B0503050000020004" pitchFamily="34" charset="0"/>
                <a:sym typeface="Fira Sans"/>
              </a:rPr>
              <a:t>Gell</a:t>
            </a:r>
            <a:r>
              <a:rPr lang="ja-JP" altLang="en-US" sz="3600" dirty="0">
                <a:latin typeface="Fira Sans" panose="020B0503050000020004" pitchFamily="34" charset="0"/>
                <a:sym typeface="Fira Sans"/>
              </a:rPr>
              <a:t>→</a:t>
            </a:r>
            <a:r>
              <a:rPr lang="en-US" altLang="ja-JP" sz="3600" b="1" dirty="0">
                <a:latin typeface="Fira Sans" panose="020B0503050000020004" pitchFamily="34" charset="0"/>
                <a:sym typeface="Fira Sans"/>
              </a:rPr>
              <a:t>Humans are the primary agents</a:t>
            </a:r>
            <a:endParaRPr sz="3600" b="1" dirty="0">
              <a:latin typeface="Fira Sans" panose="020B0503050000020004" pitchFamily="34" charset="0"/>
            </a:endParaRPr>
          </a:p>
        </p:txBody>
      </p:sp>
      <p:sp>
        <p:nvSpPr>
          <p:cNvPr id="164" name="Google Shape;164;p17"/>
          <p:cNvSpPr txBox="1"/>
          <p:nvPr/>
        </p:nvSpPr>
        <p:spPr>
          <a:xfrm>
            <a:off x="1106556" y="1536682"/>
            <a:ext cx="7150377" cy="1107996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 b="1" i="0" u="none" strike="noStrike" cap="none" dirty="0">
                <a:solidFill>
                  <a:srgbClr val="FA9908"/>
                </a:solidFill>
                <a:latin typeface="Merriweather"/>
                <a:ea typeface="Merriweather"/>
                <a:cs typeface="Merriweather"/>
                <a:sym typeface="Merriweather"/>
              </a:rPr>
              <a:t>Commonalities</a:t>
            </a:r>
            <a:endParaRPr sz="7200" dirty="0"/>
          </a:p>
        </p:txBody>
      </p:sp>
      <p:sp>
        <p:nvSpPr>
          <p:cNvPr id="165" name="Google Shape;165;p17"/>
          <p:cNvSpPr txBox="1"/>
          <p:nvPr/>
        </p:nvSpPr>
        <p:spPr>
          <a:xfrm>
            <a:off x="-156858" y="3191373"/>
            <a:ext cx="9677203" cy="16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4800" b="1" dirty="0">
                <a:latin typeface="Fira Sans" panose="020B0503050000020004" pitchFamily="34" charset="0"/>
              </a:rPr>
              <a:t>Deny the </a:t>
            </a:r>
          </a:p>
          <a:p>
            <a:pPr lvl="0" algn="ctr">
              <a:lnSpc>
                <a:spcPct val="115000"/>
              </a:lnSpc>
            </a:pPr>
            <a:r>
              <a:rPr lang="en-US" altLang="ja-JP" sz="4800" b="1" dirty="0">
                <a:latin typeface="Fira Sans" panose="020B0503050000020004" pitchFamily="34" charset="0"/>
              </a:rPr>
              <a:t>anthropocentric notion</a:t>
            </a:r>
            <a:endParaRPr lang="en-US" sz="4800" b="1" dirty="0">
              <a:latin typeface="Fira Sans" panose="020B0503050000020004" pitchFamily="34" charset="0"/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80A47127-4B1C-65B4-BADE-1AEF80B7C56D}"/>
              </a:ext>
            </a:extLst>
          </p:cNvPr>
          <p:cNvSpPr txBox="1"/>
          <p:nvPr/>
        </p:nvSpPr>
        <p:spPr>
          <a:xfrm>
            <a:off x="10918134" y="1444349"/>
            <a:ext cx="5595730" cy="1200329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7200" b="1" i="0" u="none" strike="noStrike" cap="none" dirty="0">
                <a:solidFill>
                  <a:schemeClr val="bg1"/>
                </a:solidFill>
                <a:latin typeface="Merriweather"/>
                <a:ea typeface="Merriweather"/>
                <a:cs typeface="Merriweather"/>
                <a:sym typeface="Merriweather"/>
              </a:rPr>
              <a:t>Differences</a:t>
            </a:r>
            <a:endParaRPr lang="en-US" altLang="ja-JP" sz="7200" dirty="0">
              <a:solidFill>
                <a:schemeClr val="bg1"/>
              </a:solidFill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5922422B-E476-4849-4FB1-FB3634CD2DB5}"/>
              </a:ext>
            </a:extLst>
          </p:cNvPr>
          <p:cNvSpPr txBox="1"/>
          <p:nvPr/>
        </p:nvSpPr>
        <p:spPr>
          <a:xfrm>
            <a:off x="241302" y="335560"/>
            <a:ext cx="52433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400" b="1" dirty="0">
                <a:solidFill>
                  <a:schemeClr val="accent6"/>
                </a:solidFill>
                <a:latin typeface="Merriweather" panose="00000500000000000000" pitchFamily="2" charset="0"/>
              </a:rPr>
              <a:t>2. Theoretical Framework</a:t>
            </a: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5F14BEE1-2F6A-613D-D911-34D3CC42CD3C}"/>
              </a:ext>
            </a:extLst>
          </p:cNvPr>
          <p:cNvSpPr txBox="1"/>
          <p:nvPr/>
        </p:nvSpPr>
        <p:spPr>
          <a:xfrm>
            <a:off x="241302" y="6130286"/>
            <a:ext cx="89026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600" dirty="0">
                <a:latin typeface="Fira Sans" panose="020B0503050000020004" pitchFamily="34" charset="0"/>
              </a:rPr>
              <a:t>Anthropocentric Notion</a:t>
            </a:r>
          </a:p>
          <a:p>
            <a:r>
              <a:rPr lang="ja-JP" altLang="en-US" sz="3600" dirty="0">
                <a:latin typeface="Fira Sans" panose="020B0503050000020004" pitchFamily="34" charset="0"/>
              </a:rPr>
              <a:t>→</a:t>
            </a:r>
            <a:r>
              <a:rPr lang="en-US" altLang="ja-JP" sz="3600" dirty="0">
                <a:latin typeface="Fira Sans" panose="020B0503050000020004" pitchFamily="34" charset="0"/>
              </a:rPr>
              <a:t>The traditional anthropological view that </a:t>
            </a:r>
            <a:r>
              <a:rPr lang="en-US" altLang="ja-JP" sz="3600" b="1" dirty="0">
                <a:latin typeface="Fira Sans" panose="020B0503050000020004" pitchFamily="34" charset="0"/>
              </a:rPr>
              <a:t>only humans are active agents</a:t>
            </a:r>
            <a:r>
              <a:rPr lang="en-US" altLang="ja-JP" sz="3600" dirty="0">
                <a:latin typeface="Fira Sans" panose="020B0503050000020004" pitchFamily="34" charset="0"/>
              </a:rPr>
              <a:t>, while objects are </a:t>
            </a:r>
            <a:r>
              <a:rPr lang="en-US" altLang="ja-JP" sz="3600" b="1" dirty="0">
                <a:latin typeface="Fira Sans" panose="020B0503050000020004" pitchFamily="34" charset="0"/>
              </a:rPr>
              <a:t>passive entities.</a:t>
            </a:r>
            <a:endParaRPr kumimoji="1" lang="ja-JP" altLang="en-US" sz="3600" dirty="0">
              <a:latin typeface="Fira Sans" panose="020B0503050000020004" pitchFamily="34" charset="0"/>
            </a:endParaRPr>
          </a:p>
        </p:txBody>
      </p:sp>
      <p:sp>
        <p:nvSpPr>
          <p:cNvPr id="9" name="Google Shape;163;p17">
            <a:extLst>
              <a:ext uri="{FF2B5EF4-FFF2-40B4-BE49-F238E27FC236}">
                <a16:creationId xmlns:a16="http://schemas.microsoft.com/office/drawing/2014/main" id="{62BB88B3-03B1-05AD-EA0B-7CB07BD8986D}"/>
              </a:ext>
            </a:extLst>
          </p:cNvPr>
          <p:cNvSpPr txBox="1"/>
          <p:nvPr/>
        </p:nvSpPr>
        <p:spPr>
          <a:xfrm>
            <a:off x="9653286" y="7386702"/>
            <a:ext cx="8393412" cy="12741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3600" dirty="0">
                <a:latin typeface="Fira Sans" panose="020B0503050000020004" pitchFamily="34" charset="0"/>
                <a:sym typeface="Fira Sans"/>
              </a:rPr>
              <a:t>Latour</a:t>
            </a:r>
            <a:r>
              <a:rPr lang="ja-JP" altLang="en-US" sz="3600" dirty="0">
                <a:latin typeface="Fira Sans" panose="020B0503050000020004" pitchFamily="34" charset="0"/>
                <a:sym typeface="Fira Sans"/>
              </a:rPr>
              <a:t>→</a:t>
            </a:r>
            <a:r>
              <a:rPr lang="en-US" altLang="ja-JP" sz="3600" b="1" dirty="0">
                <a:latin typeface="Fira Sans" panose="020B0503050000020004" pitchFamily="34" charset="0"/>
                <a:sym typeface="Fira Sans"/>
              </a:rPr>
              <a:t>Both humans and non-humans are the emerging agents</a:t>
            </a:r>
            <a:endParaRPr sz="3600" b="1" dirty="0">
              <a:latin typeface="Fira Sans" panose="020B05030500000200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9" name="Google Shape;209;p20"/>
          <p:cNvGrpSpPr/>
          <p:nvPr/>
        </p:nvGrpSpPr>
        <p:grpSpPr>
          <a:xfrm>
            <a:off x="0" y="-180826"/>
            <a:ext cx="18288000" cy="4870478"/>
            <a:chOff x="0" y="-47625"/>
            <a:chExt cx="4816593" cy="1282760"/>
          </a:xfrm>
        </p:grpSpPr>
        <p:sp>
          <p:nvSpPr>
            <p:cNvPr id="210" name="Google Shape;210;p20"/>
            <p:cNvSpPr/>
            <p:nvPr/>
          </p:nvSpPr>
          <p:spPr>
            <a:xfrm>
              <a:off x="0" y="0"/>
              <a:ext cx="4816592" cy="1235135"/>
            </a:xfrm>
            <a:custGeom>
              <a:avLst/>
              <a:gdLst/>
              <a:ahLst/>
              <a:cxnLst/>
              <a:rect l="l" t="t" r="r" b="b"/>
              <a:pathLst>
                <a:path w="4816592" h="1235135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1235135"/>
                  </a:lnTo>
                  <a:lnTo>
                    <a:pt x="0" y="1235135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211" name="Google Shape;211;p20"/>
            <p:cNvSpPr txBox="1"/>
            <p:nvPr/>
          </p:nvSpPr>
          <p:spPr>
            <a:xfrm>
              <a:off x="0" y="-47625"/>
              <a:ext cx="4816593" cy="128276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12" name="Google Shape;212;p20"/>
          <p:cNvGrpSpPr/>
          <p:nvPr/>
        </p:nvGrpSpPr>
        <p:grpSpPr>
          <a:xfrm>
            <a:off x="0" y="9254891"/>
            <a:ext cx="18288000" cy="1032109"/>
            <a:chOff x="0" y="-47625"/>
            <a:chExt cx="4816593" cy="271831"/>
          </a:xfrm>
        </p:grpSpPr>
        <p:sp>
          <p:nvSpPr>
            <p:cNvPr id="213" name="Google Shape;213;p20"/>
            <p:cNvSpPr/>
            <p:nvPr/>
          </p:nvSpPr>
          <p:spPr>
            <a:xfrm>
              <a:off x="0" y="0"/>
              <a:ext cx="4816592" cy="224206"/>
            </a:xfrm>
            <a:custGeom>
              <a:avLst/>
              <a:gdLst/>
              <a:ahLst/>
              <a:cxnLst/>
              <a:rect l="l" t="t" r="r" b="b"/>
              <a:pathLst>
                <a:path w="4816592" h="224206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224206"/>
                  </a:lnTo>
                  <a:lnTo>
                    <a:pt x="0" y="224206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14" name="Google Shape;214;p20"/>
            <p:cNvSpPr txBox="1"/>
            <p:nvPr/>
          </p:nvSpPr>
          <p:spPr>
            <a:xfrm>
              <a:off x="0" y="-47625"/>
              <a:ext cx="4816593" cy="2718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19" name="Google Shape;219;p20"/>
          <p:cNvSpPr txBox="1"/>
          <p:nvPr/>
        </p:nvSpPr>
        <p:spPr>
          <a:xfrm>
            <a:off x="1350519" y="7247999"/>
            <a:ext cx="4393625" cy="1218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Body</a:t>
            </a:r>
            <a:endParaRPr sz="6600" dirty="0"/>
          </a:p>
        </p:txBody>
      </p:sp>
      <p:sp>
        <p:nvSpPr>
          <p:cNvPr id="221" name="Google Shape;221;p20"/>
          <p:cNvSpPr txBox="1"/>
          <p:nvPr/>
        </p:nvSpPr>
        <p:spPr>
          <a:xfrm>
            <a:off x="7101500" y="7247998"/>
            <a:ext cx="4393625" cy="1218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Society</a:t>
            </a:r>
            <a:endParaRPr sz="6600" dirty="0"/>
          </a:p>
        </p:txBody>
      </p:sp>
      <p:sp>
        <p:nvSpPr>
          <p:cNvPr id="222" name="Google Shape;222;p20"/>
          <p:cNvSpPr txBox="1"/>
          <p:nvPr/>
        </p:nvSpPr>
        <p:spPr>
          <a:xfrm>
            <a:off x="12694316" y="7256034"/>
            <a:ext cx="4394488" cy="1218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Politics</a:t>
            </a:r>
            <a:endParaRPr sz="6600" dirty="0"/>
          </a:p>
        </p:txBody>
      </p:sp>
      <p:sp>
        <p:nvSpPr>
          <p:cNvPr id="225" name="Google Shape;225;p20"/>
          <p:cNvSpPr txBox="1"/>
          <p:nvPr/>
        </p:nvSpPr>
        <p:spPr>
          <a:xfrm>
            <a:off x="1156022" y="783084"/>
            <a:ext cx="16230600" cy="17235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i="0" u="none" strike="noStrike" cap="none" dirty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3. Case Study: The Masks</a:t>
            </a:r>
            <a:endParaRPr sz="8000" dirty="0"/>
          </a:p>
        </p:txBody>
      </p:sp>
      <p:pic>
        <p:nvPicPr>
          <p:cNvPr id="3" name="図 2">
            <a:extLst>
              <a:ext uri="{FF2B5EF4-FFF2-40B4-BE49-F238E27FC236}">
                <a16:creationId xmlns:a16="http://schemas.microsoft.com/office/drawing/2014/main" id="{497DFB23-C852-0102-F71D-59BA9B1A54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215"/>
          <a:stretch>
            <a:fillRect/>
          </a:stretch>
        </p:blipFill>
        <p:spPr>
          <a:xfrm>
            <a:off x="6860822" y="3486834"/>
            <a:ext cx="4634303" cy="2928411"/>
          </a:xfrm>
          <a:prstGeom prst="rect">
            <a:avLst/>
          </a:prstGeom>
        </p:spPr>
      </p:pic>
      <p:pic>
        <p:nvPicPr>
          <p:cNvPr id="4" name="図 3">
            <a:extLst>
              <a:ext uri="{FF2B5EF4-FFF2-40B4-BE49-F238E27FC236}">
                <a16:creationId xmlns:a16="http://schemas.microsoft.com/office/drawing/2014/main" id="{2B208562-1C4D-0202-F918-75876D95E4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022" y="3486834"/>
            <a:ext cx="4782621" cy="2989138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0C2B3971-EDAE-AD61-F83E-0292224A082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599"/>
          <a:stretch>
            <a:fillRect/>
          </a:stretch>
        </p:blipFill>
        <p:spPr>
          <a:xfrm>
            <a:off x="12513053" y="3486833"/>
            <a:ext cx="4757014" cy="292841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1">
          <a:extLst>
            <a:ext uri="{FF2B5EF4-FFF2-40B4-BE49-F238E27FC236}">
              <a16:creationId xmlns:a16="http://schemas.microsoft.com/office/drawing/2014/main" id="{57B9ED29-507A-49E1-1ABB-04C5A1DEF2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2" name="Google Shape;412;p27">
            <a:extLst>
              <a:ext uri="{FF2B5EF4-FFF2-40B4-BE49-F238E27FC236}">
                <a16:creationId xmlns:a16="http://schemas.microsoft.com/office/drawing/2014/main" id="{C0351317-60D4-0DFE-31CE-55811A25660C}"/>
              </a:ext>
            </a:extLst>
          </p:cNvPr>
          <p:cNvGrpSpPr/>
          <p:nvPr/>
        </p:nvGrpSpPr>
        <p:grpSpPr>
          <a:xfrm>
            <a:off x="-5024" y="-209084"/>
            <a:ext cx="6061158" cy="5007886"/>
            <a:chOff x="0" y="-47625"/>
            <a:chExt cx="1596354" cy="1318949"/>
          </a:xfrm>
        </p:grpSpPr>
        <p:sp>
          <p:nvSpPr>
            <p:cNvPr id="413" name="Google Shape;413;p27">
              <a:extLst>
                <a:ext uri="{FF2B5EF4-FFF2-40B4-BE49-F238E27FC236}">
                  <a16:creationId xmlns:a16="http://schemas.microsoft.com/office/drawing/2014/main" id="{95577210-07F4-87C3-0525-23412F2F29CE}"/>
                </a:ext>
              </a:extLst>
            </p:cNvPr>
            <p:cNvSpPr/>
            <p:nvPr/>
          </p:nvSpPr>
          <p:spPr>
            <a:xfrm>
              <a:off x="0" y="0"/>
              <a:ext cx="1596354" cy="1271324"/>
            </a:xfrm>
            <a:custGeom>
              <a:avLst/>
              <a:gdLst/>
              <a:ahLst/>
              <a:cxnLst/>
              <a:rect l="l" t="t" r="r" b="b"/>
              <a:pathLst>
                <a:path w="1596354" h="1271324" extrusionOk="0">
                  <a:moveTo>
                    <a:pt x="0" y="0"/>
                  </a:moveTo>
                  <a:lnTo>
                    <a:pt x="1596354" y="0"/>
                  </a:lnTo>
                  <a:lnTo>
                    <a:pt x="1596354" y="1271324"/>
                  </a:lnTo>
                  <a:lnTo>
                    <a:pt x="0" y="1271324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414" name="Google Shape;414;p27">
              <a:extLst>
                <a:ext uri="{FF2B5EF4-FFF2-40B4-BE49-F238E27FC236}">
                  <a16:creationId xmlns:a16="http://schemas.microsoft.com/office/drawing/2014/main" id="{1F84B949-0E39-BBFE-E1E5-5139CEB735E1}"/>
                </a:ext>
              </a:extLst>
            </p:cNvPr>
            <p:cNvSpPr txBox="1"/>
            <p:nvPr/>
          </p:nvSpPr>
          <p:spPr>
            <a:xfrm>
              <a:off x="0" y="-47625"/>
              <a:ext cx="1596354" cy="131894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15" name="Google Shape;415;p27">
            <a:extLst>
              <a:ext uri="{FF2B5EF4-FFF2-40B4-BE49-F238E27FC236}">
                <a16:creationId xmlns:a16="http://schemas.microsoft.com/office/drawing/2014/main" id="{63270B18-6671-B4BD-52D1-59A4F838AA31}"/>
              </a:ext>
            </a:extLst>
          </p:cNvPr>
          <p:cNvGrpSpPr/>
          <p:nvPr/>
        </p:nvGrpSpPr>
        <p:grpSpPr>
          <a:xfrm>
            <a:off x="17259300" y="-209084"/>
            <a:ext cx="1028700" cy="10496084"/>
            <a:chOff x="0" y="-47625"/>
            <a:chExt cx="270933" cy="2764401"/>
          </a:xfrm>
        </p:grpSpPr>
        <p:sp>
          <p:nvSpPr>
            <p:cNvPr id="416" name="Google Shape;416;p27">
              <a:extLst>
                <a:ext uri="{FF2B5EF4-FFF2-40B4-BE49-F238E27FC236}">
                  <a16:creationId xmlns:a16="http://schemas.microsoft.com/office/drawing/2014/main" id="{BD01C485-0BA4-7841-CB64-C49FF718604C}"/>
                </a:ext>
              </a:extLst>
            </p:cNvPr>
            <p:cNvSpPr/>
            <p:nvPr/>
          </p:nvSpPr>
          <p:spPr>
            <a:xfrm>
              <a:off x="0" y="0"/>
              <a:ext cx="270933" cy="2716776"/>
            </a:xfrm>
            <a:custGeom>
              <a:avLst/>
              <a:gdLst/>
              <a:ahLst/>
              <a:cxnLst/>
              <a:rect l="l" t="t" r="r" b="b"/>
              <a:pathLst>
                <a:path w="270933" h="2716776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16776"/>
                  </a:lnTo>
                  <a:lnTo>
                    <a:pt x="0" y="2716776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417" name="Google Shape;417;p27">
              <a:extLst>
                <a:ext uri="{FF2B5EF4-FFF2-40B4-BE49-F238E27FC236}">
                  <a16:creationId xmlns:a16="http://schemas.microsoft.com/office/drawing/2014/main" id="{58C9B5B2-2CD1-E5A0-7561-7F1BC978AF41}"/>
                </a:ext>
              </a:extLst>
            </p:cNvPr>
            <p:cNvSpPr txBox="1"/>
            <p:nvPr/>
          </p:nvSpPr>
          <p:spPr>
            <a:xfrm>
              <a:off x="0" y="-47625"/>
              <a:ext cx="270933" cy="276440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22" name="Google Shape;422;p27">
            <a:extLst>
              <a:ext uri="{FF2B5EF4-FFF2-40B4-BE49-F238E27FC236}">
                <a16:creationId xmlns:a16="http://schemas.microsoft.com/office/drawing/2014/main" id="{E5153A3D-ECE8-041C-69B2-47BF5BE17A2E}"/>
              </a:ext>
            </a:extLst>
          </p:cNvPr>
          <p:cNvSpPr txBox="1"/>
          <p:nvPr/>
        </p:nvSpPr>
        <p:spPr>
          <a:xfrm>
            <a:off x="1327169" y="1137538"/>
            <a:ext cx="4262809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1" i="0" u="none" strike="noStrike" cap="none" dirty="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Body</a:t>
            </a:r>
            <a:endParaRPr sz="9600" dirty="0"/>
          </a:p>
        </p:txBody>
      </p:sp>
      <p:cxnSp>
        <p:nvCxnSpPr>
          <p:cNvPr id="425" name="Google Shape;425;p27">
            <a:extLst>
              <a:ext uri="{FF2B5EF4-FFF2-40B4-BE49-F238E27FC236}">
                <a16:creationId xmlns:a16="http://schemas.microsoft.com/office/drawing/2014/main" id="{E087B825-A2D1-2172-8C19-ED7CBF61627F}"/>
              </a:ext>
            </a:extLst>
          </p:cNvPr>
          <p:cNvCxnSpPr>
            <a:cxnSpLocks/>
          </p:cNvCxnSpPr>
          <p:nvPr/>
        </p:nvCxnSpPr>
        <p:spPr>
          <a:xfrm>
            <a:off x="6703335" y="1545930"/>
            <a:ext cx="4593556" cy="0"/>
          </a:xfrm>
          <a:prstGeom prst="straightConnector1">
            <a:avLst/>
          </a:prstGeom>
          <a:noFill/>
          <a:ln w="571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426" name="Google Shape;426;p27">
            <a:extLst>
              <a:ext uri="{FF2B5EF4-FFF2-40B4-BE49-F238E27FC236}">
                <a16:creationId xmlns:a16="http://schemas.microsoft.com/office/drawing/2014/main" id="{F7C04B34-5E65-80ED-43CB-36F69CD647EC}"/>
              </a:ext>
            </a:extLst>
          </p:cNvPr>
          <p:cNvCxnSpPr>
            <a:cxnSpLocks/>
          </p:cNvCxnSpPr>
          <p:nvPr/>
        </p:nvCxnSpPr>
        <p:spPr>
          <a:xfrm>
            <a:off x="6703335" y="6378778"/>
            <a:ext cx="6859666" cy="0"/>
          </a:xfrm>
          <a:prstGeom prst="straightConnector1">
            <a:avLst/>
          </a:prstGeom>
          <a:noFill/>
          <a:ln w="57150" cap="flat" cmpd="sng">
            <a:solidFill>
              <a:schemeClr val="accent6"/>
            </a:solidFill>
            <a:prstDash val="solid"/>
            <a:round/>
            <a:headEnd type="none" w="sm" len="sm"/>
            <a:tailEnd type="none" w="sm" len="sm"/>
          </a:ln>
        </p:spPr>
      </p:cxnSp>
      <p:pic>
        <p:nvPicPr>
          <p:cNvPr id="3" name="図 2">
            <a:extLst>
              <a:ext uri="{FF2B5EF4-FFF2-40B4-BE49-F238E27FC236}">
                <a16:creationId xmlns:a16="http://schemas.microsoft.com/office/drawing/2014/main" id="{8474842A-27D4-A4DD-8F33-E737FDECA9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607" r="10877"/>
          <a:stretch>
            <a:fillRect/>
          </a:stretch>
        </p:blipFill>
        <p:spPr>
          <a:xfrm>
            <a:off x="0" y="3282045"/>
            <a:ext cx="6061157" cy="3291558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1E216AC5-5F23-95D7-042B-8676653E81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833" y="6478372"/>
            <a:ext cx="6107783" cy="3808628"/>
          </a:xfrm>
          <a:prstGeom prst="rect">
            <a:avLst/>
          </a:prstGeom>
        </p:spPr>
      </p:pic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23778E7A-4A65-D7C3-4C9D-27A10353A5DB}"/>
              </a:ext>
            </a:extLst>
          </p:cNvPr>
          <p:cNvSpPr txBox="1"/>
          <p:nvPr/>
        </p:nvSpPr>
        <p:spPr>
          <a:xfrm>
            <a:off x="150471" y="80788"/>
            <a:ext cx="92481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400" b="1" dirty="0">
                <a:solidFill>
                  <a:schemeClr val="tx1"/>
                </a:solidFill>
                <a:latin typeface="Merriweather"/>
                <a:ea typeface="Merriweather"/>
                <a:cs typeface="Merriweather"/>
                <a:sym typeface="Merriweather"/>
              </a:rPr>
              <a:t>3. Case Study: The Masks</a:t>
            </a:r>
            <a:endParaRPr lang="en-US" altLang="ja-JP" sz="2400" dirty="0">
              <a:solidFill>
                <a:schemeClr val="tx1"/>
              </a:solidFill>
            </a:endParaRP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F16A3C8C-CCA7-07D2-8A9E-CB589C98B655}"/>
              </a:ext>
            </a:extLst>
          </p:cNvPr>
          <p:cNvSpPr txBox="1"/>
          <p:nvPr/>
        </p:nvSpPr>
        <p:spPr>
          <a:xfrm>
            <a:off x="6625700" y="651499"/>
            <a:ext cx="5536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5400" b="1" dirty="0">
                <a:latin typeface="Fira Sans" panose="020B0503050000020004" pitchFamily="34" charset="0"/>
              </a:rPr>
              <a:t>Physical Effect</a:t>
            </a:r>
            <a:endParaRPr kumimoji="1" lang="ja-JP" altLang="en-US" sz="5400" b="1" dirty="0">
              <a:latin typeface="Fira Sans" panose="020B0503050000020004" pitchFamily="34" charset="0"/>
            </a:endParaRP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051116CF-CCDA-96F3-E3AD-3976DA7AE9BB}"/>
              </a:ext>
            </a:extLst>
          </p:cNvPr>
          <p:cNvSpPr txBox="1"/>
          <p:nvPr/>
        </p:nvSpPr>
        <p:spPr>
          <a:xfrm>
            <a:off x="6625700" y="5455448"/>
            <a:ext cx="76261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5400" b="1" dirty="0">
                <a:latin typeface="Fira Sans" panose="020B0503050000020004" pitchFamily="34" charset="0"/>
              </a:rPr>
              <a:t>Communication Effect</a:t>
            </a:r>
            <a:endParaRPr kumimoji="1" lang="ja-JP" altLang="en-US" sz="5400" b="1" dirty="0">
              <a:latin typeface="Fira Sans" panose="020B0503050000020004" pitchFamily="34" charset="0"/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B5B1F75F-4DC7-15B2-A8F2-335A650F066A}"/>
              </a:ext>
            </a:extLst>
          </p:cNvPr>
          <p:cNvSpPr txBox="1"/>
          <p:nvPr/>
        </p:nvSpPr>
        <p:spPr>
          <a:xfrm>
            <a:off x="6285053" y="2031329"/>
            <a:ext cx="112621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4000" dirty="0"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latin typeface="Fira Sans" panose="020B0503050000020004" pitchFamily="34" charset="0"/>
              </a:rPr>
              <a:t>Masks affect breathing and facial movement</a:t>
            </a:r>
          </a:p>
          <a:p>
            <a:endParaRPr kumimoji="1" lang="en-US" altLang="ja-JP" sz="4000" dirty="0">
              <a:latin typeface="Fira Sans" panose="020B0503050000020004" pitchFamily="34" charset="0"/>
            </a:endParaRPr>
          </a:p>
          <a:p>
            <a:r>
              <a:rPr kumimoji="1" lang="ja-JP" altLang="en-US" sz="4000" dirty="0">
                <a:latin typeface="Fira Sans" panose="020B0503050000020004" pitchFamily="34" charset="0"/>
              </a:rPr>
              <a:t>➡</a:t>
            </a:r>
            <a:r>
              <a:rPr lang="en-US" altLang="ja-JP" sz="4000" dirty="0">
                <a:latin typeface="Fira Sans" panose="020B0503050000020004" pitchFamily="34" charset="0"/>
              </a:rPr>
              <a:t>The body adapts by adjusting the mask or speaking less</a:t>
            </a:r>
            <a:r>
              <a:rPr kumimoji="1" lang="en-US" altLang="ja-JP" sz="4000" dirty="0">
                <a:latin typeface="Fira Sans" panose="020B0503050000020004" pitchFamily="34" charset="0"/>
              </a:rPr>
              <a:t> </a:t>
            </a:r>
            <a:r>
              <a:rPr lang="en-US" altLang="ja-JP" sz="4000" dirty="0"/>
              <a:t>(</a:t>
            </a:r>
            <a:r>
              <a:rPr lang="en-US" altLang="ja-JP" sz="4000" dirty="0" err="1">
                <a:solidFill>
                  <a:schemeClr val="tx1"/>
                </a:solidFill>
              </a:rPr>
              <a:t>Riqiang</a:t>
            </a:r>
            <a:r>
              <a:rPr lang="en-US" altLang="ja-JP" sz="4000" dirty="0"/>
              <a:t>, 2023)</a:t>
            </a:r>
            <a:endParaRPr kumimoji="1" lang="ja-JP" altLang="en-US" sz="4000" dirty="0">
              <a:latin typeface="Fira Sans" panose="020B0503050000020004" pitchFamily="34" charset="0"/>
            </a:endParaRP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823F31BB-47A7-6DEE-0E09-BFD153B2601B}"/>
              </a:ext>
            </a:extLst>
          </p:cNvPr>
          <p:cNvSpPr txBox="1"/>
          <p:nvPr/>
        </p:nvSpPr>
        <p:spPr>
          <a:xfrm>
            <a:off x="6455581" y="6863631"/>
            <a:ext cx="946649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4400" dirty="0"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latin typeface="Fira Sans" panose="020B0503050000020004" pitchFamily="34" charset="0"/>
              </a:rPr>
              <a:t>Masks make emotions less visible</a:t>
            </a:r>
          </a:p>
          <a:p>
            <a:endParaRPr kumimoji="1" lang="en-US" altLang="ja-JP" sz="4000" dirty="0">
              <a:latin typeface="Fira Sans" panose="020B0503050000020004" pitchFamily="34" charset="0"/>
            </a:endParaRPr>
          </a:p>
          <a:p>
            <a:r>
              <a:rPr kumimoji="1" lang="ja-JP" altLang="en-US" sz="4000" dirty="0">
                <a:latin typeface="Fira Sans" panose="020B0503050000020004" pitchFamily="34" charset="0"/>
              </a:rPr>
              <a:t>➡</a:t>
            </a:r>
            <a:r>
              <a:rPr kumimoji="1" lang="en-US" altLang="ja-JP" sz="4000" dirty="0">
                <a:latin typeface="Fira Sans" panose="020B0503050000020004" pitchFamily="34" charset="0"/>
              </a:rPr>
              <a:t>This can lead to anxiety and misunderstanding.</a:t>
            </a:r>
            <a:endParaRPr kumimoji="1" lang="ja-JP" altLang="en-US" sz="40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59310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1">
          <a:extLst>
            <a:ext uri="{FF2B5EF4-FFF2-40B4-BE49-F238E27FC236}">
              <a16:creationId xmlns:a16="http://schemas.microsoft.com/office/drawing/2014/main" id="{E6B69CAF-3BD7-C5BE-ECB6-66AC9685E6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2" name="Google Shape;412;p27">
            <a:extLst>
              <a:ext uri="{FF2B5EF4-FFF2-40B4-BE49-F238E27FC236}">
                <a16:creationId xmlns:a16="http://schemas.microsoft.com/office/drawing/2014/main" id="{95E987D8-E46E-5F02-B9C7-16B883D5231D}"/>
              </a:ext>
            </a:extLst>
          </p:cNvPr>
          <p:cNvGrpSpPr/>
          <p:nvPr/>
        </p:nvGrpSpPr>
        <p:grpSpPr>
          <a:xfrm>
            <a:off x="-5024" y="-209084"/>
            <a:ext cx="6061158" cy="5007886"/>
            <a:chOff x="0" y="-47625"/>
            <a:chExt cx="1596354" cy="1318949"/>
          </a:xfrm>
        </p:grpSpPr>
        <p:sp>
          <p:nvSpPr>
            <p:cNvPr id="413" name="Google Shape;413;p27">
              <a:extLst>
                <a:ext uri="{FF2B5EF4-FFF2-40B4-BE49-F238E27FC236}">
                  <a16:creationId xmlns:a16="http://schemas.microsoft.com/office/drawing/2014/main" id="{49F36FA6-26D9-0620-358B-4F302FF3EDE1}"/>
                </a:ext>
              </a:extLst>
            </p:cNvPr>
            <p:cNvSpPr/>
            <p:nvPr/>
          </p:nvSpPr>
          <p:spPr>
            <a:xfrm>
              <a:off x="0" y="0"/>
              <a:ext cx="1596354" cy="1271324"/>
            </a:xfrm>
            <a:custGeom>
              <a:avLst/>
              <a:gdLst/>
              <a:ahLst/>
              <a:cxnLst/>
              <a:rect l="l" t="t" r="r" b="b"/>
              <a:pathLst>
                <a:path w="1596354" h="1271324" extrusionOk="0">
                  <a:moveTo>
                    <a:pt x="0" y="0"/>
                  </a:moveTo>
                  <a:lnTo>
                    <a:pt x="1596354" y="0"/>
                  </a:lnTo>
                  <a:lnTo>
                    <a:pt x="1596354" y="1271324"/>
                  </a:lnTo>
                  <a:lnTo>
                    <a:pt x="0" y="1271324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414" name="Google Shape;414;p27">
              <a:extLst>
                <a:ext uri="{FF2B5EF4-FFF2-40B4-BE49-F238E27FC236}">
                  <a16:creationId xmlns:a16="http://schemas.microsoft.com/office/drawing/2014/main" id="{751483BA-3A20-4683-D420-B2A4C9051316}"/>
                </a:ext>
              </a:extLst>
            </p:cNvPr>
            <p:cNvSpPr txBox="1"/>
            <p:nvPr/>
          </p:nvSpPr>
          <p:spPr>
            <a:xfrm>
              <a:off x="0" y="-47625"/>
              <a:ext cx="1596354" cy="131894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15" name="Google Shape;415;p27">
            <a:extLst>
              <a:ext uri="{FF2B5EF4-FFF2-40B4-BE49-F238E27FC236}">
                <a16:creationId xmlns:a16="http://schemas.microsoft.com/office/drawing/2014/main" id="{318FC958-5E3A-7846-8AD8-AAF3BB8B01FF}"/>
              </a:ext>
            </a:extLst>
          </p:cNvPr>
          <p:cNvGrpSpPr/>
          <p:nvPr/>
        </p:nvGrpSpPr>
        <p:grpSpPr>
          <a:xfrm>
            <a:off x="17259300" y="-209084"/>
            <a:ext cx="1028700" cy="10496084"/>
            <a:chOff x="0" y="-47625"/>
            <a:chExt cx="270933" cy="2764401"/>
          </a:xfrm>
        </p:grpSpPr>
        <p:sp>
          <p:nvSpPr>
            <p:cNvPr id="416" name="Google Shape;416;p27">
              <a:extLst>
                <a:ext uri="{FF2B5EF4-FFF2-40B4-BE49-F238E27FC236}">
                  <a16:creationId xmlns:a16="http://schemas.microsoft.com/office/drawing/2014/main" id="{AB44CF01-2A5E-8159-6236-CF087DE1FF2F}"/>
                </a:ext>
              </a:extLst>
            </p:cNvPr>
            <p:cNvSpPr/>
            <p:nvPr/>
          </p:nvSpPr>
          <p:spPr>
            <a:xfrm>
              <a:off x="0" y="0"/>
              <a:ext cx="270933" cy="2716776"/>
            </a:xfrm>
            <a:custGeom>
              <a:avLst/>
              <a:gdLst/>
              <a:ahLst/>
              <a:cxnLst/>
              <a:rect l="l" t="t" r="r" b="b"/>
              <a:pathLst>
                <a:path w="270933" h="2716776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16776"/>
                  </a:lnTo>
                  <a:lnTo>
                    <a:pt x="0" y="2716776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417" name="Google Shape;417;p27">
              <a:extLst>
                <a:ext uri="{FF2B5EF4-FFF2-40B4-BE49-F238E27FC236}">
                  <a16:creationId xmlns:a16="http://schemas.microsoft.com/office/drawing/2014/main" id="{F3B88688-4AB9-2B8A-F16E-3E9D9DD39DC1}"/>
                </a:ext>
              </a:extLst>
            </p:cNvPr>
            <p:cNvSpPr txBox="1"/>
            <p:nvPr/>
          </p:nvSpPr>
          <p:spPr>
            <a:xfrm>
              <a:off x="0" y="-47625"/>
              <a:ext cx="270933" cy="276440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22" name="Google Shape;422;p27">
            <a:extLst>
              <a:ext uri="{FF2B5EF4-FFF2-40B4-BE49-F238E27FC236}">
                <a16:creationId xmlns:a16="http://schemas.microsoft.com/office/drawing/2014/main" id="{121C984B-3752-9C85-8523-4F6492352730}"/>
              </a:ext>
            </a:extLst>
          </p:cNvPr>
          <p:cNvSpPr txBox="1"/>
          <p:nvPr/>
        </p:nvSpPr>
        <p:spPr>
          <a:xfrm>
            <a:off x="994159" y="1206208"/>
            <a:ext cx="4262809" cy="1231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i="0" u="none" strike="noStrike" cap="none" dirty="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Society</a:t>
            </a:r>
            <a:endParaRPr sz="8000" dirty="0"/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563A52AD-5D2B-20ED-F91A-502BE626BFBD}"/>
              </a:ext>
            </a:extLst>
          </p:cNvPr>
          <p:cNvSpPr txBox="1"/>
          <p:nvPr/>
        </p:nvSpPr>
        <p:spPr>
          <a:xfrm>
            <a:off x="150471" y="80788"/>
            <a:ext cx="92481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400" b="1" dirty="0">
                <a:solidFill>
                  <a:schemeClr val="tx1"/>
                </a:solidFill>
                <a:latin typeface="Merriweather"/>
                <a:ea typeface="Merriweather"/>
                <a:cs typeface="Merriweather"/>
                <a:sym typeface="Merriweather"/>
              </a:rPr>
              <a:t>3. Case Study: The Masks</a:t>
            </a:r>
            <a:endParaRPr lang="en-US" altLang="ja-JP" sz="2400" dirty="0">
              <a:solidFill>
                <a:schemeClr val="tx1"/>
              </a:solidFill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A9F43A91-B711-DACC-182C-835B63FB1B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1809"/>
          <a:stretch>
            <a:fillRect/>
          </a:stretch>
        </p:blipFill>
        <p:spPr>
          <a:xfrm>
            <a:off x="16137" y="3202697"/>
            <a:ext cx="6056134" cy="3553861"/>
          </a:xfrm>
          <a:prstGeom prst="rect">
            <a:avLst/>
          </a:prstGeom>
        </p:spPr>
      </p:pic>
      <p:pic>
        <p:nvPicPr>
          <p:cNvPr id="4" name="図 3">
            <a:extLst>
              <a:ext uri="{FF2B5EF4-FFF2-40B4-BE49-F238E27FC236}">
                <a16:creationId xmlns:a16="http://schemas.microsoft.com/office/drawing/2014/main" id="{CF867A7D-1494-AFF0-6F17-0934709FBA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024" y="6585031"/>
            <a:ext cx="6077295" cy="3701969"/>
          </a:xfrm>
          <a:prstGeom prst="rect">
            <a:avLst/>
          </a:prstGeom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61B0CB5E-82AE-3317-3B55-5CBEF6FB5E6F}"/>
              </a:ext>
            </a:extLst>
          </p:cNvPr>
          <p:cNvSpPr txBox="1"/>
          <p:nvPr/>
        </p:nvSpPr>
        <p:spPr>
          <a:xfrm>
            <a:off x="6643867" y="867508"/>
            <a:ext cx="104519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Masks represent courtesy, consideration, and conformity (In East Asian societies)</a:t>
            </a:r>
            <a:endParaRPr kumimoji="1" lang="ja-JP" altLang="en-US" dirty="0"/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113DB011-E50B-2559-97F5-CD5FE5171238}"/>
              </a:ext>
            </a:extLst>
          </p:cNvPr>
          <p:cNvSpPr txBox="1"/>
          <p:nvPr/>
        </p:nvSpPr>
        <p:spPr>
          <a:xfrm>
            <a:off x="6643867" y="2601441"/>
            <a:ext cx="9954229" cy="2677656"/>
          </a:xfrm>
          <a:prstGeom prst="rect">
            <a:avLst/>
          </a:prstGeom>
          <a:noFill/>
          <a:ln w="28575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kumimoji="1" lang="en-US" altLang="ja-JP" sz="4800" b="1" dirty="0">
                <a:latin typeface="Fira Sans" panose="020B0503050000020004" pitchFamily="34" charset="0"/>
              </a:rPr>
              <a:t>Social Signal</a:t>
            </a:r>
            <a:endParaRPr kumimoji="1" lang="en-US" altLang="ja-JP" sz="4000" b="1" dirty="0">
              <a:latin typeface="Fira Sans" panose="020B0503050000020004" pitchFamily="34" charset="0"/>
            </a:endParaRPr>
          </a:p>
          <a:p>
            <a:r>
              <a:rPr kumimoji="1" lang="ja-JP" altLang="en-US" sz="4000" dirty="0"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latin typeface="Fira Sans" panose="020B0503050000020004" pitchFamily="34" charset="0"/>
              </a:rPr>
              <a:t>Wearing masks=politeness</a:t>
            </a:r>
          </a:p>
          <a:p>
            <a:r>
              <a:rPr kumimoji="1" lang="ja-JP" altLang="en-US" sz="4000" dirty="0"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latin typeface="Fira Sans" panose="020B0503050000020004" pitchFamily="34" charset="0"/>
              </a:rPr>
              <a:t>Not wearing masks= inconsiderate</a:t>
            </a:r>
          </a:p>
          <a:p>
            <a:r>
              <a:rPr lang="en-US" altLang="ja-JP" sz="4000" dirty="0"/>
              <a:t>(Nippon TV, 2020)</a:t>
            </a:r>
            <a:endParaRPr kumimoji="1" lang="en-US" altLang="ja-JP" sz="4000" dirty="0">
              <a:latin typeface="Fira Sans" panose="020B0503050000020004" pitchFamily="34" charset="0"/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F9E0ECF5-4F66-1E9F-68A0-E35F3DA49A8E}"/>
              </a:ext>
            </a:extLst>
          </p:cNvPr>
          <p:cNvSpPr txBox="1"/>
          <p:nvPr/>
        </p:nvSpPr>
        <p:spPr>
          <a:xfrm>
            <a:off x="6733475" y="5538052"/>
            <a:ext cx="95028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Wearing masks became a mechanism of social evaluation</a:t>
            </a:r>
            <a:endParaRPr kumimoji="1" lang="ja-JP" altLang="en-US" sz="4000" dirty="0">
              <a:latin typeface="Fira Sans" panose="020B0503050000020004" pitchFamily="34" charset="0"/>
            </a:endParaRPr>
          </a:p>
        </p:txBody>
      </p:sp>
      <p:sp>
        <p:nvSpPr>
          <p:cNvPr id="13" name="矢印: 右 12">
            <a:extLst>
              <a:ext uri="{FF2B5EF4-FFF2-40B4-BE49-F238E27FC236}">
                <a16:creationId xmlns:a16="http://schemas.microsoft.com/office/drawing/2014/main" id="{5C00500B-F34A-4413-2774-2E31C002784C}"/>
              </a:ext>
            </a:extLst>
          </p:cNvPr>
          <p:cNvSpPr/>
          <p:nvPr/>
        </p:nvSpPr>
        <p:spPr>
          <a:xfrm rot="5400000">
            <a:off x="11186546" y="7037073"/>
            <a:ext cx="1086097" cy="972273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86EF6BD5-5908-1D26-4D5B-03CD35B07ADE}"/>
              </a:ext>
            </a:extLst>
          </p:cNvPr>
          <p:cNvSpPr txBox="1"/>
          <p:nvPr/>
        </p:nvSpPr>
        <p:spPr>
          <a:xfrm>
            <a:off x="6439815" y="8102574"/>
            <a:ext cx="1086004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4000" dirty="0">
                <a:latin typeface="Fira Sans" panose="020B0503050000020004" pitchFamily="34" charset="0"/>
              </a:rPr>
              <a:t>Can lead to the </a:t>
            </a:r>
            <a:r>
              <a:rPr lang="en-US" altLang="ja-JP" sz="4000" b="1" dirty="0">
                <a:solidFill>
                  <a:schemeClr val="tx1"/>
                </a:solidFill>
                <a:latin typeface="Fira Sans" panose="020B0503050000020004" pitchFamily="34" charset="0"/>
              </a:rPr>
              <a:t>exclusion</a:t>
            </a:r>
            <a:r>
              <a:rPr lang="en-US" altLang="ja-JP" sz="4000" dirty="0">
                <a:latin typeface="Fira Sans" panose="020B0503050000020004" pitchFamily="34" charset="0"/>
              </a:rPr>
              <a:t> or </a:t>
            </a:r>
            <a:r>
              <a:rPr lang="en-US" altLang="ja-JP" sz="4000" b="1" dirty="0">
                <a:latin typeface="Fira Sans" panose="020B0503050000020004" pitchFamily="34" charset="0"/>
              </a:rPr>
              <a:t>discrimination</a:t>
            </a:r>
            <a:r>
              <a:rPr lang="en-US" altLang="ja-JP" sz="4000" dirty="0">
                <a:latin typeface="Fira Sans" panose="020B0503050000020004" pitchFamily="34" charset="0"/>
              </a:rPr>
              <a:t> of those who choose not to follow the norm.</a:t>
            </a:r>
            <a:r>
              <a:rPr lang="en-US" altLang="ja-JP" dirty="0"/>
              <a:t>.</a:t>
            </a:r>
            <a:endParaRPr kumimoji="1" lang="ja-JP" altLang="en-US" dirty="0"/>
          </a:p>
        </p:txBody>
      </p:sp>
      <p:cxnSp>
        <p:nvCxnSpPr>
          <p:cNvPr id="16" name="直線コネクタ 15">
            <a:extLst>
              <a:ext uri="{FF2B5EF4-FFF2-40B4-BE49-F238E27FC236}">
                <a16:creationId xmlns:a16="http://schemas.microsoft.com/office/drawing/2014/main" id="{C859D463-F077-7F10-11CC-B34C61E6BD43}"/>
              </a:ext>
            </a:extLst>
          </p:cNvPr>
          <p:cNvCxnSpPr>
            <a:cxnSpLocks/>
            <a:stCxn id="14" idx="1"/>
          </p:cNvCxnSpPr>
          <p:nvPr/>
        </p:nvCxnSpPr>
        <p:spPr>
          <a:xfrm flipV="1">
            <a:off x="6439815" y="8764293"/>
            <a:ext cx="10655991" cy="1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コネクタ 18">
            <a:extLst>
              <a:ext uri="{FF2B5EF4-FFF2-40B4-BE49-F238E27FC236}">
                <a16:creationId xmlns:a16="http://schemas.microsoft.com/office/drawing/2014/main" id="{57C5CC35-E697-E224-1793-BDFB6BBAF59D}"/>
              </a:ext>
            </a:extLst>
          </p:cNvPr>
          <p:cNvCxnSpPr>
            <a:cxnSpLocks/>
          </p:cNvCxnSpPr>
          <p:nvPr/>
        </p:nvCxnSpPr>
        <p:spPr>
          <a:xfrm>
            <a:off x="6555711" y="9426013"/>
            <a:ext cx="9486800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24536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1">
          <a:extLst>
            <a:ext uri="{FF2B5EF4-FFF2-40B4-BE49-F238E27FC236}">
              <a16:creationId xmlns:a16="http://schemas.microsoft.com/office/drawing/2014/main" id="{B39F95F6-5FBA-24E7-812C-69D785FEBE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2" name="Google Shape;412;p27">
            <a:extLst>
              <a:ext uri="{FF2B5EF4-FFF2-40B4-BE49-F238E27FC236}">
                <a16:creationId xmlns:a16="http://schemas.microsoft.com/office/drawing/2014/main" id="{1A7DEA06-309B-8EF2-2558-9586C1710A3E}"/>
              </a:ext>
            </a:extLst>
          </p:cNvPr>
          <p:cNvGrpSpPr/>
          <p:nvPr/>
        </p:nvGrpSpPr>
        <p:grpSpPr>
          <a:xfrm>
            <a:off x="-5024" y="-209084"/>
            <a:ext cx="6061158" cy="5007886"/>
            <a:chOff x="0" y="-47625"/>
            <a:chExt cx="1596354" cy="1318949"/>
          </a:xfrm>
        </p:grpSpPr>
        <p:sp>
          <p:nvSpPr>
            <p:cNvPr id="413" name="Google Shape;413;p27">
              <a:extLst>
                <a:ext uri="{FF2B5EF4-FFF2-40B4-BE49-F238E27FC236}">
                  <a16:creationId xmlns:a16="http://schemas.microsoft.com/office/drawing/2014/main" id="{C71FFF7B-DFBC-7934-9DBE-2ECB80C9B838}"/>
                </a:ext>
              </a:extLst>
            </p:cNvPr>
            <p:cNvSpPr/>
            <p:nvPr/>
          </p:nvSpPr>
          <p:spPr>
            <a:xfrm>
              <a:off x="0" y="0"/>
              <a:ext cx="1596354" cy="1271324"/>
            </a:xfrm>
            <a:custGeom>
              <a:avLst/>
              <a:gdLst/>
              <a:ahLst/>
              <a:cxnLst/>
              <a:rect l="l" t="t" r="r" b="b"/>
              <a:pathLst>
                <a:path w="1596354" h="1271324" extrusionOk="0">
                  <a:moveTo>
                    <a:pt x="0" y="0"/>
                  </a:moveTo>
                  <a:lnTo>
                    <a:pt x="1596354" y="0"/>
                  </a:lnTo>
                  <a:lnTo>
                    <a:pt x="1596354" y="1271324"/>
                  </a:lnTo>
                  <a:lnTo>
                    <a:pt x="0" y="1271324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414" name="Google Shape;414;p27">
              <a:extLst>
                <a:ext uri="{FF2B5EF4-FFF2-40B4-BE49-F238E27FC236}">
                  <a16:creationId xmlns:a16="http://schemas.microsoft.com/office/drawing/2014/main" id="{65E90C84-C828-D07F-2053-8EFBC7B74791}"/>
                </a:ext>
              </a:extLst>
            </p:cNvPr>
            <p:cNvSpPr txBox="1"/>
            <p:nvPr/>
          </p:nvSpPr>
          <p:spPr>
            <a:xfrm>
              <a:off x="0" y="-47625"/>
              <a:ext cx="1596354" cy="131894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15" name="Google Shape;415;p27">
            <a:extLst>
              <a:ext uri="{FF2B5EF4-FFF2-40B4-BE49-F238E27FC236}">
                <a16:creationId xmlns:a16="http://schemas.microsoft.com/office/drawing/2014/main" id="{39DC79CE-FC40-181F-287B-4C23A94A4B9E}"/>
              </a:ext>
            </a:extLst>
          </p:cNvPr>
          <p:cNvGrpSpPr/>
          <p:nvPr/>
        </p:nvGrpSpPr>
        <p:grpSpPr>
          <a:xfrm>
            <a:off x="17259300" y="-209084"/>
            <a:ext cx="1028700" cy="10496084"/>
            <a:chOff x="0" y="-47625"/>
            <a:chExt cx="270933" cy="2764401"/>
          </a:xfrm>
        </p:grpSpPr>
        <p:sp>
          <p:nvSpPr>
            <p:cNvPr id="416" name="Google Shape;416;p27">
              <a:extLst>
                <a:ext uri="{FF2B5EF4-FFF2-40B4-BE49-F238E27FC236}">
                  <a16:creationId xmlns:a16="http://schemas.microsoft.com/office/drawing/2014/main" id="{56EB71F2-6682-1B60-23A2-212D1B8F41E9}"/>
                </a:ext>
              </a:extLst>
            </p:cNvPr>
            <p:cNvSpPr/>
            <p:nvPr/>
          </p:nvSpPr>
          <p:spPr>
            <a:xfrm>
              <a:off x="0" y="0"/>
              <a:ext cx="270933" cy="2716776"/>
            </a:xfrm>
            <a:custGeom>
              <a:avLst/>
              <a:gdLst/>
              <a:ahLst/>
              <a:cxnLst/>
              <a:rect l="l" t="t" r="r" b="b"/>
              <a:pathLst>
                <a:path w="270933" h="2716776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16776"/>
                  </a:lnTo>
                  <a:lnTo>
                    <a:pt x="0" y="2716776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417" name="Google Shape;417;p27">
              <a:extLst>
                <a:ext uri="{FF2B5EF4-FFF2-40B4-BE49-F238E27FC236}">
                  <a16:creationId xmlns:a16="http://schemas.microsoft.com/office/drawing/2014/main" id="{879B4DB3-65FB-3FCA-4931-95FEED23DC02}"/>
                </a:ext>
              </a:extLst>
            </p:cNvPr>
            <p:cNvSpPr txBox="1"/>
            <p:nvPr/>
          </p:nvSpPr>
          <p:spPr>
            <a:xfrm>
              <a:off x="0" y="-47625"/>
              <a:ext cx="270933" cy="276440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22" name="Google Shape;422;p27">
            <a:extLst>
              <a:ext uri="{FF2B5EF4-FFF2-40B4-BE49-F238E27FC236}">
                <a16:creationId xmlns:a16="http://schemas.microsoft.com/office/drawing/2014/main" id="{05A488A3-D415-51F8-5CA8-5BE39E98FB4C}"/>
              </a:ext>
            </a:extLst>
          </p:cNvPr>
          <p:cNvSpPr txBox="1"/>
          <p:nvPr/>
        </p:nvSpPr>
        <p:spPr>
          <a:xfrm>
            <a:off x="1028883" y="1206208"/>
            <a:ext cx="4262809" cy="1231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i="0" u="none" strike="noStrike" cap="none" dirty="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Politics</a:t>
            </a:r>
            <a:endParaRPr sz="8000" dirty="0"/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34CC3BE6-CD7B-8FE2-1E3B-25F6CBA990DA}"/>
              </a:ext>
            </a:extLst>
          </p:cNvPr>
          <p:cNvSpPr txBox="1"/>
          <p:nvPr/>
        </p:nvSpPr>
        <p:spPr>
          <a:xfrm>
            <a:off x="150471" y="80788"/>
            <a:ext cx="92481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400" b="1" dirty="0">
                <a:solidFill>
                  <a:schemeClr val="tx1"/>
                </a:solidFill>
                <a:latin typeface="Merriweather"/>
                <a:ea typeface="Merriweather"/>
                <a:cs typeface="Merriweather"/>
                <a:sym typeface="Merriweather"/>
              </a:rPr>
              <a:t>3. Case Study: The Masks</a:t>
            </a:r>
            <a:endParaRPr lang="en-US" altLang="ja-JP" sz="2400" dirty="0">
              <a:solidFill>
                <a:schemeClr val="tx1"/>
              </a:solidFill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53F9D502-36BE-F5E3-F84B-874D001B9C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1893" y="2452624"/>
            <a:ext cx="6134895" cy="3009933"/>
          </a:xfrm>
          <a:prstGeom prst="rect">
            <a:avLst/>
          </a:prstGeom>
        </p:spPr>
      </p:pic>
      <p:pic>
        <p:nvPicPr>
          <p:cNvPr id="4" name="図 3">
            <a:extLst>
              <a:ext uri="{FF2B5EF4-FFF2-40B4-BE49-F238E27FC236}">
                <a16:creationId xmlns:a16="http://schemas.microsoft.com/office/drawing/2014/main" id="{6C473239-DEF0-080B-B90C-9683AC1E0BD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5741"/>
          <a:stretch>
            <a:fillRect/>
          </a:stretch>
        </p:blipFill>
        <p:spPr>
          <a:xfrm>
            <a:off x="-5023" y="5451911"/>
            <a:ext cx="6061158" cy="5103669"/>
          </a:xfrm>
          <a:prstGeom prst="rect">
            <a:avLst/>
          </a:prstGeom>
        </p:spPr>
      </p:pic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5C6EACED-B6D0-8064-F939-17EAE5D8CB09}"/>
              </a:ext>
            </a:extLst>
          </p:cNvPr>
          <p:cNvSpPr txBox="1"/>
          <p:nvPr/>
        </p:nvSpPr>
        <p:spPr>
          <a:xfrm>
            <a:off x="6466976" y="1195246"/>
            <a:ext cx="27524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4800" b="1" dirty="0">
                <a:latin typeface="Fira Sans" panose="020B0503050000020004" pitchFamily="34" charset="0"/>
              </a:rPr>
              <a:t>Masks</a:t>
            </a:r>
            <a:endParaRPr kumimoji="1" lang="ja-JP" altLang="en-US" sz="4800" b="1" dirty="0">
              <a:latin typeface="Fira Sans" panose="020B0503050000020004" pitchFamily="34" charset="0"/>
            </a:endParaRPr>
          </a:p>
        </p:txBody>
      </p:sp>
      <p:cxnSp>
        <p:nvCxnSpPr>
          <p:cNvPr id="9" name="直線矢印コネクタ 8">
            <a:extLst>
              <a:ext uri="{FF2B5EF4-FFF2-40B4-BE49-F238E27FC236}">
                <a16:creationId xmlns:a16="http://schemas.microsoft.com/office/drawing/2014/main" id="{86B8049D-6233-5AFB-3F51-0E2D05DB9C68}"/>
              </a:ext>
            </a:extLst>
          </p:cNvPr>
          <p:cNvCxnSpPr/>
          <p:nvPr/>
        </p:nvCxnSpPr>
        <p:spPr>
          <a:xfrm flipV="1">
            <a:off x="8420053" y="740091"/>
            <a:ext cx="2083443" cy="74078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図 9">
            <a:extLst>
              <a:ext uri="{FF2B5EF4-FFF2-40B4-BE49-F238E27FC236}">
                <a16:creationId xmlns:a16="http://schemas.microsoft.com/office/drawing/2014/main" id="{549F7EEA-26ED-A344-E807-0E8625B36C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578820">
            <a:off x="8454996" y="1643752"/>
            <a:ext cx="2341067" cy="1024217"/>
          </a:xfrm>
          <a:prstGeom prst="rect">
            <a:avLst/>
          </a:prstGeom>
        </p:spPr>
      </p:pic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8AF09AD5-0540-070B-E69F-5D04DBDECDF3}"/>
              </a:ext>
            </a:extLst>
          </p:cNvPr>
          <p:cNvSpPr txBox="1"/>
          <p:nvPr/>
        </p:nvSpPr>
        <p:spPr>
          <a:xfrm>
            <a:off x="10540365" y="396489"/>
            <a:ext cx="60611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4000" dirty="0">
                <a:latin typeface="Fira Sans" panose="020B0503050000020004" pitchFamily="34" charset="0"/>
              </a:rPr>
              <a:t>Tools of governance</a:t>
            </a:r>
            <a:endParaRPr kumimoji="1" lang="ja-JP" altLang="en-US" sz="4000" dirty="0">
              <a:latin typeface="Fira Sans" panose="020B0503050000020004" pitchFamily="34" charset="0"/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3BB3E1DF-5E94-09B4-B8AA-386FF3F0F410}"/>
              </a:ext>
            </a:extLst>
          </p:cNvPr>
          <p:cNvSpPr txBox="1"/>
          <p:nvPr/>
        </p:nvSpPr>
        <p:spPr>
          <a:xfrm>
            <a:off x="9144000" y="2120106"/>
            <a:ext cx="66207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ja-JP" sz="4000" dirty="0"/>
              <a:t>Symbols of the </a:t>
            </a:r>
          </a:p>
          <a:p>
            <a:pPr algn="ctr"/>
            <a:r>
              <a:rPr lang="en-US" altLang="ja-JP" sz="4000" dirty="0"/>
              <a:t>freedom vs. security conflict</a:t>
            </a:r>
            <a:endParaRPr kumimoji="1" lang="ja-JP" altLang="en-US" sz="4000" dirty="0">
              <a:latin typeface="Fira Sans" panose="020B0503050000020004" pitchFamily="34" charset="0"/>
            </a:endParaRPr>
          </a:p>
        </p:txBody>
      </p:sp>
      <p:sp>
        <p:nvSpPr>
          <p:cNvPr id="13" name="Google Shape;379;p26">
            <a:extLst>
              <a:ext uri="{FF2B5EF4-FFF2-40B4-BE49-F238E27FC236}">
                <a16:creationId xmlns:a16="http://schemas.microsoft.com/office/drawing/2014/main" id="{70B52D23-2032-8AB8-0170-BB44DE2D6B30}"/>
              </a:ext>
            </a:extLst>
          </p:cNvPr>
          <p:cNvSpPr/>
          <p:nvPr/>
        </p:nvSpPr>
        <p:spPr>
          <a:xfrm>
            <a:off x="15533654" y="484384"/>
            <a:ext cx="825395" cy="490735"/>
          </a:xfrm>
          <a:custGeom>
            <a:avLst/>
            <a:gdLst/>
            <a:ahLst/>
            <a:cxnLst/>
            <a:rect l="l" t="t" r="r" b="b"/>
            <a:pathLst>
              <a:path w="825395" h="490735" extrusionOk="0">
                <a:moveTo>
                  <a:pt x="0" y="0"/>
                </a:moveTo>
                <a:lnTo>
                  <a:pt x="825394" y="0"/>
                </a:lnTo>
                <a:lnTo>
                  <a:pt x="825394" y="490735"/>
                </a:lnTo>
                <a:lnTo>
                  <a:pt x="0" y="49073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4" name="Google Shape;397;p26">
            <a:extLst>
              <a:ext uri="{FF2B5EF4-FFF2-40B4-BE49-F238E27FC236}">
                <a16:creationId xmlns:a16="http://schemas.microsoft.com/office/drawing/2014/main" id="{ADD779E5-FCE8-D1A1-A2DA-EC7B952463C2}"/>
              </a:ext>
            </a:extLst>
          </p:cNvPr>
          <p:cNvSpPr/>
          <p:nvPr/>
        </p:nvSpPr>
        <p:spPr>
          <a:xfrm>
            <a:off x="14532552" y="2063223"/>
            <a:ext cx="514537" cy="705725"/>
          </a:xfrm>
          <a:custGeom>
            <a:avLst/>
            <a:gdLst/>
            <a:ahLst/>
            <a:cxnLst/>
            <a:rect l="l" t="t" r="r" b="b"/>
            <a:pathLst>
              <a:path w="514537" h="705725" extrusionOk="0">
                <a:moveTo>
                  <a:pt x="0" y="0"/>
                </a:moveTo>
                <a:lnTo>
                  <a:pt x="514537" y="0"/>
                </a:lnTo>
                <a:lnTo>
                  <a:pt x="514537" y="705725"/>
                </a:lnTo>
                <a:lnTo>
                  <a:pt x="0" y="7057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58EE9A60-ABE3-E7E4-6EC5-473ADF90AC31}"/>
              </a:ext>
            </a:extLst>
          </p:cNvPr>
          <p:cNvSpPr txBox="1"/>
          <p:nvPr/>
        </p:nvSpPr>
        <p:spPr>
          <a:xfrm>
            <a:off x="6956385" y="3932537"/>
            <a:ext cx="118524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Many people opposed compulsory </a:t>
            </a:r>
          </a:p>
          <a:p>
            <a:r>
              <a:rPr lang="en-US" altLang="ja-JP" sz="4000" dirty="0">
                <a:latin typeface="Fira Sans" panose="020B0503050000020004" pitchFamily="34" charset="0"/>
              </a:rPr>
              <a:t>mask-wearing in Western countries</a:t>
            </a:r>
          </a:p>
          <a:p>
            <a:r>
              <a:rPr lang="en-US" altLang="ja-JP" sz="4000" dirty="0">
                <a:latin typeface="Fira Sans" panose="020B0503050000020004" pitchFamily="34" charset="0"/>
              </a:rPr>
              <a:t> (</a:t>
            </a:r>
            <a:r>
              <a:rPr lang="en-US" altLang="ja-JP" sz="4000" dirty="0"/>
              <a:t>Rosenberg, 2021)</a:t>
            </a:r>
            <a:endParaRPr kumimoji="1" lang="ja-JP" altLang="en-US" sz="4000" dirty="0">
              <a:latin typeface="Fira Sans" panose="020B0503050000020004" pitchFamily="34" charset="0"/>
            </a:endParaRPr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B37D3C47-04BF-9D06-5B6D-995ABF30FEDC}"/>
              </a:ext>
            </a:extLst>
          </p:cNvPr>
          <p:cNvSpPr txBox="1"/>
          <p:nvPr/>
        </p:nvSpPr>
        <p:spPr>
          <a:xfrm>
            <a:off x="6956385" y="6222758"/>
            <a:ext cx="80907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North Carolina mask ban</a:t>
            </a:r>
          </a:p>
          <a:p>
            <a:r>
              <a:rPr lang="en-US" altLang="ja-JP" sz="4000" dirty="0"/>
              <a:t>(</a:t>
            </a:r>
            <a:r>
              <a:rPr lang="en-US" altLang="ja-JP" sz="4000" dirty="0" err="1"/>
              <a:t>Seminera</a:t>
            </a:r>
            <a:r>
              <a:rPr lang="en-US" altLang="ja-JP" sz="4000" dirty="0"/>
              <a:t>, 2024)</a:t>
            </a:r>
            <a:endParaRPr kumimoji="1" lang="ja-JP" altLang="en-US" sz="4000" dirty="0">
              <a:latin typeface="Fira Sans" panose="020B0503050000020004" pitchFamily="34" charset="0"/>
            </a:endParaRPr>
          </a:p>
        </p:txBody>
      </p:sp>
      <p:sp>
        <p:nvSpPr>
          <p:cNvPr id="18" name="テキスト ボックス 17">
            <a:extLst>
              <a:ext uri="{FF2B5EF4-FFF2-40B4-BE49-F238E27FC236}">
                <a16:creationId xmlns:a16="http://schemas.microsoft.com/office/drawing/2014/main" id="{768A30D8-EED3-84DC-2867-749431695D2D}"/>
              </a:ext>
            </a:extLst>
          </p:cNvPr>
          <p:cNvSpPr txBox="1"/>
          <p:nvPr/>
        </p:nvSpPr>
        <p:spPr>
          <a:xfrm>
            <a:off x="7204667" y="8166894"/>
            <a:ext cx="100177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4000" dirty="0">
                <a:latin typeface="Fira Sans" panose="020B0503050000020004" pitchFamily="34" charset="0"/>
              </a:rPr>
              <a:t>Masks functioned as </a:t>
            </a:r>
            <a:r>
              <a:rPr lang="en-US" altLang="ja-JP" sz="4000" b="1" dirty="0">
                <a:latin typeface="Fira Sans" panose="020B0503050000020004" pitchFamily="34" charset="0"/>
              </a:rPr>
              <a:t>both instruments of state control and tools of resistance</a:t>
            </a:r>
            <a:endParaRPr kumimoji="1" lang="ja-JP" altLang="en-US" sz="4000" b="1" dirty="0">
              <a:latin typeface="Fira Sans" panose="020B0503050000020004" pitchFamily="34" charset="0"/>
            </a:endParaRPr>
          </a:p>
        </p:txBody>
      </p:sp>
      <p:sp>
        <p:nvSpPr>
          <p:cNvPr id="24" name="矢印: 右 23">
            <a:extLst>
              <a:ext uri="{FF2B5EF4-FFF2-40B4-BE49-F238E27FC236}">
                <a16:creationId xmlns:a16="http://schemas.microsoft.com/office/drawing/2014/main" id="{6112B37A-A478-2281-68DD-4972DCC05530}"/>
              </a:ext>
            </a:extLst>
          </p:cNvPr>
          <p:cNvSpPr/>
          <p:nvPr/>
        </p:nvSpPr>
        <p:spPr>
          <a:xfrm>
            <a:off x="6201887" y="8413114"/>
            <a:ext cx="965913" cy="830997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61435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>
          <a:extLst>
            <a:ext uri="{FF2B5EF4-FFF2-40B4-BE49-F238E27FC236}">
              <a16:creationId xmlns:a16="http://schemas.microsoft.com/office/drawing/2014/main" id="{0BBA824F-FC40-5E61-6742-5B64E14FDD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9" name="Google Shape;209;p20">
            <a:extLst>
              <a:ext uri="{FF2B5EF4-FFF2-40B4-BE49-F238E27FC236}">
                <a16:creationId xmlns:a16="http://schemas.microsoft.com/office/drawing/2014/main" id="{E0CB3018-6570-5A4C-58E3-B7B4A5389832}"/>
              </a:ext>
            </a:extLst>
          </p:cNvPr>
          <p:cNvGrpSpPr/>
          <p:nvPr/>
        </p:nvGrpSpPr>
        <p:grpSpPr>
          <a:xfrm>
            <a:off x="0" y="-180826"/>
            <a:ext cx="18288000" cy="4870478"/>
            <a:chOff x="0" y="-47625"/>
            <a:chExt cx="4816593" cy="1282760"/>
          </a:xfrm>
        </p:grpSpPr>
        <p:sp>
          <p:nvSpPr>
            <p:cNvPr id="210" name="Google Shape;210;p20">
              <a:extLst>
                <a:ext uri="{FF2B5EF4-FFF2-40B4-BE49-F238E27FC236}">
                  <a16:creationId xmlns:a16="http://schemas.microsoft.com/office/drawing/2014/main" id="{7642C8D3-9063-08AF-643B-520580C648B5}"/>
                </a:ext>
              </a:extLst>
            </p:cNvPr>
            <p:cNvSpPr/>
            <p:nvPr/>
          </p:nvSpPr>
          <p:spPr>
            <a:xfrm>
              <a:off x="0" y="0"/>
              <a:ext cx="4816592" cy="1235135"/>
            </a:xfrm>
            <a:custGeom>
              <a:avLst/>
              <a:gdLst/>
              <a:ahLst/>
              <a:cxnLst/>
              <a:rect l="l" t="t" r="r" b="b"/>
              <a:pathLst>
                <a:path w="4816592" h="1235135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1235135"/>
                  </a:lnTo>
                  <a:lnTo>
                    <a:pt x="0" y="1235135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211" name="Google Shape;211;p20">
              <a:extLst>
                <a:ext uri="{FF2B5EF4-FFF2-40B4-BE49-F238E27FC236}">
                  <a16:creationId xmlns:a16="http://schemas.microsoft.com/office/drawing/2014/main" id="{D86ACE6B-7FDE-2B16-DB7A-32B44AFEF358}"/>
                </a:ext>
              </a:extLst>
            </p:cNvPr>
            <p:cNvSpPr txBox="1"/>
            <p:nvPr/>
          </p:nvSpPr>
          <p:spPr>
            <a:xfrm>
              <a:off x="0" y="-47625"/>
              <a:ext cx="4816593" cy="128276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12" name="Google Shape;212;p20">
            <a:extLst>
              <a:ext uri="{FF2B5EF4-FFF2-40B4-BE49-F238E27FC236}">
                <a16:creationId xmlns:a16="http://schemas.microsoft.com/office/drawing/2014/main" id="{0F058286-AF05-3FCD-7C41-51C97EBBA99D}"/>
              </a:ext>
            </a:extLst>
          </p:cNvPr>
          <p:cNvGrpSpPr/>
          <p:nvPr/>
        </p:nvGrpSpPr>
        <p:grpSpPr>
          <a:xfrm>
            <a:off x="0" y="9254891"/>
            <a:ext cx="18288000" cy="1032109"/>
            <a:chOff x="0" y="-47625"/>
            <a:chExt cx="4816593" cy="271831"/>
          </a:xfrm>
        </p:grpSpPr>
        <p:sp>
          <p:nvSpPr>
            <p:cNvPr id="213" name="Google Shape;213;p20">
              <a:extLst>
                <a:ext uri="{FF2B5EF4-FFF2-40B4-BE49-F238E27FC236}">
                  <a16:creationId xmlns:a16="http://schemas.microsoft.com/office/drawing/2014/main" id="{ABBC3CC0-5988-7BAD-7ED5-001A618C813A}"/>
                </a:ext>
              </a:extLst>
            </p:cNvPr>
            <p:cNvSpPr/>
            <p:nvPr/>
          </p:nvSpPr>
          <p:spPr>
            <a:xfrm>
              <a:off x="0" y="0"/>
              <a:ext cx="4816592" cy="224206"/>
            </a:xfrm>
            <a:custGeom>
              <a:avLst/>
              <a:gdLst/>
              <a:ahLst/>
              <a:cxnLst/>
              <a:rect l="l" t="t" r="r" b="b"/>
              <a:pathLst>
                <a:path w="4816592" h="224206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224206"/>
                  </a:lnTo>
                  <a:lnTo>
                    <a:pt x="0" y="224206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14" name="Google Shape;214;p20">
              <a:extLst>
                <a:ext uri="{FF2B5EF4-FFF2-40B4-BE49-F238E27FC236}">
                  <a16:creationId xmlns:a16="http://schemas.microsoft.com/office/drawing/2014/main" id="{8E53A256-58E1-0728-CBBE-40921E343E0A}"/>
                </a:ext>
              </a:extLst>
            </p:cNvPr>
            <p:cNvSpPr txBox="1"/>
            <p:nvPr/>
          </p:nvSpPr>
          <p:spPr>
            <a:xfrm>
              <a:off x="0" y="-47625"/>
              <a:ext cx="4816593" cy="2718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19" name="Google Shape;219;p20">
            <a:extLst>
              <a:ext uri="{FF2B5EF4-FFF2-40B4-BE49-F238E27FC236}">
                <a16:creationId xmlns:a16="http://schemas.microsoft.com/office/drawing/2014/main" id="{37A5391D-32CE-BF70-BD20-85C2C50A451F}"/>
              </a:ext>
            </a:extLst>
          </p:cNvPr>
          <p:cNvSpPr txBox="1"/>
          <p:nvPr/>
        </p:nvSpPr>
        <p:spPr>
          <a:xfrm>
            <a:off x="1350519" y="7247999"/>
            <a:ext cx="4393625" cy="1218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Body</a:t>
            </a:r>
            <a:endParaRPr sz="6600" dirty="0"/>
          </a:p>
        </p:txBody>
      </p:sp>
      <p:sp>
        <p:nvSpPr>
          <p:cNvPr id="221" name="Google Shape;221;p20">
            <a:extLst>
              <a:ext uri="{FF2B5EF4-FFF2-40B4-BE49-F238E27FC236}">
                <a16:creationId xmlns:a16="http://schemas.microsoft.com/office/drawing/2014/main" id="{B8BDEE27-492B-4505-E2D2-892582FCA604}"/>
              </a:ext>
            </a:extLst>
          </p:cNvPr>
          <p:cNvSpPr txBox="1"/>
          <p:nvPr/>
        </p:nvSpPr>
        <p:spPr>
          <a:xfrm>
            <a:off x="7101500" y="7247998"/>
            <a:ext cx="4393625" cy="1218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Society</a:t>
            </a:r>
            <a:endParaRPr sz="6600" dirty="0"/>
          </a:p>
        </p:txBody>
      </p:sp>
      <p:sp>
        <p:nvSpPr>
          <p:cNvPr id="222" name="Google Shape;222;p20">
            <a:extLst>
              <a:ext uri="{FF2B5EF4-FFF2-40B4-BE49-F238E27FC236}">
                <a16:creationId xmlns:a16="http://schemas.microsoft.com/office/drawing/2014/main" id="{A69C6DC1-1BC4-1761-5916-A48D52CFCA7B}"/>
              </a:ext>
            </a:extLst>
          </p:cNvPr>
          <p:cNvSpPr txBox="1"/>
          <p:nvPr/>
        </p:nvSpPr>
        <p:spPr>
          <a:xfrm>
            <a:off x="12694316" y="7256034"/>
            <a:ext cx="4394488" cy="1218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600" b="1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Politics</a:t>
            </a:r>
            <a:endParaRPr sz="6600" dirty="0"/>
          </a:p>
        </p:txBody>
      </p:sp>
      <p:sp>
        <p:nvSpPr>
          <p:cNvPr id="225" name="Google Shape;225;p20">
            <a:extLst>
              <a:ext uri="{FF2B5EF4-FFF2-40B4-BE49-F238E27FC236}">
                <a16:creationId xmlns:a16="http://schemas.microsoft.com/office/drawing/2014/main" id="{EC446EF0-24F3-97B6-6E8B-FC4F96F14322}"/>
              </a:ext>
            </a:extLst>
          </p:cNvPr>
          <p:cNvSpPr txBox="1"/>
          <p:nvPr/>
        </p:nvSpPr>
        <p:spPr>
          <a:xfrm>
            <a:off x="1156022" y="783084"/>
            <a:ext cx="16230600" cy="17235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dirty="0">
                <a:solidFill>
                  <a:srgbClr val="FFFFFF"/>
                </a:solidFill>
                <a:latin typeface="Merriweather"/>
                <a:sym typeface="Merriweather"/>
              </a:rPr>
              <a:t>4. Discussion</a:t>
            </a:r>
            <a:endParaRPr sz="8000" dirty="0"/>
          </a:p>
        </p:txBody>
      </p:sp>
      <p:pic>
        <p:nvPicPr>
          <p:cNvPr id="3" name="図 2">
            <a:extLst>
              <a:ext uri="{FF2B5EF4-FFF2-40B4-BE49-F238E27FC236}">
                <a16:creationId xmlns:a16="http://schemas.microsoft.com/office/drawing/2014/main" id="{C302C7E2-D7D2-AAD1-0D8F-B5088611AF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215"/>
          <a:stretch>
            <a:fillRect/>
          </a:stretch>
        </p:blipFill>
        <p:spPr>
          <a:xfrm>
            <a:off x="6860822" y="3486834"/>
            <a:ext cx="4634303" cy="2928411"/>
          </a:xfrm>
          <a:prstGeom prst="rect">
            <a:avLst/>
          </a:prstGeom>
        </p:spPr>
      </p:pic>
      <p:pic>
        <p:nvPicPr>
          <p:cNvPr id="4" name="図 3">
            <a:extLst>
              <a:ext uri="{FF2B5EF4-FFF2-40B4-BE49-F238E27FC236}">
                <a16:creationId xmlns:a16="http://schemas.microsoft.com/office/drawing/2014/main" id="{B175FDEE-1C1A-0B01-C245-3E413E80A1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022" y="3486834"/>
            <a:ext cx="4782621" cy="2989138"/>
          </a:xfrm>
          <a:prstGeom prst="rect">
            <a:avLst/>
          </a:prstGeom>
        </p:spPr>
      </p:pic>
      <p:pic>
        <p:nvPicPr>
          <p:cNvPr id="5" name="図 4">
            <a:extLst>
              <a:ext uri="{FF2B5EF4-FFF2-40B4-BE49-F238E27FC236}">
                <a16:creationId xmlns:a16="http://schemas.microsoft.com/office/drawing/2014/main" id="{06CAE9F4-9795-1956-8055-33ECCE305E7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599"/>
          <a:stretch>
            <a:fillRect/>
          </a:stretch>
        </p:blipFill>
        <p:spPr>
          <a:xfrm>
            <a:off x="12513053" y="3486833"/>
            <a:ext cx="4757014" cy="292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912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>
          <a:extLst>
            <a:ext uri="{FF2B5EF4-FFF2-40B4-BE49-F238E27FC236}">
              <a16:creationId xmlns:a16="http://schemas.microsoft.com/office/drawing/2014/main" id="{CC11F31C-76EB-4EC1-40F4-270D582C91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図 13">
            <a:extLst>
              <a:ext uri="{FF2B5EF4-FFF2-40B4-BE49-F238E27FC236}">
                <a16:creationId xmlns:a16="http://schemas.microsoft.com/office/drawing/2014/main" id="{D4EE37BB-3757-043F-0BBA-5B17CA9242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508" b="1"/>
          <a:stretch>
            <a:fillRect/>
          </a:stretch>
        </p:blipFill>
        <p:spPr>
          <a:xfrm>
            <a:off x="326382" y="7246707"/>
            <a:ext cx="2951743" cy="2612029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156" name="Google Shape;156;p17">
            <a:extLst>
              <a:ext uri="{FF2B5EF4-FFF2-40B4-BE49-F238E27FC236}">
                <a16:creationId xmlns:a16="http://schemas.microsoft.com/office/drawing/2014/main" id="{B205CEE7-412B-E6B8-2998-DE38C64BD46C}"/>
              </a:ext>
            </a:extLst>
          </p:cNvPr>
          <p:cNvGrpSpPr/>
          <p:nvPr/>
        </p:nvGrpSpPr>
        <p:grpSpPr>
          <a:xfrm>
            <a:off x="9039828" y="-180826"/>
            <a:ext cx="9248172" cy="10467826"/>
            <a:chOff x="0" y="-47625"/>
            <a:chExt cx="2701227" cy="2756958"/>
          </a:xfrm>
        </p:grpSpPr>
        <p:sp>
          <p:nvSpPr>
            <p:cNvPr id="157" name="Google Shape;157;p17">
              <a:extLst>
                <a:ext uri="{FF2B5EF4-FFF2-40B4-BE49-F238E27FC236}">
                  <a16:creationId xmlns:a16="http://schemas.microsoft.com/office/drawing/2014/main" id="{035EEC38-1BB3-FBD3-5030-4E2616DB9B22}"/>
                </a:ext>
              </a:extLst>
            </p:cNvPr>
            <p:cNvSpPr/>
            <p:nvPr/>
          </p:nvSpPr>
          <p:spPr>
            <a:xfrm>
              <a:off x="0" y="0"/>
              <a:ext cx="2701227" cy="2709333"/>
            </a:xfrm>
            <a:custGeom>
              <a:avLst/>
              <a:gdLst/>
              <a:ahLst/>
              <a:cxnLst/>
              <a:rect l="l" t="t" r="r" b="b"/>
              <a:pathLst>
                <a:path w="2701227" h="2709333" extrusionOk="0">
                  <a:moveTo>
                    <a:pt x="0" y="0"/>
                  </a:moveTo>
                  <a:lnTo>
                    <a:pt x="2701227" y="0"/>
                  </a:lnTo>
                  <a:lnTo>
                    <a:pt x="270122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58" name="Google Shape;158;p17">
              <a:extLst>
                <a:ext uri="{FF2B5EF4-FFF2-40B4-BE49-F238E27FC236}">
                  <a16:creationId xmlns:a16="http://schemas.microsoft.com/office/drawing/2014/main" id="{34615746-7AB0-AF88-6342-5D1110CACC98}"/>
                </a:ext>
              </a:extLst>
            </p:cNvPr>
            <p:cNvSpPr txBox="1"/>
            <p:nvPr/>
          </p:nvSpPr>
          <p:spPr>
            <a:xfrm>
              <a:off x="0" y="-47625"/>
              <a:ext cx="2701227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2" name="Google Shape;162;p17">
            <a:extLst>
              <a:ext uri="{FF2B5EF4-FFF2-40B4-BE49-F238E27FC236}">
                <a16:creationId xmlns:a16="http://schemas.microsoft.com/office/drawing/2014/main" id="{AC9D13AC-2ADE-2CCA-2364-6F6487F704F7}"/>
              </a:ext>
            </a:extLst>
          </p:cNvPr>
          <p:cNvSpPr txBox="1"/>
          <p:nvPr/>
        </p:nvSpPr>
        <p:spPr>
          <a:xfrm>
            <a:off x="10103253" y="3034186"/>
            <a:ext cx="7585912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20000"/>
              </a:lnSpc>
            </a:pPr>
            <a:r>
              <a:rPr lang="en-US" altLang="ja-JP" sz="4000" dirty="0">
                <a:latin typeface="Fira Sans" panose="020B0503050000020004" pitchFamily="34" charset="0"/>
              </a:rPr>
              <a:t>humans and masks are actants that influence each other</a:t>
            </a:r>
            <a:endParaRPr sz="4000" dirty="0">
              <a:latin typeface="Fira Sans" panose="020B0503050000020004" pitchFamily="34" charset="0"/>
            </a:endParaRPr>
          </a:p>
        </p:txBody>
      </p:sp>
      <p:sp>
        <p:nvSpPr>
          <p:cNvPr id="163" name="Google Shape;163;p17">
            <a:extLst>
              <a:ext uri="{FF2B5EF4-FFF2-40B4-BE49-F238E27FC236}">
                <a16:creationId xmlns:a16="http://schemas.microsoft.com/office/drawing/2014/main" id="{CCCBDD81-C160-5271-C91B-0F014BF28F25}"/>
              </a:ext>
            </a:extLst>
          </p:cNvPr>
          <p:cNvSpPr txBox="1"/>
          <p:nvPr/>
        </p:nvSpPr>
        <p:spPr>
          <a:xfrm>
            <a:off x="9340770" y="5143500"/>
            <a:ext cx="8768961" cy="1415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Humans can make or throw away masks</a:t>
            </a:r>
          </a:p>
        </p:txBody>
      </p:sp>
      <p:sp>
        <p:nvSpPr>
          <p:cNvPr id="164" name="Google Shape;164;p17">
            <a:extLst>
              <a:ext uri="{FF2B5EF4-FFF2-40B4-BE49-F238E27FC236}">
                <a16:creationId xmlns:a16="http://schemas.microsoft.com/office/drawing/2014/main" id="{72877A2B-80F1-0ABB-5FD5-0A8A6763A82A}"/>
              </a:ext>
            </a:extLst>
          </p:cNvPr>
          <p:cNvSpPr txBox="1"/>
          <p:nvPr/>
        </p:nvSpPr>
        <p:spPr>
          <a:xfrm>
            <a:off x="3337445" y="1816910"/>
            <a:ext cx="1942462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dirty="0">
                <a:latin typeface="Fira Sans" panose="020B0503050000020004" pitchFamily="34" charset="0"/>
              </a:rPr>
              <a:t>Gell</a:t>
            </a:r>
            <a:endParaRPr sz="6000" b="1" dirty="0">
              <a:latin typeface="Fira Sans" panose="020B0503050000020004" pitchFamily="34" charset="0"/>
            </a:endParaRPr>
          </a:p>
        </p:txBody>
      </p:sp>
      <p:sp>
        <p:nvSpPr>
          <p:cNvPr id="165" name="Google Shape;165;p17">
            <a:extLst>
              <a:ext uri="{FF2B5EF4-FFF2-40B4-BE49-F238E27FC236}">
                <a16:creationId xmlns:a16="http://schemas.microsoft.com/office/drawing/2014/main" id="{E568F698-CBAE-964B-F420-5226D8FD4E3C}"/>
              </a:ext>
            </a:extLst>
          </p:cNvPr>
          <p:cNvSpPr txBox="1"/>
          <p:nvPr/>
        </p:nvSpPr>
        <p:spPr>
          <a:xfrm>
            <a:off x="1468538" y="3135249"/>
            <a:ext cx="7872232" cy="1415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en-US" altLang="ja-JP" sz="4000" dirty="0">
                <a:latin typeface="Fira Sans" panose="020B0503050000020004" pitchFamily="34" charset="0"/>
              </a:rPr>
              <a:t>Objects can mediate </a:t>
            </a:r>
          </a:p>
          <a:p>
            <a:pPr lvl="0">
              <a:lnSpc>
                <a:spcPct val="115000"/>
              </a:lnSpc>
            </a:pPr>
            <a:r>
              <a:rPr lang="en-US" altLang="ja-JP" sz="4000" dirty="0">
                <a:latin typeface="Fira Sans" panose="020B0503050000020004" pitchFamily="34" charset="0"/>
              </a:rPr>
              <a:t>and extend human behavior</a:t>
            </a:r>
            <a:endParaRPr sz="4000" dirty="0">
              <a:latin typeface="Fira Sans" panose="020B0503050000020004" pitchFamily="34" charset="0"/>
            </a:endParaRPr>
          </a:p>
        </p:txBody>
      </p:sp>
      <p:sp>
        <p:nvSpPr>
          <p:cNvPr id="4" name="Google Shape;417;p27">
            <a:extLst>
              <a:ext uri="{FF2B5EF4-FFF2-40B4-BE49-F238E27FC236}">
                <a16:creationId xmlns:a16="http://schemas.microsoft.com/office/drawing/2014/main" id="{391A16B8-36E8-8B26-9F43-954BC60F9AEC}"/>
              </a:ext>
            </a:extLst>
          </p:cNvPr>
          <p:cNvSpPr txBox="1"/>
          <p:nvPr/>
        </p:nvSpPr>
        <p:spPr>
          <a:xfrm rot="5400000">
            <a:off x="8384445" y="-8387266"/>
            <a:ext cx="1519107" cy="1828800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86611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B4C1DDCE-37F6-B71A-5314-553134C8C9B7}"/>
              </a:ext>
            </a:extLst>
          </p:cNvPr>
          <p:cNvSpPr txBox="1"/>
          <p:nvPr/>
        </p:nvSpPr>
        <p:spPr>
          <a:xfrm>
            <a:off x="104172" y="110403"/>
            <a:ext cx="34145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400" b="1" dirty="0">
                <a:solidFill>
                  <a:schemeClr val="bg1"/>
                </a:solidFill>
                <a:latin typeface="Merriweather" panose="00000500000000000000" pitchFamily="2" charset="0"/>
              </a:rPr>
              <a:t>4. Discussion</a:t>
            </a:r>
            <a:endParaRPr kumimoji="1" lang="ja-JP" altLang="en-US" sz="2400" b="1" dirty="0">
              <a:solidFill>
                <a:schemeClr val="bg1"/>
              </a:solidFill>
              <a:latin typeface="Merriweather" panose="00000500000000000000" pitchFamily="2" charset="0"/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8001FFAE-BB5C-46FC-5763-EC466A3B128B}"/>
              </a:ext>
            </a:extLst>
          </p:cNvPr>
          <p:cNvSpPr txBox="1"/>
          <p:nvPr/>
        </p:nvSpPr>
        <p:spPr>
          <a:xfrm>
            <a:off x="4308676" y="69013"/>
            <a:ext cx="9149786" cy="1257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6000" b="1" dirty="0">
                <a:solidFill>
                  <a:srgbClr val="FFFFFF"/>
                </a:solidFill>
                <a:latin typeface="Merriweather"/>
                <a:sym typeface="Merriweather"/>
              </a:rPr>
              <a:t>4.1 Body Dimension</a:t>
            </a:r>
            <a:endParaRPr lang="en-US" altLang="ja-JP" sz="6000" dirty="0"/>
          </a:p>
        </p:txBody>
      </p:sp>
      <p:sp>
        <p:nvSpPr>
          <p:cNvPr id="8" name="Google Shape;164;p17">
            <a:extLst>
              <a:ext uri="{FF2B5EF4-FFF2-40B4-BE49-F238E27FC236}">
                <a16:creationId xmlns:a16="http://schemas.microsoft.com/office/drawing/2014/main" id="{28DB7688-98DC-B461-A4FB-F466EF88A554}"/>
              </a:ext>
            </a:extLst>
          </p:cNvPr>
          <p:cNvSpPr txBox="1"/>
          <p:nvPr/>
        </p:nvSpPr>
        <p:spPr>
          <a:xfrm>
            <a:off x="12325467" y="1816910"/>
            <a:ext cx="3141484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dirty="0">
                <a:latin typeface="Fira Sans" panose="020B0503050000020004" pitchFamily="34" charset="0"/>
              </a:rPr>
              <a:t>Latour</a:t>
            </a:r>
            <a:endParaRPr sz="6000" b="1" dirty="0">
              <a:latin typeface="Fira Sans" panose="020B0503050000020004" pitchFamily="34" charset="0"/>
            </a:endParaRPr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F84ACF61-3A03-866A-8110-302337A27D6D}"/>
              </a:ext>
            </a:extLst>
          </p:cNvPr>
          <p:cNvSpPr txBox="1"/>
          <p:nvPr/>
        </p:nvSpPr>
        <p:spPr>
          <a:xfrm>
            <a:off x="439838" y="5143500"/>
            <a:ext cx="849581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Masks shape actions beyond the individual body </a:t>
            </a:r>
          </a:p>
          <a:p>
            <a:r>
              <a:rPr lang="en-US" altLang="ja-JP" sz="4000" dirty="0">
                <a:latin typeface="Fira Sans" panose="020B0503050000020004" pitchFamily="34" charset="0"/>
              </a:rPr>
              <a:t>(e.g., Social Distance in Japan)</a:t>
            </a:r>
            <a:endParaRPr kumimoji="1" lang="ja-JP" altLang="en-US" sz="4000" dirty="0">
              <a:latin typeface="Fira Sans" panose="020B0503050000020004" pitchFamily="34" charset="0"/>
            </a:endParaRPr>
          </a:p>
        </p:txBody>
      </p:sp>
      <p:sp>
        <p:nvSpPr>
          <p:cNvPr id="12" name="L 字 11">
            <a:extLst>
              <a:ext uri="{FF2B5EF4-FFF2-40B4-BE49-F238E27FC236}">
                <a16:creationId xmlns:a16="http://schemas.microsoft.com/office/drawing/2014/main" id="{1A35A89F-6843-AD1C-745A-CF69CA6B8344}"/>
              </a:ext>
            </a:extLst>
          </p:cNvPr>
          <p:cNvSpPr/>
          <p:nvPr/>
        </p:nvSpPr>
        <p:spPr>
          <a:xfrm rot="5400000">
            <a:off x="1019049" y="2829243"/>
            <a:ext cx="587907" cy="612011"/>
          </a:xfrm>
          <a:prstGeom prst="corner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pic>
        <p:nvPicPr>
          <p:cNvPr id="13" name="図 12">
            <a:extLst>
              <a:ext uri="{FF2B5EF4-FFF2-40B4-BE49-F238E27FC236}">
                <a16:creationId xmlns:a16="http://schemas.microsoft.com/office/drawing/2014/main" id="{724C4BF7-0D42-85C2-F82F-F263BE1465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7957277" y="4073623"/>
            <a:ext cx="640135" cy="615749"/>
          </a:xfrm>
          <a:prstGeom prst="rect">
            <a:avLst/>
          </a:prstGeom>
        </p:spPr>
      </p:pic>
      <p:sp>
        <p:nvSpPr>
          <p:cNvPr id="15" name="L 字 14">
            <a:extLst>
              <a:ext uri="{FF2B5EF4-FFF2-40B4-BE49-F238E27FC236}">
                <a16:creationId xmlns:a16="http://schemas.microsoft.com/office/drawing/2014/main" id="{FDE344AD-EBC2-F90F-EF6B-33D2DBAA30AC}"/>
              </a:ext>
            </a:extLst>
          </p:cNvPr>
          <p:cNvSpPr/>
          <p:nvPr/>
        </p:nvSpPr>
        <p:spPr>
          <a:xfrm rot="5400000">
            <a:off x="9814363" y="2829242"/>
            <a:ext cx="587907" cy="612011"/>
          </a:xfrm>
          <a:prstGeom prst="corner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" name="L 字 15">
            <a:extLst>
              <a:ext uri="{FF2B5EF4-FFF2-40B4-BE49-F238E27FC236}">
                <a16:creationId xmlns:a16="http://schemas.microsoft.com/office/drawing/2014/main" id="{BF1D9340-45AC-C296-3BE7-6067FE30FE85}"/>
              </a:ext>
            </a:extLst>
          </p:cNvPr>
          <p:cNvSpPr/>
          <p:nvPr/>
        </p:nvSpPr>
        <p:spPr>
          <a:xfrm rot="16200000">
            <a:off x="17082618" y="3860460"/>
            <a:ext cx="587907" cy="612011"/>
          </a:xfrm>
          <a:prstGeom prst="corner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7" name="テキスト ボックス 16">
            <a:extLst>
              <a:ext uri="{FF2B5EF4-FFF2-40B4-BE49-F238E27FC236}">
                <a16:creationId xmlns:a16="http://schemas.microsoft.com/office/drawing/2014/main" id="{E5BBD592-BB50-B20E-A71D-4BBEE4DC0FC1}"/>
              </a:ext>
            </a:extLst>
          </p:cNvPr>
          <p:cNvSpPr txBox="1"/>
          <p:nvPr/>
        </p:nvSpPr>
        <p:spPr>
          <a:xfrm>
            <a:off x="10103253" y="7919669"/>
            <a:ext cx="75793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Masks affect people by making them feel breathless or maintain distance</a:t>
            </a:r>
          </a:p>
        </p:txBody>
      </p:sp>
      <p:sp>
        <p:nvSpPr>
          <p:cNvPr id="18" name="矢印: 上下 17">
            <a:extLst>
              <a:ext uri="{FF2B5EF4-FFF2-40B4-BE49-F238E27FC236}">
                <a16:creationId xmlns:a16="http://schemas.microsoft.com/office/drawing/2014/main" id="{9854119B-4B7A-A51F-8163-DC514AE578B8}"/>
              </a:ext>
            </a:extLst>
          </p:cNvPr>
          <p:cNvSpPr/>
          <p:nvPr/>
        </p:nvSpPr>
        <p:spPr>
          <a:xfrm>
            <a:off x="13357185" y="6740098"/>
            <a:ext cx="844952" cy="1263364"/>
          </a:xfrm>
          <a:prstGeom prst="upDown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9" name="テキスト ボックス 18">
            <a:extLst>
              <a:ext uri="{FF2B5EF4-FFF2-40B4-BE49-F238E27FC236}">
                <a16:creationId xmlns:a16="http://schemas.microsoft.com/office/drawing/2014/main" id="{A9ED4E6F-DFB0-E763-764D-BA7894002C63}"/>
              </a:ext>
            </a:extLst>
          </p:cNvPr>
          <p:cNvSpPr txBox="1"/>
          <p:nvPr/>
        </p:nvSpPr>
        <p:spPr>
          <a:xfrm>
            <a:off x="14503760" y="6834332"/>
            <a:ext cx="27446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4800" b="1" dirty="0">
                <a:latin typeface="Fira Sans" panose="020B0503050000020004" pitchFamily="34" charset="0"/>
              </a:rPr>
              <a:t>EQUAL?</a:t>
            </a:r>
            <a:endParaRPr kumimoji="1" lang="ja-JP" altLang="en-US" sz="4800" b="1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026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1" name="Google Shape;231;p21"/>
          <p:cNvGrpSpPr/>
          <p:nvPr/>
        </p:nvGrpSpPr>
        <p:grpSpPr>
          <a:xfrm>
            <a:off x="1064871" y="5964196"/>
            <a:ext cx="16194429" cy="3758538"/>
            <a:chOff x="0" y="-47625"/>
            <a:chExt cx="1622912" cy="527235"/>
          </a:xfrm>
        </p:grpSpPr>
        <p:sp>
          <p:nvSpPr>
            <p:cNvPr id="232" name="Google Shape;232;p21"/>
            <p:cNvSpPr/>
            <p:nvPr/>
          </p:nvSpPr>
          <p:spPr>
            <a:xfrm>
              <a:off x="0" y="0"/>
              <a:ext cx="1622912" cy="479610"/>
            </a:xfrm>
            <a:custGeom>
              <a:avLst/>
              <a:gdLst/>
              <a:ahLst/>
              <a:cxnLst/>
              <a:rect l="l" t="t" r="r" b="b"/>
              <a:pathLst>
                <a:path w="1622912" h="479610" extrusionOk="0">
                  <a:moveTo>
                    <a:pt x="0" y="0"/>
                  </a:moveTo>
                  <a:lnTo>
                    <a:pt x="1622912" y="0"/>
                  </a:lnTo>
                  <a:lnTo>
                    <a:pt x="1622912" y="479610"/>
                  </a:lnTo>
                  <a:lnTo>
                    <a:pt x="0" y="479610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233" name="Google Shape;233;p21"/>
            <p:cNvSpPr txBox="1"/>
            <p:nvPr/>
          </p:nvSpPr>
          <p:spPr>
            <a:xfrm>
              <a:off x="0" y="-47625"/>
              <a:ext cx="1622912" cy="52723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4" name="Google Shape;234;p21"/>
          <p:cNvGrpSpPr/>
          <p:nvPr/>
        </p:nvGrpSpPr>
        <p:grpSpPr>
          <a:xfrm>
            <a:off x="1064871" y="2054344"/>
            <a:ext cx="16194429" cy="3676529"/>
            <a:chOff x="0" y="-47625"/>
            <a:chExt cx="1622912" cy="527235"/>
          </a:xfrm>
        </p:grpSpPr>
        <p:sp>
          <p:nvSpPr>
            <p:cNvPr id="235" name="Google Shape;235;p21"/>
            <p:cNvSpPr/>
            <p:nvPr/>
          </p:nvSpPr>
          <p:spPr>
            <a:xfrm>
              <a:off x="0" y="0"/>
              <a:ext cx="1622912" cy="479610"/>
            </a:xfrm>
            <a:custGeom>
              <a:avLst/>
              <a:gdLst/>
              <a:ahLst/>
              <a:cxnLst/>
              <a:rect l="l" t="t" r="r" b="b"/>
              <a:pathLst>
                <a:path w="1622912" h="479610" extrusionOk="0">
                  <a:moveTo>
                    <a:pt x="0" y="0"/>
                  </a:moveTo>
                  <a:lnTo>
                    <a:pt x="1622912" y="0"/>
                  </a:lnTo>
                  <a:lnTo>
                    <a:pt x="1622912" y="479610"/>
                  </a:lnTo>
                  <a:lnTo>
                    <a:pt x="0" y="479610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236" name="Google Shape;236;p21"/>
            <p:cNvSpPr txBox="1"/>
            <p:nvPr/>
          </p:nvSpPr>
          <p:spPr>
            <a:xfrm>
              <a:off x="0" y="-47625"/>
              <a:ext cx="1622912" cy="52723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7" name="Google Shape;237;p21"/>
          <p:cNvGrpSpPr/>
          <p:nvPr/>
        </p:nvGrpSpPr>
        <p:grpSpPr>
          <a:xfrm>
            <a:off x="0" y="-180826"/>
            <a:ext cx="18288000" cy="2001847"/>
            <a:chOff x="0" y="-47625"/>
            <a:chExt cx="4816593" cy="842902"/>
          </a:xfrm>
        </p:grpSpPr>
        <p:sp>
          <p:nvSpPr>
            <p:cNvPr id="238" name="Google Shape;238;p21"/>
            <p:cNvSpPr/>
            <p:nvPr/>
          </p:nvSpPr>
          <p:spPr>
            <a:xfrm>
              <a:off x="0" y="0"/>
              <a:ext cx="4816592" cy="795277"/>
            </a:xfrm>
            <a:custGeom>
              <a:avLst/>
              <a:gdLst/>
              <a:ahLst/>
              <a:cxnLst/>
              <a:rect l="l" t="t" r="r" b="b"/>
              <a:pathLst>
                <a:path w="4816592" h="795277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795277"/>
                  </a:lnTo>
                  <a:lnTo>
                    <a:pt x="0" y="795277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39" name="Google Shape;239;p21"/>
            <p:cNvSpPr txBox="1"/>
            <p:nvPr/>
          </p:nvSpPr>
          <p:spPr>
            <a:xfrm>
              <a:off x="0" y="-47625"/>
              <a:ext cx="4816593" cy="84290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46" name="Google Shape;246;p21"/>
          <p:cNvSpPr txBox="1"/>
          <p:nvPr/>
        </p:nvSpPr>
        <p:spPr>
          <a:xfrm>
            <a:off x="258400" y="125928"/>
            <a:ext cx="7276720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40000"/>
              </a:lnSpc>
            </a:pPr>
            <a:r>
              <a:rPr kumimoji="1" lang="en-US" sz="2400" b="1" dirty="0">
                <a:solidFill>
                  <a:schemeClr val="tx1"/>
                </a:solidFill>
                <a:latin typeface="Merriweather" panose="00000500000000000000" pitchFamily="2" charset="0"/>
              </a:rPr>
              <a:t>4. Discussion</a:t>
            </a:r>
            <a:endParaRPr sz="2400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D5C44677-9378-BDA8-82CA-3C6552529793}"/>
              </a:ext>
            </a:extLst>
          </p:cNvPr>
          <p:cNvSpPr txBox="1"/>
          <p:nvPr/>
        </p:nvSpPr>
        <p:spPr>
          <a:xfrm>
            <a:off x="4907666" y="252552"/>
            <a:ext cx="9144000" cy="1257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6000" b="1" dirty="0">
                <a:solidFill>
                  <a:schemeClr val="tx1"/>
                </a:solidFill>
                <a:latin typeface="Merriweather"/>
                <a:sym typeface="Merriweather"/>
              </a:rPr>
              <a:t>4.1 Body Dimension</a:t>
            </a:r>
            <a:endParaRPr lang="en-US" altLang="ja-JP" sz="6000" dirty="0">
              <a:solidFill>
                <a:schemeClr val="tx1"/>
              </a:solidFill>
            </a:endParaRP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940466D2-BE31-AE5F-313B-4CFA3074C8D9}"/>
              </a:ext>
            </a:extLst>
          </p:cNvPr>
          <p:cNvSpPr txBox="1"/>
          <p:nvPr/>
        </p:nvSpPr>
        <p:spPr>
          <a:xfrm>
            <a:off x="1805651" y="3090441"/>
            <a:ext cx="1373914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Criticism of Latour’s theory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Humans and non-humans are both equal agents.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➡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But </a:t>
            </a:r>
            <a:r>
              <a:rPr kumimoji="1" lang="en-US" altLang="ja-JP" sz="4000" u="sng" dirty="0">
                <a:solidFill>
                  <a:schemeClr val="bg1"/>
                </a:solidFill>
                <a:latin typeface="Fira Sans" panose="020B0503050000020004" pitchFamily="34" charset="0"/>
              </a:rPr>
              <a:t>their power might be unequal</a:t>
            </a:r>
            <a:endParaRPr kumimoji="1" lang="ja-JP" altLang="en-US" sz="4000" u="sng" dirty="0">
              <a:solidFill>
                <a:schemeClr val="bg1"/>
              </a:solidFill>
              <a:latin typeface="Fira Sans" panose="020B0503050000020004" pitchFamily="34" charset="0"/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34D50704-081F-EECF-3BA6-A2D60F291D9E}"/>
              </a:ext>
            </a:extLst>
          </p:cNvPr>
          <p:cNvSpPr txBox="1"/>
          <p:nvPr/>
        </p:nvSpPr>
        <p:spPr>
          <a:xfrm>
            <a:off x="1805651" y="6735946"/>
            <a:ext cx="1432945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Extension</a:t>
            </a:r>
            <a:r>
              <a:rPr kumimoji="1" lang="ja-JP" altLang="en-US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 </a:t>
            </a:r>
            <a:r>
              <a:rPr kumimoji="1" lang="en-US" altLang="ja-JP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of the theory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Distance is both </a:t>
            </a:r>
            <a:r>
              <a:rPr lang="en-US" altLang="ja-JP" sz="4000" u="sng" dirty="0">
                <a:solidFill>
                  <a:schemeClr val="bg1"/>
                </a:solidFill>
                <a:latin typeface="Fira Sans" panose="020B0503050000020004" pitchFamily="34" charset="0"/>
              </a:rPr>
              <a:t>physical and psychological</a:t>
            </a:r>
          </a:p>
          <a:p>
            <a:r>
              <a:rPr lang="ja-JP" altLang="en-US" sz="4000" dirty="0">
                <a:solidFill>
                  <a:schemeClr val="bg1"/>
                </a:solidFill>
              </a:rPr>
              <a:t>・</a:t>
            </a:r>
            <a:r>
              <a:rPr lang="en-US" altLang="ja-JP" sz="4000" dirty="0">
                <a:solidFill>
                  <a:schemeClr val="bg1"/>
                </a:solidFill>
              </a:rPr>
              <a:t>“dirt is matter out of place” (Mary Douglas, 1966)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solidFill>
                  <a:schemeClr val="bg1"/>
                </a:solidFill>
              </a:rPr>
              <a:t>masks mediate values of clean/unclean, safe/dangerous</a:t>
            </a:r>
            <a:endParaRPr kumimoji="1" lang="ja-JP" altLang="en-US" sz="4000" dirty="0">
              <a:solidFill>
                <a:schemeClr val="bg1"/>
              </a:solidFill>
              <a:latin typeface="Fira Sans" panose="020B0503050000020004" pitchFamily="34" charset="0"/>
            </a:endParaRPr>
          </a:p>
        </p:txBody>
      </p:sp>
      <p:sp>
        <p:nvSpPr>
          <p:cNvPr id="7" name="Google Shape;372;p26">
            <a:extLst>
              <a:ext uri="{FF2B5EF4-FFF2-40B4-BE49-F238E27FC236}">
                <a16:creationId xmlns:a16="http://schemas.microsoft.com/office/drawing/2014/main" id="{F42673E2-3B0E-CF14-D2F0-656059932E28}"/>
              </a:ext>
            </a:extLst>
          </p:cNvPr>
          <p:cNvSpPr/>
          <p:nvPr/>
        </p:nvSpPr>
        <p:spPr>
          <a:xfrm>
            <a:off x="1283196" y="6735946"/>
            <a:ext cx="424419" cy="636051"/>
          </a:xfrm>
          <a:custGeom>
            <a:avLst/>
            <a:gdLst/>
            <a:ahLst/>
            <a:cxnLst/>
            <a:rect l="l" t="t" r="r" b="b"/>
            <a:pathLst>
              <a:path w="424419" h="636051" extrusionOk="0">
                <a:moveTo>
                  <a:pt x="0" y="0"/>
                </a:moveTo>
                <a:lnTo>
                  <a:pt x="424419" y="0"/>
                </a:lnTo>
                <a:lnTo>
                  <a:pt x="424419" y="636051"/>
                </a:lnTo>
                <a:lnTo>
                  <a:pt x="0" y="63605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8" name="Google Shape;389;p26">
            <a:extLst>
              <a:ext uri="{FF2B5EF4-FFF2-40B4-BE49-F238E27FC236}">
                <a16:creationId xmlns:a16="http://schemas.microsoft.com/office/drawing/2014/main" id="{E0D17593-7214-6055-9861-0BCAB21FCCC2}"/>
              </a:ext>
            </a:extLst>
          </p:cNvPr>
          <p:cNvSpPr/>
          <p:nvPr/>
        </p:nvSpPr>
        <p:spPr>
          <a:xfrm>
            <a:off x="1139457" y="2994518"/>
            <a:ext cx="711896" cy="711896"/>
          </a:xfrm>
          <a:custGeom>
            <a:avLst/>
            <a:gdLst/>
            <a:ahLst/>
            <a:cxnLst/>
            <a:rect l="l" t="t" r="r" b="b"/>
            <a:pathLst>
              <a:path w="711896" h="711896" extrusionOk="0">
                <a:moveTo>
                  <a:pt x="0" y="0"/>
                </a:moveTo>
                <a:lnTo>
                  <a:pt x="711895" y="0"/>
                </a:lnTo>
                <a:lnTo>
                  <a:pt x="711895" y="711896"/>
                </a:lnTo>
                <a:lnTo>
                  <a:pt x="0" y="71189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>
          <a:extLst>
            <a:ext uri="{FF2B5EF4-FFF2-40B4-BE49-F238E27FC236}">
              <a16:creationId xmlns:a16="http://schemas.microsoft.com/office/drawing/2014/main" id="{04D2F904-5AA8-77F9-E1D6-FF4F9DF52D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" name="Google Shape;156;p17">
            <a:extLst>
              <a:ext uri="{FF2B5EF4-FFF2-40B4-BE49-F238E27FC236}">
                <a16:creationId xmlns:a16="http://schemas.microsoft.com/office/drawing/2014/main" id="{8E771E82-660F-18B0-5087-4B144869EE92}"/>
              </a:ext>
            </a:extLst>
          </p:cNvPr>
          <p:cNvGrpSpPr/>
          <p:nvPr/>
        </p:nvGrpSpPr>
        <p:grpSpPr>
          <a:xfrm>
            <a:off x="9039828" y="-180826"/>
            <a:ext cx="9248172" cy="10467826"/>
            <a:chOff x="0" y="-47625"/>
            <a:chExt cx="2701227" cy="2756958"/>
          </a:xfrm>
        </p:grpSpPr>
        <p:sp>
          <p:nvSpPr>
            <p:cNvPr id="157" name="Google Shape;157;p17">
              <a:extLst>
                <a:ext uri="{FF2B5EF4-FFF2-40B4-BE49-F238E27FC236}">
                  <a16:creationId xmlns:a16="http://schemas.microsoft.com/office/drawing/2014/main" id="{99250F6F-9171-A9E8-F6CC-61993689B136}"/>
                </a:ext>
              </a:extLst>
            </p:cNvPr>
            <p:cNvSpPr/>
            <p:nvPr/>
          </p:nvSpPr>
          <p:spPr>
            <a:xfrm>
              <a:off x="0" y="0"/>
              <a:ext cx="2701227" cy="2709333"/>
            </a:xfrm>
            <a:custGeom>
              <a:avLst/>
              <a:gdLst/>
              <a:ahLst/>
              <a:cxnLst/>
              <a:rect l="l" t="t" r="r" b="b"/>
              <a:pathLst>
                <a:path w="2701227" h="2709333" extrusionOk="0">
                  <a:moveTo>
                    <a:pt x="0" y="0"/>
                  </a:moveTo>
                  <a:lnTo>
                    <a:pt x="2701227" y="0"/>
                  </a:lnTo>
                  <a:lnTo>
                    <a:pt x="270122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58" name="Google Shape;158;p17">
              <a:extLst>
                <a:ext uri="{FF2B5EF4-FFF2-40B4-BE49-F238E27FC236}">
                  <a16:creationId xmlns:a16="http://schemas.microsoft.com/office/drawing/2014/main" id="{DD6DC317-37E4-1184-B73D-DCF0437A25DF}"/>
                </a:ext>
              </a:extLst>
            </p:cNvPr>
            <p:cNvSpPr txBox="1"/>
            <p:nvPr/>
          </p:nvSpPr>
          <p:spPr>
            <a:xfrm>
              <a:off x="0" y="-47625"/>
              <a:ext cx="2701227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3" name="Google Shape;163;p17">
            <a:extLst>
              <a:ext uri="{FF2B5EF4-FFF2-40B4-BE49-F238E27FC236}">
                <a16:creationId xmlns:a16="http://schemas.microsoft.com/office/drawing/2014/main" id="{77B300BD-8880-14B8-4D84-1C8EAE78139C}"/>
              </a:ext>
            </a:extLst>
          </p:cNvPr>
          <p:cNvSpPr txBox="1"/>
          <p:nvPr/>
        </p:nvSpPr>
        <p:spPr>
          <a:xfrm>
            <a:off x="9492516" y="3280897"/>
            <a:ext cx="8556928" cy="61555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Masks are actants within an actor-network producing moral order</a:t>
            </a:r>
          </a:p>
          <a:p>
            <a:endParaRPr lang="en-US" altLang="ja-JP" sz="4000" dirty="0">
              <a:latin typeface="Fira Sans" panose="020B0503050000020004" pitchFamily="34" charset="0"/>
            </a:endParaRPr>
          </a:p>
          <a:p>
            <a:endParaRPr lang="en-US" altLang="ja-JP" sz="4000" dirty="0">
              <a:latin typeface="Fira Sans" panose="020B0503050000020004" pitchFamily="34" charset="0"/>
            </a:endParaRPr>
          </a:p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Their presence evokes emotions (anger, anxiety) that reinforce social norms</a:t>
            </a:r>
          </a:p>
          <a:p>
            <a:endParaRPr lang="en-US" altLang="ja-JP" sz="4000" dirty="0">
              <a:latin typeface="Fira Sans" panose="020B0503050000020004" pitchFamily="34" charset="0"/>
            </a:endParaRPr>
          </a:p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Masks, humans, and media co-produce conformity in society</a:t>
            </a:r>
          </a:p>
        </p:txBody>
      </p:sp>
      <p:sp>
        <p:nvSpPr>
          <p:cNvPr id="164" name="Google Shape;164;p17">
            <a:extLst>
              <a:ext uri="{FF2B5EF4-FFF2-40B4-BE49-F238E27FC236}">
                <a16:creationId xmlns:a16="http://schemas.microsoft.com/office/drawing/2014/main" id="{F934F59F-CF14-315C-19D8-AD7D9E018992}"/>
              </a:ext>
            </a:extLst>
          </p:cNvPr>
          <p:cNvSpPr txBox="1"/>
          <p:nvPr/>
        </p:nvSpPr>
        <p:spPr>
          <a:xfrm>
            <a:off x="3337445" y="1816910"/>
            <a:ext cx="1942462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dirty="0">
                <a:latin typeface="Fira Sans" panose="020B0503050000020004" pitchFamily="34" charset="0"/>
              </a:rPr>
              <a:t>Gell</a:t>
            </a:r>
            <a:endParaRPr sz="6000" b="1" dirty="0">
              <a:latin typeface="Fira Sans" panose="020B0503050000020004" pitchFamily="34" charset="0"/>
            </a:endParaRPr>
          </a:p>
        </p:txBody>
      </p:sp>
      <p:sp>
        <p:nvSpPr>
          <p:cNvPr id="165" name="Google Shape;165;p17">
            <a:extLst>
              <a:ext uri="{FF2B5EF4-FFF2-40B4-BE49-F238E27FC236}">
                <a16:creationId xmlns:a16="http://schemas.microsoft.com/office/drawing/2014/main" id="{D90312F9-5BA6-9EFD-548F-EC42B7C76F7A}"/>
              </a:ext>
            </a:extLst>
          </p:cNvPr>
          <p:cNvSpPr txBox="1"/>
          <p:nvPr/>
        </p:nvSpPr>
        <p:spPr>
          <a:xfrm>
            <a:off x="449966" y="3118852"/>
            <a:ext cx="8589862" cy="637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ja-JP" altLang="en-US" sz="4000" dirty="0">
                <a:latin typeface="Fira Sans" panose="020B0503050000020004" pitchFamily="34" charset="0"/>
                <a:sym typeface="Fira Sans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Masks act as secondary agents that shape social behavior</a:t>
            </a:r>
          </a:p>
          <a:p>
            <a:pPr lvl="0">
              <a:lnSpc>
                <a:spcPct val="115000"/>
              </a:lnSpc>
            </a:pPr>
            <a:r>
              <a:rPr lang="en-US" altLang="ja-JP" sz="4000" dirty="0">
                <a:latin typeface="Fira Sans" panose="020B0503050000020004" pitchFamily="34" charset="0"/>
              </a:rPr>
              <a:t> </a:t>
            </a:r>
          </a:p>
          <a:p>
            <a:pPr lvl="0">
              <a:lnSpc>
                <a:spcPct val="115000"/>
              </a:lnSpc>
            </a:pPr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Masks make moral intentions visible </a:t>
            </a:r>
          </a:p>
          <a:p>
            <a:pPr lvl="0">
              <a:lnSpc>
                <a:spcPct val="115000"/>
              </a:lnSpc>
            </a:pPr>
            <a:endParaRPr lang="en-US" altLang="ja-JP" sz="4000" dirty="0">
              <a:latin typeface="Fira Sans" panose="020B0503050000020004" pitchFamily="34" charset="0"/>
            </a:endParaRPr>
          </a:p>
          <a:p>
            <a:pPr lvl="0">
              <a:lnSpc>
                <a:spcPct val="115000"/>
              </a:lnSpc>
            </a:pPr>
            <a:endParaRPr lang="en-US" altLang="ja-JP" sz="4000" dirty="0">
              <a:latin typeface="Fira Sans" panose="020B0503050000020004" pitchFamily="34" charset="0"/>
            </a:endParaRPr>
          </a:p>
          <a:p>
            <a:pPr lvl="0">
              <a:lnSpc>
                <a:spcPct val="115000"/>
              </a:lnSpc>
            </a:pPr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Wearing masks = politeness </a:t>
            </a:r>
          </a:p>
          <a:p>
            <a:pPr lvl="0">
              <a:lnSpc>
                <a:spcPct val="115000"/>
              </a:lnSpc>
            </a:pPr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Not wearing masks= inconsiderate </a:t>
            </a:r>
          </a:p>
        </p:txBody>
      </p:sp>
      <p:sp>
        <p:nvSpPr>
          <p:cNvPr id="4" name="Google Shape;417;p27">
            <a:extLst>
              <a:ext uri="{FF2B5EF4-FFF2-40B4-BE49-F238E27FC236}">
                <a16:creationId xmlns:a16="http://schemas.microsoft.com/office/drawing/2014/main" id="{F85CA919-AE62-B8F8-4809-3D07DD4543D0}"/>
              </a:ext>
            </a:extLst>
          </p:cNvPr>
          <p:cNvSpPr txBox="1"/>
          <p:nvPr/>
        </p:nvSpPr>
        <p:spPr>
          <a:xfrm rot="5400000">
            <a:off x="8384445" y="-8387266"/>
            <a:ext cx="1519107" cy="1828800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86611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77101345-A3B9-B853-2C63-BD58FC8C5F24}"/>
              </a:ext>
            </a:extLst>
          </p:cNvPr>
          <p:cNvSpPr txBox="1"/>
          <p:nvPr/>
        </p:nvSpPr>
        <p:spPr>
          <a:xfrm>
            <a:off x="104172" y="110403"/>
            <a:ext cx="34145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400" b="1" dirty="0">
                <a:solidFill>
                  <a:schemeClr val="bg1"/>
                </a:solidFill>
                <a:latin typeface="Merriweather" panose="00000500000000000000" pitchFamily="2" charset="0"/>
              </a:rPr>
              <a:t>4. Discussion</a:t>
            </a:r>
            <a:endParaRPr kumimoji="1" lang="ja-JP" altLang="en-US" sz="2400" b="1" dirty="0">
              <a:solidFill>
                <a:schemeClr val="bg1"/>
              </a:solidFill>
              <a:latin typeface="Merriweather" panose="00000500000000000000" pitchFamily="2" charset="0"/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ADE6B2F0-875F-2442-46E3-E73DE07D66B4}"/>
              </a:ext>
            </a:extLst>
          </p:cNvPr>
          <p:cNvSpPr txBox="1"/>
          <p:nvPr/>
        </p:nvSpPr>
        <p:spPr>
          <a:xfrm>
            <a:off x="4308676" y="69013"/>
            <a:ext cx="9149786" cy="1257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6000" b="1" dirty="0">
                <a:solidFill>
                  <a:srgbClr val="FFFFFF"/>
                </a:solidFill>
                <a:latin typeface="Merriweather"/>
                <a:sym typeface="Merriweather"/>
              </a:rPr>
              <a:t>4.2 Social Dimension</a:t>
            </a:r>
            <a:endParaRPr lang="en-US" altLang="ja-JP" sz="6000" dirty="0"/>
          </a:p>
        </p:txBody>
      </p:sp>
      <p:sp>
        <p:nvSpPr>
          <p:cNvPr id="8" name="Google Shape;164;p17">
            <a:extLst>
              <a:ext uri="{FF2B5EF4-FFF2-40B4-BE49-F238E27FC236}">
                <a16:creationId xmlns:a16="http://schemas.microsoft.com/office/drawing/2014/main" id="{1FE6EBF0-6824-3C1E-49D5-199832F3812F}"/>
              </a:ext>
            </a:extLst>
          </p:cNvPr>
          <p:cNvSpPr txBox="1"/>
          <p:nvPr/>
        </p:nvSpPr>
        <p:spPr>
          <a:xfrm>
            <a:off x="12472394" y="1727692"/>
            <a:ext cx="3141484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dirty="0">
                <a:latin typeface="Fira Sans" panose="020B0503050000020004" pitchFamily="34" charset="0"/>
              </a:rPr>
              <a:t>Latour</a:t>
            </a:r>
            <a:endParaRPr sz="6000" b="1" dirty="0">
              <a:latin typeface="Fira Sans" panose="020B0503050000020004" pitchFamily="34" charset="0"/>
            </a:endParaRPr>
          </a:p>
        </p:txBody>
      </p:sp>
      <p:sp>
        <p:nvSpPr>
          <p:cNvPr id="11" name="矢印: 下 10">
            <a:extLst>
              <a:ext uri="{FF2B5EF4-FFF2-40B4-BE49-F238E27FC236}">
                <a16:creationId xmlns:a16="http://schemas.microsoft.com/office/drawing/2014/main" id="{97A05BD9-D725-F4A2-00A2-BB64E73B0610}"/>
              </a:ext>
            </a:extLst>
          </p:cNvPr>
          <p:cNvSpPr/>
          <p:nvPr/>
        </p:nvSpPr>
        <p:spPr>
          <a:xfrm>
            <a:off x="3808071" y="6910086"/>
            <a:ext cx="1192192" cy="856527"/>
          </a:xfrm>
          <a:prstGeom prst="down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4019312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>
          <a:extLst>
            <a:ext uri="{FF2B5EF4-FFF2-40B4-BE49-F238E27FC236}">
              <a16:creationId xmlns:a16="http://schemas.microsoft.com/office/drawing/2014/main" id="{EBB37B82-B9A6-66E4-26DE-C16F2F922C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1">
            <a:extLst>
              <a:ext uri="{FF2B5EF4-FFF2-40B4-BE49-F238E27FC236}">
                <a16:creationId xmlns:a16="http://schemas.microsoft.com/office/drawing/2014/main" id="{053A4A5E-7F43-21DA-945C-97FE5B38DC3A}"/>
              </a:ext>
            </a:extLst>
          </p:cNvPr>
          <p:cNvSpPr/>
          <p:nvPr/>
        </p:nvSpPr>
        <p:spPr>
          <a:xfrm>
            <a:off x="905355" y="3524519"/>
            <a:ext cx="16477285" cy="5274880"/>
          </a:xfrm>
          <a:custGeom>
            <a:avLst/>
            <a:gdLst/>
            <a:ahLst/>
            <a:cxnLst/>
            <a:rect l="l" t="t" r="r" b="b"/>
            <a:pathLst>
              <a:path w="1622912" h="479610" extrusionOk="0">
                <a:moveTo>
                  <a:pt x="0" y="0"/>
                </a:moveTo>
                <a:lnTo>
                  <a:pt x="1622912" y="0"/>
                </a:lnTo>
                <a:lnTo>
                  <a:pt x="1622912" y="479610"/>
                </a:lnTo>
                <a:lnTo>
                  <a:pt x="0" y="479610"/>
                </a:lnTo>
                <a:close/>
              </a:path>
            </a:pathLst>
          </a:custGeom>
          <a:solidFill>
            <a:srgbClr val="FA9908"/>
          </a:solidFill>
          <a:ln>
            <a:noFill/>
          </a:ln>
        </p:spPr>
      </p:sp>
      <p:grpSp>
        <p:nvGrpSpPr>
          <p:cNvPr id="237" name="Google Shape;237;p21">
            <a:extLst>
              <a:ext uri="{FF2B5EF4-FFF2-40B4-BE49-F238E27FC236}">
                <a16:creationId xmlns:a16="http://schemas.microsoft.com/office/drawing/2014/main" id="{E7DCEC14-4E14-8A05-7B99-38E8F31AB47F}"/>
              </a:ext>
            </a:extLst>
          </p:cNvPr>
          <p:cNvGrpSpPr/>
          <p:nvPr/>
        </p:nvGrpSpPr>
        <p:grpSpPr>
          <a:xfrm>
            <a:off x="0" y="-180826"/>
            <a:ext cx="18288000" cy="2001847"/>
            <a:chOff x="0" y="-47625"/>
            <a:chExt cx="4816593" cy="842902"/>
          </a:xfrm>
        </p:grpSpPr>
        <p:sp>
          <p:nvSpPr>
            <p:cNvPr id="238" name="Google Shape;238;p21">
              <a:extLst>
                <a:ext uri="{FF2B5EF4-FFF2-40B4-BE49-F238E27FC236}">
                  <a16:creationId xmlns:a16="http://schemas.microsoft.com/office/drawing/2014/main" id="{653276B3-129A-8680-3A69-3BDBFB090736}"/>
                </a:ext>
              </a:extLst>
            </p:cNvPr>
            <p:cNvSpPr/>
            <p:nvPr/>
          </p:nvSpPr>
          <p:spPr>
            <a:xfrm>
              <a:off x="0" y="0"/>
              <a:ext cx="4816592" cy="795277"/>
            </a:xfrm>
            <a:custGeom>
              <a:avLst/>
              <a:gdLst/>
              <a:ahLst/>
              <a:cxnLst/>
              <a:rect l="l" t="t" r="r" b="b"/>
              <a:pathLst>
                <a:path w="4816592" h="795277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795277"/>
                  </a:lnTo>
                  <a:lnTo>
                    <a:pt x="0" y="795277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39" name="Google Shape;239;p21">
              <a:extLst>
                <a:ext uri="{FF2B5EF4-FFF2-40B4-BE49-F238E27FC236}">
                  <a16:creationId xmlns:a16="http://schemas.microsoft.com/office/drawing/2014/main" id="{9EF2220E-1396-757C-A086-0911664DC0BD}"/>
                </a:ext>
              </a:extLst>
            </p:cNvPr>
            <p:cNvSpPr txBox="1"/>
            <p:nvPr/>
          </p:nvSpPr>
          <p:spPr>
            <a:xfrm>
              <a:off x="0" y="-47625"/>
              <a:ext cx="4816593" cy="84290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46" name="Google Shape;246;p21">
            <a:extLst>
              <a:ext uri="{FF2B5EF4-FFF2-40B4-BE49-F238E27FC236}">
                <a16:creationId xmlns:a16="http://schemas.microsoft.com/office/drawing/2014/main" id="{E70CEA88-479C-9A05-71C7-AE5EC8871E83}"/>
              </a:ext>
            </a:extLst>
          </p:cNvPr>
          <p:cNvSpPr txBox="1"/>
          <p:nvPr/>
        </p:nvSpPr>
        <p:spPr>
          <a:xfrm>
            <a:off x="258400" y="125928"/>
            <a:ext cx="7276720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40000"/>
              </a:lnSpc>
            </a:pPr>
            <a:r>
              <a:rPr kumimoji="1" lang="en-US" sz="2400" b="1" dirty="0">
                <a:solidFill>
                  <a:schemeClr val="tx1"/>
                </a:solidFill>
                <a:latin typeface="Merriweather" panose="00000500000000000000" pitchFamily="2" charset="0"/>
              </a:rPr>
              <a:t>4. Discussion</a:t>
            </a:r>
            <a:endParaRPr sz="2400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B51C1245-8B16-1728-CFD0-F5D169A5BD92}"/>
              </a:ext>
            </a:extLst>
          </p:cNvPr>
          <p:cNvSpPr txBox="1"/>
          <p:nvPr/>
        </p:nvSpPr>
        <p:spPr>
          <a:xfrm>
            <a:off x="4907666" y="252552"/>
            <a:ext cx="9144000" cy="1257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6000" b="1" dirty="0">
                <a:solidFill>
                  <a:schemeClr val="tx1"/>
                </a:solidFill>
                <a:latin typeface="Merriweather"/>
                <a:sym typeface="Merriweather"/>
              </a:rPr>
              <a:t>4.2 Social Dimension</a:t>
            </a:r>
            <a:endParaRPr lang="en-US" altLang="ja-JP" sz="6000" dirty="0">
              <a:solidFill>
                <a:schemeClr val="tx1"/>
              </a:solidFill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2D91A084-C82C-C210-1B47-E0A2E3E091F6}"/>
              </a:ext>
            </a:extLst>
          </p:cNvPr>
          <p:cNvSpPr txBox="1"/>
          <p:nvPr/>
        </p:nvSpPr>
        <p:spPr>
          <a:xfrm>
            <a:off x="1597307" y="3961356"/>
            <a:ext cx="1432945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Extension</a:t>
            </a:r>
            <a:r>
              <a:rPr kumimoji="1" lang="ja-JP" altLang="en-US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 </a:t>
            </a:r>
            <a:r>
              <a:rPr kumimoji="1" lang="en-US" altLang="ja-JP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of the theory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Theories reflect </a:t>
            </a:r>
            <a:r>
              <a:rPr kumimoji="1" lang="en-US" altLang="ja-JP" sz="4000" u="sng" dirty="0">
                <a:solidFill>
                  <a:schemeClr val="bg1"/>
                </a:solidFill>
                <a:latin typeface="Fira Sans" panose="020B0503050000020004" pitchFamily="34" charset="0"/>
              </a:rPr>
              <a:t>Western theoretical assumptions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Meanings of masks are </a:t>
            </a:r>
            <a:r>
              <a:rPr kumimoji="1" lang="en-US" altLang="ja-JP" sz="4000" u="sng" dirty="0">
                <a:solidFill>
                  <a:schemeClr val="bg1"/>
                </a:solidFill>
                <a:latin typeface="Fira Sans" panose="020B0503050000020004" pitchFamily="34" charset="0"/>
              </a:rPr>
              <a:t>culturally constructed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➡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East (Japan): respect, harmony</a:t>
            </a:r>
          </a:p>
          <a:p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   West (The US): restriction, loss of freedom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・</a:t>
            </a:r>
            <a:r>
              <a:rPr kumimoji="1" lang="en-US" altLang="ja-JP" sz="4000" u="sng" dirty="0">
                <a:solidFill>
                  <a:schemeClr val="bg1"/>
                </a:solidFill>
                <a:latin typeface="Fira Sans" panose="020B0503050000020004" pitchFamily="34" charset="0"/>
              </a:rPr>
              <a:t>Cultural differences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 in the way people interact with others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➡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Social distance or physical distance</a:t>
            </a:r>
            <a:endParaRPr kumimoji="1" lang="ja-JP" altLang="en-US" sz="4000" dirty="0">
              <a:solidFill>
                <a:schemeClr val="bg1"/>
              </a:solidFill>
              <a:latin typeface="Fira Sans" panose="020B0503050000020004" pitchFamily="34" charset="0"/>
            </a:endParaRPr>
          </a:p>
        </p:txBody>
      </p:sp>
      <p:sp>
        <p:nvSpPr>
          <p:cNvPr id="6" name="Google Shape;372;p26">
            <a:extLst>
              <a:ext uri="{FF2B5EF4-FFF2-40B4-BE49-F238E27FC236}">
                <a16:creationId xmlns:a16="http://schemas.microsoft.com/office/drawing/2014/main" id="{25655411-27F3-84B3-B9BB-E12A4EEDE795}"/>
              </a:ext>
            </a:extLst>
          </p:cNvPr>
          <p:cNvSpPr/>
          <p:nvPr/>
        </p:nvSpPr>
        <p:spPr>
          <a:xfrm>
            <a:off x="1172888" y="3861118"/>
            <a:ext cx="424419" cy="636051"/>
          </a:xfrm>
          <a:custGeom>
            <a:avLst/>
            <a:gdLst/>
            <a:ahLst/>
            <a:cxnLst/>
            <a:rect l="l" t="t" r="r" b="b"/>
            <a:pathLst>
              <a:path w="424419" h="636051" extrusionOk="0">
                <a:moveTo>
                  <a:pt x="0" y="0"/>
                </a:moveTo>
                <a:lnTo>
                  <a:pt x="424419" y="0"/>
                </a:lnTo>
                <a:lnTo>
                  <a:pt x="424419" y="636051"/>
                </a:lnTo>
                <a:lnTo>
                  <a:pt x="0" y="63605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41300582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>
          <a:extLst>
            <a:ext uri="{FF2B5EF4-FFF2-40B4-BE49-F238E27FC236}">
              <a16:creationId xmlns:a16="http://schemas.microsoft.com/office/drawing/2014/main" id="{90FFC22F-672A-51B2-19FD-2B3E6F151B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" name="Google Shape;156;p17">
            <a:extLst>
              <a:ext uri="{FF2B5EF4-FFF2-40B4-BE49-F238E27FC236}">
                <a16:creationId xmlns:a16="http://schemas.microsoft.com/office/drawing/2014/main" id="{41B5034B-34FC-CDD1-07EE-992BB46C68EF}"/>
              </a:ext>
            </a:extLst>
          </p:cNvPr>
          <p:cNvGrpSpPr/>
          <p:nvPr/>
        </p:nvGrpSpPr>
        <p:grpSpPr>
          <a:xfrm>
            <a:off x="9039828" y="-180826"/>
            <a:ext cx="9248172" cy="10467826"/>
            <a:chOff x="0" y="-47625"/>
            <a:chExt cx="2701227" cy="2756958"/>
          </a:xfrm>
        </p:grpSpPr>
        <p:sp>
          <p:nvSpPr>
            <p:cNvPr id="157" name="Google Shape;157;p17">
              <a:extLst>
                <a:ext uri="{FF2B5EF4-FFF2-40B4-BE49-F238E27FC236}">
                  <a16:creationId xmlns:a16="http://schemas.microsoft.com/office/drawing/2014/main" id="{B3FB4B13-DED5-3489-7C60-2D5E33F4A60E}"/>
                </a:ext>
              </a:extLst>
            </p:cNvPr>
            <p:cNvSpPr/>
            <p:nvPr/>
          </p:nvSpPr>
          <p:spPr>
            <a:xfrm>
              <a:off x="0" y="0"/>
              <a:ext cx="2701227" cy="2709333"/>
            </a:xfrm>
            <a:custGeom>
              <a:avLst/>
              <a:gdLst/>
              <a:ahLst/>
              <a:cxnLst/>
              <a:rect l="l" t="t" r="r" b="b"/>
              <a:pathLst>
                <a:path w="2701227" h="2709333" extrusionOk="0">
                  <a:moveTo>
                    <a:pt x="0" y="0"/>
                  </a:moveTo>
                  <a:lnTo>
                    <a:pt x="2701227" y="0"/>
                  </a:lnTo>
                  <a:lnTo>
                    <a:pt x="270122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58" name="Google Shape;158;p17">
              <a:extLst>
                <a:ext uri="{FF2B5EF4-FFF2-40B4-BE49-F238E27FC236}">
                  <a16:creationId xmlns:a16="http://schemas.microsoft.com/office/drawing/2014/main" id="{9F9695E6-A7C7-0191-83B4-A2079DD8ED1E}"/>
                </a:ext>
              </a:extLst>
            </p:cNvPr>
            <p:cNvSpPr txBox="1"/>
            <p:nvPr/>
          </p:nvSpPr>
          <p:spPr>
            <a:xfrm>
              <a:off x="0" y="-47625"/>
              <a:ext cx="2701227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3" name="Google Shape;163;p17">
            <a:extLst>
              <a:ext uri="{FF2B5EF4-FFF2-40B4-BE49-F238E27FC236}">
                <a16:creationId xmlns:a16="http://schemas.microsoft.com/office/drawing/2014/main" id="{53C39B1D-3FB5-BBDD-5DFE-807BD8201BF5}"/>
              </a:ext>
            </a:extLst>
          </p:cNvPr>
          <p:cNvSpPr txBox="1"/>
          <p:nvPr/>
        </p:nvSpPr>
        <p:spPr>
          <a:xfrm>
            <a:off x="9667385" y="2933334"/>
            <a:ext cx="8125426" cy="1415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masks act within networks of</a:t>
            </a:r>
            <a:r>
              <a:rPr lang="ja-JP" altLang="en-US" sz="4000" dirty="0">
                <a:latin typeface="Fira Sans" panose="020B0503050000020004" pitchFamily="34" charset="0"/>
              </a:rPr>
              <a:t> </a:t>
            </a:r>
            <a:r>
              <a:rPr lang="en-US" altLang="ja-JP" sz="4000" dirty="0">
                <a:latin typeface="Fira Sans" panose="020B0503050000020004" pitchFamily="34" charset="0"/>
              </a:rPr>
              <a:t>governments, citizens, and media</a:t>
            </a:r>
          </a:p>
        </p:txBody>
      </p:sp>
      <p:sp>
        <p:nvSpPr>
          <p:cNvPr id="164" name="Google Shape;164;p17">
            <a:extLst>
              <a:ext uri="{FF2B5EF4-FFF2-40B4-BE49-F238E27FC236}">
                <a16:creationId xmlns:a16="http://schemas.microsoft.com/office/drawing/2014/main" id="{90154FFD-B110-A6E8-D181-2A4218C2B6CA}"/>
              </a:ext>
            </a:extLst>
          </p:cNvPr>
          <p:cNvSpPr txBox="1"/>
          <p:nvPr/>
        </p:nvSpPr>
        <p:spPr>
          <a:xfrm>
            <a:off x="3337445" y="1816910"/>
            <a:ext cx="1942462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dirty="0">
                <a:latin typeface="Fira Sans" panose="020B0503050000020004" pitchFamily="34" charset="0"/>
              </a:rPr>
              <a:t>Gell</a:t>
            </a:r>
            <a:endParaRPr sz="6000" b="1" dirty="0">
              <a:latin typeface="Fira Sans" panose="020B0503050000020004" pitchFamily="34" charset="0"/>
            </a:endParaRPr>
          </a:p>
        </p:txBody>
      </p:sp>
      <p:sp>
        <p:nvSpPr>
          <p:cNvPr id="165" name="Google Shape;165;p17">
            <a:extLst>
              <a:ext uri="{FF2B5EF4-FFF2-40B4-BE49-F238E27FC236}">
                <a16:creationId xmlns:a16="http://schemas.microsoft.com/office/drawing/2014/main" id="{91B8644D-5A60-F17D-5F32-FF98CFC3B9F3}"/>
              </a:ext>
            </a:extLst>
          </p:cNvPr>
          <p:cNvSpPr txBox="1"/>
          <p:nvPr/>
        </p:nvSpPr>
        <p:spPr>
          <a:xfrm>
            <a:off x="692629" y="2933334"/>
            <a:ext cx="8190940" cy="1415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Masks act as intermediaries in </a:t>
            </a:r>
          </a:p>
          <a:p>
            <a:pPr lvl="0">
              <a:lnSpc>
                <a:spcPct val="115000"/>
              </a:lnSpc>
            </a:pPr>
            <a:r>
              <a:rPr lang="en-US" altLang="ja-JP" sz="4000" dirty="0">
                <a:latin typeface="Fira Sans" panose="020B0503050000020004" pitchFamily="34" charset="0"/>
              </a:rPr>
              <a:t>political action</a:t>
            </a:r>
            <a:endParaRPr sz="4000" dirty="0">
              <a:latin typeface="Fira Sans" panose="020B0503050000020004" pitchFamily="34" charset="0"/>
            </a:endParaRPr>
          </a:p>
        </p:txBody>
      </p:sp>
      <p:sp>
        <p:nvSpPr>
          <p:cNvPr id="4" name="Google Shape;417;p27">
            <a:extLst>
              <a:ext uri="{FF2B5EF4-FFF2-40B4-BE49-F238E27FC236}">
                <a16:creationId xmlns:a16="http://schemas.microsoft.com/office/drawing/2014/main" id="{BC7C1386-9FAE-DAB1-339B-305EB52B58A2}"/>
              </a:ext>
            </a:extLst>
          </p:cNvPr>
          <p:cNvSpPr txBox="1"/>
          <p:nvPr/>
        </p:nvSpPr>
        <p:spPr>
          <a:xfrm rot="5400000">
            <a:off x="8384445" y="-8387266"/>
            <a:ext cx="1519107" cy="1828800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86611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C762448C-8084-3AE9-778B-ACE31F0974B1}"/>
              </a:ext>
            </a:extLst>
          </p:cNvPr>
          <p:cNvSpPr txBox="1"/>
          <p:nvPr/>
        </p:nvSpPr>
        <p:spPr>
          <a:xfrm>
            <a:off x="104172" y="110403"/>
            <a:ext cx="34145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2400" b="1" dirty="0">
                <a:solidFill>
                  <a:schemeClr val="bg1"/>
                </a:solidFill>
                <a:latin typeface="Merriweather" panose="00000500000000000000" pitchFamily="2" charset="0"/>
              </a:rPr>
              <a:t>4. Discussion</a:t>
            </a:r>
            <a:endParaRPr kumimoji="1" lang="ja-JP" altLang="en-US" sz="2400" b="1" dirty="0">
              <a:solidFill>
                <a:schemeClr val="bg1"/>
              </a:solidFill>
              <a:latin typeface="Merriweather" panose="00000500000000000000" pitchFamily="2" charset="0"/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F1AE9F40-5D05-4AF5-DA13-6C10AF11235D}"/>
              </a:ext>
            </a:extLst>
          </p:cNvPr>
          <p:cNvSpPr txBox="1"/>
          <p:nvPr/>
        </p:nvSpPr>
        <p:spPr>
          <a:xfrm>
            <a:off x="4308676" y="69013"/>
            <a:ext cx="9149786" cy="1257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6000" b="1" dirty="0">
                <a:solidFill>
                  <a:srgbClr val="FFFFFF"/>
                </a:solidFill>
                <a:latin typeface="Merriweather"/>
                <a:sym typeface="Merriweather"/>
              </a:rPr>
              <a:t>4.3 Political Dimension</a:t>
            </a:r>
            <a:endParaRPr lang="en-US" altLang="ja-JP" sz="6000" dirty="0"/>
          </a:p>
        </p:txBody>
      </p:sp>
      <p:sp>
        <p:nvSpPr>
          <p:cNvPr id="8" name="Google Shape;164;p17">
            <a:extLst>
              <a:ext uri="{FF2B5EF4-FFF2-40B4-BE49-F238E27FC236}">
                <a16:creationId xmlns:a16="http://schemas.microsoft.com/office/drawing/2014/main" id="{7CA14899-6F64-37B6-2B90-44BFE2114D9F}"/>
              </a:ext>
            </a:extLst>
          </p:cNvPr>
          <p:cNvSpPr txBox="1"/>
          <p:nvPr/>
        </p:nvSpPr>
        <p:spPr>
          <a:xfrm>
            <a:off x="12472394" y="1727692"/>
            <a:ext cx="3141484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dirty="0">
                <a:latin typeface="Fira Sans" panose="020B0503050000020004" pitchFamily="34" charset="0"/>
              </a:rPr>
              <a:t>Latour</a:t>
            </a:r>
            <a:endParaRPr sz="6000" b="1" dirty="0">
              <a:latin typeface="Fira Sans" panose="020B0503050000020004" pitchFamily="34" charset="0"/>
            </a:endParaRP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003D00D5-63E6-619F-6135-8A2BFB83DB00}"/>
              </a:ext>
            </a:extLst>
          </p:cNvPr>
          <p:cNvSpPr txBox="1"/>
          <p:nvPr/>
        </p:nvSpPr>
        <p:spPr>
          <a:xfrm>
            <a:off x="692629" y="5053087"/>
            <a:ext cx="758141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ja-JP" altLang="en-US" sz="4000" dirty="0"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latin typeface="Fira Sans" panose="020B0503050000020004" pitchFamily="34" charset="0"/>
              </a:rPr>
              <a:t>Anti-mask movement</a:t>
            </a:r>
          </a:p>
          <a:p>
            <a:r>
              <a:rPr kumimoji="1" lang="en-US" altLang="ja-JP" sz="4000" dirty="0">
                <a:latin typeface="Fira Sans" panose="020B0503050000020004" pitchFamily="34" charset="0"/>
              </a:rPr>
              <a:t>Mask Mandates</a:t>
            </a:r>
            <a:r>
              <a:rPr kumimoji="1" lang="ja-JP" altLang="en-US" sz="4000" dirty="0">
                <a:latin typeface="Fira Sans" panose="020B0503050000020004" pitchFamily="34" charset="0"/>
              </a:rPr>
              <a:t>→</a:t>
            </a:r>
            <a:r>
              <a:rPr kumimoji="1" lang="en-US" altLang="ja-JP" sz="4000" dirty="0">
                <a:latin typeface="Fira Sans" panose="020B0503050000020004" pitchFamily="34" charset="0"/>
              </a:rPr>
              <a:t>Restriction of individual freedom</a:t>
            </a:r>
          </a:p>
          <a:p>
            <a:r>
              <a:rPr kumimoji="1" lang="ja-JP" altLang="en-US" sz="4000" dirty="0"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latin typeface="Fira Sans" panose="020B0503050000020004" pitchFamily="34" charset="0"/>
              </a:rPr>
              <a:t>North Carolina mask ban</a:t>
            </a:r>
          </a:p>
          <a:p>
            <a:r>
              <a:rPr kumimoji="1" lang="en-US" altLang="ja-JP" sz="4000" dirty="0">
                <a:latin typeface="Fira Sans" panose="020B0503050000020004" pitchFamily="34" charset="0"/>
              </a:rPr>
              <a:t>Wearing mask</a:t>
            </a:r>
            <a:r>
              <a:rPr kumimoji="1" lang="ja-JP" altLang="en-US" sz="4000" dirty="0">
                <a:latin typeface="Fira Sans" panose="020B0503050000020004" pitchFamily="34" charset="0"/>
              </a:rPr>
              <a:t>→</a:t>
            </a:r>
            <a:r>
              <a:rPr kumimoji="1" lang="en-US" altLang="ja-JP" sz="4000" dirty="0">
                <a:latin typeface="Fira Sans" panose="020B0503050000020004" pitchFamily="34" charset="0"/>
              </a:rPr>
              <a:t>a form of resistance  </a:t>
            </a:r>
            <a:endParaRPr kumimoji="1" lang="ja-JP" altLang="en-US" sz="4000" dirty="0">
              <a:latin typeface="Fira Sans" panose="020B0503050000020004" pitchFamily="34" charset="0"/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591CA106-B29B-CE0C-34A5-C8C8CEF4E8A8}"/>
              </a:ext>
            </a:extLst>
          </p:cNvPr>
          <p:cNvSpPr txBox="1"/>
          <p:nvPr/>
        </p:nvSpPr>
        <p:spPr>
          <a:xfrm>
            <a:off x="9667385" y="8069297"/>
            <a:ext cx="887525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They affect to produce meanings like freedom, safety, and control</a:t>
            </a:r>
          </a:p>
          <a:p>
            <a:endParaRPr kumimoji="1" lang="ja-JP" altLang="en-US" dirty="0"/>
          </a:p>
        </p:txBody>
      </p:sp>
      <p:sp>
        <p:nvSpPr>
          <p:cNvPr id="6" name="正方形/長方形 5">
            <a:extLst>
              <a:ext uri="{FF2B5EF4-FFF2-40B4-BE49-F238E27FC236}">
                <a16:creationId xmlns:a16="http://schemas.microsoft.com/office/drawing/2014/main" id="{78C299EC-B555-BED1-92C4-D49C2898E161}"/>
              </a:ext>
            </a:extLst>
          </p:cNvPr>
          <p:cNvSpPr/>
          <p:nvPr/>
        </p:nvSpPr>
        <p:spPr>
          <a:xfrm>
            <a:off x="9942653" y="4539370"/>
            <a:ext cx="7477246" cy="3339663"/>
          </a:xfrm>
          <a:prstGeom prst="rect">
            <a:avLst/>
          </a:prstGeom>
          <a:solidFill>
            <a:srgbClr val="FFD86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9" name="正方形/長方形 8">
            <a:extLst>
              <a:ext uri="{FF2B5EF4-FFF2-40B4-BE49-F238E27FC236}">
                <a16:creationId xmlns:a16="http://schemas.microsoft.com/office/drawing/2014/main" id="{D0444617-664C-8BFA-59CB-F6C9D334402C}"/>
              </a:ext>
            </a:extLst>
          </p:cNvPr>
          <p:cNvSpPr/>
          <p:nvPr/>
        </p:nvSpPr>
        <p:spPr>
          <a:xfrm>
            <a:off x="12214184" y="4349106"/>
            <a:ext cx="2801074" cy="803375"/>
          </a:xfrm>
          <a:prstGeom prst="rect">
            <a:avLst/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3200" dirty="0">
                <a:solidFill>
                  <a:sysClr val="windowText" lastClr="000000"/>
                </a:solidFill>
                <a:latin typeface="Fira Sans" panose="020B0503050000020004" pitchFamily="34" charset="0"/>
              </a:rPr>
              <a:t>Networks</a:t>
            </a:r>
            <a:endParaRPr kumimoji="1" lang="ja-JP" altLang="en-US" sz="3200" dirty="0">
              <a:solidFill>
                <a:sysClr val="windowText" lastClr="000000"/>
              </a:solidFill>
              <a:latin typeface="Fira Sans" panose="020B0503050000020004" pitchFamily="34" charset="0"/>
            </a:endParaRP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9AD060D8-E6CF-293A-2525-2968A8877A97}"/>
              </a:ext>
            </a:extLst>
          </p:cNvPr>
          <p:cNvSpPr txBox="1"/>
          <p:nvPr/>
        </p:nvSpPr>
        <p:spPr>
          <a:xfrm>
            <a:off x="10347767" y="5556660"/>
            <a:ext cx="2801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Governments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701CB3FF-1243-826C-12FC-74B0AF55708A}"/>
              </a:ext>
            </a:extLst>
          </p:cNvPr>
          <p:cNvSpPr txBox="1"/>
          <p:nvPr/>
        </p:nvSpPr>
        <p:spPr>
          <a:xfrm>
            <a:off x="11088547" y="6573950"/>
            <a:ext cx="16320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Citizens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5D49A3CB-3FDE-3FCC-C799-62651F22DBF7}"/>
              </a:ext>
            </a:extLst>
          </p:cNvPr>
          <p:cNvSpPr txBox="1"/>
          <p:nvPr/>
        </p:nvSpPr>
        <p:spPr>
          <a:xfrm>
            <a:off x="14468355" y="5609256"/>
            <a:ext cx="17130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media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E9595C75-8247-05D6-DAA9-06CEC2ED4B23}"/>
              </a:ext>
            </a:extLst>
          </p:cNvPr>
          <p:cNvSpPr txBox="1"/>
          <p:nvPr/>
        </p:nvSpPr>
        <p:spPr>
          <a:xfrm>
            <a:off x="14856107" y="6576500"/>
            <a:ext cx="17940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Masks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1139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>
          <a:extLst>
            <a:ext uri="{FF2B5EF4-FFF2-40B4-BE49-F238E27FC236}">
              <a16:creationId xmlns:a16="http://schemas.microsoft.com/office/drawing/2014/main" id="{D94882EB-1330-8963-9F24-F199609F4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1" name="Google Shape;231;p21">
            <a:extLst>
              <a:ext uri="{FF2B5EF4-FFF2-40B4-BE49-F238E27FC236}">
                <a16:creationId xmlns:a16="http://schemas.microsoft.com/office/drawing/2014/main" id="{61E03F12-4469-5699-190C-53759FD1EC62}"/>
              </a:ext>
            </a:extLst>
          </p:cNvPr>
          <p:cNvGrpSpPr/>
          <p:nvPr/>
        </p:nvGrpSpPr>
        <p:grpSpPr>
          <a:xfrm>
            <a:off x="1064871" y="5908329"/>
            <a:ext cx="16194429" cy="3984453"/>
            <a:chOff x="0" y="-47625"/>
            <a:chExt cx="1622912" cy="527235"/>
          </a:xfrm>
        </p:grpSpPr>
        <p:sp>
          <p:nvSpPr>
            <p:cNvPr id="232" name="Google Shape;232;p21">
              <a:extLst>
                <a:ext uri="{FF2B5EF4-FFF2-40B4-BE49-F238E27FC236}">
                  <a16:creationId xmlns:a16="http://schemas.microsoft.com/office/drawing/2014/main" id="{27F18043-2F4A-2B74-0375-3D85D0E4FC3D}"/>
                </a:ext>
              </a:extLst>
            </p:cNvPr>
            <p:cNvSpPr/>
            <p:nvPr/>
          </p:nvSpPr>
          <p:spPr>
            <a:xfrm>
              <a:off x="0" y="0"/>
              <a:ext cx="1622912" cy="479610"/>
            </a:xfrm>
            <a:custGeom>
              <a:avLst/>
              <a:gdLst/>
              <a:ahLst/>
              <a:cxnLst/>
              <a:rect l="l" t="t" r="r" b="b"/>
              <a:pathLst>
                <a:path w="1622912" h="479610" extrusionOk="0">
                  <a:moveTo>
                    <a:pt x="0" y="0"/>
                  </a:moveTo>
                  <a:lnTo>
                    <a:pt x="1622912" y="0"/>
                  </a:lnTo>
                  <a:lnTo>
                    <a:pt x="1622912" y="479610"/>
                  </a:lnTo>
                  <a:lnTo>
                    <a:pt x="0" y="479610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233" name="Google Shape;233;p21">
              <a:extLst>
                <a:ext uri="{FF2B5EF4-FFF2-40B4-BE49-F238E27FC236}">
                  <a16:creationId xmlns:a16="http://schemas.microsoft.com/office/drawing/2014/main" id="{E9FD395A-1A15-5FC4-BAE7-ACF9EF4E1F9D}"/>
                </a:ext>
              </a:extLst>
            </p:cNvPr>
            <p:cNvSpPr txBox="1"/>
            <p:nvPr/>
          </p:nvSpPr>
          <p:spPr>
            <a:xfrm>
              <a:off x="0" y="-47625"/>
              <a:ext cx="1622912" cy="52723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4" name="Google Shape;234;p21">
            <a:extLst>
              <a:ext uri="{FF2B5EF4-FFF2-40B4-BE49-F238E27FC236}">
                <a16:creationId xmlns:a16="http://schemas.microsoft.com/office/drawing/2014/main" id="{6D96C680-9C1C-CB5A-5221-01478D395D8E}"/>
              </a:ext>
            </a:extLst>
          </p:cNvPr>
          <p:cNvGrpSpPr/>
          <p:nvPr/>
        </p:nvGrpSpPr>
        <p:grpSpPr>
          <a:xfrm>
            <a:off x="1064871" y="2054344"/>
            <a:ext cx="16194429" cy="3676529"/>
            <a:chOff x="0" y="-47625"/>
            <a:chExt cx="1622912" cy="527235"/>
          </a:xfrm>
        </p:grpSpPr>
        <p:sp>
          <p:nvSpPr>
            <p:cNvPr id="235" name="Google Shape;235;p21">
              <a:extLst>
                <a:ext uri="{FF2B5EF4-FFF2-40B4-BE49-F238E27FC236}">
                  <a16:creationId xmlns:a16="http://schemas.microsoft.com/office/drawing/2014/main" id="{76A03456-15DC-5756-2C79-2B60BFFE4AEB}"/>
                </a:ext>
              </a:extLst>
            </p:cNvPr>
            <p:cNvSpPr/>
            <p:nvPr/>
          </p:nvSpPr>
          <p:spPr>
            <a:xfrm>
              <a:off x="0" y="0"/>
              <a:ext cx="1622912" cy="479610"/>
            </a:xfrm>
            <a:custGeom>
              <a:avLst/>
              <a:gdLst/>
              <a:ahLst/>
              <a:cxnLst/>
              <a:rect l="l" t="t" r="r" b="b"/>
              <a:pathLst>
                <a:path w="1622912" h="479610" extrusionOk="0">
                  <a:moveTo>
                    <a:pt x="0" y="0"/>
                  </a:moveTo>
                  <a:lnTo>
                    <a:pt x="1622912" y="0"/>
                  </a:lnTo>
                  <a:lnTo>
                    <a:pt x="1622912" y="479610"/>
                  </a:lnTo>
                  <a:lnTo>
                    <a:pt x="0" y="479610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236" name="Google Shape;236;p21">
              <a:extLst>
                <a:ext uri="{FF2B5EF4-FFF2-40B4-BE49-F238E27FC236}">
                  <a16:creationId xmlns:a16="http://schemas.microsoft.com/office/drawing/2014/main" id="{71B8151D-8438-2B72-5804-4247A159D08E}"/>
                </a:ext>
              </a:extLst>
            </p:cNvPr>
            <p:cNvSpPr txBox="1"/>
            <p:nvPr/>
          </p:nvSpPr>
          <p:spPr>
            <a:xfrm>
              <a:off x="0" y="-47625"/>
              <a:ext cx="1622912" cy="52723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7" name="Google Shape;237;p21">
            <a:extLst>
              <a:ext uri="{FF2B5EF4-FFF2-40B4-BE49-F238E27FC236}">
                <a16:creationId xmlns:a16="http://schemas.microsoft.com/office/drawing/2014/main" id="{E0288A0E-FB27-E4BE-70E1-73E0A9A6A2E9}"/>
              </a:ext>
            </a:extLst>
          </p:cNvPr>
          <p:cNvGrpSpPr/>
          <p:nvPr/>
        </p:nvGrpSpPr>
        <p:grpSpPr>
          <a:xfrm>
            <a:off x="0" y="-180826"/>
            <a:ext cx="18288000" cy="2001847"/>
            <a:chOff x="0" y="-47625"/>
            <a:chExt cx="4816593" cy="842902"/>
          </a:xfrm>
        </p:grpSpPr>
        <p:sp>
          <p:nvSpPr>
            <p:cNvPr id="238" name="Google Shape;238;p21">
              <a:extLst>
                <a:ext uri="{FF2B5EF4-FFF2-40B4-BE49-F238E27FC236}">
                  <a16:creationId xmlns:a16="http://schemas.microsoft.com/office/drawing/2014/main" id="{E21617DC-2FEB-458D-D010-EC1496CADCDE}"/>
                </a:ext>
              </a:extLst>
            </p:cNvPr>
            <p:cNvSpPr/>
            <p:nvPr/>
          </p:nvSpPr>
          <p:spPr>
            <a:xfrm>
              <a:off x="0" y="0"/>
              <a:ext cx="4816592" cy="795277"/>
            </a:xfrm>
            <a:custGeom>
              <a:avLst/>
              <a:gdLst/>
              <a:ahLst/>
              <a:cxnLst/>
              <a:rect l="l" t="t" r="r" b="b"/>
              <a:pathLst>
                <a:path w="4816592" h="795277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795277"/>
                  </a:lnTo>
                  <a:lnTo>
                    <a:pt x="0" y="795277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39" name="Google Shape;239;p21">
              <a:extLst>
                <a:ext uri="{FF2B5EF4-FFF2-40B4-BE49-F238E27FC236}">
                  <a16:creationId xmlns:a16="http://schemas.microsoft.com/office/drawing/2014/main" id="{84F54DE2-47DC-DF4B-BF09-4A665BF2850D}"/>
                </a:ext>
              </a:extLst>
            </p:cNvPr>
            <p:cNvSpPr txBox="1"/>
            <p:nvPr/>
          </p:nvSpPr>
          <p:spPr>
            <a:xfrm>
              <a:off x="0" y="-47625"/>
              <a:ext cx="4816593" cy="84290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46" name="Google Shape;246;p21">
            <a:extLst>
              <a:ext uri="{FF2B5EF4-FFF2-40B4-BE49-F238E27FC236}">
                <a16:creationId xmlns:a16="http://schemas.microsoft.com/office/drawing/2014/main" id="{24649835-7F1A-FA86-D4A4-7B1D4DB57C1A}"/>
              </a:ext>
            </a:extLst>
          </p:cNvPr>
          <p:cNvSpPr txBox="1"/>
          <p:nvPr/>
        </p:nvSpPr>
        <p:spPr>
          <a:xfrm>
            <a:off x="258400" y="125928"/>
            <a:ext cx="7276720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40000"/>
              </a:lnSpc>
            </a:pPr>
            <a:r>
              <a:rPr kumimoji="1" lang="en-US" sz="2400" b="1" dirty="0">
                <a:solidFill>
                  <a:schemeClr val="tx1"/>
                </a:solidFill>
                <a:latin typeface="Merriweather" panose="00000500000000000000" pitchFamily="2" charset="0"/>
              </a:rPr>
              <a:t>4. Discussion</a:t>
            </a:r>
            <a:endParaRPr sz="2400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D8A4FA73-4338-A7FE-B2EE-645AFDBE61B7}"/>
              </a:ext>
            </a:extLst>
          </p:cNvPr>
          <p:cNvSpPr txBox="1"/>
          <p:nvPr/>
        </p:nvSpPr>
        <p:spPr>
          <a:xfrm>
            <a:off x="4907666" y="252552"/>
            <a:ext cx="9144000" cy="1257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40000"/>
              </a:lnSpc>
            </a:pPr>
            <a:r>
              <a:rPr lang="en-US" altLang="ja-JP" sz="6000" b="1" dirty="0">
                <a:solidFill>
                  <a:schemeClr val="tx1"/>
                </a:solidFill>
                <a:latin typeface="Merriweather"/>
                <a:sym typeface="Merriweather"/>
              </a:rPr>
              <a:t>4.3 Political Dimension</a:t>
            </a:r>
            <a:endParaRPr lang="en-US" altLang="ja-JP" sz="6000" dirty="0">
              <a:solidFill>
                <a:schemeClr val="tx1"/>
              </a:solidFill>
            </a:endParaRP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548E133B-5E34-E65C-0C98-F15F6BB5BFB0}"/>
              </a:ext>
            </a:extLst>
          </p:cNvPr>
          <p:cNvSpPr txBox="1"/>
          <p:nvPr/>
        </p:nvSpPr>
        <p:spPr>
          <a:xfrm>
            <a:off x="1805651" y="2785090"/>
            <a:ext cx="1373914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Questions about Latour’s theory</a:t>
            </a:r>
          </a:p>
          <a:p>
            <a:r>
              <a:rPr lang="en-US" altLang="ja-JP" sz="4000" dirty="0">
                <a:solidFill>
                  <a:schemeClr val="bg1"/>
                </a:solidFill>
              </a:rPr>
              <a:t>The agency might depend on the network context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Under mandate</a:t>
            </a:r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→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masks = surveillance 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・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Under refusal </a:t>
            </a:r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→ </a:t>
            </a:r>
            <a:r>
              <a:rPr kumimoji="1" lang="en-US" altLang="ja-JP" sz="4000" dirty="0">
                <a:solidFill>
                  <a:schemeClr val="bg1"/>
                </a:solidFill>
                <a:latin typeface="Fira Sans" panose="020B0503050000020004" pitchFamily="34" charset="0"/>
              </a:rPr>
              <a:t>masks = resistance (e.g.)     </a:t>
            </a:r>
            <a:endParaRPr kumimoji="1" lang="ja-JP" altLang="en-US" sz="4000" dirty="0">
              <a:solidFill>
                <a:schemeClr val="bg1"/>
              </a:solidFill>
              <a:latin typeface="Fira Sans" panose="020B0503050000020004" pitchFamily="34" charset="0"/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19B77910-7E1D-828D-9E3C-C569E9FFF7D4}"/>
              </a:ext>
            </a:extLst>
          </p:cNvPr>
          <p:cNvSpPr txBox="1"/>
          <p:nvPr/>
        </p:nvSpPr>
        <p:spPr>
          <a:xfrm>
            <a:off x="1805651" y="6495463"/>
            <a:ext cx="1432945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Extension</a:t>
            </a:r>
            <a:r>
              <a:rPr kumimoji="1" lang="ja-JP" altLang="en-US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 </a:t>
            </a:r>
            <a:r>
              <a:rPr kumimoji="1" lang="en-US" altLang="ja-JP" sz="4000" b="1" dirty="0">
                <a:solidFill>
                  <a:schemeClr val="bg1"/>
                </a:solidFill>
                <a:latin typeface="Fira Sans" panose="020B0503050000020004" pitchFamily="34" charset="0"/>
              </a:rPr>
              <a:t>of the theory</a:t>
            </a:r>
          </a:p>
          <a:p>
            <a:r>
              <a:rPr lang="ja-JP" altLang="en-US" sz="4000" dirty="0">
                <a:solidFill>
                  <a:schemeClr val="bg1"/>
                </a:solidFill>
              </a:rPr>
              <a:t>・</a:t>
            </a:r>
            <a:r>
              <a:rPr lang="en-US" altLang="ja-JP" sz="4000" dirty="0">
                <a:solidFill>
                  <a:schemeClr val="bg1"/>
                </a:solidFill>
              </a:rPr>
              <a:t>surveillance cameras with facial recognition in the US and UK (Cahn, 2021)</a:t>
            </a:r>
          </a:p>
          <a:p>
            <a:r>
              <a:rPr kumimoji="1" lang="ja-JP" altLang="en-US" sz="4000" dirty="0">
                <a:solidFill>
                  <a:schemeClr val="bg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solidFill>
                  <a:schemeClr val="bg1"/>
                </a:solidFill>
              </a:rPr>
              <a:t>Masks conceal identity and protect privacy, becoming a form of resistance</a:t>
            </a:r>
            <a:endParaRPr kumimoji="1" lang="ja-JP" altLang="en-US" sz="4000" dirty="0">
              <a:solidFill>
                <a:schemeClr val="bg1"/>
              </a:solidFill>
              <a:latin typeface="Fira Sans" panose="020B0503050000020004" pitchFamily="34" charset="0"/>
            </a:endParaRPr>
          </a:p>
        </p:txBody>
      </p:sp>
      <p:sp>
        <p:nvSpPr>
          <p:cNvPr id="7" name="Google Shape;372;p26">
            <a:extLst>
              <a:ext uri="{FF2B5EF4-FFF2-40B4-BE49-F238E27FC236}">
                <a16:creationId xmlns:a16="http://schemas.microsoft.com/office/drawing/2014/main" id="{B10E6B43-5510-FBA1-B659-C76789CC8583}"/>
              </a:ext>
            </a:extLst>
          </p:cNvPr>
          <p:cNvSpPr/>
          <p:nvPr/>
        </p:nvSpPr>
        <p:spPr>
          <a:xfrm>
            <a:off x="1285616" y="6495463"/>
            <a:ext cx="424419" cy="636051"/>
          </a:xfrm>
          <a:custGeom>
            <a:avLst/>
            <a:gdLst/>
            <a:ahLst/>
            <a:cxnLst/>
            <a:rect l="l" t="t" r="r" b="b"/>
            <a:pathLst>
              <a:path w="424419" h="636051" extrusionOk="0">
                <a:moveTo>
                  <a:pt x="0" y="0"/>
                </a:moveTo>
                <a:lnTo>
                  <a:pt x="424419" y="0"/>
                </a:lnTo>
                <a:lnTo>
                  <a:pt x="424419" y="636051"/>
                </a:lnTo>
                <a:lnTo>
                  <a:pt x="0" y="63605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" name="Google Shape;399;p26">
            <a:extLst>
              <a:ext uri="{FF2B5EF4-FFF2-40B4-BE49-F238E27FC236}">
                <a16:creationId xmlns:a16="http://schemas.microsoft.com/office/drawing/2014/main" id="{98663231-B2BC-BEC7-2418-32B64A85FBFB}"/>
              </a:ext>
            </a:extLst>
          </p:cNvPr>
          <p:cNvSpPr/>
          <p:nvPr/>
        </p:nvSpPr>
        <p:spPr>
          <a:xfrm>
            <a:off x="1190001" y="2785090"/>
            <a:ext cx="615650" cy="615650"/>
          </a:xfrm>
          <a:custGeom>
            <a:avLst/>
            <a:gdLst/>
            <a:ahLst/>
            <a:cxnLst/>
            <a:rect l="l" t="t" r="r" b="b"/>
            <a:pathLst>
              <a:path w="615650" h="615650" extrusionOk="0">
                <a:moveTo>
                  <a:pt x="0" y="0"/>
                </a:moveTo>
                <a:lnTo>
                  <a:pt x="615649" y="0"/>
                </a:lnTo>
                <a:lnTo>
                  <a:pt x="615649" y="615649"/>
                </a:lnTo>
                <a:lnTo>
                  <a:pt x="0" y="61564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6001702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" name="Google Shape;184;p19"/>
          <p:cNvGrpSpPr/>
          <p:nvPr/>
        </p:nvGrpSpPr>
        <p:grpSpPr>
          <a:xfrm>
            <a:off x="0" y="-1"/>
            <a:ext cx="18288000" cy="900281"/>
            <a:chOff x="0" y="-47625"/>
            <a:chExt cx="4816593" cy="1649802"/>
          </a:xfrm>
        </p:grpSpPr>
        <p:sp>
          <p:nvSpPr>
            <p:cNvPr id="185" name="Google Shape;185;p19"/>
            <p:cNvSpPr/>
            <p:nvPr/>
          </p:nvSpPr>
          <p:spPr>
            <a:xfrm>
              <a:off x="0" y="0"/>
              <a:ext cx="4816592" cy="1602177"/>
            </a:xfrm>
            <a:custGeom>
              <a:avLst/>
              <a:gdLst/>
              <a:ahLst/>
              <a:cxnLst/>
              <a:rect l="l" t="t" r="r" b="b"/>
              <a:pathLst>
                <a:path w="4816592" h="1602177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1602177"/>
                  </a:lnTo>
                  <a:lnTo>
                    <a:pt x="0" y="1602177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86" name="Google Shape;186;p19"/>
            <p:cNvSpPr txBox="1"/>
            <p:nvPr/>
          </p:nvSpPr>
          <p:spPr>
            <a:xfrm>
              <a:off x="0" y="-47625"/>
              <a:ext cx="4816593" cy="164980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7" name="Google Shape;187;p19"/>
          <p:cNvSpPr/>
          <p:nvPr/>
        </p:nvSpPr>
        <p:spPr>
          <a:xfrm>
            <a:off x="1354857" y="2798968"/>
            <a:ext cx="323850" cy="323850"/>
          </a:xfrm>
          <a:custGeom>
            <a:avLst/>
            <a:gdLst/>
            <a:ahLst/>
            <a:cxnLst/>
            <a:rect l="l" t="t" r="r" b="b"/>
            <a:pathLst>
              <a:path w="6350000" h="6350000" extrusionOk="0">
                <a:moveTo>
                  <a:pt x="3175000" y="0"/>
                </a:moveTo>
                <a:cubicBezTo>
                  <a:pt x="1421496" y="0"/>
                  <a:pt x="0" y="1421496"/>
                  <a:pt x="0" y="3175000"/>
                </a:cubicBezTo>
                <a:cubicBezTo>
                  <a:pt x="0" y="4928504"/>
                  <a:pt x="1421496" y="6350000"/>
                  <a:pt x="3175000" y="6350000"/>
                </a:cubicBezTo>
                <a:cubicBezTo>
                  <a:pt x="4928504" y="6350000"/>
                  <a:pt x="6350000" y="4928504"/>
                  <a:pt x="6350000" y="3175000"/>
                </a:cubicBezTo>
                <a:cubicBezTo>
                  <a:pt x="6350000" y="1421496"/>
                  <a:pt x="4928504" y="0"/>
                  <a:pt x="3175000" y="0"/>
                </a:cubicBezTo>
                <a:close/>
              </a:path>
            </a:pathLst>
          </a:custGeom>
          <a:solidFill>
            <a:srgbClr val="FA990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9"/>
          <p:cNvSpPr/>
          <p:nvPr/>
        </p:nvSpPr>
        <p:spPr>
          <a:xfrm>
            <a:off x="1354857" y="4683014"/>
            <a:ext cx="323850" cy="323850"/>
          </a:xfrm>
          <a:custGeom>
            <a:avLst/>
            <a:gdLst/>
            <a:ahLst/>
            <a:cxnLst/>
            <a:rect l="l" t="t" r="r" b="b"/>
            <a:pathLst>
              <a:path w="6350000" h="6350000" extrusionOk="0">
                <a:moveTo>
                  <a:pt x="3175000" y="0"/>
                </a:moveTo>
                <a:cubicBezTo>
                  <a:pt x="1421496" y="0"/>
                  <a:pt x="0" y="1421496"/>
                  <a:pt x="0" y="3175000"/>
                </a:cubicBezTo>
                <a:cubicBezTo>
                  <a:pt x="0" y="4928504"/>
                  <a:pt x="1421496" y="6350000"/>
                  <a:pt x="3175000" y="6350000"/>
                </a:cubicBezTo>
                <a:cubicBezTo>
                  <a:pt x="4928504" y="6350000"/>
                  <a:pt x="6350000" y="4928504"/>
                  <a:pt x="6350000" y="3175000"/>
                </a:cubicBezTo>
                <a:cubicBezTo>
                  <a:pt x="6350000" y="1421496"/>
                  <a:pt x="4928504" y="0"/>
                  <a:pt x="3175000" y="0"/>
                </a:cubicBezTo>
                <a:close/>
              </a:path>
            </a:pathLst>
          </a:custGeom>
          <a:solidFill>
            <a:srgbClr val="FA990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" name="Google Shape;189;p19"/>
          <p:cNvSpPr/>
          <p:nvPr/>
        </p:nvSpPr>
        <p:spPr>
          <a:xfrm>
            <a:off x="1354857" y="6425255"/>
            <a:ext cx="323850" cy="323850"/>
          </a:xfrm>
          <a:custGeom>
            <a:avLst/>
            <a:gdLst/>
            <a:ahLst/>
            <a:cxnLst/>
            <a:rect l="l" t="t" r="r" b="b"/>
            <a:pathLst>
              <a:path w="6350000" h="6350000" extrusionOk="0">
                <a:moveTo>
                  <a:pt x="3175000" y="0"/>
                </a:moveTo>
                <a:cubicBezTo>
                  <a:pt x="1421496" y="0"/>
                  <a:pt x="0" y="1421496"/>
                  <a:pt x="0" y="3175000"/>
                </a:cubicBezTo>
                <a:cubicBezTo>
                  <a:pt x="0" y="4928504"/>
                  <a:pt x="1421496" y="6350000"/>
                  <a:pt x="3175000" y="6350000"/>
                </a:cubicBezTo>
                <a:cubicBezTo>
                  <a:pt x="4928504" y="6350000"/>
                  <a:pt x="6350000" y="4928504"/>
                  <a:pt x="6350000" y="3175000"/>
                </a:cubicBezTo>
                <a:cubicBezTo>
                  <a:pt x="6350000" y="1421496"/>
                  <a:pt x="4928504" y="0"/>
                  <a:pt x="3175000" y="0"/>
                </a:cubicBezTo>
                <a:close/>
              </a:path>
            </a:pathLst>
          </a:custGeom>
          <a:solidFill>
            <a:srgbClr val="FA990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19"/>
          <p:cNvSpPr/>
          <p:nvPr/>
        </p:nvSpPr>
        <p:spPr>
          <a:xfrm>
            <a:off x="1354857" y="8005571"/>
            <a:ext cx="323850" cy="323850"/>
          </a:xfrm>
          <a:custGeom>
            <a:avLst/>
            <a:gdLst/>
            <a:ahLst/>
            <a:cxnLst/>
            <a:rect l="l" t="t" r="r" b="b"/>
            <a:pathLst>
              <a:path w="6350000" h="6350000" extrusionOk="0">
                <a:moveTo>
                  <a:pt x="3175000" y="0"/>
                </a:moveTo>
                <a:cubicBezTo>
                  <a:pt x="1421496" y="0"/>
                  <a:pt x="0" y="1421496"/>
                  <a:pt x="0" y="3175000"/>
                </a:cubicBezTo>
                <a:cubicBezTo>
                  <a:pt x="0" y="4928504"/>
                  <a:pt x="1421496" y="6350000"/>
                  <a:pt x="3175000" y="6350000"/>
                </a:cubicBezTo>
                <a:cubicBezTo>
                  <a:pt x="4928504" y="6350000"/>
                  <a:pt x="6350000" y="4928504"/>
                  <a:pt x="6350000" y="3175000"/>
                </a:cubicBezTo>
                <a:cubicBezTo>
                  <a:pt x="6350000" y="1421496"/>
                  <a:pt x="4928504" y="0"/>
                  <a:pt x="3175000" y="0"/>
                </a:cubicBezTo>
                <a:close/>
              </a:path>
            </a:pathLst>
          </a:custGeom>
          <a:solidFill>
            <a:srgbClr val="FA990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19"/>
          <p:cNvSpPr txBox="1"/>
          <p:nvPr/>
        </p:nvSpPr>
        <p:spPr>
          <a:xfrm>
            <a:off x="1028696" y="855035"/>
            <a:ext cx="16230600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i="0" u="none" strike="noStrike" cap="none" dirty="0">
                <a:solidFill>
                  <a:srgbClr val="FA9908"/>
                </a:solidFill>
                <a:latin typeface="Merriweather"/>
                <a:ea typeface="Merriweather"/>
                <a:cs typeface="Merriweather"/>
                <a:sym typeface="Merriweather"/>
              </a:rPr>
              <a:t>5. Conclusion</a:t>
            </a:r>
            <a:endParaRPr dirty="0"/>
          </a:p>
        </p:txBody>
      </p:sp>
      <p:sp>
        <p:nvSpPr>
          <p:cNvPr id="197" name="Google Shape;197;p19"/>
          <p:cNvSpPr txBox="1"/>
          <p:nvPr/>
        </p:nvSpPr>
        <p:spPr>
          <a:xfrm>
            <a:off x="2051846" y="2667191"/>
            <a:ext cx="12543829" cy="12741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en-US" altLang="ja-JP" sz="3600" dirty="0">
                <a:latin typeface="Fira Sans" panose="020B0503050000020004" pitchFamily="34" charset="0"/>
              </a:rPr>
              <a:t>Masks possess agency across </a:t>
            </a:r>
            <a:r>
              <a:rPr lang="en-US" altLang="ja-JP" sz="3600" b="1" dirty="0">
                <a:latin typeface="Fira Sans" panose="020B0503050000020004" pitchFamily="34" charset="0"/>
              </a:rPr>
              <a:t>physical, social, and political </a:t>
            </a:r>
            <a:r>
              <a:rPr lang="en-US" altLang="ja-JP" sz="3600" dirty="0">
                <a:latin typeface="Fira Sans" panose="020B0503050000020004" pitchFamily="34" charset="0"/>
              </a:rPr>
              <a:t>domains (Examined based on two theories)</a:t>
            </a:r>
            <a:endParaRPr sz="3600" dirty="0">
              <a:latin typeface="Fira Sans" panose="020B0503050000020004" pitchFamily="34" charset="0"/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08C9ED70-A4B8-FA16-88B3-F89336772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" y="9384792"/>
            <a:ext cx="18288000" cy="902208"/>
          </a:xfrm>
          <a:prstGeom prst="rect">
            <a:avLst/>
          </a:prstGeom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9C3B43F0-B20E-FE1C-DDB8-5C5CA750119C}"/>
              </a:ext>
            </a:extLst>
          </p:cNvPr>
          <p:cNvSpPr txBox="1"/>
          <p:nvPr/>
        </p:nvSpPr>
        <p:spPr>
          <a:xfrm>
            <a:off x="2037385" y="4515586"/>
            <a:ext cx="116927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3600" dirty="0">
                <a:latin typeface="Fira Sans" panose="020B0503050000020004" pitchFamily="34" charset="0"/>
              </a:rPr>
              <a:t>Masks are </a:t>
            </a:r>
            <a:r>
              <a:rPr lang="en-US" altLang="ja-JP" sz="3600" b="1" dirty="0">
                <a:latin typeface="Fira Sans" panose="020B0503050000020004" pitchFamily="34" charset="0"/>
              </a:rPr>
              <a:t>active mediators </a:t>
            </a:r>
            <a:r>
              <a:rPr lang="en-US" altLang="ja-JP" sz="3600" dirty="0">
                <a:latin typeface="Fira Sans" panose="020B0503050000020004" pitchFamily="34" charset="0"/>
              </a:rPr>
              <a:t>shaping human behavior and society</a:t>
            </a: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5883CEBB-318A-8B27-DC7D-325937162E7A}"/>
              </a:ext>
            </a:extLst>
          </p:cNvPr>
          <p:cNvSpPr txBox="1"/>
          <p:nvPr/>
        </p:nvSpPr>
        <p:spPr>
          <a:xfrm>
            <a:off x="2051846" y="6291421"/>
            <a:ext cx="11473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600" dirty="0">
                <a:latin typeface="Fira Sans" panose="020B0503050000020004" pitchFamily="34" charset="0"/>
              </a:rPr>
              <a:t>Their influence is likely to </a:t>
            </a:r>
            <a:r>
              <a:rPr kumimoji="1" lang="en-US" altLang="ja-JP" sz="3600" b="1" dirty="0">
                <a:latin typeface="Fira Sans" panose="020B0503050000020004" pitchFamily="34" charset="0"/>
              </a:rPr>
              <a:t>vary across the culture</a:t>
            </a:r>
            <a:endParaRPr kumimoji="1" lang="ja-JP" altLang="en-US" sz="3600" b="1" dirty="0">
              <a:latin typeface="Fira Sans" panose="020B0503050000020004" pitchFamily="34" charset="0"/>
            </a:endParaRP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9574273E-2E36-D49D-C25C-83E407DDBDB5}"/>
              </a:ext>
            </a:extLst>
          </p:cNvPr>
          <p:cNvSpPr txBox="1"/>
          <p:nvPr/>
        </p:nvSpPr>
        <p:spPr>
          <a:xfrm>
            <a:off x="2037385" y="7652658"/>
            <a:ext cx="12948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3600" dirty="0">
                <a:latin typeface="Fira Sans" panose="020B0503050000020004" pitchFamily="34" charset="0"/>
              </a:rPr>
              <a:t>Reflecting on what objects (masks) mean in your own society helps us </a:t>
            </a:r>
            <a:r>
              <a:rPr lang="en-US" altLang="ja-JP" sz="3600" b="1" dirty="0">
                <a:latin typeface="Fira Sans" panose="020B0503050000020004" pitchFamily="34" charset="0"/>
              </a:rPr>
              <a:t>move beyond anthropocentrism</a:t>
            </a:r>
            <a:endParaRPr kumimoji="1" lang="ja-JP" altLang="en-US" sz="3600" b="1" dirty="0">
              <a:latin typeface="Fira Sans" panose="020B05030500000200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図 1">
            <a:extLst>
              <a:ext uri="{FF2B5EF4-FFF2-40B4-BE49-F238E27FC236}">
                <a16:creationId xmlns:a16="http://schemas.microsoft.com/office/drawing/2014/main" id="{15C82854-B955-2CD0-9BA2-717FE0755A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3237371" cy="8339176"/>
          </a:xfrm>
          <a:prstGeom prst="rect">
            <a:avLst/>
          </a:prstGeom>
        </p:spPr>
      </p:pic>
      <p:grpSp>
        <p:nvGrpSpPr>
          <p:cNvPr id="276" name="Google Shape;276;p23"/>
          <p:cNvGrpSpPr/>
          <p:nvPr/>
        </p:nvGrpSpPr>
        <p:grpSpPr>
          <a:xfrm>
            <a:off x="23149" y="8090704"/>
            <a:ext cx="18288122" cy="2196296"/>
            <a:chOff x="0" y="-47625"/>
            <a:chExt cx="4816593" cy="587209"/>
          </a:xfrm>
        </p:grpSpPr>
        <p:sp>
          <p:nvSpPr>
            <p:cNvPr id="277" name="Google Shape;277;p23"/>
            <p:cNvSpPr/>
            <p:nvPr/>
          </p:nvSpPr>
          <p:spPr>
            <a:xfrm>
              <a:off x="0" y="0"/>
              <a:ext cx="4816592" cy="539584"/>
            </a:xfrm>
            <a:custGeom>
              <a:avLst/>
              <a:gdLst/>
              <a:ahLst/>
              <a:cxnLst/>
              <a:rect l="l" t="t" r="r" b="b"/>
              <a:pathLst>
                <a:path w="4816592" h="539584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539584"/>
                  </a:lnTo>
                  <a:lnTo>
                    <a:pt x="0" y="539584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78" name="Google Shape;278;p23"/>
            <p:cNvSpPr txBox="1"/>
            <p:nvPr/>
          </p:nvSpPr>
          <p:spPr>
            <a:xfrm>
              <a:off x="0" y="-47625"/>
              <a:ext cx="4816593" cy="58720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80" name="Google Shape;280;p23"/>
          <p:cNvSpPr txBox="1"/>
          <p:nvPr/>
        </p:nvSpPr>
        <p:spPr>
          <a:xfrm>
            <a:off x="7950377" y="3331338"/>
            <a:ext cx="15964366" cy="11003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 b="1" i="0" u="none" strike="noStrike" cap="none" dirty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Thank you for listening</a:t>
            </a:r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5" name="Google Shape;285;p24"/>
          <p:cNvGrpSpPr/>
          <p:nvPr/>
        </p:nvGrpSpPr>
        <p:grpSpPr>
          <a:xfrm>
            <a:off x="0" y="-180825"/>
            <a:ext cx="18288000" cy="2140872"/>
            <a:chOff x="0" y="-47625"/>
            <a:chExt cx="4816593" cy="1189738"/>
          </a:xfrm>
        </p:grpSpPr>
        <p:sp>
          <p:nvSpPr>
            <p:cNvPr id="286" name="Google Shape;286;p24"/>
            <p:cNvSpPr/>
            <p:nvPr/>
          </p:nvSpPr>
          <p:spPr>
            <a:xfrm>
              <a:off x="0" y="0"/>
              <a:ext cx="4816592" cy="1142113"/>
            </a:xfrm>
            <a:custGeom>
              <a:avLst/>
              <a:gdLst/>
              <a:ahLst/>
              <a:cxnLst/>
              <a:rect l="l" t="t" r="r" b="b"/>
              <a:pathLst>
                <a:path w="4816592" h="1142113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1142113"/>
                  </a:lnTo>
                  <a:lnTo>
                    <a:pt x="0" y="114211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87" name="Google Shape;287;p24"/>
            <p:cNvSpPr txBox="1"/>
            <p:nvPr/>
          </p:nvSpPr>
          <p:spPr>
            <a:xfrm>
              <a:off x="0" y="-47625"/>
              <a:ext cx="4816593" cy="118973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59503978-B757-BCFB-F01A-823AE614DEF2}"/>
              </a:ext>
            </a:extLst>
          </p:cNvPr>
          <p:cNvSpPr txBox="1"/>
          <p:nvPr/>
        </p:nvSpPr>
        <p:spPr>
          <a:xfrm>
            <a:off x="856526" y="270740"/>
            <a:ext cx="112853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8000" b="1" dirty="0">
                <a:latin typeface="Fira Sans" panose="020B0503050000020004" pitchFamily="34" charset="0"/>
              </a:rPr>
              <a:t>References</a:t>
            </a: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4CE33BF5-93F8-6AA4-C1D6-D6B8B9ADE8FC}"/>
              </a:ext>
            </a:extLst>
          </p:cNvPr>
          <p:cNvSpPr txBox="1"/>
          <p:nvPr/>
        </p:nvSpPr>
        <p:spPr>
          <a:xfrm>
            <a:off x="385015" y="2045746"/>
            <a:ext cx="17902985" cy="82791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Cahn, A. 2021, ’20 Years After 9/11, Surveillance Has Become a Way of Life’, </a:t>
            </a:r>
            <a:r>
              <a:rPr lang="en-US" altLang="ja-JP" sz="2800" i="1" dirty="0">
                <a:solidFill>
                  <a:schemeClr val="tx1"/>
                </a:solidFill>
                <a:latin typeface="Fira Sans" panose="020B0503050000020004" pitchFamily="34" charset="0"/>
              </a:rPr>
              <a:t>WIRED, 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viewed 10 October 2025, https://www.wired.com/story/20-years-after-911-surveillance-has-become-a-way-of-life/.</a:t>
            </a:r>
            <a:endParaRPr lang="ja-JP" altLang="ja-JP" sz="2800" dirty="0">
              <a:solidFill>
                <a:schemeClr val="tx1"/>
              </a:solidFill>
              <a:latin typeface="Fira Sans" panose="020B0503050000020004" pitchFamily="34" charset="0"/>
            </a:endParaRPr>
          </a:p>
          <a:p>
            <a:r>
              <a:rPr lang="ja-JP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Douglas, M. (1966) </a:t>
            </a:r>
            <a:r>
              <a:rPr lang="en-US" altLang="ja-JP" sz="2800" i="1" dirty="0">
                <a:solidFill>
                  <a:schemeClr val="tx1"/>
                </a:solidFill>
                <a:latin typeface="Fira Sans" panose="020B0503050000020004" pitchFamily="34" charset="0"/>
              </a:rPr>
              <a:t>Purity and Danger: An Analysis of Concepts of Pollution and Taboo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. London: Routledge.</a:t>
            </a:r>
            <a:endParaRPr lang="ja-JP" altLang="ja-JP" sz="2800" dirty="0">
              <a:solidFill>
                <a:schemeClr val="tx1"/>
              </a:solidFill>
              <a:latin typeface="Fira Sans" panose="020B0503050000020004" pitchFamily="34" charset="0"/>
            </a:endParaRPr>
          </a:p>
          <a:p>
            <a:r>
              <a:rPr lang="ja-JP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Gell, A. (1998) </a:t>
            </a:r>
            <a:r>
              <a:rPr lang="en-US" altLang="ja-JP" sz="2800" i="1" dirty="0">
                <a:solidFill>
                  <a:schemeClr val="tx1"/>
                </a:solidFill>
                <a:latin typeface="Fira Sans" panose="020B0503050000020004" pitchFamily="34" charset="0"/>
              </a:rPr>
              <a:t>Art and Agency: An Anthropological Theory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. Oxford: Clarendon Press.</a:t>
            </a:r>
            <a:endParaRPr lang="ja-JP" altLang="ja-JP" sz="2800" dirty="0">
              <a:solidFill>
                <a:schemeClr val="tx1"/>
              </a:solidFill>
              <a:latin typeface="Fira Sans" panose="020B0503050000020004" pitchFamily="34" charset="0"/>
            </a:endParaRPr>
          </a:p>
          <a:p>
            <a:r>
              <a:rPr lang="ja-JP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Latour, B. (2005) </a:t>
            </a:r>
            <a:r>
              <a:rPr lang="en-US" altLang="ja-JP" sz="2800" i="1" dirty="0">
                <a:solidFill>
                  <a:schemeClr val="tx1"/>
                </a:solidFill>
                <a:latin typeface="Fira Sans" panose="020B0503050000020004" pitchFamily="34" charset="0"/>
              </a:rPr>
              <a:t>Reassembling the Social: An Introduction to Actor-Network-Theory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. Oxford: Oxford University Press.</a:t>
            </a:r>
            <a:endParaRPr lang="ja-JP" altLang="ja-JP" sz="2800" dirty="0">
              <a:solidFill>
                <a:schemeClr val="tx1"/>
              </a:solidFill>
              <a:latin typeface="Fira Sans" panose="020B0503050000020004" pitchFamily="34" charset="0"/>
            </a:endParaRPr>
          </a:p>
          <a:p>
            <a:r>
              <a:rPr lang="ja-JP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Nippon TV 2020, </a:t>
            </a:r>
            <a:r>
              <a:rPr lang="ja-JP" altLang="ja-JP" sz="2800" i="1" dirty="0">
                <a:solidFill>
                  <a:schemeClr val="tx1"/>
                </a:solidFill>
                <a:latin typeface="Fira Sans" panose="020B0503050000020004" pitchFamily="34" charset="0"/>
              </a:rPr>
              <a:t>「マスク着用すべき？ 未着用でトラブル増</a:t>
            </a:r>
            <a:r>
              <a:rPr lang="en-US" altLang="ja-JP" sz="2800" i="1" dirty="0">
                <a:solidFill>
                  <a:schemeClr val="tx1"/>
                </a:solidFill>
                <a:latin typeface="Fira Sans" panose="020B0503050000020004" pitchFamily="34" charset="0"/>
              </a:rPr>
              <a:t> (Should people wear masks? Trouble increases among those who don’t.)</a:t>
            </a:r>
            <a:r>
              <a:rPr lang="ja-JP" altLang="ja-JP" sz="2800" i="1" dirty="0">
                <a:solidFill>
                  <a:schemeClr val="tx1"/>
                </a:solidFill>
                <a:latin typeface="Fira Sans" panose="020B0503050000020004" pitchFamily="34" charset="0"/>
              </a:rPr>
              <a:t>」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, viewed 10 October 2025, https://www.ntv.co.jp/news_covid19/articles/593e8240x32hyk16quh.html.</a:t>
            </a:r>
            <a:endParaRPr lang="ja-JP" altLang="ja-JP" sz="2800" dirty="0">
              <a:solidFill>
                <a:schemeClr val="tx1"/>
              </a:solidFill>
              <a:latin typeface="Fira Sans" panose="020B0503050000020004" pitchFamily="34" charset="0"/>
            </a:endParaRPr>
          </a:p>
          <a:p>
            <a:r>
              <a:rPr lang="ja-JP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2800" dirty="0">
                <a:solidFill>
                  <a:srgbClr val="0000FF"/>
                </a:solidFill>
              </a:rPr>
              <a:t> </a:t>
            </a:r>
            <a:r>
              <a:rPr lang="en-US" altLang="ja-JP" sz="2800" dirty="0" err="1">
                <a:solidFill>
                  <a:schemeClr val="tx1"/>
                </a:solidFill>
              </a:rPr>
              <a:t>Riqiang</a:t>
            </a:r>
            <a:r>
              <a:rPr lang="en-US" altLang="ja-JP" sz="2800" dirty="0">
                <a:solidFill>
                  <a:schemeClr val="tx1"/>
                </a:solidFill>
              </a:rPr>
              <a:t> Bao, Guang Ning, </a:t>
            </a:r>
            <a:r>
              <a:rPr lang="en-US" altLang="ja-JP" sz="2800" dirty="0" err="1">
                <a:solidFill>
                  <a:schemeClr val="tx1"/>
                </a:solidFill>
              </a:rPr>
              <a:t>Yingkai</a:t>
            </a:r>
            <a:r>
              <a:rPr lang="en-US" altLang="ja-JP" sz="2800" dirty="0">
                <a:solidFill>
                  <a:schemeClr val="tx1"/>
                </a:solidFill>
              </a:rPr>
              <a:t> Sun et al. 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2023, ‘Evaluation of Mask-Induced Cardiopulmonary Stress: A Randomized Crossover Trial’, </a:t>
            </a:r>
            <a:r>
              <a:rPr lang="en-US" altLang="ja-JP" sz="2800" i="1" dirty="0">
                <a:solidFill>
                  <a:schemeClr val="tx1"/>
                </a:solidFill>
                <a:latin typeface="Fira Sans" panose="020B0503050000020004" pitchFamily="34" charset="0"/>
              </a:rPr>
              <a:t>JAMA Network Open, 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vol.6, no.6, viewed 10 October 2025, https://jamanetwork.com/journals/jamanetworkopen/fullarticle/2805809.</a:t>
            </a:r>
            <a:endParaRPr lang="ja-JP" altLang="ja-JP" sz="2800" dirty="0">
              <a:solidFill>
                <a:schemeClr val="tx1"/>
              </a:solidFill>
              <a:latin typeface="Fira Sans" panose="020B0503050000020004" pitchFamily="34" charset="0"/>
            </a:endParaRPr>
          </a:p>
          <a:p>
            <a:r>
              <a:rPr lang="ja-JP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Rosenberg, B. 2021, ‘Freedom, Covid-19, and Resistance to Public Health Orders’, </a:t>
            </a:r>
            <a:r>
              <a:rPr lang="en-US" altLang="ja-JP" sz="2800" i="1" dirty="0">
                <a:solidFill>
                  <a:schemeClr val="tx1"/>
                </a:solidFill>
                <a:latin typeface="Fira Sans" panose="020B0503050000020004" pitchFamily="34" charset="0"/>
              </a:rPr>
              <a:t>Dominican Scholar Psychology | Faculty Scholarship. 5, 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viewed 10 October 2025, https://scholar.dominican.edu/cgi/viewcontent.cgi?article=1005&amp;context=psychology-faculty-scholarship&amp;utm_source.</a:t>
            </a:r>
            <a:endParaRPr lang="ja-JP" altLang="ja-JP" sz="2800" dirty="0">
              <a:solidFill>
                <a:schemeClr val="tx1"/>
              </a:solidFill>
              <a:latin typeface="Fira Sans" panose="020B0503050000020004" pitchFamily="34" charset="0"/>
            </a:endParaRPr>
          </a:p>
          <a:p>
            <a:r>
              <a:rPr lang="ja-JP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・</a:t>
            </a:r>
            <a:r>
              <a:rPr lang="en-US" altLang="ja-JP" sz="2800" dirty="0" err="1">
                <a:solidFill>
                  <a:schemeClr val="tx1"/>
                </a:solidFill>
                <a:latin typeface="Fira Sans" panose="020B0503050000020004" pitchFamily="34" charset="0"/>
              </a:rPr>
              <a:t>Seminera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, M 2024, ‘North Carolina lawmakers approve mask bill that allows health exemption after pushback’, </a:t>
            </a:r>
            <a:r>
              <a:rPr lang="en-US" altLang="ja-JP" sz="2800" i="1" dirty="0">
                <a:solidFill>
                  <a:schemeClr val="tx1"/>
                </a:solidFill>
                <a:latin typeface="Fira Sans" panose="020B0503050000020004" pitchFamily="34" charset="0"/>
              </a:rPr>
              <a:t>AP news</a:t>
            </a:r>
            <a:r>
              <a:rPr lang="en-US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, viewed 10 October 2025, https://apnews.com/article/masks-ban-covid-protests-north-carolina-7d71ac85b393d6a7ddc919ac65d03dbd?utm_source.com.</a:t>
            </a:r>
            <a:endParaRPr lang="ja-JP" altLang="ja-JP" sz="2800" dirty="0">
              <a:solidFill>
                <a:schemeClr val="tx1"/>
              </a:solidFill>
              <a:latin typeface="Fira Sans" panose="020B05030500000200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1841</TotalTime>
  <Words>1196</Words>
  <Application>Microsoft Office PowerPoint</Application>
  <PresentationFormat>ユーザー設定</PresentationFormat>
  <Paragraphs>176</Paragraphs>
  <Slides>20</Slides>
  <Notes>20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4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20</vt:i4>
      </vt:variant>
    </vt:vector>
  </HeadingPairs>
  <TitlesOfParts>
    <vt:vector size="25" baseType="lpstr">
      <vt:lpstr>Fira Sans</vt:lpstr>
      <vt:lpstr>Merriweather</vt:lpstr>
      <vt:lpstr>Arial</vt:lpstr>
      <vt:lpstr>Calibri</vt:lpstr>
      <vt:lpstr>Office Theme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舘上りあ</dc:creator>
  <cp:lastModifiedBy>りあ 舘上</cp:lastModifiedBy>
  <cp:revision>4</cp:revision>
  <dcterms:modified xsi:type="dcterms:W3CDTF">2025-10-10T22:38:11Z</dcterms:modified>
</cp:coreProperties>
</file>