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6" r:id="rId3"/>
    <p:sldId id="257" r:id="rId4"/>
  </p:sldIdLst>
  <p:sldSz cx="16848138" cy="119157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83E66E-8FD3-4579-95C0-0912B1DDF1D3}" v="4" dt="2025-10-30T15:57:3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30" d="100"/>
          <a:sy n="30" d="100"/>
        </p:scale>
        <p:origin x="159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counihan" userId="224fd8052d276700" providerId="LiveId" clId="{AFCBE48F-D8ED-4065-8A01-44B960173807}"/>
    <pc:docChg chg="undo custSel addSld modSld">
      <pc:chgData name="marina counihan" userId="224fd8052d276700" providerId="LiveId" clId="{AFCBE48F-D8ED-4065-8A01-44B960173807}" dt="2025-10-30T16:02:22.515" v="458" actId="20577"/>
      <pc:docMkLst>
        <pc:docMk/>
      </pc:docMkLst>
      <pc:sldChg chg="modSp mod">
        <pc:chgData name="marina counihan" userId="224fd8052d276700" providerId="LiveId" clId="{AFCBE48F-D8ED-4065-8A01-44B960173807}" dt="2025-10-30T15:51:29.272" v="284" actId="255"/>
        <pc:sldMkLst>
          <pc:docMk/>
          <pc:sldMk cId="0" sldId="256"/>
        </pc:sldMkLst>
        <pc:spChg chg="mod">
          <ac:chgData name="marina counihan" userId="224fd8052d276700" providerId="LiveId" clId="{AFCBE48F-D8ED-4065-8A01-44B960173807}" dt="2025-10-30T15:51:29.272" v="284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0:14.218" v="267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0:44.078" v="274" actId="14100"/>
          <ac:spMkLst>
            <pc:docMk/>
            <pc:sldMk cId="0" sldId="256"/>
            <ac:spMk id="4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0:37.716" v="272" actId="14100"/>
          <ac:spMkLst>
            <pc:docMk/>
            <pc:sldMk cId="0" sldId="256"/>
            <ac:spMk id="5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0:55.839" v="277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0:32.846" v="271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marina counihan" userId="224fd8052d276700" providerId="LiveId" clId="{AFCBE48F-D8ED-4065-8A01-44B960173807}" dt="2025-10-30T15:51:14.028" v="283" actId="1076"/>
          <ac:spMkLst>
            <pc:docMk/>
            <pc:sldMk cId="0" sldId="256"/>
            <ac:spMk id="8" creationId="{00000000-0000-0000-0000-000000000000}"/>
          </ac:spMkLst>
        </pc:spChg>
      </pc:sldChg>
      <pc:sldChg chg="addSp delSp modSp mod">
        <pc:chgData name="marina counihan" userId="224fd8052d276700" providerId="LiveId" clId="{AFCBE48F-D8ED-4065-8A01-44B960173807}" dt="2025-10-30T15:57:28.551" v="329" actId="207"/>
        <pc:sldMkLst>
          <pc:docMk/>
          <pc:sldMk cId="0" sldId="257"/>
        </pc:sldMkLst>
        <pc:spChg chg="del mod">
          <ac:chgData name="marina counihan" userId="224fd8052d276700" providerId="LiveId" clId="{AFCBE48F-D8ED-4065-8A01-44B960173807}" dt="2025-10-30T15:52:34.790" v="290" actId="478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marina counihan" userId="224fd8052d276700" providerId="LiveId" clId="{AFCBE48F-D8ED-4065-8A01-44B960173807}" dt="2025-10-30T15:52:33.017" v="289" actId="478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marina counihan" userId="224fd8052d276700" providerId="LiveId" clId="{AFCBE48F-D8ED-4065-8A01-44B960173807}" dt="2025-10-30T15:53:47.211" v="312" actId="113"/>
          <ac:spMkLst>
            <pc:docMk/>
            <pc:sldMk cId="0" sldId="257"/>
            <ac:spMk id="4" creationId="{4CE156E3-F56F-5989-7AFB-94A945BB8A9E}"/>
          </ac:spMkLst>
        </pc:spChg>
        <pc:spChg chg="add mod">
          <ac:chgData name="marina counihan" userId="224fd8052d276700" providerId="LiveId" clId="{AFCBE48F-D8ED-4065-8A01-44B960173807}" dt="2025-10-30T15:57:28.551" v="329" actId="207"/>
          <ac:spMkLst>
            <pc:docMk/>
            <pc:sldMk cId="0" sldId="257"/>
            <ac:spMk id="5" creationId="{7B4F813F-F11C-A0CB-2A13-4C17FB3AD495}"/>
          </ac:spMkLst>
        </pc:spChg>
      </pc:sldChg>
      <pc:sldChg chg="addSp delSp modSp new mod">
        <pc:chgData name="marina counihan" userId="224fd8052d276700" providerId="LiveId" clId="{AFCBE48F-D8ED-4065-8A01-44B960173807}" dt="2025-10-30T16:02:22.515" v="458" actId="20577"/>
        <pc:sldMkLst>
          <pc:docMk/>
          <pc:sldMk cId="1383705131" sldId="258"/>
        </pc:sldMkLst>
        <pc:spChg chg="add mod">
          <ac:chgData name="marina counihan" userId="224fd8052d276700" providerId="LiveId" clId="{AFCBE48F-D8ED-4065-8A01-44B960173807}" dt="2025-10-30T16:02:22.515" v="458" actId="20577"/>
          <ac:spMkLst>
            <pc:docMk/>
            <pc:sldMk cId="1383705131" sldId="258"/>
            <ac:spMk id="2" creationId="{C030B134-56CD-B5C4-DCCE-1D4C13921D7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30B134-56CD-B5C4-DCCE-1D4C13921D7A}"/>
              </a:ext>
            </a:extLst>
          </p:cNvPr>
          <p:cNvSpPr txBox="1"/>
          <p:nvPr/>
        </p:nvSpPr>
        <p:spPr>
          <a:xfrm>
            <a:off x="595423" y="1339702"/>
            <a:ext cx="1492811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Name: Marina Counihan</a:t>
            </a:r>
          </a:p>
          <a:p>
            <a:r>
              <a:rPr lang="en-GB" sz="4000" dirty="0"/>
              <a:t>Student ID: 2309624</a:t>
            </a:r>
          </a:p>
          <a:p>
            <a:r>
              <a:rPr lang="en-GB" sz="4000" dirty="0"/>
              <a:t>Module Code: BMHP6029</a:t>
            </a:r>
          </a:p>
          <a:p>
            <a:r>
              <a:rPr lang="en-GB" sz="4000" dirty="0"/>
              <a:t>Lecturer: Neale Haddon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70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D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900046" y="491226"/>
            <a:ext cx="2664822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7200" b="1">
                <a:solidFill>
                  <a:srgbClr val="FFFFFF"/>
                </a:solidFill>
              </a:defRPr>
            </a:pPr>
            <a:r>
              <a:rPr sz="3200" dirty="0"/>
              <a:t>Schizophrenia: Social, Cultural &amp; Political Contexts Shaping Treatment</a:t>
            </a:r>
          </a:p>
          <a:p>
            <a:pPr algn="ctr">
              <a:defRPr sz="3600">
                <a:solidFill>
                  <a:srgbClr val="DCDCDC"/>
                </a:solidFill>
              </a:defRPr>
            </a:pPr>
            <a:r>
              <a:rPr sz="3200" dirty="0"/>
              <a:t>Exploring stigma, discrimination, and inequality through policy, culture, and rights frameworks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4553" y="2668726"/>
            <a:ext cx="7354563" cy="2876040"/>
          </a:xfrm>
          <a:prstGeom prst="rect">
            <a:avLst/>
          </a:prstGeom>
          <a:solidFill>
            <a:srgbClr val="FF7F50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Introduction &amp; Definition (ICD‑11)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Schizophrenia: distortions in thinking, perception, self-experience.</a:t>
            </a:r>
            <a:br>
              <a:rPr dirty="0"/>
            </a:br>
            <a:r>
              <a:rPr dirty="0"/>
              <a:t>• Affects ~1 in 300 people globally; major contributor to disability.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8174063" y="2398256"/>
            <a:ext cx="8479522" cy="2620541"/>
          </a:xfrm>
          <a:prstGeom prst="rect">
            <a:avLst/>
          </a:prstGeom>
          <a:solidFill>
            <a:srgbClr val="FFD700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Social &amp; Cultural Context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Poverty, social stress, migration, and discrimination increase risk.</a:t>
            </a:r>
            <a:br>
              <a:rPr dirty="0"/>
            </a:br>
            <a:r>
              <a:rPr dirty="0"/>
              <a:t>• Cultural interpretations influence help-seeking and engagement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194553" y="5778230"/>
            <a:ext cx="7758600" cy="2489672"/>
          </a:xfrm>
          <a:prstGeom prst="rect">
            <a:avLst/>
          </a:prstGeom>
          <a:solidFill>
            <a:srgbClr val="8A2BE2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Political &amp; Legal Frameworks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Deinstitutionalization shifted care to communities.</a:t>
            </a:r>
            <a:br>
              <a:rPr dirty="0"/>
            </a:br>
            <a:r>
              <a:rPr dirty="0"/>
              <a:t>• UN CRPD (2006) promotes autonomy and non-discrimination.</a:t>
            </a:r>
            <a:br>
              <a:rPr dirty="0"/>
            </a:br>
            <a:r>
              <a:rPr dirty="0"/>
              <a:t>• Tension with compulsory treatment laws (e.g., UK Mental Health Act)</a:t>
            </a:r>
          </a:p>
        </p:txBody>
      </p:sp>
      <p:sp>
        <p:nvSpPr>
          <p:cNvPr id="6" name="Rectangle 5"/>
          <p:cNvSpPr/>
          <p:nvPr/>
        </p:nvSpPr>
        <p:spPr>
          <a:xfrm>
            <a:off x="8424069" y="5386466"/>
            <a:ext cx="8424070" cy="2620541"/>
          </a:xfrm>
          <a:prstGeom prst="rect">
            <a:avLst/>
          </a:prstGeom>
          <a:solidFill>
            <a:srgbClr val="00CED1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Stigma &amp; Discrimination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Public stigma limits employment, housing, relationships.</a:t>
            </a:r>
            <a:br>
              <a:rPr dirty="0"/>
            </a:br>
            <a:r>
              <a:rPr dirty="0"/>
              <a:t>• Self-stigma reduces recovery; structural stigma embedded in systems.</a:t>
            </a:r>
            <a:br>
              <a:rPr dirty="0"/>
            </a:br>
            <a:r>
              <a:rPr dirty="0"/>
              <a:t>• Anti-stigma programs improve outcomes.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0" y="8914968"/>
            <a:ext cx="8917775" cy="2489673"/>
          </a:xfrm>
          <a:prstGeom prst="rect">
            <a:avLst/>
          </a:prstGeom>
          <a:solidFill>
            <a:srgbClr val="3CB371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Inequality &amp; Access to Care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Early mortality 10–20 years less than general population.</a:t>
            </a:r>
            <a:br>
              <a:rPr dirty="0"/>
            </a:br>
            <a:r>
              <a:rPr dirty="0"/>
              <a:t>• Underfunded community services worsen outcomes.</a:t>
            </a:r>
            <a:br>
              <a:rPr dirty="0"/>
            </a:br>
            <a:r>
              <a:rPr dirty="0"/>
              <a:t>• Marginalized ethnic groups face delayed treatment and coercion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8917776" y="8374676"/>
            <a:ext cx="7930363" cy="3199709"/>
          </a:xfrm>
          <a:prstGeom prst="rect">
            <a:avLst/>
          </a:prstGeom>
          <a:solidFill>
            <a:srgbClr val="FF69B4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Implications &amp; Policy Recommendations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Integrate psychosocial &amp; pharmacological care.</a:t>
            </a:r>
            <a:br>
              <a:rPr dirty="0"/>
            </a:br>
            <a:r>
              <a:rPr dirty="0"/>
              <a:t>• Fund community support, housing, and employment programs.</a:t>
            </a:r>
            <a:br>
              <a:rPr dirty="0"/>
            </a:br>
            <a:r>
              <a:rPr dirty="0"/>
              <a:t>• Reform laws for supported decision-making aligned with CRPD.</a:t>
            </a:r>
            <a:br>
              <a:rPr dirty="0"/>
            </a:br>
            <a:r>
              <a:rPr dirty="0"/>
              <a:t>• Implement anti-stigma campaigns across sectors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E156E3-F56F-5989-7AFB-94A945BB8A9E}"/>
              </a:ext>
            </a:extLst>
          </p:cNvPr>
          <p:cNvSpPr txBox="1"/>
          <p:nvPr/>
        </p:nvSpPr>
        <p:spPr>
          <a:xfrm>
            <a:off x="680483" y="759669"/>
            <a:ext cx="91652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tx2"/>
                </a:solidFill>
              </a:rPr>
              <a:t>References: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4F813F-F11C-A0CB-2A13-4C17FB3AD495}"/>
              </a:ext>
            </a:extLst>
          </p:cNvPr>
          <p:cNvSpPr txBox="1"/>
          <p:nvPr/>
        </p:nvSpPr>
        <p:spPr>
          <a:xfrm>
            <a:off x="680483" y="1590666"/>
            <a:ext cx="15076968" cy="11203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tx2"/>
                </a:solidFill>
              </a:rPr>
              <a:t>Fusar</a:t>
            </a:r>
            <a:r>
              <a:rPr lang="en-US" sz="3200" dirty="0">
                <a:solidFill>
                  <a:schemeClr val="tx2"/>
                </a:solidFill>
              </a:rPr>
              <a:t>-Poli, P., McGorry, P.D. and Kane, J.M. (2022) Improving outcomes of first-episode psychosis: an overview. World Psychiatry, 21(3), pp. 345–359.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National Institute for Health and Care Excellence (NICE) (2020) Psychosis and schizophrenia in adults: prevention and management (CG178). London: NICE.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Read, J., Bentall, R. and Fosse, R. (2020) Time to abandon the </a:t>
            </a:r>
            <a:r>
              <a:rPr lang="en-US" sz="3200" dirty="0" err="1">
                <a:solidFill>
                  <a:schemeClr val="tx2"/>
                </a:solidFill>
              </a:rPr>
              <a:t>bio-bio</a:t>
            </a:r>
            <a:r>
              <a:rPr lang="en-US" sz="3200" dirty="0">
                <a:solidFill>
                  <a:schemeClr val="tx2"/>
                </a:solidFill>
              </a:rPr>
              <a:t>-bio model of psychosis: exploring the psychological and social causes of psychosis. Epidemiology and Psychiatric Sciences, 29(3), e52.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Turkington, D., Johnstone, L. and Meehan, T. (2021) Cognitive </a:t>
            </a:r>
            <a:r>
              <a:rPr lang="en-US" sz="3200" dirty="0" err="1">
                <a:solidFill>
                  <a:schemeClr val="tx2"/>
                </a:solidFill>
              </a:rPr>
              <a:t>behavioural</a:t>
            </a:r>
            <a:r>
              <a:rPr lang="en-US" sz="3200" dirty="0">
                <a:solidFill>
                  <a:schemeClr val="tx2"/>
                </a:solidFill>
              </a:rPr>
              <a:t> therapy for psychosis: an update on evidence and practice. Psychiatric Bulletin, 45(2), pp. 55–62.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WHO (2019) Guidelines for the management of physical health conditions in adults with severe mental disorders. Geneva: World Health Organization.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World Health Organization (2022) International Classification of Diseases 11th Revision (ICD-11): Schizophrenia and other primary psychotic disorders. Geneva: WHO.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Woods, A., Hart, A. and </a:t>
            </a:r>
            <a:r>
              <a:rPr lang="en-US" sz="3200" dirty="0" err="1">
                <a:solidFill>
                  <a:schemeClr val="tx2"/>
                </a:solidFill>
              </a:rPr>
              <a:t>Spandler</a:t>
            </a:r>
            <a:r>
              <a:rPr lang="en-US" sz="3200" dirty="0">
                <a:solidFill>
                  <a:schemeClr val="tx2"/>
                </a:solidFill>
              </a:rPr>
              <a:t>, H. (2021) The recovery narrative: politics and possibilities of a genre. Culture, Medicine, and Psychiatry, 45(3), pp. 380–400.</a:t>
            </a:r>
            <a:br>
              <a:rPr lang="en-US" sz="3200" dirty="0"/>
            </a:br>
            <a:endParaRPr lang="en-GB" sz="32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498</Words>
  <Application>Microsoft Office PowerPoint</Application>
  <PresentationFormat>Custom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Marina Counihan (2309624)</cp:lastModifiedBy>
  <cp:revision>1</cp:revision>
  <dcterms:created xsi:type="dcterms:W3CDTF">2013-01-27T09:14:16Z</dcterms:created>
  <dcterms:modified xsi:type="dcterms:W3CDTF">2025-10-30T16:02:29Z</dcterms:modified>
  <cp:category/>
</cp:coreProperties>
</file>