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258" r:id="rId3"/>
    <p:sldId id="259" r:id="rId4"/>
    <p:sldId id="260" r:id="rId5"/>
    <p:sldId id="261" r:id="rId6"/>
    <p:sldId id="264" r:id="rId7"/>
    <p:sldId id="266" r:id="rId8"/>
    <p:sldId id="265" r:id="rId9"/>
    <p:sldId id="262" r:id="rId10"/>
    <p:sldId id="263" r:id="rId11"/>
    <p:sldId id="271" r:id="rId12"/>
    <p:sldId id="267" r:id="rId13"/>
    <p:sldId id="268" r:id="rId14"/>
    <p:sldId id="269" r:id="rId15"/>
    <p:sldId id="270"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49" autoAdjust="0"/>
    <p:restoredTop sz="88498" autoAdjust="0"/>
  </p:normalViewPr>
  <p:slideViewPr>
    <p:cSldViewPr snapToGrid="0">
      <p:cViewPr varScale="1">
        <p:scale>
          <a:sx n="83" d="100"/>
          <a:sy n="83" d="100"/>
        </p:scale>
        <p:origin x="240" y="4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C0D038-B448-4796-931B-6970BC828EF9}" type="datetimeFigureOut">
              <a:rPr lang="en-GB" smtClean="0"/>
              <a:t>14/04/2023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9FBB72-079A-4E9A-AE7A-2CA0C0E3706B}" type="slidenum">
              <a:rPr lang="en-GB" smtClean="0"/>
              <a:t>‹#›</a:t>
            </a:fld>
            <a:endParaRPr lang="en-GB"/>
          </a:p>
        </p:txBody>
      </p:sp>
    </p:spTree>
    <p:extLst>
      <p:ext uri="{BB962C8B-B14F-4D97-AF65-F5344CB8AC3E}">
        <p14:creationId xmlns:p14="http://schemas.microsoft.com/office/powerpoint/2010/main" val="15445711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1" indent="0" algn="just" defTabSz="914400" rtl="0" eaLnBrk="1" fontAlgn="auto" latinLnBrk="0" hangingPunct="1">
              <a:lnSpc>
                <a:spcPct val="100000"/>
              </a:lnSpc>
              <a:spcBef>
                <a:spcPts val="0"/>
              </a:spcBef>
              <a:spcAft>
                <a:spcPts val="0"/>
              </a:spcAft>
              <a:buClr>
                <a:srgbClr val="00B0F0"/>
              </a:buClr>
              <a:buSzTx/>
              <a:buFont typeface="Wingdings" panose="05000000000000000000" pitchFamily="2" charset="2"/>
              <a:buNone/>
              <a:tabLst/>
              <a:defRPr/>
            </a:pPr>
            <a:r>
              <a:rPr lang="en-GB" sz="2400" dirty="0">
                <a:latin typeface="Trebuchet MS" panose="020B0603020202020204" pitchFamily="34" charset="0"/>
              </a:rPr>
              <a:t>The presentation is presented</a:t>
            </a:r>
            <a:r>
              <a:rPr lang="en-GB" sz="2400" baseline="0" dirty="0">
                <a:latin typeface="Trebuchet MS" panose="020B0603020202020204" pitchFamily="34" charset="0"/>
              </a:rPr>
              <a:t> by three students. Each student explores use of technology in a specific area of healthcare. The first student evaluates the use of technology in </a:t>
            </a:r>
            <a:r>
              <a:rPr lang="en-GB" sz="4400" dirty="0">
                <a:latin typeface="Trebuchet MS" panose="020B0603020202020204" pitchFamily="34" charset="0"/>
              </a:rPr>
              <a:t>Administrative, diagnostic, and care support.</a:t>
            </a:r>
            <a:r>
              <a:rPr lang="en-GB" sz="2400" baseline="0" dirty="0">
                <a:latin typeface="Trebuchet MS" panose="020B0603020202020204" pitchFamily="34" charset="0"/>
              </a:rPr>
              <a:t> The second member of this team evaluates the use of technology in </a:t>
            </a:r>
            <a:r>
              <a:rPr lang="en-GB" sz="4400" baseline="0" dirty="0">
                <a:latin typeface="Trebuchet MS" panose="020B0603020202020204" pitchFamily="34" charset="0"/>
              </a:rPr>
              <a:t>d</a:t>
            </a:r>
            <a:r>
              <a:rPr lang="en-GB" sz="4400" dirty="0">
                <a:latin typeface="Trebuchet MS" panose="020B0603020202020204" pitchFamily="34" charset="0"/>
              </a:rPr>
              <a:t>uring the Covid-19 pandemic</a:t>
            </a:r>
            <a:r>
              <a:rPr lang="en-GB" sz="4400" baseline="0" dirty="0">
                <a:latin typeface="Trebuchet MS" panose="020B0603020202020204" pitchFamily="34" charset="0"/>
              </a:rPr>
              <a:t> and in c</a:t>
            </a:r>
            <a:r>
              <a:rPr lang="en-GB" sz="4400" dirty="0">
                <a:latin typeface="Trebuchet MS" panose="020B0603020202020204" pitchFamily="34" charset="0"/>
              </a:rPr>
              <a:t>ommunication, participation, and collaboration. The third member explains the use of technology</a:t>
            </a:r>
            <a:r>
              <a:rPr lang="en-GB" sz="4400" baseline="0" dirty="0">
                <a:latin typeface="Trebuchet MS" panose="020B0603020202020204" pitchFamily="34" charset="0"/>
              </a:rPr>
              <a:t> </a:t>
            </a:r>
            <a:r>
              <a:rPr lang="en-GB" sz="4400" dirty="0">
                <a:latin typeface="Trebuchet MS" panose="020B0603020202020204" pitchFamily="34" charset="0"/>
              </a:rPr>
              <a:t>Digital literacy for employees well-being and career development</a:t>
            </a:r>
            <a:r>
              <a:rPr lang="en-GB" sz="4000" baseline="0" dirty="0">
                <a:latin typeface="Trebuchet MS" panose="020B0603020202020204" pitchFamily="34" charset="0"/>
              </a:rPr>
              <a:t> and</a:t>
            </a:r>
            <a:r>
              <a:rPr lang="en-GB" sz="4400" dirty="0">
                <a:latin typeface="Trebuchet MS" panose="020B0603020202020204" pitchFamily="34" charset="0"/>
              </a:rPr>
              <a:t> explores the relevance of technical proficiency in handling data.</a:t>
            </a:r>
          </a:p>
        </p:txBody>
      </p:sp>
      <p:sp>
        <p:nvSpPr>
          <p:cNvPr id="4" name="Slide Number Placeholder 3"/>
          <p:cNvSpPr>
            <a:spLocks noGrp="1"/>
          </p:cNvSpPr>
          <p:nvPr>
            <p:ph type="sldNum" sz="quarter" idx="10"/>
          </p:nvPr>
        </p:nvSpPr>
        <p:spPr/>
        <p:txBody>
          <a:bodyPr/>
          <a:lstStyle/>
          <a:p>
            <a:fld id="{1F989129-181C-4DF4-B897-9EF71E0074B7}" type="slidenum">
              <a:rPr lang="en-GB" smtClean="0"/>
              <a:t>2</a:t>
            </a:fld>
            <a:endParaRPr lang="en-GB"/>
          </a:p>
        </p:txBody>
      </p:sp>
    </p:spTree>
    <p:extLst>
      <p:ext uri="{BB962C8B-B14F-4D97-AF65-F5344CB8AC3E}">
        <p14:creationId xmlns:p14="http://schemas.microsoft.com/office/powerpoint/2010/main" val="3343478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Technologies</a:t>
            </a:r>
            <a:r>
              <a:rPr lang="en-GB" baseline="0" dirty="0">
                <a:latin typeface="Trebuchet MS" panose="020B0603020202020204" pitchFamily="34" charset="0"/>
              </a:rPr>
              <a:t> used in diagnosis are beneficial as they remove errors. This helps to improve the quality of care as diagnostic results are accurate and physicians can prescribe effective medication. Moreover, diagnostic results can be presented in data displays that can be well understood by patients.</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1F989129-181C-4DF4-B897-9EF71E0074B7}" type="slidenum">
              <a:rPr lang="en-GB" smtClean="0"/>
              <a:t>3</a:t>
            </a:fld>
            <a:endParaRPr lang="en-GB"/>
          </a:p>
        </p:txBody>
      </p:sp>
    </p:spTree>
    <p:extLst>
      <p:ext uri="{BB962C8B-B14F-4D97-AF65-F5344CB8AC3E}">
        <p14:creationId xmlns:p14="http://schemas.microsoft.com/office/powerpoint/2010/main" val="987210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Healthcare costs affect many people in society.</a:t>
            </a:r>
            <a:r>
              <a:rPr lang="en-GB" baseline="0" dirty="0">
                <a:latin typeface="Trebuchet MS" panose="020B0603020202020204" pitchFamily="34" charset="0"/>
              </a:rPr>
              <a:t> Technology has led to cheaper diagnostic methods. Technology fosters innovation in medical diagnosis. Accurate decisions can also b made by those involved when technology is involved.</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1F989129-181C-4DF4-B897-9EF71E0074B7}" type="slidenum">
              <a:rPr lang="en-GB" smtClean="0"/>
              <a:t>4</a:t>
            </a:fld>
            <a:endParaRPr lang="en-GB"/>
          </a:p>
        </p:txBody>
      </p:sp>
    </p:spTree>
    <p:extLst>
      <p:ext uri="{BB962C8B-B14F-4D97-AF65-F5344CB8AC3E}">
        <p14:creationId xmlns:p14="http://schemas.microsoft.com/office/powerpoint/2010/main" val="3001119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Some</a:t>
            </a:r>
            <a:r>
              <a:rPr lang="en-GB" baseline="0" dirty="0">
                <a:latin typeface="Trebuchet MS" panose="020B0603020202020204" pitchFamily="34" charset="0"/>
              </a:rPr>
              <a:t> companies have been closed or fined  for offering technologies that are not accurate for diagnosis. In some cases, technology has raised the cost of healthcare as some diagnostic technologies are expensive. Moreover, clinicians need further training to use technologies well.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1F989129-181C-4DF4-B897-9EF71E0074B7}" type="slidenum">
              <a:rPr lang="en-GB" smtClean="0"/>
              <a:t>5</a:t>
            </a:fld>
            <a:endParaRPr lang="en-GB"/>
          </a:p>
        </p:txBody>
      </p:sp>
    </p:spTree>
    <p:extLst>
      <p:ext uri="{BB962C8B-B14F-4D97-AF65-F5344CB8AC3E}">
        <p14:creationId xmlns:p14="http://schemas.microsoft.com/office/powerpoint/2010/main" val="2118391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solidFill>
                  <a:srgbClr val="00B0F0"/>
                </a:solidFill>
                <a:latin typeface="Trebuchet MS" panose="020B0603020202020204" pitchFamily="34" charset="0"/>
              </a:rPr>
              <a:t>Care support Technology avoids</a:t>
            </a:r>
            <a:r>
              <a:rPr lang="en-GB" sz="1200" b="0" baseline="0" dirty="0">
                <a:solidFill>
                  <a:srgbClr val="00B0F0"/>
                </a:solidFill>
                <a:latin typeface="Trebuchet MS" panose="020B0603020202020204" pitchFamily="34" charset="0"/>
              </a:rPr>
              <a:t> errors that can be made by clinicians. It removes medical errors that can harm the patient. The quality of care is improve by proper information sharing.</a:t>
            </a:r>
            <a:endParaRPr lang="en-GB" b="0"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1F989129-181C-4DF4-B897-9EF71E0074B7}" type="slidenum">
              <a:rPr lang="en-GB" smtClean="0"/>
              <a:t>6</a:t>
            </a:fld>
            <a:endParaRPr lang="en-GB"/>
          </a:p>
        </p:txBody>
      </p:sp>
    </p:spTree>
    <p:extLst>
      <p:ext uri="{BB962C8B-B14F-4D97-AF65-F5344CB8AC3E}">
        <p14:creationId xmlns:p14="http://schemas.microsoft.com/office/powerpoint/2010/main" val="31538992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The use of technology to analyse big</a:t>
            </a:r>
            <a:r>
              <a:rPr lang="en-GB" baseline="0" dirty="0">
                <a:latin typeface="Trebuchet MS" panose="020B0603020202020204" pitchFamily="34" charset="0"/>
              </a:rPr>
              <a:t> data showed that Covid-19 was spreading faster in densely populated areas. Technology helped to manage the disease and also to develop vaccines.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1F989129-181C-4DF4-B897-9EF71E0074B7}" type="slidenum">
              <a:rPr lang="en-GB" smtClean="0"/>
              <a:t>7</a:t>
            </a:fld>
            <a:endParaRPr lang="en-GB"/>
          </a:p>
        </p:txBody>
      </p:sp>
    </p:spTree>
    <p:extLst>
      <p:ext uri="{BB962C8B-B14F-4D97-AF65-F5344CB8AC3E}">
        <p14:creationId xmlns:p14="http://schemas.microsoft.com/office/powerpoint/2010/main" val="1743262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This improved health of patients</a:t>
            </a:r>
            <a:r>
              <a:rPr lang="en-GB" baseline="0" dirty="0">
                <a:latin typeface="Trebuchet MS" panose="020B0603020202020204" pitchFamily="34" charset="0"/>
              </a:rPr>
              <a:t> that could not get to hospitals. The fear of the disease made patients and people with existing conditions such as diabetes unable to physically get to health centres. Technology made it easier for such people to get healthcare services remotely.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1F989129-181C-4DF4-B897-9EF71E0074B7}" type="slidenum">
              <a:rPr lang="en-GB" smtClean="0"/>
              <a:t>8</a:t>
            </a:fld>
            <a:endParaRPr lang="en-GB"/>
          </a:p>
        </p:txBody>
      </p:sp>
    </p:spTree>
    <p:extLst>
      <p:ext uri="{BB962C8B-B14F-4D97-AF65-F5344CB8AC3E}">
        <p14:creationId xmlns:p14="http://schemas.microsoft.com/office/powerpoint/2010/main" val="15256205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Technology streamlines</a:t>
            </a:r>
            <a:r>
              <a:rPr lang="en-GB" baseline="0" dirty="0">
                <a:latin typeface="Trebuchet MS" panose="020B0603020202020204" pitchFamily="34" charset="0"/>
              </a:rPr>
              <a:t> workflow by automating mundane tasks and minimizing physical workload. Health Record Systems ensure that data on patients is reliable and readily available. Technology ensures that time is well planned and managed for better and quality care.</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1F989129-181C-4DF4-B897-9EF71E0074B7}" type="slidenum">
              <a:rPr lang="en-GB" smtClean="0"/>
              <a:t>9</a:t>
            </a:fld>
            <a:endParaRPr lang="en-GB"/>
          </a:p>
        </p:txBody>
      </p:sp>
    </p:spTree>
    <p:extLst>
      <p:ext uri="{BB962C8B-B14F-4D97-AF65-F5344CB8AC3E}">
        <p14:creationId xmlns:p14="http://schemas.microsoft.com/office/powerpoint/2010/main" val="4674309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Trebuchet MS" panose="020B0603020202020204" pitchFamily="34" charset="0"/>
              </a:rPr>
              <a:t>Interactive personal health records satisfy patients</a:t>
            </a:r>
            <a:r>
              <a:rPr lang="en-GB" sz="1200" baseline="0" dirty="0">
                <a:latin typeface="Trebuchet MS" panose="020B0603020202020204" pitchFamily="34" charset="0"/>
              </a:rPr>
              <a:t> as they can get information for their own condition and enter data into the system to be received by physicians. </a:t>
            </a:r>
            <a:r>
              <a:rPr lang="en-GB" sz="1200" baseline="0" dirty="0" err="1">
                <a:latin typeface="Trebuchet MS" panose="020B0603020202020204" pitchFamily="34" charset="0"/>
              </a:rPr>
              <a:t>T</a:t>
            </a:r>
            <a:r>
              <a:rPr lang="en-GB" sz="1200" dirty="0" err="1">
                <a:latin typeface="Trebuchet MS" panose="020B0603020202020204" pitchFamily="34" charset="0"/>
              </a:rPr>
              <a:t>elehealth</a:t>
            </a:r>
            <a:r>
              <a:rPr lang="en-GB" sz="1200" dirty="0">
                <a:latin typeface="Trebuchet MS" panose="020B0603020202020204" pitchFamily="34" charset="0"/>
              </a:rPr>
              <a:t> technologies allow healthcare</a:t>
            </a:r>
            <a:r>
              <a:rPr lang="en-GB" sz="1200" baseline="0" dirty="0">
                <a:latin typeface="Trebuchet MS" panose="020B0603020202020204" pitchFamily="34" charset="0"/>
              </a:rPr>
              <a:t> administrators to </a:t>
            </a:r>
            <a:r>
              <a:rPr lang="en-GB" sz="1200" b="0" i="0" kern="1200" dirty="0">
                <a:solidFill>
                  <a:schemeClr val="tx1"/>
                </a:solidFill>
                <a:effectLst/>
                <a:latin typeface="Trebuchet MS" panose="020B0603020202020204" pitchFamily="34" charset="0"/>
                <a:ea typeface="+mn-ea"/>
                <a:cs typeface="+mn-cs"/>
              </a:rPr>
              <a:t>deliver medical education, information, and treatment from a distance</a:t>
            </a:r>
            <a:r>
              <a:rPr lang="en-GB" sz="1200" baseline="0" dirty="0">
                <a:latin typeface="Trebuchet MS" panose="020B0603020202020204" pitchFamily="34" charset="0"/>
              </a:rPr>
              <a:t>. This improve access to healthcare. CPOE allow physicians and other care givers to enter medical orders into a networked system that can be accessed by others within the system.</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1F989129-181C-4DF4-B897-9EF71E0074B7}" type="slidenum">
              <a:rPr lang="en-GB" smtClean="0"/>
              <a:t>10</a:t>
            </a:fld>
            <a:endParaRPr lang="en-GB"/>
          </a:p>
        </p:txBody>
      </p:sp>
    </p:spTree>
    <p:extLst>
      <p:ext uri="{BB962C8B-B14F-4D97-AF65-F5344CB8AC3E}">
        <p14:creationId xmlns:p14="http://schemas.microsoft.com/office/powerpoint/2010/main" val="241282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tx1"/>
                </a:solidFill>
                <a:latin typeface="Trebuchet MS" panose="020B0603020202020204" pitchFamily="34" charset="0"/>
              </a:rPr>
              <a:t>It is important</a:t>
            </a:r>
            <a:r>
              <a:rPr lang="en-GB" baseline="0" dirty="0">
                <a:solidFill>
                  <a:schemeClr val="tx1"/>
                </a:solidFill>
                <a:latin typeface="Trebuchet MS" panose="020B0603020202020204" pitchFamily="34" charset="0"/>
              </a:rPr>
              <a:t> for healthcare worker to develop </a:t>
            </a:r>
            <a:r>
              <a:rPr lang="en-GB" sz="1200" b="0" dirty="0">
                <a:solidFill>
                  <a:schemeClr val="tx1"/>
                </a:solidFill>
                <a:latin typeface="Trebuchet MS" panose="020B0603020202020204" pitchFamily="34" charset="0"/>
              </a:rPr>
              <a:t>technical proficiency for data and information handling as it ensures that they translate data well to offer accurate care for patients. It also informs the decisions and outcomes of healthcare research. </a:t>
            </a:r>
            <a:endParaRPr lang="en-GB" b="0" dirty="0">
              <a:solidFill>
                <a:schemeClr val="tx1"/>
              </a:solidFill>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1F989129-181C-4DF4-B897-9EF71E0074B7}" type="slidenum">
              <a:rPr lang="en-GB" smtClean="0"/>
              <a:t>11</a:t>
            </a:fld>
            <a:endParaRPr lang="en-GB"/>
          </a:p>
        </p:txBody>
      </p:sp>
    </p:spTree>
    <p:extLst>
      <p:ext uri="{BB962C8B-B14F-4D97-AF65-F5344CB8AC3E}">
        <p14:creationId xmlns:p14="http://schemas.microsoft.com/office/powerpoint/2010/main" val="23611009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Digital</a:t>
            </a:r>
            <a:r>
              <a:rPr lang="en-GB" baseline="0" dirty="0">
                <a:latin typeface="Trebuchet MS" panose="020B0603020202020204" pitchFamily="34" charset="0"/>
              </a:rPr>
              <a:t> communication ensure that patients can understand their health information as tools such as charts are used. It also enhances flexibility in accessing healthcare services. However, it increases the risk of misinterpretation of information, manipulation of identity, and breaching of personal data.</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1F989129-181C-4DF4-B897-9EF71E0074B7}" type="slidenum">
              <a:rPr lang="en-GB" smtClean="0"/>
              <a:t>12</a:t>
            </a:fld>
            <a:endParaRPr lang="en-GB"/>
          </a:p>
        </p:txBody>
      </p:sp>
    </p:spTree>
    <p:extLst>
      <p:ext uri="{BB962C8B-B14F-4D97-AF65-F5344CB8AC3E}">
        <p14:creationId xmlns:p14="http://schemas.microsoft.com/office/powerpoint/2010/main" val="29170670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With technology,</a:t>
            </a:r>
            <a:r>
              <a:rPr lang="en-GB" baseline="0" dirty="0">
                <a:latin typeface="Trebuchet MS" panose="020B0603020202020204" pitchFamily="34" charset="0"/>
              </a:rPr>
              <a:t> collaboration is made easy. Other people can also take part in the treatment of the patient.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1F989129-181C-4DF4-B897-9EF71E0074B7}" type="slidenum">
              <a:rPr lang="en-GB" smtClean="0"/>
              <a:t>13</a:t>
            </a:fld>
            <a:endParaRPr lang="en-GB"/>
          </a:p>
        </p:txBody>
      </p:sp>
    </p:spTree>
    <p:extLst>
      <p:ext uri="{BB962C8B-B14F-4D97-AF65-F5344CB8AC3E}">
        <p14:creationId xmlns:p14="http://schemas.microsoft.com/office/powerpoint/2010/main" val="20129366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Trebuchet MS" panose="020B0603020202020204" pitchFamily="34" charset="0"/>
              </a:rPr>
              <a:t>Healthcare workers use technology</a:t>
            </a:r>
            <a:r>
              <a:rPr lang="en-GB" sz="1200" baseline="0" dirty="0">
                <a:latin typeface="Trebuchet MS" panose="020B0603020202020204" pitchFamily="34" charset="0"/>
              </a:rPr>
              <a:t> for their development through training. Videos and computers are used to train healthcare workers and this helps them to develop in their careers.</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1F989129-181C-4DF4-B897-9EF71E0074B7}" type="slidenum">
              <a:rPr lang="en-GB" smtClean="0"/>
              <a:t>14</a:t>
            </a:fld>
            <a:endParaRPr lang="en-GB"/>
          </a:p>
        </p:txBody>
      </p:sp>
    </p:spTree>
    <p:extLst>
      <p:ext uri="{BB962C8B-B14F-4D97-AF65-F5344CB8AC3E}">
        <p14:creationId xmlns:p14="http://schemas.microsoft.com/office/powerpoint/2010/main" val="25018606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By gaining new skills and knowledge through technology, healthcare employees develop in their career. Getting</a:t>
            </a:r>
            <a:r>
              <a:rPr lang="en-GB" baseline="0" dirty="0">
                <a:latin typeface="Trebuchet MS" panose="020B0603020202020204" pitchFamily="34" charset="0"/>
              </a:rPr>
              <a:t> education through e-learning increase chances of promotions.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1F989129-181C-4DF4-B897-9EF71E0074B7}" type="slidenum">
              <a:rPr lang="en-GB" smtClean="0"/>
              <a:t>15</a:t>
            </a:fld>
            <a:endParaRPr lang="en-GB"/>
          </a:p>
        </p:txBody>
      </p:sp>
    </p:spTree>
    <p:extLst>
      <p:ext uri="{BB962C8B-B14F-4D97-AF65-F5344CB8AC3E}">
        <p14:creationId xmlns:p14="http://schemas.microsoft.com/office/powerpoint/2010/main" val="3096930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1F989129-181C-4DF4-B897-9EF71E0074B7}" type="slidenum">
              <a:rPr lang="en-GB" smtClean="0"/>
              <a:t>16</a:t>
            </a:fld>
            <a:endParaRPr lang="en-GB"/>
          </a:p>
        </p:txBody>
      </p:sp>
    </p:spTree>
    <p:extLst>
      <p:ext uri="{BB962C8B-B14F-4D97-AF65-F5344CB8AC3E}">
        <p14:creationId xmlns:p14="http://schemas.microsoft.com/office/powerpoint/2010/main" val="23371035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1F989129-181C-4DF4-B897-9EF71E0074B7}" type="slidenum">
              <a:rPr lang="en-GB" smtClean="0"/>
              <a:t>17</a:t>
            </a:fld>
            <a:endParaRPr lang="en-GB"/>
          </a:p>
        </p:txBody>
      </p:sp>
    </p:spTree>
    <p:extLst>
      <p:ext uri="{BB962C8B-B14F-4D97-AF65-F5344CB8AC3E}">
        <p14:creationId xmlns:p14="http://schemas.microsoft.com/office/powerpoint/2010/main" val="3994518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281A64B-23C7-4F5B-888F-3A17E222C74B}" type="datetimeFigureOut">
              <a:rPr lang="en-GB" smtClean="0"/>
              <a:t>14/04/2023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256260-74F0-4C9E-9CBB-2B57D3D00985}" type="slidenum">
              <a:rPr lang="en-GB" smtClean="0"/>
              <a:t>‹#›</a:t>
            </a:fld>
            <a:endParaRPr lang="en-GB"/>
          </a:p>
        </p:txBody>
      </p:sp>
    </p:spTree>
    <p:extLst>
      <p:ext uri="{BB962C8B-B14F-4D97-AF65-F5344CB8AC3E}">
        <p14:creationId xmlns:p14="http://schemas.microsoft.com/office/powerpoint/2010/main" val="4020006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81A64B-23C7-4F5B-888F-3A17E222C74B}" type="datetimeFigureOut">
              <a:rPr lang="en-GB" smtClean="0"/>
              <a:t>14/04/2023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256260-74F0-4C9E-9CBB-2B57D3D00985}" type="slidenum">
              <a:rPr lang="en-GB" smtClean="0"/>
              <a:t>‹#›</a:t>
            </a:fld>
            <a:endParaRPr lang="en-GB"/>
          </a:p>
        </p:txBody>
      </p:sp>
    </p:spTree>
    <p:extLst>
      <p:ext uri="{BB962C8B-B14F-4D97-AF65-F5344CB8AC3E}">
        <p14:creationId xmlns:p14="http://schemas.microsoft.com/office/powerpoint/2010/main" val="3724828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281A64B-23C7-4F5B-888F-3A17E222C74B}" type="datetimeFigureOut">
              <a:rPr lang="en-GB" smtClean="0"/>
              <a:t>14/04/2023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256260-74F0-4C9E-9CBB-2B57D3D00985}" type="slidenum">
              <a:rPr lang="en-GB" smtClean="0"/>
              <a:t>‹#›</a:t>
            </a:fld>
            <a:endParaRPr lang="en-GB"/>
          </a:p>
        </p:txBody>
      </p:sp>
    </p:spTree>
    <p:extLst>
      <p:ext uri="{BB962C8B-B14F-4D97-AF65-F5344CB8AC3E}">
        <p14:creationId xmlns:p14="http://schemas.microsoft.com/office/powerpoint/2010/main" val="3653856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281A64B-23C7-4F5B-888F-3A17E222C74B}" type="datetimeFigureOut">
              <a:rPr lang="en-GB" smtClean="0"/>
              <a:t>14/04/2023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256260-74F0-4C9E-9CBB-2B57D3D00985}" type="slidenum">
              <a:rPr lang="en-GB" smtClean="0"/>
              <a:t>‹#›</a:t>
            </a:fld>
            <a:endParaRPr lang="en-GB"/>
          </a:p>
        </p:txBody>
      </p:sp>
    </p:spTree>
    <p:extLst>
      <p:ext uri="{BB962C8B-B14F-4D97-AF65-F5344CB8AC3E}">
        <p14:creationId xmlns:p14="http://schemas.microsoft.com/office/powerpoint/2010/main" val="3866945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281A64B-23C7-4F5B-888F-3A17E222C74B}" type="datetimeFigureOut">
              <a:rPr lang="en-GB" smtClean="0"/>
              <a:t>14/04/2023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256260-74F0-4C9E-9CBB-2B57D3D00985}" type="slidenum">
              <a:rPr lang="en-GB" smtClean="0"/>
              <a:t>‹#›</a:t>
            </a:fld>
            <a:endParaRPr lang="en-GB"/>
          </a:p>
        </p:txBody>
      </p:sp>
    </p:spTree>
    <p:extLst>
      <p:ext uri="{BB962C8B-B14F-4D97-AF65-F5344CB8AC3E}">
        <p14:creationId xmlns:p14="http://schemas.microsoft.com/office/powerpoint/2010/main" val="3587041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281A64B-23C7-4F5B-888F-3A17E222C74B}" type="datetimeFigureOut">
              <a:rPr lang="en-GB" smtClean="0"/>
              <a:t>14/04/2023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256260-74F0-4C9E-9CBB-2B57D3D00985}" type="slidenum">
              <a:rPr lang="en-GB" smtClean="0"/>
              <a:t>‹#›</a:t>
            </a:fld>
            <a:endParaRPr lang="en-GB"/>
          </a:p>
        </p:txBody>
      </p:sp>
    </p:spTree>
    <p:extLst>
      <p:ext uri="{BB962C8B-B14F-4D97-AF65-F5344CB8AC3E}">
        <p14:creationId xmlns:p14="http://schemas.microsoft.com/office/powerpoint/2010/main" val="69760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81A64B-23C7-4F5B-888F-3A17E222C74B}" type="datetimeFigureOut">
              <a:rPr lang="en-GB" smtClean="0"/>
              <a:t>14/04/2023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256260-74F0-4C9E-9CBB-2B57D3D00985}" type="slidenum">
              <a:rPr lang="en-GB" smtClean="0"/>
              <a:t>‹#›</a:t>
            </a:fld>
            <a:endParaRPr lang="en-GB"/>
          </a:p>
        </p:txBody>
      </p:sp>
    </p:spTree>
    <p:extLst>
      <p:ext uri="{BB962C8B-B14F-4D97-AF65-F5344CB8AC3E}">
        <p14:creationId xmlns:p14="http://schemas.microsoft.com/office/powerpoint/2010/main" val="42199163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281A64B-23C7-4F5B-888F-3A17E222C74B}" type="datetimeFigureOut">
              <a:rPr lang="en-GB" smtClean="0"/>
              <a:t>14/04/2023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256260-74F0-4C9E-9CBB-2B57D3D00985}" type="slidenum">
              <a:rPr lang="en-GB" smtClean="0"/>
              <a:t>‹#›</a:t>
            </a:fld>
            <a:endParaRPr lang="en-GB"/>
          </a:p>
        </p:txBody>
      </p:sp>
    </p:spTree>
    <p:extLst>
      <p:ext uri="{BB962C8B-B14F-4D97-AF65-F5344CB8AC3E}">
        <p14:creationId xmlns:p14="http://schemas.microsoft.com/office/powerpoint/2010/main" val="1286003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281A64B-23C7-4F5B-888F-3A17E222C74B}" type="datetimeFigureOut">
              <a:rPr lang="en-GB" smtClean="0"/>
              <a:t>14/04/2023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256260-74F0-4C9E-9CBB-2B57D3D00985}" type="slidenum">
              <a:rPr lang="en-GB" smtClean="0"/>
              <a:t>‹#›</a:t>
            </a:fld>
            <a:endParaRPr lang="en-GB"/>
          </a:p>
        </p:txBody>
      </p:sp>
    </p:spTree>
    <p:extLst>
      <p:ext uri="{BB962C8B-B14F-4D97-AF65-F5344CB8AC3E}">
        <p14:creationId xmlns:p14="http://schemas.microsoft.com/office/powerpoint/2010/main" val="2146899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81A64B-23C7-4F5B-888F-3A17E222C74B}" type="datetimeFigureOut">
              <a:rPr lang="en-GB" smtClean="0"/>
              <a:t>14/04/2023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256260-74F0-4C9E-9CBB-2B57D3D00985}" type="slidenum">
              <a:rPr lang="en-GB" smtClean="0"/>
              <a:t>‹#›</a:t>
            </a:fld>
            <a:endParaRPr lang="en-GB"/>
          </a:p>
        </p:txBody>
      </p:sp>
    </p:spTree>
    <p:extLst>
      <p:ext uri="{BB962C8B-B14F-4D97-AF65-F5344CB8AC3E}">
        <p14:creationId xmlns:p14="http://schemas.microsoft.com/office/powerpoint/2010/main" val="1297672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81A64B-23C7-4F5B-888F-3A17E222C74B}" type="datetimeFigureOut">
              <a:rPr lang="en-GB" smtClean="0"/>
              <a:t>14/04/2023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256260-74F0-4C9E-9CBB-2B57D3D00985}" type="slidenum">
              <a:rPr lang="en-GB" smtClean="0"/>
              <a:t>‹#›</a:t>
            </a:fld>
            <a:endParaRPr lang="en-GB"/>
          </a:p>
        </p:txBody>
      </p:sp>
    </p:spTree>
    <p:extLst>
      <p:ext uri="{BB962C8B-B14F-4D97-AF65-F5344CB8AC3E}">
        <p14:creationId xmlns:p14="http://schemas.microsoft.com/office/powerpoint/2010/main" val="3837727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81A64B-23C7-4F5B-888F-3A17E222C74B}" type="datetimeFigureOut">
              <a:rPr lang="en-GB" smtClean="0"/>
              <a:t>14/04/2023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256260-74F0-4C9E-9CBB-2B57D3D00985}" type="slidenum">
              <a:rPr lang="en-GB" smtClean="0"/>
              <a:t>‹#›</a:t>
            </a:fld>
            <a:endParaRPr lang="en-GB"/>
          </a:p>
        </p:txBody>
      </p:sp>
    </p:spTree>
    <p:extLst>
      <p:ext uri="{BB962C8B-B14F-4D97-AF65-F5344CB8AC3E}">
        <p14:creationId xmlns:p14="http://schemas.microsoft.com/office/powerpoint/2010/main" val="2475226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1100" y="1227798"/>
            <a:ext cx="9829800" cy="2396603"/>
          </a:xfrm>
        </p:spPr>
        <p:txBody>
          <a:bodyPr>
            <a:normAutofit fontScale="90000"/>
          </a:bodyPr>
          <a:lstStyle/>
          <a:p>
            <a:r>
              <a:rPr lang="en-GB" sz="3400" dirty="0">
                <a:solidFill>
                  <a:schemeClr val="accent1">
                    <a:lumMod val="75000"/>
                  </a:schemeClr>
                </a:solidFill>
                <a:latin typeface="Trebuchet MS" panose="020B0603020202020204" pitchFamily="34" charset="0"/>
              </a:rPr>
              <a:t>Certificate of Higher Education in Health and Social Care </a:t>
            </a:r>
            <a:br>
              <a:rPr lang="en-GB" sz="3400" dirty="0">
                <a:solidFill>
                  <a:schemeClr val="accent1">
                    <a:lumMod val="75000"/>
                  </a:schemeClr>
                </a:solidFill>
                <a:latin typeface="Trebuchet MS" panose="020B0603020202020204" pitchFamily="34" charset="0"/>
              </a:rPr>
            </a:br>
            <a:r>
              <a:rPr lang="en-GB" sz="3400" i="1" dirty="0">
                <a:solidFill>
                  <a:schemeClr val="tx2"/>
                </a:solidFill>
                <a:latin typeface="Trebuchet MS" panose="020B0603020202020204" pitchFamily="34" charset="0"/>
              </a:rPr>
              <a:t>Digital Skills and Research Methods </a:t>
            </a:r>
            <a:br>
              <a:rPr lang="en-GB" sz="3400" dirty="0">
                <a:solidFill>
                  <a:schemeClr val="tx2"/>
                </a:solidFill>
                <a:latin typeface="Trebuchet MS" panose="020B0603020202020204" pitchFamily="34" charset="0"/>
              </a:rPr>
            </a:br>
            <a:r>
              <a:rPr lang="en-GB" sz="3400" dirty="0">
                <a:solidFill>
                  <a:schemeClr val="tx2"/>
                </a:solidFill>
                <a:latin typeface="Trebuchet MS" panose="020B0603020202020204" pitchFamily="34" charset="0"/>
              </a:rPr>
              <a:t>- LCHS4002 -</a:t>
            </a:r>
            <a:br>
              <a:rPr lang="en-GB" sz="3400" dirty="0">
                <a:solidFill>
                  <a:schemeClr val="tx2"/>
                </a:solidFill>
                <a:latin typeface="Trebuchet MS" panose="020B0603020202020204" pitchFamily="34" charset="0"/>
              </a:rPr>
            </a:br>
            <a:r>
              <a:rPr lang="en-GB" sz="3400" dirty="0">
                <a:solidFill>
                  <a:schemeClr val="tx2"/>
                </a:solidFill>
                <a:latin typeface="Trebuchet MS" panose="020B0603020202020204" pitchFamily="34" charset="0"/>
              </a:rPr>
              <a:t>Samuel </a:t>
            </a:r>
            <a:r>
              <a:rPr lang="en-GB" sz="3400" dirty="0" err="1">
                <a:solidFill>
                  <a:schemeClr val="tx2"/>
                </a:solidFill>
                <a:latin typeface="Trebuchet MS" panose="020B0603020202020204" pitchFamily="34" charset="0"/>
              </a:rPr>
              <a:t>Abah</a:t>
            </a:r>
            <a:r>
              <a:rPr lang="en-GB" sz="3400" dirty="0">
                <a:solidFill>
                  <a:schemeClr val="tx2"/>
                </a:solidFill>
                <a:latin typeface="Trebuchet MS" panose="020B0603020202020204" pitchFamily="34" charset="0"/>
              </a:rPr>
              <a:t> </a:t>
            </a:r>
            <a:br>
              <a:rPr lang="en-GB" sz="3400" b="1" dirty="0">
                <a:solidFill>
                  <a:srgbClr val="00B0F0"/>
                </a:solidFill>
                <a:latin typeface="Trebuchet MS" panose="020B0603020202020204" pitchFamily="34" charset="0"/>
              </a:rPr>
            </a:br>
            <a:endParaRPr lang="en-GB" sz="3400" b="1" dirty="0">
              <a:solidFill>
                <a:srgbClr val="00B0F0"/>
              </a:solidFill>
              <a:latin typeface="Trebuchet MS" panose="020B0603020202020204" pitchFamily="34" charset="0"/>
            </a:endParaRPr>
          </a:p>
        </p:txBody>
      </p:sp>
      <p:sp>
        <p:nvSpPr>
          <p:cNvPr id="4" name="Slide Number Placeholder 3"/>
          <p:cNvSpPr>
            <a:spLocks noGrp="1"/>
          </p:cNvSpPr>
          <p:nvPr>
            <p:ph type="sldNum" sz="quarter" idx="12"/>
          </p:nvPr>
        </p:nvSpPr>
        <p:spPr/>
        <p:txBody>
          <a:bodyPr/>
          <a:lstStyle/>
          <a:p>
            <a:fld id="{32E0C421-4289-4EEA-9DCB-262C9EB9C13A}" type="slidenum">
              <a:rPr lang="en-GB" smtClean="0"/>
              <a:t>1</a:t>
            </a:fld>
            <a:endParaRPr lang="en-GB"/>
          </a:p>
        </p:txBody>
      </p:sp>
      <p:sp>
        <p:nvSpPr>
          <p:cNvPr id="6" name="Subtitle 5">
            <a:extLst>
              <a:ext uri="{FF2B5EF4-FFF2-40B4-BE49-F238E27FC236}">
                <a16:creationId xmlns:a16="http://schemas.microsoft.com/office/drawing/2014/main" id="{9858FCE7-3BE0-5316-B0D7-4CE444FA7659}"/>
              </a:ext>
            </a:extLst>
          </p:cNvPr>
          <p:cNvSpPr>
            <a:spLocks noGrp="1"/>
          </p:cNvSpPr>
          <p:nvPr>
            <p:ph type="subTitle" idx="1"/>
          </p:nvPr>
        </p:nvSpPr>
        <p:spPr>
          <a:xfrm>
            <a:off x="-1272210" y="4077145"/>
            <a:ext cx="5579165" cy="1553057"/>
          </a:xfrm>
        </p:spPr>
        <p:txBody>
          <a:bodyPr>
            <a:normAutofit/>
          </a:bodyPr>
          <a:lstStyle/>
          <a:p>
            <a:r>
              <a:rPr lang="en-GB" dirty="0"/>
              <a:t>Student’s Name : </a:t>
            </a:r>
          </a:p>
          <a:p>
            <a:endParaRPr lang="en-GB" dirty="0"/>
          </a:p>
        </p:txBody>
      </p:sp>
      <p:sp>
        <p:nvSpPr>
          <p:cNvPr id="7" name="TextBox 6">
            <a:extLst>
              <a:ext uri="{FF2B5EF4-FFF2-40B4-BE49-F238E27FC236}">
                <a16:creationId xmlns:a16="http://schemas.microsoft.com/office/drawing/2014/main" id="{B89605F8-E5ED-5C63-270F-D1D6198CAB1D}"/>
              </a:ext>
            </a:extLst>
          </p:cNvPr>
          <p:cNvSpPr txBox="1"/>
          <p:nvPr/>
        </p:nvSpPr>
        <p:spPr>
          <a:xfrm>
            <a:off x="424069" y="4691269"/>
            <a:ext cx="4068417" cy="1323439"/>
          </a:xfrm>
          <a:prstGeom prst="rect">
            <a:avLst/>
          </a:prstGeom>
          <a:noFill/>
        </p:spPr>
        <p:txBody>
          <a:bodyPr wrap="square" rtlCol="0">
            <a:spAutoFit/>
          </a:bodyPr>
          <a:lstStyle/>
          <a:p>
            <a:r>
              <a:rPr lang="en-GB" sz="2000" dirty="0">
                <a:latin typeface="+mj-lt"/>
              </a:rPr>
              <a:t>1. </a:t>
            </a:r>
            <a:r>
              <a:rPr lang="en-GB" sz="2000" dirty="0" err="1">
                <a:latin typeface="+mj-lt"/>
              </a:rPr>
              <a:t>Andra</a:t>
            </a:r>
            <a:r>
              <a:rPr lang="en-GB" sz="2000" dirty="0">
                <a:latin typeface="+mj-lt"/>
              </a:rPr>
              <a:t> Isabela Dinu </a:t>
            </a:r>
          </a:p>
          <a:p>
            <a:r>
              <a:rPr lang="en-GB" sz="2000" dirty="0">
                <a:latin typeface="+mj-lt"/>
              </a:rPr>
              <a:t>2. Abdul Hay Syed </a:t>
            </a:r>
          </a:p>
          <a:p>
            <a:r>
              <a:rPr lang="en-GB" sz="2000" dirty="0">
                <a:latin typeface="+mj-lt"/>
              </a:rPr>
              <a:t>3.Albert Junior </a:t>
            </a:r>
            <a:r>
              <a:rPr lang="en-GB" sz="2000" dirty="0" err="1">
                <a:latin typeface="+mj-lt"/>
              </a:rPr>
              <a:t>Mahoi</a:t>
            </a:r>
            <a:endParaRPr lang="en-GB" sz="2000" dirty="0">
              <a:latin typeface="+mj-lt"/>
            </a:endParaRPr>
          </a:p>
          <a:p>
            <a:r>
              <a:rPr lang="en-GB" sz="2000" dirty="0">
                <a:latin typeface="+mj-lt"/>
              </a:rPr>
              <a:t>4. Alina Teodora Munteanu </a:t>
            </a:r>
          </a:p>
        </p:txBody>
      </p:sp>
      <p:sp>
        <p:nvSpPr>
          <p:cNvPr id="8" name="TextBox 7">
            <a:extLst>
              <a:ext uri="{FF2B5EF4-FFF2-40B4-BE49-F238E27FC236}">
                <a16:creationId xmlns:a16="http://schemas.microsoft.com/office/drawing/2014/main" id="{7361B8A5-1BF8-1C28-D1A4-CDF1566451FD}"/>
              </a:ext>
            </a:extLst>
          </p:cNvPr>
          <p:cNvSpPr txBox="1"/>
          <p:nvPr/>
        </p:nvSpPr>
        <p:spPr>
          <a:xfrm>
            <a:off x="5380382" y="3927002"/>
            <a:ext cx="2605393" cy="461665"/>
          </a:xfrm>
          <a:prstGeom prst="rect">
            <a:avLst/>
          </a:prstGeom>
          <a:noFill/>
        </p:spPr>
        <p:txBody>
          <a:bodyPr wrap="none" rtlCol="0">
            <a:spAutoFit/>
          </a:bodyPr>
          <a:lstStyle/>
          <a:p>
            <a:r>
              <a:rPr lang="en-GB" sz="2400" dirty="0"/>
              <a:t>Student’s Number: </a:t>
            </a:r>
          </a:p>
        </p:txBody>
      </p:sp>
      <p:sp>
        <p:nvSpPr>
          <p:cNvPr id="9" name="TextBox 8">
            <a:extLst>
              <a:ext uri="{FF2B5EF4-FFF2-40B4-BE49-F238E27FC236}">
                <a16:creationId xmlns:a16="http://schemas.microsoft.com/office/drawing/2014/main" id="{CA134EDF-0059-7932-21E7-C7469725F38C}"/>
              </a:ext>
            </a:extLst>
          </p:cNvPr>
          <p:cNvSpPr txBox="1"/>
          <p:nvPr/>
        </p:nvSpPr>
        <p:spPr>
          <a:xfrm>
            <a:off x="5862844" y="4691269"/>
            <a:ext cx="1093569" cy="1600438"/>
          </a:xfrm>
          <a:prstGeom prst="rect">
            <a:avLst/>
          </a:prstGeom>
          <a:noFill/>
        </p:spPr>
        <p:txBody>
          <a:bodyPr wrap="none" rtlCol="0">
            <a:spAutoFit/>
          </a:bodyPr>
          <a:lstStyle/>
          <a:p>
            <a:r>
              <a:rPr lang="en-GB" sz="2000" i="1" dirty="0">
                <a:latin typeface="+mj-lt"/>
              </a:rPr>
              <a:t>2237476</a:t>
            </a:r>
          </a:p>
          <a:p>
            <a:r>
              <a:rPr lang="en-GB" sz="2000" i="1" dirty="0">
                <a:latin typeface="+mj-lt"/>
              </a:rPr>
              <a:t>2229681</a:t>
            </a:r>
          </a:p>
          <a:p>
            <a:r>
              <a:rPr lang="en-GB" sz="2000" i="1" dirty="0">
                <a:latin typeface="+mj-lt"/>
              </a:rPr>
              <a:t>2235245</a:t>
            </a:r>
          </a:p>
          <a:p>
            <a:r>
              <a:rPr lang="en-GB" sz="2000" i="1" dirty="0">
                <a:latin typeface="+mj-lt"/>
              </a:rPr>
              <a:t>2233644</a:t>
            </a:r>
          </a:p>
          <a:p>
            <a:endParaRPr lang="en-GB" dirty="0"/>
          </a:p>
        </p:txBody>
      </p:sp>
    </p:spTree>
    <p:extLst>
      <p:ext uri="{BB962C8B-B14F-4D97-AF65-F5344CB8AC3E}">
        <p14:creationId xmlns:p14="http://schemas.microsoft.com/office/powerpoint/2010/main" val="2456038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p:cNvSpPr>
            <a:spLocks noGrp="1"/>
          </p:cNvSpPr>
          <p:nvPr>
            <p:ph type="title"/>
          </p:nvPr>
        </p:nvSpPr>
        <p:spPr>
          <a:xfrm>
            <a:off x="382506" y="226104"/>
            <a:ext cx="8960277" cy="660997"/>
          </a:xfrm>
        </p:spPr>
        <p:txBody>
          <a:bodyPr>
            <a:normAutofit/>
          </a:bodyPr>
          <a:lstStyle/>
          <a:p>
            <a:r>
              <a:rPr lang="en-GB" sz="3200" b="1" dirty="0">
                <a:solidFill>
                  <a:srgbClr val="00B0F0"/>
                </a:solidFill>
                <a:latin typeface="Trebuchet MS" panose="020B0603020202020204" pitchFamily="34" charset="0"/>
              </a:rPr>
              <a:t>Introduction</a:t>
            </a:r>
          </a:p>
        </p:txBody>
      </p:sp>
      <p:sp>
        <p:nvSpPr>
          <p:cNvPr id="12"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2</a:t>
            </a:fld>
            <a:endParaRPr lang="en-GB" sz="2000">
              <a:latin typeface="Trebuchet MS" panose="020B0603020202020204" pitchFamily="34" charset="0"/>
            </a:endParaRPr>
          </a:p>
        </p:txBody>
      </p:sp>
      <p:pic>
        <p:nvPicPr>
          <p:cNvPr id="2" name="Picture 1"/>
          <p:cNvPicPr>
            <a:picLocks noChangeAspect="1"/>
          </p:cNvPicPr>
          <p:nvPr/>
        </p:nvPicPr>
        <p:blipFill>
          <a:blip r:embed="rId3"/>
          <a:stretch>
            <a:fillRect/>
          </a:stretch>
        </p:blipFill>
        <p:spPr>
          <a:xfrm>
            <a:off x="382506" y="1272209"/>
            <a:ext cx="4593353" cy="3674682"/>
          </a:xfrm>
          <a:prstGeom prst="rect">
            <a:avLst/>
          </a:prstGeom>
        </p:spPr>
      </p:pic>
      <p:sp>
        <p:nvSpPr>
          <p:cNvPr id="10" name="Content Placeholder 2"/>
          <p:cNvSpPr>
            <a:spLocks noGrp="1"/>
          </p:cNvSpPr>
          <p:nvPr>
            <p:ph idx="1"/>
          </p:nvPr>
        </p:nvSpPr>
        <p:spPr>
          <a:xfrm>
            <a:off x="5179510" y="1107213"/>
            <a:ext cx="6294034" cy="4682908"/>
          </a:xfrm>
        </p:spPr>
        <p:txBody>
          <a:bodyPr>
            <a:normAutofit lnSpcReduction="10000"/>
          </a:bodyPr>
          <a:lstStyle/>
          <a:p>
            <a:pPr algn="just">
              <a:buClr>
                <a:srgbClr val="00B0F0"/>
              </a:buClr>
              <a:buFont typeface="Wingdings" panose="05000000000000000000" pitchFamily="2" charset="2"/>
              <a:buChar char="§"/>
            </a:pPr>
            <a:r>
              <a:rPr lang="en-GB" sz="2400" dirty="0">
                <a:latin typeface="Trebuchet MS" panose="020B0603020202020204" pitchFamily="34" charset="0"/>
              </a:rPr>
              <a:t>This presentation seeks to explore the use of technology in the healthcare sector.</a:t>
            </a:r>
          </a:p>
          <a:p>
            <a:pPr algn="just">
              <a:buClr>
                <a:srgbClr val="00B0F0"/>
              </a:buClr>
              <a:buFont typeface="Wingdings" panose="05000000000000000000" pitchFamily="2" charset="2"/>
              <a:buChar char="§"/>
            </a:pPr>
            <a:r>
              <a:rPr lang="en-GB" sz="2400" dirty="0">
                <a:latin typeface="Trebuchet MS" panose="020B0603020202020204" pitchFamily="34" charset="0"/>
              </a:rPr>
              <a:t>It evaluates the use technology in the following areas:</a:t>
            </a:r>
          </a:p>
          <a:p>
            <a:pPr lvl="1" algn="just">
              <a:buClr>
                <a:srgbClr val="00B0F0"/>
              </a:buClr>
              <a:buFont typeface="Wingdings" panose="05000000000000000000" pitchFamily="2" charset="2"/>
              <a:buChar char="§"/>
            </a:pPr>
            <a:r>
              <a:rPr lang="en-GB" sz="2200" dirty="0">
                <a:latin typeface="Trebuchet MS" panose="020B0603020202020204" pitchFamily="34" charset="0"/>
              </a:rPr>
              <a:t>Administrative, diagnostic, and care support.</a:t>
            </a:r>
          </a:p>
          <a:p>
            <a:pPr lvl="1" algn="just">
              <a:buClr>
                <a:srgbClr val="00B0F0"/>
              </a:buClr>
              <a:buFont typeface="Wingdings" panose="05000000000000000000" pitchFamily="2" charset="2"/>
              <a:buChar char="§"/>
            </a:pPr>
            <a:r>
              <a:rPr lang="en-GB" sz="2200" dirty="0">
                <a:latin typeface="Trebuchet MS" panose="020B0603020202020204" pitchFamily="34" charset="0"/>
              </a:rPr>
              <a:t>During the Covid-19 pandemic.</a:t>
            </a:r>
          </a:p>
          <a:p>
            <a:pPr lvl="1" algn="just">
              <a:buClr>
                <a:srgbClr val="00B0F0"/>
              </a:buClr>
              <a:buFont typeface="Wingdings" panose="05000000000000000000" pitchFamily="2" charset="2"/>
              <a:buChar char="§"/>
            </a:pPr>
            <a:r>
              <a:rPr lang="en-GB" sz="2200" dirty="0">
                <a:latin typeface="Trebuchet MS" panose="020B0603020202020204" pitchFamily="34" charset="0"/>
              </a:rPr>
              <a:t>Communication, participation, and collaboration.</a:t>
            </a:r>
          </a:p>
          <a:p>
            <a:pPr lvl="1" algn="just">
              <a:buClr>
                <a:srgbClr val="00B0F0"/>
              </a:buClr>
              <a:buFont typeface="Wingdings" panose="05000000000000000000" pitchFamily="2" charset="2"/>
              <a:buChar char="§"/>
            </a:pPr>
            <a:r>
              <a:rPr lang="en-GB" sz="2200" dirty="0">
                <a:latin typeface="Trebuchet MS" panose="020B0603020202020204" pitchFamily="34" charset="0"/>
              </a:rPr>
              <a:t>Digital literacy for employees’ well-being and career development</a:t>
            </a:r>
            <a:r>
              <a:rPr lang="en-GB" sz="2000" dirty="0">
                <a:latin typeface="Trebuchet MS" panose="020B0603020202020204" pitchFamily="34" charset="0"/>
              </a:rPr>
              <a:t>.</a:t>
            </a:r>
          </a:p>
          <a:p>
            <a:pPr algn="just">
              <a:buClr>
                <a:srgbClr val="00B0F0"/>
              </a:buClr>
              <a:buFont typeface="Wingdings" panose="05000000000000000000" pitchFamily="2" charset="2"/>
              <a:buChar char="§"/>
            </a:pPr>
            <a:r>
              <a:rPr lang="en-GB" sz="2400" dirty="0">
                <a:latin typeface="Trebuchet MS" panose="020B0603020202020204" pitchFamily="34" charset="0"/>
              </a:rPr>
              <a:t>Moreover, it explores the relevance of technical proficiency in handling data.</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p:txBody>
      </p:sp>
      <p:sp>
        <p:nvSpPr>
          <p:cNvPr id="3" name="TextBox 2">
            <a:extLst>
              <a:ext uri="{FF2B5EF4-FFF2-40B4-BE49-F238E27FC236}">
                <a16:creationId xmlns:a16="http://schemas.microsoft.com/office/drawing/2014/main" id="{57B6FE34-033E-2498-E064-74ACFA6E1CB2}"/>
              </a:ext>
            </a:extLst>
          </p:cNvPr>
          <p:cNvSpPr txBox="1"/>
          <p:nvPr/>
        </p:nvSpPr>
        <p:spPr>
          <a:xfrm>
            <a:off x="0" y="6488668"/>
            <a:ext cx="2849217" cy="369332"/>
          </a:xfrm>
          <a:prstGeom prst="rect">
            <a:avLst/>
          </a:prstGeom>
          <a:noFill/>
        </p:spPr>
        <p:txBody>
          <a:bodyPr wrap="square" rtlCol="0">
            <a:spAutoFit/>
          </a:bodyPr>
          <a:lstStyle/>
          <a:p>
            <a:r>
              <a:rPr lang="en-GB" dirty="0" err="1"/>
              <a:t>Andra</a:t>
            </a:r>
            <a:r>
              <a:rPr lang="en-GB" dirty="0"/>
              <a:t> Isabela Dinu 2237476</a:t>
            </a:r>
          </a:p>
        </p:txBody>
      </p:sp>
    </p:spTree>
    <p:extLst>
      <p:ext uri="{BB962C8B-B14F-4D97-AF65-F5344CB8AC3E}">
        <p14:creationId xmlns:p14="http://schemas.microsoft.com/office/powerpoint/2010/main" val="3909610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p:cNvSpPr>
            <a:spLocks noGrp="1"/>
          </p:cNvSpPr>
          <p:nvPr>
            <p:ph type="title"/>
          </p:nvPr>
        </p:nvSpPr>
        <p:spPr>
          <a:xfrm>
            <a:off x="762264" y="43541"/>
            <a:ext cx="8960277" cy="660997"/>
          </a:xfrm>
        </p:spPr>
        <p:txBody>
          <a:bodyPr>
            <a:normAutofit/>
          </a:bodyPr>
          <a:lstStyle/>
          <a:p>
            <a:r>
              <a:rPr lang="en-GB" sz="3200" b="1" dirty="0">
                <a:solidFill>
                  <a:srgbClr val="00B0F0"/>
                </a:solidFill>
                <a:latin typeface="Trebuchet MS" panose="020B0603020202020204" pitchFamily="34" charset="0"/>
              </a:rPr>
              <a:t>The use of Technology in healthcare</a:t>
            </a:r>
          </a:p>
        </p:txBody>
      </p:sp>
      <p:sp>
        <p:nvSpPr>
          <p:cNvPr id="12"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3</a:t>
            </a:fld>
            <a:endParaRPr lang="en-GB" sz="2000">
              <a:latin typeface="Trebuchet MS" panose="020B0603020202020204" pitchFamily="34" charset="0"/>
            </a:endParaRPr>
          </a:p>
        </p:txBody>
      </p:sp>
      <p:sp>
        <p:nvSpPr>
          <p:cNvPr id="14" name="TextBox 13"/>
          <p:cNvSpPr txBox="1"/>
          <p:nvPr/>
        </p:nvSpPr>
        <p:spPr>
          <a:xfrm>
            <a:off x="29980" y="4946755"/>
            <a:ext cx="3972393" cy="479685"/>
          </a:xfrm>
          <a:prstGeom prst="rect">
            <a:avLst/>
          </a:prstGeom>
          <a:solidFill>
            <a:schemeClr val="bg1"/>
          </a:solidFill>
        </p:spPr>
        <p:txBody>
          <a:bodyPr wrap="square" rtlCol="0">
            <a:spAutoFit/>
          </a:bodyPr>
          <a:lstStyle/>
          <a:p>
            <a:endParaRPr lang="en-GB" dirty="0"/>
          </a:p>
        </p:txBody>
      </p:sp>
      <p:pic>
        <p:nvPicPr>
          <p:cNvPr id="2" name="Picture 1"/>
          <p:cNvPicPr>
            <a:picLocks noChangeAspect="1"/>
          </p:cNvPicPr>
          <p:nvPr/>
        </p:nvPicPr>
        <p:blipFill>
          <a:blip r:embed="rId3"/>
          <a:stretch>
            <a:fillRect/>
          </a:stretch>
        </p:blipFill>
        <p:spPr>
          <a:xfrm>
            <a:off x="605385" y="1085644"/>
            <a:ext cx="2650528" cy="2650528"/>
          </a:xfrm>
          <a:prstGeom prst="rect">
            <a:avLst/>
          </a:prstGeom>
        </p:spPr>
      </p:pic>
      <p:pic>
        <p:nvPicPr>
          <p:cNvPr id="3" name="Picture 2"/>
          <p:cNvPicPr>
            <a:picLocks noChangeAspect="1"/>
          </p:cNvPicPr>
          <p:nvPr/>
        </p:nvPicPr>
        <p:blipFill>
          <a:blip r:embed="rId4"/>
          <a:stretch>
            <a:fillRect/>
          </a:stretch>
        </p:blipFill>
        <p:spPr>
          <a:xfrm>
            <a:off x="498166" y="4260464"/>
            <a:ext cx="3257382" cy="1696772"/>
          </a:xfrm>
          <a:prstGeom prst="rect">
            <a:avLst/>
          </a:prstGeom>
        </p:spPr>
      </p:pic>
      <p:pic>
        <p:nvPicPr>
          <p:cNvPr id="5" name="Picture 4"/>
          <p:cNvPicPr>
            <a:picLocks noChangeAspect="1"/>
          </p:cNvPicPr>
          <p:nvPr/>
        </p:nvPicPr>
        <p:blipFill>
          <a:blip r:embed="rId5"/>
          <a:stretch>
            <a:fillRect/>
          </a:stretch>
        </p:blipFill>
        <p:spPr>
          <a:xfrm>
            <a:off x="9869262" y="4671333"/>
            <a:ext cx="2143125" cy="2143125"/>
          </a:xfrm>
          <a:prstGeom prst="rect">
            <a:avLst/>
          </a:prstGeom>
        </p:spPr>
      </p:pic>
      <p:sp>
        <p:nvSpPr>
          <p:cNvPr id="10" name="Rectangle 9"/>
          <p:cNvSpPr/>
          <p:nvPr/>
        </p:nvSpPr>
        <p:spPr>
          <a:xfrm>
            <a:off x="7984472" y="6445126"/>
            <a:ext cx="2148345" cy="369332"/>
          </a:xfrm>
          <a:prstGeom prst="rect">
            <a:avLst/>
          </a:prstGeom>
        </p:spPr>
        <p:txBody>
          <a:bodyPr wrap="none">
            <a:spAutoFit/>
          </a:bodyPr>
          <a:lstStyle/>
          <a:p>
            <a:r>
              <a:rPr lang="en-GB" dirty="0">
                <a:latin typeface="Trebuchet MS" panose="020B0603020202020204" pitchFamily="34" charset="0"/>
              </a:rPr>
              <a:t>electrocardiograph</a:t>
            </a:r>
            <a:endParaRPr lang="en-GB" dirty="0"/>
          </a:p>
        </p:txBody>
      </p:sp>
      <p:sp>
        <p:nvSpPr>
          <p:cNvPr id="13" name="Content Placeholder 2"/>
          <p:cNvSpPr>
            <a:spLocks noGrp="1"/>
          </p:cNvSpPr>
          <p:nvPr>
            <p:ph idx="1"/>
          </p:nvPr>
        </p:nvSpPr>
        <p:spPr>
          <a:xfrm>
            <a:off x="3831771" y="1030180"/>
            <a:ext cx="8180616" cy="4351338"/>
          </a:xfrm>
        </p:spPr>
        <p:txBody>
          <a:bodyPr>
            <a:normAutofit fontScale="85000" lnSpcReduction="20000"/>
          </a:bodyPr>
          <a:lstStyle/>
          <a:p>
            <a:pPr marL="0" indent="0" algn="just">
              <a:buClr>
                <a:srgbClr val="00B0F0"/>
              </a:buClr>
              <a:buNone/>
            </a:pPr>
            <a:r>
              <a:rPr lang="en-GB" sz="3300" dirty="0">
                <a:solidFill>
                  <a:srgbClr val="00B0F0"/>
                </a:solidFill>
                <a:latin typeface="Trebuchet MS" panose="020B0603020202020204" pitchFamily="34" charset="0"/>
              </a:rPr>
              <a:t>Diagnostic technologies</a:t>
            </a:r>
          </a:p>
          <a:p>
            <a:pPr marL="0" indent="0" algn="just">
              <a:buClr>
                <a:srgbClr val="00B0F0"/>
              </a:buClr>
              <a:buNone/>
            </a:pPr>
            <a:endParaRPr lang="en-GB" sz="2400" dirty="0">
              <a:solidFill>
                <a:srgbClr val="00B0F0"/>
              </a:solidFill>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Diagnostic technologies are technologies used to diagnose a disease (</a:t>
            </a:r>
            <a:r>
              <a:rPr lang="en-GB" sz="2400" dirty="0" err="1">
                <a:latin typeface="Trebuchet MS" panose="020B0603020202020204" pitchFamily="34" charset="0"/>
              </a:rPr>
              <a:t>Golinelli</a:t>
            </a:r>
            <a:r>
              <a:rPr lang="en-GB" sz="2400" dirty="0">
                <a:latin typeface="Trebuchet MS" panose="020B0603020202020204" pitchFamily="34" charset="0"/>
              </a:rPr>
              <a:t> et al., 2020).</a:t>
            </a:r>
          </a:p>
          <a:p>
            <a:pPr algn="just">
              <a:buClr>
                <a:srgbClr val="00B0F0"/>
              </a:buClr>
              <a:buFont typeface="Wingdings" panose="05000000000000000000" pitchFamily="2" charset="2"/>
              <a:buChar char="§"/>
            </a:pPr>
            <a:r>
              <a:rPr lang="en-GB" sz="2400" dirty="0">
                <a:latin typeface="Trebuchet MS" panose="020B0603020202020204" pitchFamily="34" charset="0"/>
              </a:rPr>
              <a:t>Technology plays a crucial role in ensuring accurate diagnosis of patients. </a:t>
            </a:r>
          </a:p>
          <a:p>
            <a:pPr algn="just">
              <a:buClr>
                <a:srgbClr val="00B0F0"/>
              </a:buClr>
              <a:buFont typeface="Wingdings" panose="05000000000000000000" pitchFamily="2" charset="2"/>
              <a:buChar char="§"/>
            </a:pPr>
            <a:r>
              <a:rPr lang="en-GB" sz="2400" dirty="0">
                <a:latin typeface="Trebuchet MS" panose="020B0603020202020204" pitchFamily="34" charset="0"/>
              </a:rPr>
              <a:t>Technological tools used in this area include artificial intelligence, lab-on chip, stethoscopes, and electrocardiographs. </a:t>
            </a:r>
          </a:p>
          <a:p>
            <a:pPr algn="just">
              <a:buClr>
                <a:srgbClr val="00B0F0"/>
              </a:buClr>
              <a:buFont typeface="Wingdings" panose="05000000000000000000" pitchFamily="2" charset="2"/>
              <a:buChar char="§"/>
            </a:pPr>
            <a:r>
              <a:rPr lang="en-GB" sz="2400" dirty="0">
                <a:latin typeface="Trebuchet MS" panose="020B0603020202020204" pitchFamily="34" charset="0"/>
              </a:rPr>
              <a:t>Technologies such as imaging are used to diagnose diseases such as cancer, pneumonia, and ulcers.</a:t>
            </a:r>
          </a:p>
          <a:p>
            <a:pPr algn="just">
              <a:buClr>
                <a:srgbClr val="00B0F0"/>
              </a:buClr>
              <a:buFont typeface="Wingdings" panose="05000000000000000000" pitchFamily="2" charset="2"/>
              <a:buChar char="§"/>
            </a:pPr>
            <a:r>
              <a:rPr lang="en-GB" sz="2400" dirty="0">
                <a:latin typeface="Trebuchet MS" panose="020B0603020202020204" pitchFamily="34" charset="0"/>
              </a:rPr>
              <a:t>This ensures that human biases are removed from the diagnosis process.</a:t>
            </a:r>
          </a:p>
          <a:p>
            <a:pPr algn="just">
              <a:buClr>
                <a:srgbClr val="00B0F0"/>
              </a:buClr>
              <a:buFont typeface="Wingdings" panose="05000000000000000000" pitchFamily="2" charset="2"/>
              <a:buChar char="§"/>
            </a:pPr>
            <a:r>
              <a:rPr lang="en-GB" sz="2400" dirty="0">
                <a:latin typeface="Trebuchet MS" panose="020B0603020202020204" pitchFamily="34" charset="0"/>
              </a:rPr>
              <a:t>It also removes errors that could be done by physicians based in traditional methods (</a:t>
            </a:r>
            <a:r>
              <a:rPr lang="en-GB" sz="2400" dirty="0" err="1">
                <a:latin typeface="Trebuchet MS" panose="020B0603020202020204" pitchFamily="34" charset="0"/>
              </a:rPr>
              <a:t>Golinelli</a:t>
            </a:r>
            <a:r>
              <a:rPr lang="en-GB" sz="2400" dirty="0">
                <a:latin typeface="Trebuchet MS" panose="020B0603020202020204" pitchFamily="34" charset="0"/>
              </a:rPr>
              <a:t> et al., 2020).</a:t>
            </a:r>
          </a:p>
        </p:txBody>
      </p:sp>
      <p:sp>
        <p:nvSpPr>
          <p:cNvPr id="4" name="TextBox 3">
            <a:extLst>
              <a:ext uri="{FF2B5EF4-FFF2-40B4-BE49-F238E27FC236}">
                <a16:creationId xmlns:a16="http://schemas.microsoft.com/office/drawing/2014/main" id="{6E707E3B-4461-37CA-0B24-1B9523AB788C}"/>
              </a:ext>
            </a:extLst>
          </p:cNvPr>
          <p:cNvSpPr txBox="1"/>
          <p:nvPr/>
        </p:nvSpPr>
        <p:spPr>
          <a:xfrm>
            <a:off x="0" y="6488032"/>
            <a:ext cx="3650265" cy="369332"/>
          </a:xfrm>
          <a:prstGeom prst="rect">
            <a:avLst/>
          </a:prstGeom>
          <a:noFill/>
        </p:spPr>
        <p:txBody>
          <a:bodyPr wrap="square" rtlCol="0">
            <a:spAutoFit/>
          </a:bodyPr>
          <a:lstStyle/>
          <a:p>
            <a:r>
              <a:rPr lang="en-GB" dirty="0" err="1"/>
              <a:t>Andra</a:t>
            </a:r>
            <a:r>
              <a:rPr lang="en-GB" dirty="0"/>
              <a:t> Isabela Dinu 2237476</a:t>
            </a:r>
          </a:p>
        </p:txBody>
      </p:sp>
    </p:spTree>
    <p:extLst>
      <p:ext uri="{BB962C8B-B14F-4D97-AF65-F5344CB8AC3E}">
        <p14:creationId xmlns:p14="http://schemas.microsoft.com/office/powerpoint/2010/main" val="2338038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a:spLocks noGrp="1"/>
          </p:cNvSpPr>
          <p:nvPr>
            <p:ph idx="1"/>
          </p:nvPr>
        </p:nvSpPr>
        <p:spPr>
          <a:xfrm>
            <a:off x="5831063" y="1594468"/>
            <a:ext cx="5598673" cy="4351338"/>
          </a:xfrm>
        </p:spPr>
        <p:txBody>
          <a:bodyPr>
            <a:normAutofit fontScale="92500" lnSpcReduction="10000"/>
          </a:bodyPr>
          <a:lstStyle/>
          <a:p>
            <a:pPr algn="just">
              <a:buClr>
                <a:srgbClr val="00B0F0"/>
              </a:buClr>
              <a:buFont typeface="Wingdings" panose="05000000000000000000" pitchFamily="2" charset="2"/>
              <a:buChar char="§"/>
            </a:pPr>
            <a:r>
              <a:rPr lang="en-GB" sz="2400" dirty="0" err="1">
                <a:latin typeface="Trebuchet MS" panose="020B0603020202020204" pitchFamily="34" charset="0"/>
              </a:rPr>
              <a:t>Grutters</a:t>
            </a:r>
            <a:r>
              <a:rPr lang="en-GB" sz="2400" dirty="0">
                <a:latin typeface="Trebuchet MS" panose="020B0603020202020204" pitchFamily="34" charset="0"/>
              </a:rPr>
              <a:t>  et al., (2019), argue that diagnostic technologies are cost-effective.</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They improve innovation.</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The use of technology in biomedical and molecular diagnosis has led to discovery of new diseases and new ways of treatment.</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They also improve clinical decision-making</a:t>
            </a:r>
          </a:p>
        </p:txBody>
      </p:sp>
      <p:sp>
        <p:nvSpPr>
          <p:cNvPr id="11" name="Title 1"/>
          <p:cNvSpPr>
            <a:spLocks noGrp="1"/>
          </p:cNvSpPr>
          <p:nvPr>
            <p:ph type="title"/>
          </p:nvPr>
        </p:nvSpPr>
        <p:spPr>
          <a:xfrm>
            <a:off x="3448700" y="248736"/>
            <a:ext cx="8960277" cy="660997"/>
          </a:xfrm>
        </p:spPr>
        <p:txBody>
          <a:bodyPr>
            <a:normAutofit/>
          </a:bodyPr>
          <a:lstStyle/>
          <a:p>
            <a:r>
              <a:rPr lang="en-GB" sz="3200" dirty="0">
                <a:solidFill>
                  <a:srgbClr val="00B0F0"/>
                </a:solidFill>
                <a:latin typeface="Trebuchet MS" panose="020B0603020202020204" pitchFamily="34" charset="0"/>
              </a:rPr>
              <a:t>Diagnostic technologies </a:t>
            </a:r>
            <a:endParaRPr lang="en-GB" sz="3200" b="1" dirty="0">
              <a:solidFill>
                <a:srgbClr val="00B0F0"/>
              </a:solidFill>
              <a:latin typeface="Trebuchet MS" panose="020B0603020202020204" pitchFamily="34" charset="0"/>
            </a:endParaRPr>
          </a:p>
        </p:txBody>
      </p:sp>
      <p:sp>
        <p:nvSpPr>
          <p:cNvPr id="12"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4</a:t>
            </a:fld>
            <a:endParaRPr lang="en-GB" sz="2000">
              <a:latin typeface="Trebuchet MS" panose="020B0603020202020204" pitchFamily="34" charset="0"/>
            </a:endParaRPr>
          </a:p>
        </p:txBody>
      </p:sp>
      <p:sp>
        <p:nvSpPr>
          <p:cNvPr id="14" name="TextBox 13"/>
          <p:cNvSpPr txBox="1"/>
          <p:nvPr/>
        </p:nvSpPr>
        <p:spPr>
          <a:xfrm>
            <a:off x="29980" y="4946755"/>
            <a:ext cx="3972393" cy="479685"/>
          </a:xfrm>
          <a:prstGeom prst="rect">
            <a:avLst/>
          </a:prstGeom>
          <a:solidFill>
            <a:schemeClr val="bg1"/>
          </a:solidFill>
        </p:spPr>
        <p:txBody>
          <a:bodyPr wrap="square" rtlCol="0">
            <a:spAutoFit/>
          </a:bodyPr>
          <a:lstStyle/>
          <a:p>
            <a:endParaRPr lang="en-GB" dirty="0"/>
          </a:p>
        </p:txBody>
      </p:sp>
      <p:pic>
        <p:nvPicPr>
          <p:cNvPr id="2" name="Picture 1"/>
          <p:cNvPicPr>
            <a:picLocks noChangeAspect="1"/>
          </p:cNvPicPr>
          <p:nvPr/>
        </p:nvPicPr>
        <p:blipFill>
          <a:blip r:embed="rId3"/>
          <a:stretch>
            <a:fillRect/>
          </a:stretch>
        </p:blipFill>
        <p:spPr>
          <a:xfrm>
            <a:off x="762264" y="1743269"/>
            <a:ext cx="4497770" cy="2518751"/>
          </a:xfrm>
          <a:prstGeom prst="rect">
            <a:avLst/>
          </a:prstGeom>
        </p:spPr>
      </p:pic>
      <p:sp>
        <p:nvSpPr>
          <p:cNvPr id="4" name="TextBox 3">
            <a:extLst>
              <a:ext uri="{FF2B5EF4-FFF2-40B4-BE49-F238E27FC236}">
                <a16:creationId xmlns:a16="http://schemas.microsoft.com/office/drawing/2014/main" id="{D7443632-066D-AA12-4621-1DC297C5CE20}"/>
              </a:ext>
            </a:extLst>
          </p:cNvPr>
          <p:cNvSpPr txBox="1"/>
          <p:nvPr/>
        </p:nvSpPr>
        <p:spPr>
          <a:xfrm>
            <a:off x="29980" y="6465171"/>
            <a:ext cx="6096000" cy="369332"/>
          </a:xfrm>
          <a:prstGeom prst="rect">
            <a:avLst/>
          </a:prstGeom>
          <a:noFill/>
        </p:spPr>
        <p:txBody>
          <a:bodyPr wrap="square">
            <a:spAutoFit/>
          </a:bodyPr>
          <a:lstStyle/>
          <a:p>
            <a:r>
              <a:rPr lang="en-GB" dirty="0" err="1"/>
              <a:t>Andra</a:t>
            </a:r>
            <a:r>
              <a:rPr lang="en-GB" dirty="0"/>
              <a:t> Isabela Dinu 2237476</a:t>
            </a:r>
          </a:p>
        </p:txBody>
      </p:sp>
    </p:spTree>
    <p:extLst>
      <p:ext uri="{BB962C8B-B14F-4D97-AF65-F5344CB8AC3E}">
        <p14:creationId xmlns:p14="http://schemas.microsoft.com/office/powerpoint/2010/main" val="3521112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p:cNvSpPr>
            <a:spLocks noGrp="1"/>
          </p:cNvSpPr>
          <p:nvPr>
            <p:ph type="title"/>
          </p:nvPr>
        </p:nvSpPr>
        <p:spPr>
          <a:xfrm>
            <a:off x="3744686" y="78168"/>
            <a:ext cx="8960277" cy="660997"/>
          </a:xfrm>
        </p:spPr>
        <p:txBody>
          <a:bodyPr>
            <a:normAutofit/>
          </a:bodyPr>
          <a:lstStyle/>
          <a:p>
            <a:r>
              <a:rPr lang="en-GB" sz="3200" dirty="0">
                <a:solidFill>
                  <a:srgbClr val="00B0F0"/>
                </a:solidFill>
                <a:latin typeface="Trebuchet MS" panose="020B0603020202020204" pitchFamily="34" charset="0"/>
              </a:rPr>
              <a:t>Diagnostic technologies </a:t>
            </a:r>
            <a:endParaRPr lang="en-GB" sz="3200" b="1" dirty="0">
              <a:solidFill>
                <a:srgbClr val="00B0F0"/>
              </a:solidFill>
              <a:latin typeface="Trebuchet MS" panose="020B0603020202020204" pitchFamily="34" charset="0"/>
            </a:endParaRPr>
          </a:p>
        </p:txBody>
      </p:sp>
      <p:sp>
        <p:nvSpPr>
          <p:cNvPr id="12"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5</a:t>
            </a:fld>
            <a:endParaRPr lang="en-GB" sz="2000">
              <a:latin typeface="Trebuchet MS" panose="020B0603020202020204" pitchFamily="34" charset="0"/>
            </a:endParaRPr>
          </a:p>
        </p:txBody>
      </p:sp>
      <p:pic>
        <p:nvPicPr>
          <p:cNvPr id="2" name="Picture 1"/>
          <p:cNvPicPr>
            <a:picLocks noChangeAspect="1"/>
          </p:cNvPicPr>
          <p:nvPr/>
        </p:nvPicPr>
        <p:blipFill>
          <a:blip r:embed="rId3"/>
          <a:stretch>
            <a:fillRect/>
          </a:stretch>
        </p:blipFill>
        <p:spPr>
          <a:xfrm>
            <a:off x="7930914" y="2210066"/>
            <a:ext cx="4049102" cy="2437868"/>
          </a:xfrm>
          <a:prstGeom prst="rect">
            <a:avLst/>
          </a:prstGeom>
        </p:spPr>
      </p:pic>
      <p:sp>
        <p:nvSpPr>
          <p:cNvPr id="8" name="Content Placeholder 2"/>
          <p:cNvSpPr>
            <a:spLocks noGrp="1"/>
          </p:cNvSpPr>
          <p:nvPr>
            <p:ph idx="1"/>
          </p:nvPr>
        </p:nvSpPr>
        <p:spPr>
          <a:xfrm>
            <a:off x="211984" y="1361819"/>
            <a:ext cx="7889594" cy="4351338"/>
          </a:xfrm>
        </p:spPr>
        <p:txBody>
          <a:bodyPr>
            <a:normAutofit/>
          </a:bodyPr>
          <a:lstStyle/>
          <a:p>
            <a:pPr algn="just">
              <a:buClr>
                <a:srgbClr val="00B0F0"/>
              </a:buClr>
              <a:buFont typeface="Wingdings" panose="05000000000000000000" pitchFamily="2" charset="2"/>
              <a:buChar char="§"/>
            </a:pPr>
            <a:r>
              <a:rPr lang="en-GB" sz="2400" dirty="0">
                <a:latin typeface="Trebuchet MS" panose="020B0603020202020204" pitchFamily="34" charset="0"/>
              </a:rPr>
              <a:t>However, the use of medical diagnostic technologies has some set backs.</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Clinicians can make human errors, especially when they do not know how to use the technology.</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The initial cost is high (Pinsky &amp; Hayden, 2019).</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Some technology companies can offer technological tools that are not accurate.</a:t>
            </a:r>
          </a:p>
        </p:txBody>
      </p:sp>
      <p:sp>
        <p:nvSpPr>
          <p:cNvPr id="3" name="TextBox 2">
            <a:extLst>
              <a:ext uri="{FF2B5EF4-FFF2-40B4-BE49-F238E27FC236}">
                <a16:creationId xmlns:a16="http://schemas.microsoft.com/office/drawing/2014/main" id="{56A757BB-3CA1-48BA-2976-9F1734B6B573}"/>
              </a:ext>
            </a:extLst>
          </p:cNvPr>
          <p:cNvSpPr txBox="1"/>
          <p:nvPr/>
        </p:nvSpPr>
        <p:spPr>
          <a:xfrm>
            <a:off x="0" y="6488668"/>
            <a:ext cx="2823273" cy="369332"/>
          </a:xfrm>
          <a:prstGeom prst="rect">
            <a:avLst/>
          </a:prstGeom>
          <a:noFill/>
        </p:spPr>
        <p:txBody>
          <a:bodyPr wrap="none" rtlCol="0">
            <a:spAutoFit/>
          </a:bodyPr>
          <a:lstStyle/>
          <a:p>
            <a:r>
              <a:rPr lang="en-GB" dirty="0" err="1"/>
              <a:t>Andra</a:t>
            </a:r>
            <a:r>
              <a:rPr lang="en-GB" dirty="0"/>
              <a:t> Isabela Dinu 2237476</a:t>
            </a:r>
          </a:p>
        </p:txBody>
      </p:sp>
    </p:spTree>
    <p:extLst>
      <p:ext uri="{BB962C8B-B14F-4D97-AF65-F5344CB8AC3E}">
        <p14:creationId xmlns:p14="http://schemas.microsoft.com/office/powerpoint/2010/main" val="4107123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a:spLocks noGrp="1"/>
          </p:cNvSpPr>
          <p:nvPr>
            <p:ph idx="1"/>
          </p:nvPr>
        </p:nvSpPr>
        <p:spPr>
          <a:xfrm>
            <a:off x="325464" y="1196870"/>
            <a:ext cx="7718319" cy="5617587"/>
          </a:xfrm>
        </p:spPr>
        <p:txBody>
          <a:bodyPr>
            <a:normAutofit/>
          </a:bodyPr>
          <a:lstStyle/>
          <a:p>
            <a:pPr algn="just">
              <a:buClr>
                <a:srgbClr val="00B0F0"/>
              </a:buClr>
              <a:buFont typeface="Wingdings" panose="05000000000000000000" pitchFamily="2" charset="2"/>
              <a:buChar char="§"/>
            </a:pPr>
            <a:r>
              <a:rPr lang="en-GB" sz="2400" dirty="0">
                <a:latin typeface="Trebuchet MS" panose="020B0603020202020204" pitchFamily="34" charset="0"/>
              </a:rPr>
              <a:t>Technologies used in care support include EHRs, computerised disease registry, and computerised decision support technologies (</a:t>
            </a:r>
            <a:r>
              <a:rPr lang="en-GB" sz="2400" dirty="0" err="1">
                <a:latin typeface="Trebuchet MS" panose="020B0603020202020204" pitchFamily="34" charset="0"/>
              </a:rPr>
              <a:t>Hashimkhojaeva</a:t>
            </a:r>
            <a:r>
              <a:rPr lang="en-GB" sz="2400" dirty="0">
                <a:latin typeface="Trebuchet MS" panose="020B0603020202020204" pitchFamily="34" charset="0"/>
              </a:rPr>
              <a:t> &amp; </a:t>
            </a:r>
            <a:r>
              <a:rPr lang="en-GB" sz="2400" dirty="0" err="1">
                <a:latin typeface="Trebuchet MS" panose="020B0603020202020204" pitchFamily="34" charset="0"/>
              </a:rPr>
              <a:t>Sadikova</a:t>
            </a:r>
            <a:r>
              <a:rPr lang="en-GB" sz="2400" dirty="0">
                <a:latin typeface="Trebuchet MS" panose="020B0603020202020204" pitchFamily="34" charset="0"/>
              </a:rPr>
              <a:t>, 2022). </a:t>
            </a:r>
          </a:p>
          <a:p>
            <a:pPr algn="just">
              <a:buClr>
                <a:srgbClr val="00B0F0"/>
              </a:buClr>
              <a:buFont typeface="Wingdings" panose="05000000000000000000" pitchFamily="2" charset="2"/>
              <a:buChar char="§"/>
            </a:pPr>
            <a:r>
              <a:rPr lang="en-GB" sz="2400" dirty="0">
                <a:latin typeface="Trebuchet MS" panose="020B0603020202020204" pitchFamily="34" charset="0"/>
              </a:rPr>
              <a:t>They ensure accuracy in primary and secondary care.</a:t>
            </a:r>
          </a:p>
          <a:p>
            <a:pPr algn="just">
              <a:buClr>
                <a:srgbClr val="00B0F0"/>
              </a:buClr>
              <a:buFont typeface="Wingdings" panose="05000000000000000000" pitchFamily="2" charset="2"/>
              <a:buChar char="§"/>
            </a:pPr>
            <a:r>
              <a:rPr lang="en-GB" sz="2400" dirty="0">
                <a:latin typeface="Trebuchet MS" panose="020B0603020202020204" pitchFamily="34" charset="0"/>
              </a:rPr>
              <a:t>They ensure safety of patients. </a:t>
            </a:r>
          </a:p>
          <a:p>
            <a:pPr algn="just">
              <a:buClr>
                <a:srgbClr val="00B0F0"/>
              </a:buClr>
              <a:buFont typeface="Wingdings" panose="05000000000000000000" pitchFamily="2" charset="2"/>
              <a:buChar char="§"/>
            </a:pPr>
            <a:r>
              <a:rPr lang="en-GB" sz="2400" dirty="0">
                <a:latin typeface="Trebuchet MS" panose="020B0603020202020204" pitchFamily="34" charset="0"/>
              </a:rPr>
              <a:t>They help in sharing information with patients and their families.</a:t>
            </a:r>
          </a:p>
          <a:p>
            <a:pPr algn="just">
              <a:buClr>
                <a:srgbClr val="00B0F0"/>
              </a:buClr>
              <a:buFont typeface="Wingdings" panose="05000000000000000000" pitchFamily="2" charset="2"/>
              <a:buChar char="§"/>
            </a:pPr>
            <a:r>
              <a:rPr lang="en-GB" sz="2400" dirty="0">
                <a:latin typeface="Trebuchet MS" panose="020B0603020202020204" pitchFamily="34" charset="0"/>
              </a:rPr>
              <a:t>Technological tools used for care support include biosensors, connected inhalers, artificial intelligence, and ECG monitors.</a:t>
            </a:r>
          </a:p>
        </p:txBody>
      </p:sp>
      <p:sp>
        <p:nvSpPr>
          <p:cNvPr id="11" name="Title 1"/>
          <p:cNvSpPr>
            <a:spLocks noGrp="1"/>
          </p:cNvSpPr>
          <p:nvPr>
            <p:ph type="title"/>
          </p:nvPr>
        </p:nvSpPr>
        <p:spPr>
          <a:xfrm>
            <a:off x="762264" y="43541"/>
            <a:ext cx="8960277" cy="660997"/>
          </a:xfrm>
        </p:spPr>
        <p:txBody>
          <a:bodyPr>
            <a:normAutofit/>
          </a:bodyPr>
          <a:lstStyle/>
          <a:p>
            <a:r>
              <a:rPr lang="en-GB" sz="3200" b="1" dirty="0">
                <a:solidFill>
                  <a:srgbClr val="00B0F0"/>
                </a:solidFill>
                <a:latin typeface="Trebuchet MS" panose="020B0603020202020204" pitchFamily="34" charset="0"/>
              </a:rPr>
              <a:t>Care support Technology </a:t>
            </a:r>
          </a:p>
        </p:txBody>
      </p:sp>
      <p:sp>
        <p:nvSpPr>
          <p:cNvPr id="12"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6</a:t>
            </a:fld>
            <a:endParaRPr lang="en-GB" sz="2000">
              <a:latin typeface="Trebuchet MS" panose="020B0603020202020204" pitchFamily="34" charset="0"/>
            </a:endParaRPr>
          </a:p>
        </p:txBody>
      </p:sp>
      <p:pic>
        <p:nvPicPr>
          <p:cNvPr id="2" name="Picture 1"/>
          <p:cNvPicPr>
            <a:picLocks noChangeAspect="1"/>
          </p:cNvPicPr>
          <p:nvPr/>
        </p:nvPicPr>
        <p:blipFill>
          <a:blip r:embed="rId3"/>
          <a:stretch>
            <a:fillRect/>
          </a:stretch>
        </p:blipFill>
        <p:spPr>
          <a:xfrm>
            <a:off x="8124827" y="1424575"/>
            <a:ext cx="3569057" cy="2068843"/>
          </a:xfrm>
          <a:prstGeom prst="rect">
            <a:avLst/>
          </a:prstGeom>
        </p:spPr>
      </p:pic>
      <p:pic>
        <p:nvPicPr>
          <p:cNvPr id="3" name="Picture 2"/>
          <p:cNvPicPr>
            <a:picLocks noChangeAspect="1"/>
          </p:cNvPicPr>
          <p:nvPr/>
        </p:nvPicPr>
        <p:blipFill>
          <a:blip r:embed="rId4"/>
          <a:stretch>
            <a:fillRect/>
          </a:stretch>
        </p:blipFill>
        <p:spPr>
          <a:xfrm>
            <a:off x="8931634" y="4156300"/>
            <a:ext cx="2762250" cy="1657350"/>
          </a:xfrm>
          <a:prstGeom prst="rect">
            <a:avLst/>
          </a:prstGeom>
        </p:spPr>
      </p:pic>
      <p:sp>
        <p:nvSpPr>
          <p:cNvPr id="4" name="TextBox 3">
            <a:extLst>
              <a:ext uri="{FF2B5EF4-FFF2-40B4-BE49-F238E27FC236}">
                <a16:creationId xmlns:a16="http://schemas.microsoft.com/office/drawing/2014/main" id="{47AE7B2B-3767-193F-0EF6-6E3809D9C444}"/>
              </a:ext>
            </a:extLst>
          </p:cNvPr>
          <p:cNvSpPr txBox="1"/>
          <p:nvPr/>
        </p:nvSpPr>
        <p:spPr>
          <a:xfrm>
            <a:off x="66057" y="6509156"/>
            <a:ext cx="2463303" cy="369332"/>
          </a:xfrm>
          <a:prstGeom prst="rect">
            <a:avLst/>
          </a:prstGeom>
          <a:noFill/>
        </p:spPr>
        <p:txBody>
          <a:bodyPr wrap="none" rtlCol="0">
            <a:spAutoFit/>
          </a:bodyPr>
          <a:lstStyle/>
          <a:p>
            <a:r>
              <a:rPr lang="en-GB" dirty="0"/>
              <a:t>Abdul Hai Syed 2229681</a:t>
            </a:r>
          </a:p>
        </p:txBody>
      </p:sp>
    </p:spTree>
    <p:extLst>
      <p:ext uri="{BB962C8B-B14F-4D97-AF65-F5344CB8AC3E}">
        <p14:creationId xmlns:p14="http://schemas.microsoft.com/office/powerpoint/2010/main" val="3140391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a:spLocks noGrp="1"/>
          </p:cNvSpPr>
          <p:nvPr>
            <p:ph idx="1"/>
          </p:nvPr>
        </p:nvSpPr>
        <p:spPr>
          <a:xfrm>
            <a:off x="4169043" y="1438160"/>
            <a:ext cx="7294755" cy="4698406"/>
          </a:xfrm>
        </p:spPr>
        <p:txBody>
          <a:bodyPr>
            <a:normAutofit/>
          </a:bodyPr>
          <a:lstStyle/>
          <a:p>
            <a:pPr algn="just">
              <a:buClr>
                <a:srgbClr val="00B0F0"/>
              </a:buClr>
              <a:buFont typeface="Wingdings" panose="05000000000000000000" pitchFamily="2" charset="2"/>
              <a:buChar char="§"/>
            </a:pPr>
            <a:r>
              <a:rPr lang="en-GB" sz="2400" dirty="0">
                <a:latin typeface="Trebuchet MS" panose="020B0603020202020204" pitchFamily="34" charset="0"/>
              </a:rPr>
              <a:t>Technology was used to determine social determinants of health.</a:t>
            </a:r>
          </a:p>
          <a:p>
            <a:pPr algn="just">
              <a:buClr>
                <a:srgbClr val="00B0F0"/>
              </a:buClr>
              <a:buFont typeface="Wingdings" panose="05000000000000000000" pitchFamily="2" charset="2"/>
              <a:buChar char="§"/>
            </a:pPr>
            <a:r>
              <a:rPr lang="en-GB" sz="2400" dirty="0">
                <a:latin typeface="Trebuchet MS" panose="020B0603020202020204" pitchFamily="34" charset="0"/>
              </a:rPr>
              <a:t>Data on the Covid-19 sought to determine social determinants of Covid-19 (</a:t>
            </a:r>
            <a:r>
              <a:rPr lang="en-GB" sz="2400" dirty="0" err="1">
                <a:latin typeface="Trebuchet MS" panose="020B0603020202020204" pitchFamily="34" charset="0"/>
              </a:rPr>
              <a:t>Golinelli</a:t>
            </a:r>
            <a:r>
              <a:rPr lang="en-GB" sz="2400" dirty="0">
                <a:latin typeface="Trebuchet MS" panose="020B0603020202020204" pitchFamily="34" charset="0"/>
              </a:rPr>
              <a:t> et al., 2020).</a:t>
            </a:r>
          </a:p>
          <a:p>
            <a:pPr algn="just">
              <a:buClr>
                <a:srgbClr val="00B0F0"/>
              </a:buClr>
              <a:buFont typeface="Wingdings" panose="05000000000000000000" pitchFamily="2" charset="2"/>
              <a:buChar char="§"/>
            </a:pPr>
            <a:r>
              <a:rPr lang="en-GB" sz="2400" dirty="0">
                <a:latin typeface="Trebuchet MS" panose="020B0603020202020204" pitchFamily="34" charset="0"/>
              </a:rPr>
              <a:t>This technology is being integrated in identifying social determinants of other diseases. </a:t>
            </a:r>
          </a:p>
          <a:p>
            <a:pPr algn="just">
              <a:buClr>
                <a:srgbClr val="00B0F0"/>
              </a:buClr>
              <a:buFont typeface="Wingdings" panose="05000000000000000000" pitchFamily="2" charset="2"/>
              <a:buChar char="§"/>
            </a:pPr>
            <a:r>
              <a:rPr lang="en-GB" sz="2400" dirty="0">
                <a:latin typeface="Trebuchet MS" panose="020B0603020202020204" pitchFamily="34" charset="0"/>
              </a:rPr>
              <a:t>Technology was also used in developing the Covid-19 vaccines. </a:t>
            </a:r>
          </a:p>
          <a:p>
            <a:pPr algn="just">
              <a:buClr>
                <a:srgbClr val="00B0F0"/>
              </a:buClr>
              <a:buFont typeface="Wingdings" panose="05000000000000000000" pitchFamily="2" charset="2"/>
              <a:buChar char="§"/>
            </a:pPr>
            <a:r>
              <a:rPr lang="en-GB" sz="2400" dirty="0">
                <a:latin typeface="Trebuchet MS" panose="020B0603020202020204" pitchFamily="34" charset="0"/>
              </a:rPr>
              <a:t>This could be an eye-opener for the development of vaccines for other diseases such as HIV.</a:t>
            </a:r>
          </a:p>
        </p:txBody>
      </p:sp>
      <p:sp>
        <p:nvSpPr>
          <p:cNvPr id="11" name="Title 1"/>
          <p:cNvSpPr>
            <a:spLocks noGrp="1"/>
          </p:cNvSpPr>
          <p:nvPr>
            <p:ph type="title"/>
          </p:nvPr>
        </p:nvSpPr>
        <p:spPr>
          <a:xfrm>
            <a:off x="762264" y="43541"/>
            <a:ext cx="8960277" cy="660997"/>
          </a:xfrm>
        </p:spPr>
        <p:txBody>
          <a:bodyPr>
            <a:normAutofit fontScale="90000"/>
          </a:bodyPr>
          <a:lstStyle/>
          <a:p>
            <a:r>
              <a:rPr lang="en-GB" sz="3200" b="1" dirty="0">
                <a:solidFill>
                  <a:srgbClr val="00B0F0"/>
                </a:solidFill>
                <a:latin typeface="Trebuchet MS" panose="020B0603020202020204" pitchFamily="34" charset="0"/>
              </a:rPr>
              <a:t>The Use of Technology during Covid-19 pandemic</a:t>
            </a:r>
          </a:p>
        </p:txBody>
      </p:sp>
      <p:sp>
        <p:nvSpPr>
          <p:cNvPr id="12"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7</a:t>
            </a:fld>
            <a:endParaRPr lang="en-GB" sz="2000">
              <a:latin typeface="Trebuchet MS" panose="020B0603020202020204" pitchFamily="34" charset="0"/>
            </a:endParaRPr>
          </a:p>
        </p:txBody>
      </p:sp>
      <p:sp>
        <p:nvSpPr>
          <p:cNvPr id="14" name="TextBox 13"/>
          <p:cNvSpPr txBox="1"/>
          <p:nvPr/>
        </p:nvSpPr>
        <p:spPr>
          <a:xfrm>
            <a:off x="29980" y="4946755"/>
            <a:ext cx="3972393" cy="479685"/>
          </a:xfrm>
          <a:prstGeom prst="rect">
            <a:avLst/>
          </a:prstGeom>
          <a:solidFill>
            <a:schemeClr val="bg1"/>
          </a:solidFill>
        </p:spPr>
        <p:txBody>
          <a:bodyPr wrap="square" rtlCol="0">
            <a:spAutoFit/>
          </a:bodyPr>
          <a:lstStyle/>
          <a:p>
            <a:endParaRPr lang="en-GB" dirty="0"/>
          </a:p>
        </p:txBody>
      </p:sp>
      <p:pic>
        <p:nvPicPr>
          <p:cNvPr id="2" name="Picture 1"/>
          <p:cNvPicPr>
            <a:picLocks noChangeAspect="1"/>
          </p:cNvPicPr>
          <p:nvPr/>
        </p:nvPicPr>
        <p:blipFill>
          <a:blip r:embed="rId3"/>
          <a:stretch>
            <a:fillRect/>
          </a:stretch>
        </p:blipFill>
        <p:spPr>
          <a:xfrm>
            <a:off x="341318" y="1911245"/>
            <a:ext cx="3349715" cy="2229083"/>
          </a:xfrm>
          <a:prstGeom prst="rect">
            <a:avLst/>
          </a:prstGeom>
        </p:spPr>
      </p:pic>
      <p:sp>
        <p:nvSpPr>
          <p:cNvPr id="4" name="TextBox 3">
            <a:extLst>
              <a:ext uri="{FF2B5EF4-FFF2-40B4-BE49-F238E27FC236}">
                <a16:creationId xmlns:a16="http://schemas.microsoft.com/office/drawing/2014/main" id="{0C8C89BF-86BA-B99B-71A6-6C3B616FA327}"/>
              </a:ext>
            </a:extLst>
          </p:cNvPr>
          <p:cNvSpPr txBox="1"/>
          <p:nvPr/>
        </p:nvSpPr>
        <p:spPr>
          <a:xfrm>
            <a:off x="29980" y="6488668"/>
            <a:ext cx="6096000" cy="369332"/>
          </a:xfrm>
          <a:prstGeom prst="rect">
            <a:avLst/>
          </a:prstGeom>
          <a:noFill/>
        </p:spPr>
        <p:txBody>
          <a:bodyPr wrap="square">
            <a:spAutoFit/>
          </a:bodyPr>
          <a:lstStyle/>
          <a:p>
            <a:r>
              <a:rPr lang="en-GB" dirty="0"/>
              <a:t>Abdul Hai Syed 2229681</a:t>
            </a:r>
          </a:p>
        </p:txBody>
      </p:sp>
    </p:spTree>
    <p:extLst>
      <p:ext uri="{BB962C8B-B14F-4D97-AF65-F5344CB8AC3E}">
        <p14:creationId xmlns:p14="http://schemas.microsoft.com/office/powerpoint/2010/main" val="2951787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a:spLocks noGrp="1"/>
          </p:cNvSpPr>
          <p:nvPr>
            <p:ph idx="1"/>
          </p:nvPr>
        </p:nvSpPr>
        <p:spPr>
          <a:xfrm>
            <a:off x="3730171" y="1227715"/>
            <a:ext cx="7904109" cy="4351338"/>
          </a:xfrm>
        </p:spPr>
        <p:txBody>
          <a:bodyPr>
            <a:normAutofit/>
          </a:bodyPr>
          <a:lstStyle/>
          <a:p>
            <a:pPr algn="just">
              <a:buClr>
                <a:srgbClr val="00B0F0"/>
              </a:buClr>
              <a:buFont typeface="Wingdings" panose="05000000000000000000" pitchFamily="2" charset="2"/>
              <a:buChar char="§"/>
            </a:pPr>
            <a:r>
              <a:rPr lang="en-GB" sz="2400" dirty="0">
                <a:latin typeface="Trebuchet MS" panose="020B0603020202020204" pitchFamily="34" charset="0"/>
              </a:rPr>
              <a:t>The pandemic accelerated the use of technology in healthcare.</a:t>
            </a:r>
          </a:p>
          <a:p>
            <a:pPr algn="just">
              <a:buClr>
                <a:srgbClr val="00B0F0"/>
              </a:buClr>
              <a:buFont typeface="Wingdings" panose="05000000000000000000" pitchFamily="2" charset="2"/>
              <a:buChar char="§"/>
            </a:pPr>
            <a:r>
              <a:rPr lang="en-GB" sz="2400" dirty="0">
                <a:latin typeface="Trebuchet MS" panose="020B0603020202020204" pitchFamily="34" charset="0"/>
              </a:rPr>
              <a:t>Some technologies used during the Covod-19 pandemic include </a:t>
            </a:r>
            <a:r>
              <a:rPr lang="en-GB" sz="2400" dirty="0" err="1">
                <a:latin typeface="Trebuchet MS" panose="020B0603020202020204" pitchFamily="34" charset="0"/>
              </a:rPr>
              <a:t>telehealth</a:t>
            </a:r>
            <a:r>
              <a:rPr lang="en-GB" sz="2400" dirty="0">
                <a:latin typeface="Trebuchet MS" panose="020B0603020202020204" pitchFamily="34" charset="0"/>
              </a:rPr>
              <a:t> technologies and interactive personal health records.</a:t>
            </a:r>
          </a:p>
          <a:p>
            <a:pPr algn="just">
              <a:buClr>
                <a:srgbClr val="00B0F0"/>
              </a:buClr>
              <a:buFont typeface="Wingdings" panose="05000000000000000000" pitchFamily="2" charset="2"/>
              <a:buChar char="§"/>
            </a:pPr>
            <a:r>
              <a:rPr lang="en-GB" sz="2400" dirty="0" err="1">
                <a:latin typeface="Trebuchet MS" panose="020B0603020202020204" pitchFamily="34" charset="0"/>
              </a:rPr>
              <a:t>Telehealth</a:t>
            </a:r>
            <a:r>
              <a:rPr lang="en-GB" sz="2400" dirty="0">
                <a:latin typeface="Trebuchet MS" panose="020B0603020202020204" pitchFamily="34" charset="0"/>
              </a:rPr>
              <a:t> technologies minimized the spread of the disease by allowing physicians to prescribe medication to patients at a disease (</a:t>
            </a:r>
            <a:r>
              <a:rPr lang="en-GB" sz="2400" dirty="0" err="1">
                <a:latin typeface="Trebuchet MS" panose="020B0603020202020204" pitchFamily="34" charset="0"/>
              </a:rPr>
              <a:t>Hashimkhojaeva</a:t>
            </a:r>
            <a:r>
              <a:rPr lang="en-GB" sz="2400" dirty="0">
                <a:latin typeface="Trebuchet MS" panose="020B0603020202020204" pitchFamily="34" charset="0"/>
              </a:rPr>
              <a:t> &amp; </a:t>
            </a:r>
            <a:r>
              <a:rPr lang="en-GB" sz="2400" dirty="0" err="1">
                <a:latin typeface="Trebuchet MS" panose="020B0603020202020204" pitchFamily="34" charset="0"/>
              </a:rPr>
              <a:t>Sadikova</a:t>
            </a:r>
            <a:r>
              <a:rPr lang="en-GB" sz="2400" dirty="0">
                <a:latin typeface="Trebuchet MS" panose="020B0603020202020204" pitchFamily="34" charset="0"/>
              </a:rPr>
              <a:t>, 2022).</a:t>
            </a:r>
          </a:p>
          <a:p>
            <a:pPr algn="just">
              <a:buClr>
                <a:srgbClr val="00B0F0"/>
              </a:buClr>
              <a:buFont typeface="Wingdings" panose="05000000000000000000" pitchFamily="2" charset="2"/>
              <a:buChar char="§"/>
            </a:pPr>
            <a:r>
              <a:rPr lang="en-GB" sz="2400" dirty="0">
                <a:latin typeface="Trebuchet MS" panose="020B0603020202020204" pitchFamily="34" charset="0"/>
              </a:rPr>
              <a:t>Interactive personal health records ensured that patients enter records that were received by doctors. </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endParaRPr lang="en-GB" sz="2400" dirty="0">
              <a:latin typeface="Trebuchet MS" panose="020B0603020202020204" pitchFamily="34" charset="0"/>
            </a:endParaRPr>
          </a:p>
        </p:txBody>
      </p:sp>
      <p:sp>
        <p:nvSpPr>
          <p:cNvPr id="11" name="Title 1"/>
          <p:cNvSpPr>
            <a:spLocks noGrp="1"/>
          </p:cNvSpPr>
          <p:nvPr>
            <p:ph type="title"/>
          </p:nvPr>
        </p:nvSpPr>
        <p:spPr>
          <a:xfrm>
            <a:off x="762264" y="43541"/>
            <a:ext cx="9373957" cy="660997"/>
          </a:xfrm>
        </p:spPr>
        <p:txBody>
          <a:bodyPr>
            <a:normAutofit fontScale="90000"/>
          </a:bodyPr>
          <a:lstStyle/>
          <a:p>
            <a:r>
              <a:rPr lang="en-GB" sz="3200" b="1" dirty="0">
                <a:solidFill>
                  <a:srgbClr val="00B0F0"/>
                </a:solidFill>
                <a:latin typeface="Trebuchet MS" panose="020B0603020202020204" pitchFamily="34" charset="0"/>
              </a:rPr>
              <a:t>The Use of Technology during Covid-19 pandemic</a:t>
            </a:r>
          </a:p>
        </p:txBody>
      </p:sp>
      <p:sp>
        <p:nvSpPr>
          <p:cNvPr id="12"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8</a:t>
            </a:fld>
            <a:endParaRPr lang="en-GB" sz="2000">
              <a:latin typeface="Trebuchet MS" panose="020B0603020202020204" pitchFamily="34" charset="0"/>
            </a:endParaRPr>
          </a:p>
        </p:txBody>
      </p:sp>
      <p:pic>
        <p:nvPicPr>
          <p:cNvPr id="2" name="Picture 1"/>
          <p:cNvPicPr>
            <a:picLocks noChangeAspect="1"/>
          </p:cNvPicPr>
          <p:nvPr/>
        </p:nvPicPr>
        <p:blipFill>
          <a:blip r:embed="rId3"/>
          <a:stretch>
            <a:fillRect/>
          </a:stretch>
        </p:blipFill>
        <p:spPr>
          <a:xfrm>
            <a:off x="557720" y="1174532"/>
            <a:ext cx="2857500" cy="1600200"/>
          </a:xfrm>
          <a:prstGeom prst="rect">
            <a:avLst/>
          </a:prstGeom>
        </p:spPr>
      </p:pic>
      <p:pic>
        <p:nvPicPr>
          <p:cNvPr id="3" name="Picture 2"/>
          <p:cNvPicPr>
            <a:picLocks noChangeAspect="1"/>
          </p:cNvPicPr>
          <p:nvPr/>
        </p:nvPicPr>
        <p:blipFill>
          <a:blip r:embed="rId4"/>
          <a:stretch>
            <a:fillRect/>
          </a:stretch>
        </p:blipFill>
        <p:spPr>
          <a:xfrm>
            <a:off x="10123091" y="5379085"/>
            <a:ext cx="1876062" cy="1250708"/>
          </a:xfrm>
          <a:prstGeom prst="rect">
            <a:avLst/>
          </a:prstGeom>
        </p:spPr>
      </p:pic>
      <p:sp>
        <p:nvSpPr>
          <p:cNvPr id="5" name="TextBox 4">
            <a:extLst>
              <a:ext uri="{FF2B5EF4-FFF2-40B4-BE49-F238E27FC236}">
                <a16:creationId xmlns:a16="http://schemas.microsoft.com/office/drawing/2014/main" id="{1AFFDBD2-F942-254A-61E9-05EFCF7236AB}"/>
              </a:ext>
            </a:extLst>
          </p:cNvPr>
          <p:cNvSpPr txBox="1"/>
          <p:nvPr/>
        </p:nvSpPr>
        <p:spPr>
          <a:xfrm>
            <a:off x="106017" y="6445127"/>
            <a:ext cx="6096000" cy="369332"/>
          </a:xfrm>
          <a:prstGeom prst="rect">
            <a:avLst/>
          </a:prstGeom>
          <a:noFill/>
        </p:spPr>
        <p:txBody>
          <a:bodyPr wrap="square">
            <a:spAutoFit/>
          </a:bodyPr>
          <a:lstStyle/>
          <a:p>
            <a:r>
              <a:rPr lang="en-GB" dirty="0"/>
              <a:t>Abdul Hai Syed 2229681</a:t>
            </a:r>
          </a:p>
        </p:txBody>
      </p:sp>
    </p:spTree>
    <p:extLst>
      <p:ext uri="{BB962C8B-B14F-4D97-AF65-F5344CB8AC3E}">
        <p14:creationId xmlns:p14="http://schemas.microsoft.com/office/powerpoint/2010/main" val="2457116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a:spLocks noGrp="1"/>
          </p:cNvSpPr>
          <p:nvPr>
            <p:ph idx="1"/>
          </p:nvPr>
        </p:nvSpPr>
        <p:spPr>
          <a:xfrm>
            <a:off x="343812" y="1462170"/>
            <a:ext cx="7699809" cy="5395830"/>
          </a:xfrm>
        </p:spPr>
        <p:txBody>
          <a:bodyPr>
            <a:normAutofit/>
          </a:bodyPr>
          <a:lstStyle/>
          <a:p>
            <a:pPr algn="just">
              <a:buClr>
                <a:srgbClr val="00B0F0"/>
              </a:buClr>
              <a:buFont typeface="Wingdings" panose="05000000000000000000" pitchFamily="2" charset="2"/>
              <a:buChar char="§"/>
            </a:pPr>
            <a:r>
              <a:rPr lang="en-GB" sz="2400" dirty="0">
                <a:latin typeface="Trebuchet MS" panose="020B0603020202020204" pitchFamily="34" charset="0"/>
              </a:rPr>
              <a:t>These are technologies used to manage operations in health and social facilities (Lee &amp; Yoon, 2021).</a:t>
            </a:r>
          </a:p>
          <a:p>
            <a:pPr algn="just">
              <a:buClr>
                <a:srgbClr val="00B0F0"/>
              </a:buClr>
              <a:buFont typeface="Wingdings" panose="05000000000000000000" pitchFamily="2" charset="2"/>
              <a:buChar char="§"/>
            </a:pPr>
            <a:r>
              <a:rPr lang="en-GB" sz="2400" dirty="0">
                <a:latin typeface="Trebuchet MS" panose="020B0603020202020204" pitchFamily="34" charset="0"/>
              </a:rPr>
              <a:t>These technologies are crucial in ensuring a smooth workflow of care givers. </a:t>
            </a:r>
          </a:p>
          <a:p>
            <a:pPr algn="just">
              <a:buClr>
                <a:srgbClr val="00B0F0"/>
              </a:buClr>
              <a:buFont typeface="Wingdings" panose="05000000000000000000" pitchFamily="2" charset="2"/>
              <a:buChar char="§"/>
            </a:pPr>
            <a:r>
              <a:rPr lang="en-GB" sz="2400" dirty="0">
                <a:latin typeface="Trebuchet MS" panose="020B0603020202020204" pitchFamily="34" charset="0"/>
              </a:rPr>
              <a:t>For instance, HR officers in hospital manage the working hours for caregiver.</a:t>
            </a:r>
          </a:p>
          <a:p>
            <a:pPr algn="just">
              <a:buClr>
                <a:srgbClr val="00B0F0"/>
              </a:buClr>
              <a:buFont typeface="Wingdings" panose="05000000000000000000" pitchFamily="2" charset="2"/>
              <a:buChar char="§"/>
            </a:pPr>
            <a:r>
              <a:rPr lang="en-GB" sz="2400" dirty="0">
                <a:latin typeface="Trebuchet MS" panose="020B0603020202020204" pitchFamily="34" charset="0"/>
              </a:rPr>
              <a:t>This technologies ensure that medical information for patients are readily available.</a:t>
            </a:r>
          </a:p>
        </p:txBody>
      </p:sp>
      <p:sp>
        <p:nvSpPr>
          <p:cNvPr id="11" name="Title 1"/>
          <p:cNvSpPr>
            <a:spLocks noGrp="1"/>
          </p:cNvSpPr>
          <p:nvPr>
            <p:ph type="title"/>
          </p:nvPr>
        </p:nvSpPr>
        <p:spPr>
          <a:xfrm>
            <a:off x="952193" y="464221"/>
            <a:ext cx="8960277" cy="660997"/>
          </a:xfrm>
        </p:spPr>
        <p:txBody>
          <a:bodyPr>
            <a:normAutofit/>
          </a:bodyPr>
          <a:lstStyle/>
          <a:p>
            <a:r>
              <a:rPr lang="en-GB" sz="3200" b="1" dirty="0">
                <a:solidFill>
                  <a:srgbClr val="00B0F0"/>
                </a:solidFill>
                <a:latin typeface="Trebuchet MS" panose="020B0603020202020204" pitchFamily="34" charset="0"/>
              </a:rPr>
              <a:t>Administrative Technologies</a:t>
            </a:r>
          </a:p>
        </p:txBody>
      </p:sp>
      <p:sp>
        <p:nvSpPr>
          <p:cNvPr id="12"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9</a:t>
            </a:fld>
            <a:endParaRPr lang="en-GB" sz="2000">
              <a:latin typeface="Trebuchet MS" panose="020B0603020202020204" pitchFamily="34" charset="0"/>
            </a:endParaRPr>
          </a:p>
        </p:txBody>
      </p:sp>
      <p:sp>
        <p:nvSpPr>
          <p:cNvPr id="14" name="TextBox 13"/>
          <p:cNvSpPr txBox="1"/>
          <p:nvPr/>
        </p:nvSpPr>
        <p:spPr>
          <a:xfrm>
            <a:off x="29980" y="4946755"/>
            <a:ext cx="3972393" cy="479685"/>
          </a:xfrm>
          <a:prstGeom prst="rect">
            <a:avLst/>
          </a:prstGeom>
          <a:solidFill>
            <a:schemeClr val="bg1"/>
          </a:solidFill>
        </p:spPr>
        <p:txBody>
          <a:bodyPr wrap="square" rtlCol="0">
            <a:spAutoFit/>
          </a:bodyPr>
          <a:lstStyle/>
          <a:p>
            <a:endParaRPr lang="en-GB" dirty="0"/>
          </a:p>
        </p:txBody>
      </p:sp>
      <p:pic>
        <p:nvPicPr>
          <p:cNvPr id="2" name="Picture 1"/>
          <p:cNvPicPr>
            <a:picLocks noChangeAspect="1"/>
          </p:cNvPicPr>
          <p:nvPr/>
        </p:nvPicPr>
        <p:blipFill>
          <a:blip r:embed="rId3"/>
          <a:stretch>
            <a:fillRect/>
          </a:stretch>
        </p:blipFill>
        <p:spPr>
          <a:xfrm>
            <a:off x="8637145" y="2043466"/>
            <a:ext cx="3375242" cy="2246070"/>
          </a:xfrm>
          <a:prstGeom prst="rect">
            <a:avLst/>
          </a:prstGeom>
        </p:spPr>
      </p:pic>
      <p:sp>
        <p:nvSpPr>
          <p:cNvPr id="3" name="TextBox 2">
            <a:extLst>
              <a:ext uri="{FF2B5EF4-FFF2-40B4-BE49-F238E27FC236}">
                <a16:creationId xmlns:a16="http://schemas.microsoft.com/office/drawing/2014/main" id="{CFFA600D-1937-696D-DB08-D8D95C7E4FA8}"/>
              </a:ext>
            </a:extLst>
          </p:cNvPr>
          <p:cNvSpPr txBox="1"/>
          <p:nvPr/>
        </p:nvSpPr>
        <p:spPr>
          <a:xfrm>
            <a:off x="-927837" y="6488668"/>
            <a:ext cx="3842719" cy="369332"/>
          </a:xfrm>
          <a:prstGeom prst="rect">
            <a:avLst/>
          </a:prstGeom>
          <a:noFill/>
        </p:spPr>
        <p:txBody>
          <a:bodyPr wrap="none" rtlCol="0">
            <a:spAutoFit/>
          </a:bodyPr>
          <a:lstStyle/>
          <a:p>
            <a:r>
              <a:rPr lang="en-GB" dirty="0"/>
              <a:t>	Albert Junior </a:t>
            </a:r>
            <a:r>
              <a:rPr lang="en-GB" dirty="0" err="1"/>
              <a:t>Mahoi</a:t>
            </a:r>
            <a:r>
              <a:rPr lang="en-GB" dirty="0"/>
              <a:t> 2235245</a:t>
            </a:r>
          </a:p>
        </p:txBody>
      </p:sp>
    </p:spTree>
    <p:extLst>
      <p:ext uri="{BB962C8B-B14F-4D97-AF65-F5344CB8AC3E}">
        <p14:creationId xmlns:p14="http://schemas.microsoft.com/office/powerpoint/2010/main" val="4091374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p:cNvSpPr>
            <a:spLocks noGrp="1"/>
          </p:cNvSpPr>
          <p:nvPr>
            <p:ph type="title"/>
          </p:nvPr>
        </p:nvSpPr>
        <p:spPr>
          <a:xfrm>
            <a:off x="3052110" y="156144"/>
            <a:ext cx="8960277" cy="660997"/>
          </a:xfrm>
        </p:spPr>
        <p:txBody>
          <a:bodyPr>
            <a:normAutofit/>
          </a:bodyPr>
          <a:lstStyle/>
          <a:p>
            <a:r>
              <a:rPr lang="en-GB" sz="3200" b="1" dirty="0">
                <a:solidFill>
                  <a:srgbClr val="00B0F0"/>
                </a:solidFill>
                <a:latin typeface="Trebuchet MS" panose="020B0603020202020204" pitchFamily="34" charset="0"/>
              </a:rPr>
              <a:t>Administrative Technology </a:t>
            </a:r>
          </a:p>
        </p:txBody>
      </p:sp>
      <p:sp>
        <p:nvSpPr>
          <p:cNvPr id="12"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10</a:t>
            </a:fld>
            <a:endParaRPr lang="en-GB" sz="2000">
              <a:latin typeface="Trebuchet MS" panose="020B0603020202020204" pitchFamily="34" charset="0"/>
            </a:endParaRPr>
          </a:p>
        </p:txBody>
      </p:sp>
      <p:sp>
        <p:nvSpPr>
          <p:cNvPr id="14" name="TextBox 13"/>
          <p:cNvSpPr txBox="1"/>
          <p:nvPr/>
        </p:nvSpPr>
        <p:spPr>
          <a:xfrm>
            <a:off x="29980" y="4946755"/>
            <a:ext cx="3972393" cy="479685"/>
          </a:xfrm>
          <a:prstGeom prst="rect">
            <a:avLst/>
          </a:prstGeom>
          <a:solidFill>
            <a:schemeClr val="bg1"/>
          </a:solidFill>
        </p:spPr>
        <p:txBody>
          <a:bodyPr wrap="square" rtlCol="0">
            <a:spAutoFit/>
          </a:bodyPr>
          <a:lstStyle/>
          <a:p>
            <a:endParaRPr lang="en-GB" dirty="0"/>
          </a:p>
        </p:txBody>
      </p:sp>
      <p:pic>
        <p:nvPicPr>
          <p:cNvPr id="2" name="Picture 1"/>
          <p:cNvPicPr>
            <a:picLocks noChangeAspect="1"/>
          </p:cNvPicPr>
          <p:nvPr/>
        </p:nvPicPr>
        <p:blipFill>
          <a:blip r:embed="rId3"/>
          <a:stretch>
            <a:fillRect/>
          </a:stretch>
        </p:blipFill>
        <p:spPr>
          <a:xfrm>
            <a:off x="2155508" y="4345165"/>
            <a:ext cx="5894635" cy="2143503"/>
          </a:xfrm>
          <a:prstGeom prst="rect">
            <a:avLst/>
          </a:prstGeom>
        </p:spPr>
      </p:pic>
      <p:pic>
        <p:nvPicPr>
          <p:cNvPr id="3" name="Picture 2"/>
          <p:cNvPicPr>
            <a:picLocks noChangeAspect="1"/>
          </p:cNvPicPr>
          <p:nvPr/>
        </p:nvPicPr>
        <p:blipFill>
          <a:blip r:embed="rId4"/>
          <a:stretch>
            <a:fillRect/>
          </a:stretch>
        </p:blipFill>
        <p:spPr>
          <a:xfrm>
            <a:off x="9102790" y="1128409"/>
            <a:ext cx="2761861" cy="1542039"/>
          </a:xfrm>
          <a:prstGeom prst="rect">
            <a:avLst/>
          </a:prstGeom>
        </p:spPr>
      </p:pic>
      <p:pic>
        <p:nvPicPr>
          <p:cNvPr id="4" name="Picture 3"/>
          <p:cNvPicPr>
            <a:picLocks noChangeAspect="1"/>
          </p:cNvPicPr>
          <p:nvPr/>
        </p:nvPicPr>
        <p:blipFill>
          <a:blip r:embed="rId5"/>
          <a:stretch>
            <a:fillRect/>
          </a:stretch>
        </p:blipFill>
        <p:spPr>
          <a:xfrm>
            <a:off x="9338347" y="2840382"/>
            <a:ext cx="2802830" cy="1061178"/>
          </a:xfrm>
          <a:prstGeom prst="rect">
            <a:avLst/>
          </a:prstGeom>
        </p:spPr>
      </p:pic>
      <p:pic>
        <p:nvPicPr>
          <p:cNvPr id="5" name="Picture 4"/>
          <p:cNvPicPr>
            <a:picLocks noChangeAspect="1"/>
          </p:cNvPicPr>
          <p:nvPr/>
        </p:nvPicPr>
        <p:blipFill>
          <a:blip r:embed="rId6"/>
          <a:stretch>
            <a:fillRect/>
          </a:stretch>
        </p:blipFill>
        <p:spPr>
          <a:xfrm>
            <a:off x="8894039" y="4360680"/>
            <a:ext cx="3188773" cy="2271572"/>
          </a:xfrm>
          <a:prstGeom prst="rect">
            <a:avLst/>
          </a:prstGeom>
        </p:spPr>
      </p:pic>
      <p:sp>
        <p:nvSpPr>
          <p:cNvPr id="13" name="Content Placeholder 2"/>
          <p:cNvSpPr>
            <a:spLocks noGrp="1"/>
          </p:cNvSpPr>
          <p:nvPr>
            <p:ph idx="1"/>
          </p:nvPr>
        </p:nvSpPr>
        <p:spPr>
          <a:xfrm>
            <a:off x="426615" y="975194"/>
            <a:ext cx="8595744" cy="4351338"/>
          </a:xfrm>
        </p:spPr>
        <p:txBody>
          <a:bodyPr>
            <a:normAutofit/>
          </a:bodyPr>
          <a:lstStyle/>
          <a:p>
            <a:pPr algn="just">
              <a:buClr>
                <a:srgbClr val="00B0F0"/>
              </a:buClr>
              <a:buFont typeface="Wingdings" panose="05000000000000000000" pitchFamily="2" charset="2"/>
              <a:buChar char="§"/>
            </a:pPr>
            <a:r>
              <a:rPr lang="en-GB" sz="2400" dirty="0">
                <a:latin typeface="Trebuchet MS" panose="020B0603020202020204" pitchFamily="34" charset="0"/>
              </a:rPr>
              <a:t>Technology ensures efficient administration of health facilities.</a:t>
            </a:r>
          </a:p>
          <a:p>
            <a:pPr algn="just">
              <a:buClr>
                <a:srgbClr val="00B0F0"/>
              </a:buClr>
              <a:buFont typeface="Wingdings" panose="05000000000000000000" pitchFamily="2" charset="2"/>
              <a:buChar char="§"/>
            </a:pPr>
            <a:r>
              <a:rPr lang="en-GB" sz="2400" dirty="0">
                <a:latin typeface="Trebuchet MS" panose="020B0603020202020204" pitchFamily="34" charset="0"/>
              </a:rPr>
              <a:t>The key technological tools used in healthcare administration include Electronic Health Records (EHR), </a:t>
            </a:r>
            <a:r>
              <a:rPr lang="en-GB" sz="2400" dirty="0" err="1">
                <a:latin typeface="Trebuchet MS" panose="020B0603020202020204" pitchFamily="34" charset="0"/>
              </a:rPr>
              <a:t>telehealth</a:t>
            </a:r>
            <a:r>
              <a:rPr lang="en-GB" sz="2400" dirty="0">
                <a:latin typeface="Trebuchet MS" panose="020B0603020202020204" pitchFamily="34" charset="0"/>
              </a:rPr>
              <a:t> technologies, interactive personal health records, computerised physician order entry (CPOE), and E-prescriptions (</a:t>
            </a:r>
            <a:r>
              <a:rPr lang="en-GB" sz="2400" dirty="0" err="1">
                <a:latin typeface="Trebuchet MS" panose="020B0603020202020204" pitchFamily="34" charset="0"/>
              </a:rPr>
              <a:t>Hashimkhojaeva</a:t>
            </a:r>
            <a:r>
              <a:rPr lang="en-GB" sz="2400" dirty="0">
                <a:latin typeface="Trebuchet MS" panose="020B0603020202020204" pitchFamily="34" charset="0"/>
              </a:rPr>
              <a:t> &amp; </a:t>
            </a:r>
            <a:r>
              <a:rPr lang="en-GB" sz="2400" dirty="0" err="1">
                <a:latin typeface="Trebuchet MS" panose="020B0603020202020204" pitchFamily="34" charset="0"/>
              </a:rPr>
              <a:t>Sadikova</a:t>
            </a:r>
            <a:r>
              <a:rPr lang="en-GB" sz="2400" dirty="0">
                <a:latin typeface="Trebuchet MS" panose="020B0603020202020204" pitchFamily="34" charset="0"/>
              </a:rPr>
              <a:t>, 2022). </a:t>
            </a:r>
          </a:p>
          <a:p>
            <a:pPr algn="just">
              <a:buClr>
                <a:srgbClr val="00B0F0"/>
              </a:buClr>
              <a:buFont typeface="Wingdings" panose="05000000000000000000" pitchFamily="2" charset="2"/>
              <a:buChar char="§"/>
            </a:pPr>
            <a:r>
              <a:rPr lang="en-GB" sz="2400" dirty="0">
                <a:latin typeface="Trebuchet MS" panose="020B0603020202020204" pitchFamily="34" charset="0"/>
              </a:rPr>
              <a:t>EHR increase efficiencies in healthcare administration and reduce the cost of health.</a:t>
            </a:r>
          </a:p>
        </p:txBody>
      </p:sp>
      <p:sp>
        <p:nvSpPr>
          <p:cNvPr id="6" name="TextBox 5">
            <a:extLst>
              <a:ext uri="{FF2B5EF4-FFF2-40B4-BE49-F238E27FC236}">
                <a16:creationId xmlns:a16="http://schemas.microsoft.com/office/drawing/2014/main" id="{1AA27F00-BED5-D3C5-6E8B-6703F84D1FF8}"/>
              </a:ext>
            </a:extLst>
          </p:cNvPr>
          <p:cNvSpPr txBox="1"/>
          <p:nvPr/>
        </p:nvSpPr>
        <p:spPr>
          <a:xfrm>
            <a:off x="-843897" y="6488668"/>
            <a:ext cx="4002374" cy="369332"/>
          </a:xfrm>
          <a:prstGeom prst="rect">
            <a:avLst/>
          </a:prstGeom>
          <a:noFill/>
        </p:spPr>
        <p:txBody>
          <a:bodyPr wrap="square" rtlCol="0">
            <a:spAutoFit/>
          </a:bodyPr>
          <a:lstStyle/>
          <a:p>
            <a:r>
              <a:rPr lang="en-GB" dirty="0"/>
              <a:t>	Albert Junior </a:t>
            </a:r>
            <a:r>
              <a:rPr lang="en-GB" dirty="0" err="1"/>
              <a:t>Mahoi</a:t>
            </a:r>
            <a:r>
              <a:rPr lang="en-GB" dirty="0"/>
              <a:t> 2235245</a:t>
            </a:r>
          </a:p>
        </p:txBody>
      </p:sp>
    </p:spTree>
    <p:extLst>
      <p:ext uri="{BB962C8B-B14F-4D97-AF65-F5344CB8AC3E}">
        <p14:creationId xmlns:p14="http://schemas.microsoft.com/office/powerpoint/2010/main" val="2239647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a:spLocks noGrp="1"/>
          </p:cNvSpPr>
          <p:nvPr>
            <p:ph idx="1"/>
          </p:nvPr>
        </p:nvSpPr>
        <p:spPr>
          <a:xfrm>
            <a:off x="4095363" y="1420934"/>
            <a:ext cx="7631907" cy="4351338"/>
          </a:xfrm>
        </p:spPr>
        <p:txBody>
          <a:bodyPr>
            <a:normAutofit lnSpcReduction="10000"/>
          </a:bodyPr>
          <a:lstStyle/>
          <a:p>
            <a:pPr algn="just">
              <a:buClr>
                <a:srgbClr val="00B0F0"/>
              </a:buClr>
              <a:buFont typeface="Wingdings" panose="05000000000000000000" pitchFamily="2" charset="2"/>
              <a:buChar char="§"/>
            </a:pPr>
            <a:r>
              <a:rPr lang="en-GB" sz="2400" dirty="0">
                <a:latin typeface="Trebuchet MS" panose="020B0603020202020204" pitchFamily="34" charset="0"/>
              </a:rPr>
              <a:t>Technical proficiency for data and information handling is important.</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It is helps in healthcare research.</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It also helps healthcare stakeholders to determine progress in solving a certain healthcare problem or disease (Dash et al., 2019).</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Proper data and information handling shortens the treatment time.</a:t>
            </a:r>
          </a:p>
          <a:p>
            <a:pPr marL="0" indent="0" algn="just">
              <a:buClr>
                <a:srgbClr val="00B0F0"/>
              </a:buClr>
              <a:buNone/>
            </a:pPr>
            <a:endParaRPr lang="en-GB" sz="2400" dirty="0">
              <a:latin typeface="Trebuchet MS" panose="020B0603020202020204" pitchFamily="34" charset="0"/>
            </a:endParaRPr>
          </a:p>
          <a:p>
            <a:pPr algn="just">
              <a:buClr>
                <a:srgbClr val="00B0F0"/>
              </a:buClr>
              <a:buFont typeface="Wingdings" panose="05000000000000000000" pitchFamily="2" charset="2"/>
              <a:buChar char="§"/>
            </a:pPr>
            <a:endParaRPr lang="en-GB" sz="2400" dirty="0">
              <a:latin typeface="Trebuchet MS" panose="020B0603020202020204" pitchFamily="34" charset="0"/>
            </a:endParaRPr>
          </a:p>
        </p:txBody>
      </p:sp>
      <p:sp>
        <p:nvSpPr>
          <p:cNvPr id="11" name="Title 1"/>
          <p:cNvSpPr>
            <a:spLocks noGrp="1"/>
          </p:cNvSpPr>
          <p:nvPr>
            <p:ph type="title"/>
          </p:nvPr>
        </p:nvSpPr>
        <p:spPr>
          <a:xfrm>
            <a:off x="746765" y="226104"/>
            <a:ext cx="10396516" cy="1081522"/>
          </a:xfrm>
        </p:spPr>
        <p:txBody>
          <a:bodyPr>
            <a:normAutofit/>
          </a:bodyPr>
          <a:lstStyle/>
          <a:p>
            <a:r>
              <a:rPr lang="en-GB" sz="3200" b="1" dirty="0">
                <a:solidFill>
                  <a:srgbClr val="00B0F0"/>
                </a:solidFill>
                <a:latin typeface="Trebuchet MS" panose="020B0603020202020204" pitchFamily="34" charset="0"/>
              </a:rPr>
              <a:t>Relevance of technical proficiency for data and information handling</a:t>
            </a:r>
          </a:p>
        </p:txBody>
      </p:sp>
      <p:sp>
        <p:nvSpPr>
          <p:cNvPr id="12"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11</a:t>
            </a:fld>
            <a:endParaRPr lang="en-GB" sz="2000">
              <a:latin typeface="Trebuchet MS" panose="020B0603020202020204" pitchFamily="34" charset="0"/>
            </a:endParaRPr>
          </a:p>
        </p:txBody>
      </p:sp>
      <p:pic>
        <p:nvPicPr>
          <p:cNvPr id="2" name="Picture 1"/>
          <p:cNvPicPr>
            <a:picLocks noChangeAspect="1"/>
          </p:cNvPicPr>
          <p:nvPr/>
        </p:nvPicPr>
        <p:blipFill>
          <a:blip r:embed="rId3"/>
          <a:stretch>
            <a:fillRect/>
          </a:stretch>
        </p:blipFill>
        <p:spPr>
          <a:xfrm>
            <a:off x="193332" y="1802742"/>
            <a:ext cx="3660961" cy="2056995"/>
          </a:xfrm>
          <a:prstGeom prst="rect">
            <a:avLst/>
          </a:prstGeom>
        </p:spPr>
      </p:pic>
      <p:sp>
        <p:nvSpPr>
          <p:cNvPr id="3" name="TextBox 2">
            <a:extLst>
              <a:ext uri="{FF2B5EF4-FFF2-40B4-BE49-F238E27FC236}">
                <a16:creationId xmlns:a16="http://schemas.microsoft.com/office/drawing/2014/main" id="{0074E09A-B85D-8BE6-AAB7-A6F6C0DA88D4}"/>
              </a:ext>
            </a:extLst>
          </p:cNvPr>
          <p:cNvSpPr txBox="1"/>
          <p:nvPr/>
        </p:nvSpPr>
        <p:spPr>
          <a:xfrm>
            <a:off x="-881894" y="6488668"/>
            <a:ext cx="3842719" cy="369332"/>
          </a:xfrm>
          <a:prstGeom prst="rect">
            <a:avLst/>
          </a:prstGeom>
          <a:noFill/>
        </p:spPr>
        <p:txBody>
          <a:bodyPr wrap="none" rtlCol="0">
            <a:spAutoFit/>
          </a:bodyPr>
          <a:lstStyle/>
          <a:p>
            <a:r>
              <a:rPr lang="en-GB" dirty="0"/>
              <a:t>	Albert Junior </a:t>
            </a:r>
            <a:r>
              <a:rPr lang="en-GB" dirty="0" err="1"/>
              <a:t>Mahoi</a:t>
            </a:r>
            <a:r>
              <a:rPr lang="en-GB" dirty="0"/>
              <a:t> 2235245</a:t>
            </a:r>
          </a:p>
        </p:txBody>
      </p:sp>
    </p:spTree>
    <p:extLst>
      <p:ext uri="{BB962C8B-B14F-4D97-AF65-F5344CB8AC3E}">
        <p14:creationId xmlns:p14="http://schemas.microsoft.com/office/powerpoint/2010/main" val="2185854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p:cNvSpPr>
            <a:spLocks noGrp="1"/>
          </p:cNvSpPr>
          <p:nvPr>
            <p:ph type="title"/>
          </p:nvPr>
        </p:nvSpPr>
        <p:spPr>
          <a:xfrm>
            <a:off x="912812" y="78168"/>
            <a:ext cx="10560732" cy="660997"/>
          </a:xfrm>
        </p:spPr>
        <p:txBody>
          <a:bodyPr>
            <a:normAutofit/>
          </a:bodyPr>
          <a:lstStyle/>
          <a:p>
            <a:r>
              <a:rPr lang="en-GB" sz="2600" b="1" dirty="0">
                <a:solidFill>
                  <a:srgbClr val="00B0F0"/>
                </a:solidFill>
                <a:latin typeface="Trebuchet MS" panose="020B0603020202020204" pitchFamily="34" charset="0"/>
              </a:rPr>
              <a:t>The use of Digital Communication, Collaboration and Participation</a:t>
            </a:r>
          </a:p>
        </p:txBody>
      </p:sp>
      <p:sp>
        <p:nvSpPr>
          <p:cNvPr id="12"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12</a:t>
            </a:fld>
            <a:endParaRPr lang="en-GB" sz="2000">
              <a:latin typeface="Trebuchet MS" panose="020B0603020202020204" pitchFamily="34" charset="0"/>
            </a:endParaRPr>
          </a:p>
        </p:txBody>
      </p:sp>
      <p:pic>
        <p:nvPicPr>
          <p:cNvPr id="3" name="Picture 2"/>
          <p:cNvPicPr>
            <a:picLocks noChangeAspect="1"/>
          </p:cNvPicPr>
          <p:nvPr/>
        </p:nvPicPr>
        <p:blipFill>
          <a:blip r:embed="rId3"/>
          <a:stretch>
            <a:fillRect/>
          </a:stretch>
        </p:blipFill>
        <p:spPr>
          <a:xfrm>
            <a:off x="370277" y="2299007"/>
            <a:ext cx="4039892" cy="2259985"/>
          </a:xfrm>
          <a:prstGeom prst="rect">
            <a:avLst/>
          </a:prstGeom>
        </p:spPr>
      </p:pic>
      <p:sp>
        <p:nvSpPr>
          <p:cNvPr id="9" name="Content Placeholder 2"/>
          <p:cNvSpPr>
            <a:spLocks noGrp="1"/>
          </p:cNvSpPr>
          <p:nvPr>
            <p:ph idx="1"/>
          </p:nvPr>
        </p:nvSpPr>
        <p:spPr>
          <a:xfrm>
            <a:off x="4734629" y="1438247"/>
            <a:ext cx="6738915" cy="4351338"/>
          </a:xfrm>
        </p:spPr>
        <p:txBody>
          <a:bodyPr>
            <a:normAutofit fontScale="85000" lnSpcReduction="20000"/>
          </a:bodyPr>
          <a:lstStyle/>
          <a:p>
            <a:pPr algn="just">
              <a:buClr>
                <a:srgbClr val="00B0F0"/>
              </a:buClr>
              <a:buFont typeface="Wingdings" panose="05000000000000000000" pitchFamily="2" charset="2"/>
              <a:buChar char="§"/>
            </a:pPr>
            <a:r>
              <a:rPr lang="en-GB" sz="2400" dirty="0">
                <a:latin typeface="Trebuchet MS" panose="020B0603020202020204" pitchFamily="34" charset="0"/>
              </a:rPr>
              <a:t>Digital communication is used to enhance real-time communication among care givers.</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It improves quality of care by ensuring face to face communication.</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Technologies such as emails and CPOE ensure physicians can communicate with the care team easily. </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It helps to develop person-centred care approach.</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Limitations include </a:t>
            </a:r>
            <a:r>
              <a:rPr lang="en-GB" sz="2400" baseline="0" dirty="0">
                <a:latin typeface="Trebuchet MS" panose="020B0603020202020204" pitchFamily="34" charset="0"/>
              </a:rPr>
              <a:t>misinterpretation of information, manipulation of identity, and breaching of personal data (</a:t>
            </a:r>
            <a:r>
              <a:rPr lang="en-GB" sz="2400" dirty="0"/>
              <a:t>Gross, 2020</a:t>
            </a:r>
            <a:r>
              <a:rPr lang="en-GB" sz="2400" baseline="0" dirty="0">
                <a:latin typeface="Trebuchet MS" panose="020B0603020202020204" pitchFamily="34" charset="0"/>
              </a:rPr>
              <a:t>).</a:t>
            </a:r>
            <a:endParaRPr lang="en-GB" sz="2400" dirty="0">
              <a:latin typeface="Trebuchet MS" panose="020B0603020202020204" pitchFamily="34" charset="0"/>
            </a:endParaRPr>
          </a:p>
        </p:txBody>
      </p:sp>
      <p:sp>
        <p:nvSpPr>
          <p:cNvPr id="2" name="TextBox 1">
            <a:extLst>
              <a:ext uri="{FF2B5EF4-FFF2-40B4-BE49-F238E27FC236}">
                <a16:creationId xmlns:a16="http://schemas.microsoft.com/office/drawing/2014/main" id="{7FE76B85-B244-D830-BF49-4551957F506E}"/>
              </a:ext>
            </a:extLst>
          </p:cNvPr>
          <p:cNvSpPr txBox="1"/>
          <p:nvPr/>
        </p:nvSpPr>
        <p:spPr>
          <a:xfrm>
            <a:off x="145773" y="6488668"/>
            <a:ext cx="3375219" cy="369332"/>
          </a:xfrm>
          <a:prstGeom prst="rect">
            <a:avLst/>
          </a:prstGeom>
          <a:noFill/>
        </p:spPr>
        <p:txBody>
          <a:bodyPr wrap="none" rtlCol="0">
            <a:spAutoFit/>
          </a:bodyPr>
          <a:lstStyle/>
          <a:p>
            <a:r>
              <a:rPr lang="en-GB" dirty="0"/>
              <a:t>Alina Teodora Munteanu 2233644</a:t>
            </a:r>
          </a:p>
        </p:txBody>
      </p:sp>
    </p:spTree>
    <p:extLst>
      <p:ext uri="{BB962C8B-B14F-4D97-AF65-F5344CB8AC3E}">
        <p14:creationId xmlns:p14="http://schemas.microsoft.com/office/powerpoint/2010/main" val="26704981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a:spLocks noGrp="1"/>
          </p:cNvSpPr>
          <p:nvPr>
            <p:ph idx="1"/>
          </p:nvPr>
        </p:nvSpPr>
        <p:spPr>
          <a:xfrm>
            <a:off x="6013447" y="1098273"/>
            <a:ext cx="4905305" cy="4996659"/>
          </a:xfrm>
        </p:spPr>
        <p:txBody>
          <a:bodyPr>
            <a:normAutofit fontScale="92500" lnSpcReduction="20000"/>
          </a:bodyPr>
          <a:lstStyle/>
          <a:p>
            <a:pPr algn="just">
              <a:buClr>
                <a:srgbClr val="00B0F0"/>
              </a:buClr>
              <a:buFont typeface="Wingdings" panose="05000000000000000000" pitchFamily="2" charset="2"/>
              <a:buChar char="§"/>
            </a:pPr>
            <a:r>
              <a:rPr lang="en-GB" sz="2400" dirty="0">
                <a:latin typeface="Trebuchet MS" panose="020B0603020202020204" pitchFamily="34" charset="0"/>
              </a:rPr>
              <a:t>Technology enhances collaboration and participation in provision of healthcare (</a:t>
            </a:r>
            <a:r>
              <a:rPr lang="en-GB" sz="2400" dirty="0" err="1">
                <a:latin typeface="Trebuchet MS" panose="020B0603020202020204" pitchFamily="34" charset="0"/>
              </a:rPr>
              <a:t>Konttila</a:t>
            </a:r>
            <a:r>
              <a:rPr lang="en-GB" sz="2400" dirty="0">
                <a:latin typeface="Trebuchet MS" panose="020B0603020202020204" pitchFamily="34" charset="0"/>
              </a:rPr>
              <a:t> et al., 2019).</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Collaborative care is enhanced as caregivers can communicate and process orders in a networked system. </a:t>
            </a:r>
          </a:p>
          <a:p>
            <a:pPr marL="0" indent="0" algn="just">
              <a:buClr>
                <a:srgbClr val="00B0F0"/>
              </a:buClr>
              <a:buNone/>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Moreover, physicians can collaborate using technologies such as telehealth technologies.</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Technology allows other people such as family members to participate in the provision of healthcare.</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p:txBody>
      </p:sp>
      <p:sp>
        <p:nvSpPr>
          <p:cNvPr id="11" name="Title 1"/>
          <p:cNvSpPr>
            <a:spLocks noGrp="1"/>
          </p:cNvSpPr>
          <p:nvPr>
            <p:ph type="title"/>
          </p:nvPr>
        </p:nvSpPr>
        <p:spPr>
          <a:xfrm>
            <a:off x="762264" y="43541"/>
            <a:ext cx="10502366" cy="660997"/>
          </a:xfrm>
        </p:spPr>
        <p:txBody>
          <a:bodyPr>
            <a:normAutofit/>
          </a:bodyPr>
          <a:lstStyle/>
          <a:p>
            <a:r>
              <a:rPr lang="en-GB" sz="2600" b="1" dirty="0">
                <a:solidFill>
                  <a:srgbClr val="00B0F0"/>
                </a:solidFill>
                <a:latin typeface="Trebuchet MS" panose="020B0603020202020204" pitchFamily="34" charset="0"/>
              </a:rPr>
              <a:t>The use of Digital Communication, Collaboration and Participation</a:t>
            </a:r>
          </a:p>
        </p:txBody>
      </p:sp>
      <p:sp>
        <p:nvSpPr>
          <p:cNvPr id="12"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13</a:t>
            </a:fld>
            <a:endParaRPr lang="en-GB" sz="2000">
              <a:latin typeface="Trebuchet MS" panose="020B0603020202020204" pitchFamily="34" charset="0"/>
            </a:endParaRPr>
          </a:p>
        </p:txBody>
      </p:sp>
      <p:sp>
        <p:nvSpPr>
          <p:cNvPr id="14" name="TextBox 13"/>
          <p:cNvSpPr txBox="1"/>
          <p:nvPr/>
        </p:nvSpPr>
        <p:spPr>
          <a:xfrm>
            <a:off x="29980" y="4946755"/>
            <a:ext cx="3972393" cy="479685"/>
          </a:xfrm>
          <a:prstGeom prst="rect">
            <a:avLst/>
          </a:prstGeom>
          <a:solidFill>
            <a:schemeClr val="bg1"/>
          </a:solidFill>
        </p:spPr>
        <p:txBody>
          <a:bodyPr wrap="square" rtlCol="0">
            <a:spAutoFit/>
          </a:bodyPr>
          <a:lstStyle/>
          <a:p>
            <a:endParaRPr lang="en-GB" dirty="0"/>
          </a:p>
        </p:txBody>
      </p:sp>
      <p:pic>
        <p:nvPicPr>
          <p:cNvPr id="2" name="Picture 1"/>
          <p:cNvPicPr>
            <a:picLocks noChangeAspect="1"/>
          </p:cNvPicPr>
          <p:nvPr/>
        </p:nvPicPr>
        <p:blipFill>
          <a:blip r:embed="rId3"/>
          <a:stretch>
            <a:fillRect/>
          </a:stretch>
        </p:blipFill>
        <p:spPr>
          <a:xfrm>
            <a:off x="174192" y="1955716"/>
            <a:ext cx="4905304" cy="2991039"/>
          </a:xfrm>
          <a:prstGeom prst="rect">
            <a:avLst/>
          </a:prstGeom>
        </p:spPr>
      </p:pic>
      <p:sp>
        <p:nvSpPr>
          <p:cNvPr id="3" name="TextBox 2">
            <a:extLst>
              <a:ext uri="{FF2B5EF4-FFF2-40B4-BE49-F238E27FC236}">
                <a16:creationId xmlns:a16="http://schemas.microsoft.com/office/drawing/2014/main" id="{D5E061F6-1BC7-F852-DD8C-3C1AB22EEF2E}"/>
              </a:ext>
            </a:extLst>
          </p:cNvPr>
          <p:cNvSpPr txBox="1"/>
          <p:nvPr/>
        </p:nvSpPr>
        <p:spPr>
          <a:xfrm>
            <a:off x="29980" y="6488668"/>
            <a:ext cx="5877075" cy="369332"/>
          </a:xfrm>
          <a:prstGeom prst="rect">
            <a:avLst/>
          </a:prstGeom>
          <a:noFill/>
        </p:spPr>
        <p:txBody>
          <a:bodyPr wrap="square" rtlCol="0">
            <a:spAutoFit/>
          </a:bodyPr>
          <a:lstStyle/>
          <a:p>
            <a:r>
              <a:rPr lang="en-GB" dirty="0"/>
              <a:t>Alina Teodora Munteanu 2233644</a:t>
            </a:r>
          </a:p>
        </p:txBody>
      </p:sp>
    </p:spTree>
    <p:extLst>
      <p:ext uri="{BB962C8B-B14F-4D97-AF65-F5344CB8AC3E}">
        <p14:creationId xmlns:p14="http://schemas.microsoft.com/office/powerpoint/2010/main" val="2817249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a:spLocks noGrp="1"/>
          </p:cNvSpPr>
          <p:nvPr>
            <p:ph idx="1"/>
          </p:nvPr>
        </p:nvSpPr>
        <p:spPr>
          <a:xfrm>
            <a:off x="2880877" y="1253331"/>
            <a:ext cx="8813259" cy="4351338"/>
          </a:xfrm>
        </p:spPr>
        <p:txBody>
          <a:bodyPr>
            <a:normAutofit/>
          </a:bodyPr>
          <a:lstStyle/>
          <a:p>
            <a:pPr algn="just">
              <a:buClr>
                <a:srgbClr val="00B0F0"/>
              </a:buClr>
              <a:buFont typeface="Wingdings" panose="05000000000000000000" pitchFamily="2" charset="2"/>
              <a:buChar char="§"/>
            </a:pPr>
            <a:r>
              <a:rPr lang="en-GB" sz="2400" dirty="0">
                <a:latin typeface="Trebuchet MS" panose="020B0603020202020204" pitchFamily="34" charset="0"/>
              </a:rPr>
              <a:t>Technology plays a crucial role in ensuring the well-being of healthcare workers. </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Employees use technology for their mental well-being.</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Technology is also used for employee training (</a:t>
            </a:r>
            <a:r>
              <a:rPr lang="en-GB" sz="2400" dirty="0" err="1">
                <a:latin typeface="Trebuchet MS" panose="020B0603020202020204" pitchFamily="34" charset="0"/>
              </a:rPr>
              <a:t>Alzoubi</a:t>
            </a:r>
            <a:r>
              <a:rPr lang="en-GB" sz="2400" dirty="0">
                <a:latin typeface="Trebuchet MS" panose="020B0603020202020204" pitchFamily="34" charset="0"/>
              </a:rPr>
              <a:t>, 2022).</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p:txBody>
      </p:sp>
      <p:sp>
        <p:nvSpPr>
          <p:cNvPr id="11" name="Title 1"/>
          <p:cNvSpPr>
            <a:spLocks noGrp="1"/>
          </p:cNvSpPr>
          <p:nvPr>
            <p:ph type="title"/>
          </p:nvPr>
        </p:nvSpPr>
        <p:spPr>
          <a:xfrm>
            <a:off x="762264" y="43541"/>
            <a:ext cx="8960277" cy="660997"/>
          </a:xfrm>
        </p:spPr>
        <p:txBody>
          <a:bodyPr>
            <a:normAutofit fontScale="90000"/>
          </a:bodyPr>
          <a:lstStyle/>
          <a:p>
            <a:r>
              <a:rPr lang="en-GB" sz="3200" b="1" dirty="0">
                <a:solidFill>
                  <a:srgbClr val="00B0F0"/>
                </a:solidFill>
                <a:latin typeface="Trebuchet MS" panose="020B0603020202020204" pitchFamily="34" charset="0"/>
              </a:rPr>
              <a:t>Digital literacy for employee well-being and their professional career development</a:t>
            </a:r>
          </a:p>
        </p:txBody>
      </p:sp>
      <p:sp>
        <p:nvSpPr>
          <p:cNvPr id="12"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14</a:t>
            </a:fld>
            <a:endParaRPr lang="en-GB" sz="2000">
              <a:latin typeface="Trebuchet MS" panose="020B0603020202020204" pitchFamily="34" charset="0"/>
            </a:endParaRPr>
          </a:p>
        </p:txBody>
      </p:sp>
      <p:pic>
        <p:nvPicPr>
          <p:cNvPr id="2" name="Picture 1"/>
          <p:cNvPicPr>
            <a:picLocks noChangeAspect="1"/>
          </p:cNvPicPr>
          <p:nvPr/>
        </p:nvPicPr>
        <p:blipFill>
          <a:blip r:embed="rId3"/>
          <a:stretch>
            <a:fillRect/>
          </a:stretch>
        </p:blipFill>
        <p:spPr>
          <a:xfrm>
            <a:off x="158277" y="1253331"/>
            <a:ext cx="2590800" cy="1762125"/>
          </a:xfrm>
          <a:prstGeom prst="rect">
            <a:avLst/>
          </a:prstGeom>
        </p:spPr>
      </p:pic>
      <p:pic>
        <p:nvPicPr>
          <p:cNvPr id="3" name="Picture 2"/>
          <p:cNvPicPr>
            <a:picLocks noChangeAspect="1"/>
          </p:cNvPicPr>
          <p:nvPr/>
        </p:nvPicPr>
        <p:blipFill>
          <a:blip r:embed="rId4"/>
          <a:stretch>
            <a:fillRect/>
          </a:stretch>
        </p:blipFill>
        <p:spPr>
          <a:xfrm>
            <a:off x="7287507" y="4009447"/>
            <a:ext cx="4646188" cy="2600732"/>
          </a:xfrm>
          <a:prstGeom prst="rect">
            <a:avLst/>
          </a:prstGeom>
        </p:spPr>
      </p:pic>
      <p:sp>
        <p:nvSpPr>
          <p:cNvPr id="5" name="TextBox 4">
            <a:extLst>
              <a:ext uri="{FF2B5EF4-FFF2-40B4-BE49-F238E27FC236}">
                <a16:creationId xmlns:a16="http://schemas.microsoft.com/office/drawing/2014/main" id="{CE102882-4204-0142-BB1F-883A264D9203}"/>
              </a:ext>
            </a:extLst>
          </p:cNvPr>
          <p:cNvSpPr txBox="1"/>
          <p:nvPr/>
        </p:nvSpPr>
        <p:spPr>
          <a:xfrm>
            <a:off x="158277" y="6488668"/>
            <a:ext cx="6096000" cy="369332"/>
          </a:xfrm>
          <a:prstGeom prst="rect">
            <a:avLst/>
          </a:prstGeom>
          <a:noFill/>
        </p:spPr>
        <p:txBody>
          <a:bodyPr wrap="square">
            <a:spAutoFit/>
          </a:bodyPr>
          <a:lstStyle/>
          <a:p>
            <a:r>
              <a:rPr lang="en-GB" dirty="0"/>
              <a:t>Alina Teodora Munteanu 2233644</a:t>
            </a:r>
          </a:p>
        </p:txBody>
      </p:sp>
    </p:spTree>
    <p:extLst>
      <p:ext uri="{BB962C8B-B14F-4D97-AF65-F5344CB8AC3E}">
        <p14:creationId xmlns:p14="http://schemas.microsoft.com/office/powerpoint/2010/main" val="26832373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a:spLocks noGrp="1"/>
          </p:cNvSpPr>
          <p:nvPr>
            <p:ph idx="1"/>
          </p:nvPr>
        </p:nvSpPr>
        <p:spPr>
          <a:xfrm>
            <a:off x="4690575" y="1671411"/>
            <a:ext cx="5445317" cy="4351338"/>
          </a:xfrm>
        </p:spPr>
        <p:txBody>
          <a:bodyPr>
            <a:normAutofit lnSpcReduction="10000"/>
          </a:bodyPr>
          <a:lstStyle/>
          <a:p>
            <a:pPr algn="just">
              <a:buClr>
                <a:srgbClr val="00B0F0"/>
              </a:buClr>
              <a:buFont typeface="Wingdings" panose="05000000000000000000" pitchFamily="2" charset="2"/>
              <a:buChar char="§"/>
            </a:pPr>
            <a:r>
              <a:rPr lang="en-GB" sz="2400" dirty="0">
                <a:latin typeface="Trebuchet MS" panose="020B0603020202020204" pitchFamily="34" charset="0"/>
              </a:rPr>
              <a:t>Technology is also used for self-improvement.</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E-learning technology is used by healthcare workers to further their education and acquire new knowledge.</a:t>
            </a:r>
          </a:p>
          <a:p>
            <a:pPr algn="just">
              <a:buClr>
                <a:srgbClr val="00B0F0"/>
              </a:buClr>
              <a:buFont typeface="Wingdings" panose="05000000000000000000" pitchFamily="2" charset="2"/>
              <a:buChar char="§"/>
            </a:pPr>
            <a:endParaRPr lang="en-GB" sz="2400" dirty="0">
              <a:latin typeface="Trebuchet MS" panose="020B0603020202020204" pitchFamily="34" charset="0"/>
            </a:endParaRPr>
          </a:p>
          <a:p>
            <a:pPr algn="just">
              <a:buClr>
                <a:srgbClr val="00B0F0"/>
              </a:buClr>
              <a:buFont typeface="Wingdings" panose="05000000000000000000" pitchFamily="2" charset="2"/>
              <a:buChar char="§"/>
            </a:pPr>
            <a:r>
              <a:rPr lang="en-GB" sz="2400" dirty="0">
                <a:latin typeface="Trebuchet MS" panose="020B0603020202020204" pitchFamily="34" charset="0"/>
              </a:rPr>
              <a:t>Healthcare employees also gain new skills using technological tools such as internet videos and reading over the internet.</a:t>
            </a:r>
          </a:p>
        </p:txBody>
      </p:sp>
      <p:sp>
        <p:nvSpPr>
          <p:cNvPr id="11" name="Title 1"/>
          <p:cNvSpPr>
            <a:spLocks noGrp="1"/>
          </p:cNvSpPr>
          <p:nvPr>
            <p:ph type="title"/>
          </p:nvPr>
        </p:nvSpPr>
        <p:spPr>
          <a:xfrm>
            <a:off x="762264" y="43541"/>
            <a:ext cx="8960277" cy="660997"/>
          </a:xfrm>
        </p:spPr>
        <p:txBody>
          <a:bodyPr>
            <a:normAutofit fontScale="90000"/>
          </a:bodyPr>
          <a:lstStyle/>
          <a:p>
            <a:r>
              <a:rPr lang="en-GB" sz="3200" b="1" dirty="0">
                <a:solidFill>
                  <a:srgbClr val="00B0F0"/>
                </a:solidFill>
                <a:latin typeface="Trebuchet MS" panose="020B0603020202020204" pitchFamily="34" charset="0"/>
              </a:rPr>
              <a:t>Digital literacy for employee well-being and their professional career development</a:t>
            </a:r>
          </a:p>
        </p:txBody>
      </p:sp>
      <p:sp>
        <p:nvSpPr>
          <p:cNvPr id="12"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15</a:t>
            </a:fld>
            <a:endParaRPr lang="en-GB" sz="2000">
              <a:latin typeface="Trebuchet MS" panose="020B0603020202020204" pitchFamily="34" charset="0"/>
            </a:endParaRPr>
          </a:p>
        </p:txBody>
      </p:sp>
      <p:sp>
        <p:nvSpPr>
          <p:cNvPr id="14" name="TextBox 13"/>
          <p:cNvSpPr txBox="1"/>
          <p:nvPr/>
        </p:nvSpPr>
        <p:spPr>
          <a:xfrm>
            <a:off x="29980" y="4946755"/>
            <a:ext cx="3972393" cy="479685"/>
          </a:xfrm>
          <a:prstGeom prst="rect">
            <a:avLst/>
          </a:prstGeom>
          <a:solidFill>
            <a:schemeClr val="bg1"/>
          </a:solidFill>
        </p:spPr>
        <p:txBody>
          <a:bodyPr wrap="square" rtlCol="0">
            <a:spAutoFit/>
          </a:bodyPr>
          <a:lstStyle/>
          <a:p>
            <a:endParaRPr lang="en-GB" dirty="0"/>
          </a:p>
        </p:txBody>
      </p:sp>
      <p:pic>
        <p:nvPicPr>
          <p:cNvPr id="2" name="Picture 1"/>
          <p:cNvPicPr>
            <a:picLocks noChangeAspect="1"/>
          </p:cNvPicPr>
          <p:nvPr/>
        </p:nvPicPr>
        <p:blipFill>
          <a:blip r:embed="rId3"/>
          <a:stretch>
            <a:fillRect/>
          </a:stretch>
        </p:blipFill>
        <p:spPr>
          <a:xfrm>
            <a:off x="762264" y="2276407"/>
            <a:ext cx="2996741" cy="2305185"/>
          </a:xfrm>
          <a:prstGeom prst="rect">
            <a:avLst/>
          </a:prstGeom>
        </p:spPr>
      </p:pic>
      <p:sp>
        <p:nvSpPr>
          <p:cNvPr id="4" name="TextBox 3">
            <a:extLst>
              <a:ext uri="{FF2B5EF4-FFF2-40B4-BE49-F238E27FC236}">
                <a16:creationId xmlns:a16="http://schemas.microsoft.com/office/drawing/2014/main" id="{3F0DD36F-B604-3FFC-0BF8-7ED26DDFB22D}"/>
              </a:ext>
            </a:extLst>
          </p:cNvPr>
          <p:cNvSpPr txBox="1"/>
          <p:nvPr/>
        </p:nvSpPr>
        <p:spPr>
          <a:xfrm>
            <a:off x="173273" y="6445127"/>
            <a:ext cx="6096000" cy="369332"/>
          </a:xfrm>
          <a:prstGeom prst="rect">
            <a:avLst/>
          </a:prstGeom>
          <a:noFill/>
        </p:spPr>
        <p:txBody>
          <a:bodyPr wrap="square">
            <a:spAutoFit/>
          </a:bodyPr>
          <a:lstStyle/>
          <a:p>
            <a:r>
              <a:rPr lang="en-GB" dirty="0"/>
              <a:t>Alina Teodora Munteanu 2233644</a:t>
            </a:r>
          </a:p>
        </p:txBody>
      </p:sp>
    </p:spTree>
    <p:extLst>
      <p:ext uri="{BB962C8B-B14F-4D97-AF65-F5344CB8AC3E}">
        <p14:creationId xmlns:p14="http://schemas.microsoft.com/office/powerpoint/2010/main" val="22845741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29980" y="4946755"/>
            <a:ext cx="3972393" cy="479685"/>
          </a:xfrm>
          <a:prstGeom prst="rect">
            <a:avLst/>
          </a:prstGeom>
          <a:solidFill>
            <a:schemeClr val="bg1"/>
          </a:solidFill>
        </p:spPr>
        <p:txBody>
          <a:bodyPr wrap="square" rtlCol="0">
            <a:spAutoFit/>
          </a:bodyPr>
          <a:lstStyle/>
          <a:p>
            <a:endParaRPr lang="en-GB" dirty="0"/>
          </a:p>
        </p:txBody>
      </p:sp>
      <p:pic>
        <p:nvPicPr>
          <p:cNvPr id="1026" name="Picture 2" descr="15,317 Conclusion Stock Photos - Free &amp; Royalty-Free Stock Photos from  Dreamsti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2545" y="25570"/>
            <a:ext cx="7620000" cy="5076826"/>
          </a:xfrm>
          <a:prstGeom prst="rect">
            <a:avLst/>
          </a:prstGeom>
          <a:noFill/>
          <a:extLst>
            <a:ext uri="{909E8E84-426E-40DD-AFC4-6F175D3DCCD1}">
              <a14:hiddenFill xmlns:a14="http://schemas.microsoft.com/office/drawing/2010/main">
                <a:solidFill>
                  <a:srgbClr val="FFFFFF"/>
                </a:solidFill>
              </a14:hiddenFill>
            </a:ext>
          </a:extLst>
        </p:spPr>
      </p:pic>
      <p:sp>
        <p:nvSpPr>
          <p:cNvPr id="8"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16</a:t>
            </a:fld>
            <a:endParaRPr lang="en-GB" sz="2000">
              <a:latin typeface="Trebuchet MS" panose="020B0603020202020204" pitchFamily="34" charset="0"/>
            </a:endParaRPr>
          </a:p>
        </p:txBody>
      </p:sp>
      <p:sp>
        <p:nvSpPr>
          <p:cNvPr id="10" name="Content Placeholder 2"/>
          <p:cNvSpPr>
            <a:spLocks noGrp="1"/>
          </p:cNvSpPr>
          <p:nvPr>
            <p:ph idx="1"/>
          </p:nvPr>
        </p:nvSpPr>
        <p:spPr>
          <a:xfrm>
            <a:off x="820632" y="1853420"/>
            <a:ext cx="7778620" cy="4351338"/>
          </a:xfrm>
        </p:spPr>
        <p:txBody>
          <a:bodyPr>
            <a:normAutofit/>
          </a:bodyPr>
          <a:lstStyle/>
          <a:p>
            <a:pPr algn="just">
              <a:buClr>
                <a:srgbClr val="00B0F0"/>
              </a:buClr>
              <a:buFont typeface="Wingdings" panose="05000000000000000000" pitchFamily="2" charset="2"/>
              <a:buChar char="§"/>
            </a:pPr>
            <a:r>
              <a:rPr lang="en-GB" sz="2400" dirty="0">
                <a:latin typeface="Trebuchet MS" panose="020B0603020202020204" pitchFamily="34" charset="0"/>
              </a:rPr>
              <a:t>The use of technology ensure accurate diagnosis and efficiency in healthcare administration.  </a:t>
            </a:r>
          </a:p>
          <a:p>
            <a:pPr algn="just">
              <a:buClr>
                <a:srgbClr val="00B0F0"/>
              </a:buClr>
              <a:buFont typeface="Wingdings" panose="05000000000000000000" pitchFamily="2" charset="2"/>
              <a:buChar char="§"/>
            </a:pPr>
            <a:r>
              <a:rPr lang="en-GB" sz="2400" dirty="0">
                <a:latin typeface="Trebuchet MS" panose="020B0603020202020204" pitchFamily="34" charset="0"/>
              </a:rPr>
              <a:t>As technology continue to be the key driver of change in healthcare, there is need to equip healthcare workers with proper IT skills.</a:t>
            </a:r>
          </a:p>
          <a:p>
            <a:pPr algn="just">
              <a:buClr>
                <a:srgbClr val="00B0F0"/>
              </a:buClr>
              <a:buFont typeface="Wingdings" panose="05000000000000000000" pitchFamily="2" charset="2"/>
              <a:buChar char="§"/>
            </a:pPr>
            <a:r>
              <a:rPr lang="en-GB" sz="2400" dirty="0">
                <a:latin typeface="Trebuchet MS" panose="020B0603020202020204" pitchFamily="34" charset="0"/>
              </a:rPr>
              <a:t>Job training should be done frequently in healthcare facilities.</a:t>
            </a:r>
          </a:p>
          <a:p>
            <a:pPr algn="just">
              <a:buClr>
                <a:srgbClr val="00B0F0"/>
              </a:buClr>
              <a:buFont typeface="Wingdings" panose="05000000000000000000" pitchFamily="2" charset="2"/>
              <a:buChar char="§"/>
            </a:pPr>
            <a:r>
              <a:rPr lang="en-GB" sz="2400" dirty="0">
                <a:latin typeface="Trebuchet MS" panose="020B0603020202020204" pitchFamily="34" charset="0"/>
              </a:rPr>
              <a:t>It is important</a:t>
            </a:r>
            <a:r>
              <a:rPr lang="en-GB" sz="2400" baseline="0" dirty="0">
                <a:latin typeface="Trebuchet MS" panose="020B0603020202020204" pitchFamily="34" charset="0"/>
              </a:rPr>
              <a:t> for healthcare worker to develop </a:t>
            </a:r>
            <a:r>
              <a:rPr lang="en-GB" sz="2400" b="0" dirty="0">
                <a:latin typeface="Trebuchet MS" panose="020B0603020202020204" pitchFamily="34" charset="0"/>
              </a:rPr>
              <a:t>technical proficiency for data and information handling.  </a:t>
            </a:r>
            <a:endParaRPr lang="en-GB" sz="2400" dirty="0">
              <a:latin typeface="Trebuchet MS" panose="020B0603020202020204" pitchFamily="34" charset="0"/>
            </a:endParaRPr>
          </a:p>
        </p:txBody>
      </p:sp>
      <p:sp>
        <p:nvSpPr>
          <p:cNvPr id="3" name="TextBox 2">
            <a:extLst>
              <a:ext uri="{FF2B5EF4-FFF2-40B4-BE49-F238E27FC236}">
                <a16:creationId xmlns:a16="http://schemas.microsoft.com/office/drawing/2014/main" id="{4E1C33E7-C664-918F-C93D-4B8336CD3C1A}"/>
              </a:ext>
            </a:extLst>
          </p:cNvPr>
          <p:cNvSpPr txBox="1"/>
          <p:nvPr/>
        </p:nvSpPr>
        <p:spPr>
          <a:xfrm>
            <a:off x="29980" y="6463098"/>
            <a:ext cx="6096000" cy="369332"/>
          </a:xfrm>
          <a:prstGeom prst="rect">
            <a:avLst/>
          </a:prstGeom>
          <a:noFill/>
        </p:spPr>
        <p:txBody>
          <a:bodyPr wrap="square">
            <a:spAutoFit/>
          </a:bodyPr>
          <a:lstStyle/>
          <a:p>
            <a:r>
              <a:rPr lang="en-GB" dirty="0"/>
              <a:t>Alina Teodora Munteanu 2233644</a:t>
            </a:r>
          </a:p>
        </p:txBody>
      </p:sp>
    </p:spTree>
    <p:extLst>
      <p:ext uri="{BB962C8B-B14F-4D97-AF65-F5344CB8AC3E}">
        <p14:creationId xmlns:p14="http://schemas.microsoft.com/office/powerpoint/2010/main" val="3438765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a:spLocks noGrp="1"/>
          </p:cNvSpPr>
          <p:nvPr>
            <p:ph idx="1"/>
          </p:nvPr>
        </p:nvSpPr>
        <p:spPr>
          <a:xfrm>
            <a:off x="762265" y="958474"/>
            <a:ext cx="11250122" cy="5734155"/>
          </a:xfrm>
        </p:spPr>
        <p:txBody>
          <a:bodyPr>
            <a:normAutofit fontScale="70000" lnSpcReduction="20000"/>
          </a:bodyPr>
          <a:lstStyle/>
          <a:p>
            <a:r>
              <a:rPr lang="en-GB" sz="2400" dirty="0" err="1">
                <a:latin typeface="Trebuchet MS" panose="020B0603020202020204" pitchFamily="34" charset="0"/>
              </a:rPr>
              <a:t>Alzoubi</a:t>
            </a:r>
            <a:r>
              <a:rPr lang="en-GB" sz="2400" dirty="0">
                <a:latin typeface="Trebuchet MS" panose="020B0603020202020204" pitchFamily="34" charset="0"/>
              </a:rPr>
              <a:t>, H. M. (2022). The effect of electronic human resources management on organizational health of telecommunications companies in Jordan. </a:t>
            </a:r>
            <a:r>
              <a:rPr lang="en-US" sz="2400" i="1" dirty="0">
                <a:latin typeface="Trebuchet MS" panose="020B0603020202020204" pitchFamily="34" charset="0"/>
              </a:rPr>
              <a:t>International Journal of Data and Network Science</a:t>
            </a:r>
            <a:r>
              <a:rPr lang="en-US" sz="2400" dirty="0">
                <a:latin typeface="Trebuchet MS" panose="020B0603020202020204" pitchFamily="34" charset="0"/>
              </a:rPr>
              <a:t>, 429-438.</a:t>
            </a:r>
          </a:p>
          <a:p>
            <a:r>
              <a:rPr lang="en-GB" sz="2400" dirty="0">
                <a:latin typeface="Trebuchet MS" panose="020B0603020202020204" pitchFamily="34" charset="0"/>
              </a:rPr>
              <a:t>Dash, S., </a:t>
            </a:r>
            <a:r>
              <a:rPr lang="en-GB" sz="2400" dirty="0" err="1">
                <a:latin typeface="Trebuchet MS" panose="020B0603020202020204" pitchFamily="34" charset="0"/>
              </a:rPr>
              <a:t>Shakyawar</a:t>
            </a:r>
            <a:r>
              <a:rPr lang="en-GB" sz="2400" dirty="0">
                <a:latin typeface="Trebuchet MS" panose="020B0603020202020204" pitchFamily="34" charset="0"/>
              </a:rPr>
              <a:t>, S. K., Sharma, M., &amp; </a:t>
            </a:r>
            <a:r>
              <a:rPr lang="en-GB" sz="2400" dirty="0" err="1">
                <a:latin typeface="Trebuchet MS" panose="020B0603020202020204" pitchFamily="34" charset="0"/>
              </a:rPr>
              <a:t>Kaushik</a:t>
            </a:r>
            <a:r>
              <a:rPr lang="en-GB" sz="2400" dirty="0">
                <a:latin typeface="Trebuchet MS" panose="020B0603020202020204" pitchFamily="34" charset="0"/>
              </a:rPr>
              <a:t>, S. (2019). Big data in healthcare: management, analysis and future prospects. </a:t>
            </a:r>
            <a:r>
              <a:rPr lang="en-US" sz="2400" i="1" dirty="0">
                <a:latin typeface="Trebuchet MS" panose="020B0603020202020204" pitchFamily="34" charset="0"/>
              </a:rPr>
              <a:t>Journal of Big Data</a:t>
            </a:r>
            <a:r>
              <a:rPr lang="en-US" sz="2400" dirty="0">
                <a:latin typeface="Trebuchet MS" panose="020B0603020202020204" pitchFamily="34" charset="0"/>
              </a:rPr>
              <a:t>, </a:t>
            </a:r>
            <a:r>
              <a:rPr lang="en-US" sz="2400" i="1" dirty="0">
                <a:latin typeface="Trebuchet MS" panose="020B0603020202020204" pitchFamily="34" charset="0"/>
              </a:rPr>
              <a:t>6</a:t>
            </a:r>
            <a:r>
              <a:rPr lang="en-US" sz="2400" dirty="0">
                <a:latin typeface="Trebuchet MS" panose="020B0603020202020204" pitchFamily="34" charset="0"/>
              </a:rPr>
              <a:t>(1), 1-25.</a:t>
            </a:r>
          </a:p>
          <a:p>
            <a:r>
              <a:rPr lang="en-GB" sz="2400" dirty="0" err="1">
                <a:latin typeface="Trebuchet MS" panose="020B0603020202020204" pitchFamily="34" charset="0"/>
              </a:rPr>
              <a:t>Golinelli</a:t>
            </a:r>
            <a:r>
              <a:rPr lang="en-GB" sz="2400" dirty="0">
                <a:latin typeface="Trebuchet MS" panose="020B0603020202020204" pitchFamily="34" charset="0"/>
              </a:rPr>
              <a:t>, D., </a:t>
            </a:r>
            <a:r>
              <a:rPr lang="en-GB" sz="2400" dirty="0" err="1">
                <a:latin typeface="Trebuchet MS" panose="020B0603020202020204" pitchFamily="34" charset="0"/>
              </a:rPr>
              <a:t>Boetto</a:t>
            </a:r>
            <a:r>
              <a:rPr lang="en-GB" sz="2400" dirty="0">
                <a:latin typeface="Trebuchet MS" panose="020B0603020202020204" pitchFamily="34" charset="0"/>
              </a:rPr>
              <a:t>, E., </a:t>
            </a:r>
            <a:r>
              <a:rPr lang="en-GB" sz="2400" dirty="0" err="1">
                <a:latin typeface="Trebuchet MS" panose="020B0603020202020204" pitchFamily="34" charset="0"/>
              </a:rPr>
              <a:t>Carullo</a:t>
            </a:r>
            <a:r>
              <a:rPr lang="en-GB" sz="2400" dirty="0">
                <a:latin typeface="Trebuchet MS" panose="020B0603020202020204" pitchFamily="34" charset="0"/>
              </a:rPr>
              <a:t>, G., </a:t>
            </a:r>
            <a:r>
              <a:rPr lang="en-GB" sz="2400" dirty="0" err="1">
                <a:latin typeface="Trebuchet MS" panose="020B0603020202020204" pitchFamily="34" charset="0"/>
              </a:rPr>
              <a:t>Nuzzolese</a:t>
            </a:r>
            <a:r>
              <a:rPr lang="en-GB" sz="2400" dirty="0">
                <a:latin typeface="Trebuchet MS" panose="020B0603020202020204" pitchFamily="34" charset="0"/>
              </a:rPr>
              <a:t>, A. G., </a:t>
            </a:r>
            <a:r>
              <a:rPr lang="en-GB" sz="2400" dirty="0" err="1">
                <a:latin typeface="Trebuchet MS" panose="020B0603020202020204" pitchFamily="34" charset="0"/>
              </a:rPr>
              <a:t>Landini</a:t>
            </a:r>
            <a:r>
              <a:rPr lang="en-GB" sz="2400" dirty="0">
                <a:latin typeface="Trebuchet MS" panose="020B0603020202020204" pitchFamily="34" charset="0"/>
              </a:rPr>
              <a:t>, M. P., &amp; </a:t>
            </a:r>
            <a:r>
              <a:rPr lang="en-GB" sz="2400" dirty="0" err="1">
                <a:latin typeface="Trebuchet MS" panose="020B0603020202020204" pitchFamily="34" charset="0"/>
              </a:rPr>
              <a:t>Fantini</a:t>
            </a:r>
            <a:r>
              <a:rPr lang="en-GB" sz="2400" dirty="0">
                <a:latin typeface="Trebuchet MS" panose="020B0603020202020204" pitchFamily="34" charset="0"/>
              </a:rPr>
              <a:t>, M. P. (2020). Adoption of digital technologies in health care during the COVID-19 pandemic: systematic review of early scientific literature. </a:t>
            </a:r>
            <a:r>
              <a:rPr lang="en-US" sz="2400" i="1" dirty="0">
                <a:latin typeface="Trebuchet MS" panose="020B0603020202020204" pitchFamily="34" charset="0"/>
              </a:rPr>
              <a:t>Journal of medical Internet research</a:t>
            </a:r>
            <a:r>
              <a:rPr lang="en-US" sz="2400" dirty="0">
                <a:latin typeface="Trebuchet MS" panose="020B0603020202020204" pitchFamily="34" charset="0"/>
              </a:rPr>
              <a:t>, </a:t>
            </a:r>
            <a:r>
              <a:rPr lang="en-US" sz="2400" i="1" dirty="0">
                <a:latin typeface="Trebuchet MS" panose="020B0603020202020204" pitchFamily="34" charset="0"/>
              </a:rPr>
              <a:t>22</a:t>
            </a:r>
            <a:r>
              <a:rPr lang="en-US" sz="2400" dirty="0">
                <a:latin typeface="Trebuchet MS" panose="020B0603020202020204" pitchFamily="34" charset="0"/>
              </a:rPr>
              <a:t>(11), e22280.</a:t>
            </a:r>
          </a:p>
          <a:p>
            <a:r>
              <a:rPr lang="en-GB" sz="2400" dirty="0">
                <a:latin typeface="Trebuchet MS" panose="020B0603020202020204" pitchFamily="34" charset="0"/>
              </a:rPr>
              <a:t>Gross, H. (2020). </a:t>
            </a:r>
            <a:r>
              <a:rPr lang="en-US" sz="2400" i="1" dirty="0">
                <a:latin typeface="Trebuchet MS" panose="020B0603020202020204" pitchFamily="34" charset="0"/>
              </a:rPr>
              <a:t>Information Security Policy Compliant and Noncompliant Behaviors of Non-IT Organizational Personnel</a:t>
            </a:r>
            <a:r>
              <a:rPr lang="en-US" sz="2400" dirty="0">
                <a:latin typeface="Trebuchet MS" panose="020B0603020202020204" pitchFamily="34" charset="0"/>
              </a:rPr>
              <a:t> (Doctoral dissertation, </a:t>
            </a:r>
            <a:r>
              <a:rPr lang="en-US" sz="2400" dirty="0" err="1">
                <a:latin typeface="Trebuchet MS" panose="020B0603020202020204" pitchFamily="34" charset="0"/>
              </a:rPr>
              <a:t>Capella</a:t>
            </a:r>
            <a:r>
              <a:rPr lang="en-US" sz="2400" dirty="0">
                <a:latin typeface="Trebuchet MS" panose="020B0603020202020204" pitchFamily="34" charset="0"/>
              </a:rPr>
              <a:t> University).</a:t>
            </a:r>
          </a:p>
          <a:p>
            <a:r>
              <a:rPr lang="en-GB" sz="2400" dirty="0" err="1">
                <a:latin typeface="Trebuchet MS" panose="020B0603020202020204" pitchFamily="34" charset="0"/>
              </a:rPr>
              <a:t>Grutters</a:t>
            </a:r>
            <a:r>
              <a:rPr lang="en-GB" sz="2400" dirty="0">
                <a:latin typeface="Trebuchet MS" panose="020B0603020202020204" pitchFamily="34" charset="0"/>
              </a:rPr>
              <a:t>, J. P., </a:t>
            </a:r>
            <a:r>
              <a:rPr lang="en-GB" sz="2400" dirty="0" err="1">
                <a:latin typeface="Trebuchet MS" panose="020B0603020202020204" pitchFamily="34" charset="0"/>
              </a:rPr>
              <a:t>Govers</a:t>
            </a:r>
            <a:r>
              <a:rPr lang="en-GB" sz="2400" dirty="0">
                <a:latin typeface="Trebuchet MS" panose="020B0603020202020204" pitchFamily="34" charset="0"/>
              </a:rPr>
              <a:t>, T., </a:t>
            </a:r>
            <a:r>
              <a:rPr lang="en-GB" sz="2400" dirty="0" err="1">
                <a:latin typeface="Trebuchet MS" panose="020B0603020202020204" pitchFamily="34" charset="0"/>
              </a:rPr>
              <a:t>Nijboer</a:t>
            </a:r>
            <a:r>
              <a:rPr lang="en-GB" sz="2400" dirty="0">
                <a:latin typeface="Trebuchet MS" panose="020B0603020202020204" pitchFamily="34" charset="0"/>
              </a:rPr>
              <a:t>, J., </a:t>
            </a:r>
            <a:r>
              <a:rPr lang="en-GB" sz="2400" dirty="0" err="1">
                <a:latin typeface="Trebuchet MS" panose="020B0603020202020204" pitchFamily="34" charset="0"/>
              </a:rPr>
              <a:t>Tummers</a:t>
            </a:r>
            <a:r>
              <a:rPr lang="en-GB" sz="2400" dirty="0">
                <a:latin typeface="Trebuchet MS" panose="020B0603020202020204" pitchFamily="34" charset="0"/>
              </a:rPr>
              <a:t>, M., Van Der Wilt, G. J., &amp; Rovers, M. M. (2019). Problems and promises of health technologies: the role of early health economic </a:t>
            </a:r>
            <a:r>
              <a:rPr lang="en-GB" sz="2400" dirty="0" err="1">
                <a:latin typeface="Trebuchet MS" panose="020B0603020202020204" pitchFamily="34" charset="0"/>
              </a:rPr>
              <a:t>modeling</a:t>
            </a:r>
            <a:r>
              <a:rPr lang="en-GB" sz="2400" dirty="0">
                <a:latin typeface="Trebuchet MS" panose="020B0603020202020204" pitchFamily="34" charset="0"/>
              </a:rPr>
              <a:t>. </a:t>
            </a:r>
            <a:r>
              <a:rPr lang="en-US" sz="2400" i="1" dirty="0">
                <a:latin typeface="Trebuchet MS" panose="020B0603020202020204" pitchFamily="34" charset="0"/>
              </a:rPr>
              <a:t>International journal of health policy and management</a:t>
            </a:r>
            <a:r>
              <a:rPr lang="en-US" sz="2400" dirty="0">
                <a:latin typeface="Trebuchet MS" panose="020B0603020202020204" pitchFamily="34" charset="0"/>
              </a:rPr>
              <a:t>, </a:t>
            </a:r>
            <a:r>
              <a:rPr lang="en-US" sz="2400" i="1" dirty="0">
                <a:latin typeface="Trebuchet MS" panose="020B0603020202020204" pitchFamily="34" charset="0"/>
              </a:rPr>
              <a:t>8</a:t>
            </a:r>
            <a:r>
              <a:rPr lang="en-US" sz="2400" dirty="0">
                <a:latin typeface="Trebuchet MS" panose="020B0603020202020204" pitchFamily="34" charset="0"/>
              </a:rPr>
              <a:t>(10), 575.</a:t>
            </a:r>
          </a:p>
          <a:p>
            <a:r>
              <a:rPr lang="en-GB" sz="2400" dirty="0" err="1">
                <a:latin typeface="Trebuchet MS" panose="020B0603020202020204" pitchFamily="34" charset="0"/>
              </a:rPr>
              <a:t>Hashimkhojaeva</a:t>
            </a:r>
            <a:r>
              <a:rPr lang="en-GB" sz="2400" dirty="0">
                <a:latin typeface="Trebuchet MS" panose="020B0603020202020204" pitchFamily="34" charset="0"/>
              </a:rPr>
              <a:t>, M., &amp; </a:t>
            </a:r>
            <a:r>
              <a:rPr lang="en-GB" sz="2400" dirty="0" err="1">
                <a:latin typeface="Trebuchet MS" panose="020B0603020202020204" pitchFamily="34" charset="0"/>
              </a:rPr>
              <a:t>Sadikova</a:t>
            </a:r>
            <a:r>
              <a:rPr lang="en-GB" sz="2400" dirty="0">
                <a:latin typeface="Trebuchet MS" panose="020B0603020202020204" pitchFamily="34" charset="0"/>
              </a:rPr>
              <a:t>, N. (2022). ROLE OF INFORMATION TECHNOLOGY IN MEDICINE. </a:t>
            </a:r>
            <a:r>
              <a:rPr lang="en-US" sz="2400" i="1" dirty="0">
                <a:latin typeface="Trebuchet MS" panose="020B0603020202020204" pitchFamily="34" charset="0"/>
              </a:rPr>
              <a:t>International Bulletin of Applied Science and Technology</a:t>
            </a:r>
            <a:r>
              <a:rPr lang="en-US" sz="2400" dirty="0">
                <a:latin typeface="Trebuchet MS" panose="020B0603020202020204" pitchFamily="34" charset="0"/>
              </a:rPr>
              <a:t>, </a:t>
            </a:r>
            <a:r>
              <a:rPr lang="en-US" sz="2400" i="1" dirty="0">
                <a:latin typeface="Trebuchet MS" panose="020B0603020202020204" pitchFamily="34" charset="0"/>
              </a:rPr>
              <a:t>2</a:t>
            </a:r>
            <a:r>
              <a:rPr lang="en-US" sz="2400" dirty="0">
                <a:latin typeface="Trebuchet MS" panose="020B0603020202020204" pitchFamily="34" charset="0"/>
              </a:rPr>
              <a:t>(12), 70-75.</a:t>
            </a:r>
          </a:p>
          <a:p>
            <a:r>
              <a:rPr lang="en-GB" sz="2400" dirty="0" err="1">
                <a:latin typeface="Trebuchet MS" panose="020B0603020202020204" pitchFamily="34" charset="0"/>
              </a:rPr>
              <a:t>Konttila</a:t>
            </a:r>
            <a:r>
              <a:rPr lang="en-GB" sz="2400" dirty="0">
                <a:latin typeface="Trebuchet MS" panose="020B0603020202020204" pitchFamily="34" charset="0"/>
              </a:rPr>
              <a:t>, J., </a:t>
            </a:r>
            <a:r>
              <a:rPr lang="en-GB" sz="2400" dirty="0" err="1">
                <a:latin typeface="Trebuchet MS" panose="020B0603020202020204" pitchFamily="34" charset="0"/>
              </a:rPr>
              <a:t>Siira</a:t>
            </a:r>
            <a:r>
              <a:rPr lang="en-GB" sz="2400" dirty="0">
                <a:latin typeface="Trebuchet MS" panose="020B0603020202020204" pitchFamily="34" charset="0"/>
              </a:rPr>
              <a:t>, H., </a:t>
            </a:r>
            <a:r>
              <a:rPr lang="en-GB" sz="2400" dirty="0" err="1">
                <a:latin typeface="Trebuchet MS" panose="020B0603020202020204" pitchFamily="34" charset="0"/>
              </a:rPr>
              <a:t>Kyngäs</a:t>
            </a:r>
            <a:r>
              <a:rPr lang="en-GB" sz="2400" dirty="0">
                <a:latin typeface="Trebuchet MS" panose="020B0603020202020204" pitchFamily="34" charset="0"/>
              </a:rPr>
              <a:t>, H., </a:t>
            </a:r>
            <a:r>
              <a:rPr lang="en-GB" sz="2400" dirty="0" err="1">
                <a:latin typeface="Trebuchet MS" panose="020B0603020202020204" pitchFamily="34" charset="0"/>
              </a:rPr>
              <a:t>Lahtinen</a:t>
            </a:r>
            <a:r>
              <a:rPr lang="en-GB" sz="2400" dirty="0">
                <a:latin typeface="Trebuchet MS" panose="020B0603020202020204" pitchFamily="34" charset="0"/>
              </a:rPr>
              <a:t>, M., </a:t>
            </a:r>
            <a:r>
              <a:rPr lang="en-GB" sz="2400" dirty="0" err="1">
                <a:latin typeface="Trebuchet MS" panose="020B0603020202020204" pitchFamily="34" charset="0"/>
              </a:rPr>
              <a:t>Elo</a:t>
            </a:r>
            <a:r>
              <a:rPr lang="en-GB" sz="2400" dirty="0">
                <a:latin typeface="Trebuchet MS" panose="020B0603020202020204" pitchFamily="34" charset="0"/>
              </a:rPr>
              <a:t>, S., </a:t>
            </a:r>
            <a:r>
              <a:rPr lang="en-GB" sz="2400" dirty="0" err="1">
                <a:latin typeface="Trebuchet MS" panose="020B0603020202020204" pitchFamily="34" charset="0"/>
              </a:rPr>
              <a:t>Kääriäinen</a:t>
            </a:r>
            <a:r>
              <a:rPr lang="en-GB" sz="2400" dirty="0">
                <a:latin typeface="Trebuchet MS" panose="020B0603020202020204" pitchFamily="34" charset="0"/>
              </a:rPr>
              <a:t>, M., &amp; </a:t>
            </a:r>
            <a:r>
              <a:rPr lang="en-GB" sz="2400" dirty="0" err="1">
                <a:latin typeface="Trebuchet MS" panose="020B0603020202020204" pitchFamily="34" charset="0"/>
              </a:rPr>
              <a:t>Mikkonen</a:t>
            </a:r>
            <a:r>
              <a:rPr lang="en-GB" sz="2400" dirty="0">
                <a:latin typeface="Trebuchet MS" panose="020B0603020202020204" pitchFamily="34" charset="0"/>
              </a:rPr>
              <a:t>, K. (2019). Healthcare professionals’ competence in digitalisation: A systematic review. </a:t>
            </a:r>
            <a:r>
              <a:rPr lang="en-US" sz="2400" i="1" dirty="0">
                <a:latin typeface="Trebuchet MS" panose="020B0603020202020204" pitchFamily="34" charset="0"/>
              </a:rPr>
              <a:t>Journal of clinical nursing</a:t>
            </a:r>
            <a:r>
              <a:rPr lang="en-US" sz="2400" dirty="0">
                <a:latin typeface="Trebuchet MS" panose="020B0603020202020204" pitchFamily="34" charset="0"/>
              </a:rPr>
              <a:t>, </a:t>
            </a:r>
            <a:r>
              <a:rPr lang="en-US" sz="2400" i="1" dirty="0">
                <a:latin typeface="Trebuchet MS" panose="020B0603020202020204" pitchFamily="34" charset="0"/>
              </a:rPr>
              <a:t>28</a:t>
            </a:r>
            <a:r>
              <a:rPr lang="en-US" sz="2400" dirty="0">
                <a:latin typeface="Trebuchet MS" panose="020B0603020202020204" pitchFamily="34" charset="0"/>
              </a:rPr>
              <a:t>(5-6), 745-761.</a:t>
            </a:r>
          </a:p>
          <a:p>
            <a:r>
              <a:rPr lang="en-GB" sz="2400" dirty="0">
                <a:latin typeface="Trebuchet MS" panose="020B0603020202020204" pitchFamily="34" charset="0"/>
              </a:rPr>
              <a:t>Lee, D., &amp; Yoon, S. N. (2021). Application of artificial intelligence-based technologies in the healthcare industry: Opportunities and challenges. </a:t>
            </a:r>
            <a:r>
              <a:rPr lang="en-US" sz="2400" i="1" dirty="0">
                <a:latin typeface="Trebuchet MS" panose="020B0603020202020204" pitchFamily="34" charset="0"/>
              </a:rPr>
              <a:t>International Journal of Environmental Research and Public Health</a:t>
            </a:r>
            <a:r>
              <a:rPr lang="en-US" sz="2400" dirty="0">
                <a:latin typeface="Trebuchet MS" panose="020B0603020202020204" pitchFamily="34" charset="0"/>
              </a:rPr>
              <a:t>, </a:t>
            </a:r>
            <a:r>
              <a:rPr lang="en-US" sz="2400" i="1" dirty="0">
                <a:latin typeface="Trebuchet MS" panose="020B0603020202020204" pitchFamily="34" charset="0"/>
              </a:rPr>
              <a:t>18</a:t>
            </a:r>
            <a:r>
              <a:rPr lang="en-US" sz="2400" dirty="0">
                <a:latin typeface="Trebuchet MS" panose="020B0603020202020204" pitchFamily="34" charset="0"/>
              </a:rPr>
              <a:t>(1), 271.</a:t>
            </a:r>
          </a:p>
          <a:p>
            <a:r>
              <a:rPr lang="en-GB" sz="2400" dirty="0" err="1">
                <a:latin typeface="Trebuchet MS" panose="020B0603020202020204" pitchFamily="34" charset="0"/>
              </a:rPr>
              <a:t>Pinsky</a:t>
            </a:r>
            <a:r>
              <a:rPr lang="en-GB" sz="2400" dirty="0">
                <a:latin typeface="Trebuchet MS" panose="020B0603020202020204" pitchFamily="34" charset="0"/>
              </a:rPr>
              <a:t>, B. A., &amp; Hayden, R. T. (2019). Cost-effective respiratory virus testing. </a:t>
            </a:r>
            <a:r>
              <a:rPr lang="en-US" sz="2400" i="1" dirty="0">
                <a:latin typeface="Trebuchet MS" panose="020B0603020202020204" pitchFamily="34" charset="0"/>
              </a:rPr>
              <a:t>Journal of Clinical Microbiology</a:t>
            </a:r>
            <a:r>
              <a:rPr lang="en-US" sz="2400" dirty="0">
                <a:latin typeface="Trebuchet MS" panose="020B0603020202020204" pitchFamily="34" charset="0"/>
              </a:rPr>
              <a:t>, </a:t>
            </a:r>
            <a:r>
              <a:rPr lang="en-US" sz="2400" i="1" dirty="0">
                <a:latin typeface="Trebuchet MS" panose="020B0603020202020204" pitchFamily="34" charset="0"/>
              </a:rPr>
              <a:t>57</a:t>
            </a:r>
            <a:r>
              <a:rPr lang="en-US" sz="2400" dirty="0">
                <a:latin typeface="Trebuchet MS" panose="020B0603020202020204" pitchFamily="34" charset="0"/>
              </a:rPr>
              <a:t>(9), e00373-19.</a:t>
            </a:r>
          </a:p>
        </p:txBody>
      </p:sp>
      <p:sp>
        <p:nvSpPr>
          <p:cNvPr id="11" name="Title 1"/>
          <p:cNvSpPr>
            <a:spLocks noGrp="1"/>
          </p:cNvSpPr>
          <p:nvPr>
            <p:ph type="title"/>
          </p:nvPr>
        </p:nvSpPr>
        <p:spPr>
          <a:xfrm>
            <a:off x="762264" y="43541"/>
            <a:ext cx="8960277" cy="660997"/>
          </a:xfrm>
        </p:spPr>
        <p:txBody>
          <a:bodyPr>
            <a:normAutofit/>
          </a:bodyPr>
          <a:lstStyle/>
          <a:p>
            <a:r>
              <a:rPr lang="en-GB" sz="3200" b="1" dirty="0">
                <a:solidFill>
                  <a:srgbClr val="00B0F0"/>
                </a:solidFill>
                <a:latin typeface="Trebuchet MS" panose="020B0603020202020204" pitchFamily="34" charset="0"/>
              </a:rPr>
              <a:t>References</a:t>
            </a:r>
          </a:p>
        </p:txBody>
      </p:sp>
      <p:sp>
        <p:nvSpPr>
          <p:cNvPr id="12" name="Slide Number Placeholder 4"/>
          <p:cNvSpPr>
            <a:spLocks noGrp="1"/>
          </p:cNvSpPr>
          <p:nvPr>
            <p:ph type="sldNum" sz="quarter" idx="12"/>
          </p:nvPr>
        </p:nvSpPr>
        <p:spPr>
          <a:xfrm>
            <a:off x="10934702" y="43542"/>
            <a:ext cx="1077685" cy="365125"/>
          </a:xfrm>
        </p:spPr>
        <p:txBody>
          <a:bodyPr/>
          <a:lstStyle/>
          <a:p>
            <a:fld id="{32E0C421-4289-4EEA-9DCB-262C9EB9C13A}" type="slidenum">
              <a:rPr lang="en-GB" sz="2000" smtClean="0">
                <a:latin typeface="Trebuchet MS" panose="020B0603020202020204" pitchFamily="34" charset="0"/>
              </a:rPr>
              <a:t>17</a:t>
            </a:fld>
            <a:endParaRPr lang="en-GB" sz="2000">
              <a:latin typeface="Trebuchet MS" panose="020B0603020202020204" pitchFamily="34" charset="0"/>
            </a:endParaRPr>
          </a:p>
        </p:txBody>
      </p:sp>
    </p:spTree>
    <p:extLst>
      <p:ext uri="{BB962C8B-B14F-4D97-AF65-F5344CB8AC3E}">
        <p14:creationId xmlns:p14="http://schemas.microsoft.com/office/powerpoint/2010/main" val="39177117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337</TotalTime>
  <Words>2133</Words>
  <Application>Microsoft Office PowerPoint</Application>
  <PresentationFormat>Widescreen</PresentationFormat>
  <Paragraphs>185</Paragraphs>
  <Slides>17</Slides>
  <Notes>16</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Certificate of Higher Education in Health and Social Care  Digital Skills and Research Methods  - LCHS4002 - Samuel Abah  </vt:lpstr>
      <vt:lpstr>Introduction</vt:lpstr>
      <vt:lpstr>The use of Technology in healthcare</vt:lpstr>
      <vt:lpstr>Diagnostic technologies </vt:lpstr>
      <vt:lpstr>Diagnostic technologies </vt:lpstr>
      <vt:lpstr>Care support Technology </vt:lpstr>
      <vt:lpstr>The Use of Technology during Covid-19 pandemic</vt:lpstr>
      <vt:lpstr>The Use of Technology during Covid-19 pandemic</vt:lpstr>
      <vt:lpstr>Administrative Technologies</vt:lpstr>
      <vt:lpstr>Administrative Technology </vt:lpstr>
      <vt:lpstr>Relevance of technical proficiency for data and information handling</vt:lpstr>
      <vt:lpstr>The use of Digital Communication, Collaboration and Participation</vt:lpstr>
      <vt:lpstr>The use of Digital Communication, Collaboration and Participation</vt:lpstr>
      <vt:lpstr>Digital literacy for employee well-being and their professional career development</vt:lpstr>
      <vt:lpstr>Digital literacy for employee well-being and their professional career development</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LCHS4002: Digital Skills and Research Methods The use of Technology in Healthcare Sector</dc:title>
  <dc:creator>062</dc:creator>
  <cp:lastModifiedBy>dinu andra</cp:lastModifiedBy>
  <cp:revision>36</cp:revision>
  <dcterms:created xsi:type="dcterms:W3CDTF">2023-04-06T09:03:16Z</dcterms:created>
  <dcterms:modified xsi:type="dcterms:W3CDTF">2023-04-14T10:42:37Z</dcterms:modified>
</cp:coreProperties>
</file>