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64"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8" d="100"/>
          <a:sy n="148" d="100"/>
        </p:scale>
        <p:origin x="108" y="1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oleObject" Target="file:///C:\Users\Lucas%20Lai\Downloads\759&#38463;&#20449;&#23627;&#20844;&#21496;&#25910;&#20837;&#65105;&#21729;&#24037;&#21450;&#24215;&#33303;&#25976;&#37327;(1).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Lucas%20Lai\Downloads\759&#38463;&#20449;&#23627;&#20844;&#21496;&#25910;&#20837;&#65105;&#21729;&#24037;&#21450;&#24215;&#33303;&#25976;&#37327;(1).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6251155146532605E-2"/>
          <c:y val="3.9263808738876867E-2"/>
          <c:w val="0.96749768970693484"/>
          <c:h val="0.92801635064539245"/>
        </c:manualLayout>
      </c:layout>
      <c:lineChart>
        <c:grouping val="standard"/>
        <c:varyColors val="0"/>
        <c:ser>
          <c:idx val="0"/>
          <c:order val="0"/>
          <c:tx>
            <c:strRef>
              <c:f>工作表1!$B$1</c:f>
              <c:strCache>
                <c:ptCount val="1"/>
                <c:pt idx="0">
                  <c:v>Operating Profit</c:v>
                </c:pt>
              </c:strCache>
              <c:extLst xmlns:c15="http://schemas.microsoft.com/office/drawing/2012/chart"/>
            </c:strRef>
          </c:tx>
          <c:spPr>
            <a:ln w="31750" cap="rnd">
              <a:solidFill>
                <a:schemeClr val="accent1"/>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工作表1!$A$2:$A$13</c:f>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extLst xmlns:c15="http://schemas.microsoft.com/office/drawing/2012/chart"/>
            </c:numRef>
          </c:cat>
          <c:val>
            <c:numRef>
              <c:f>工作表1!$B$2:$B$13</c:f>
              <c:extLst xmlns:c15="http://schemas.microsoft.com/office/drawing/2012/chart"/>
            </c:numRef>
          </c:val>
          <c:smooth val="0"/>
          <c:extLst>
            <c:ext xmlns:c16="http://schemas.microsoft.com/office/drawing/2014/chart" uri="{C3380CC4-5D6E-409C-BE32-E72D297353CC}">
              <c16:uniqueId val="{00000001-D919-4BDE-B2C4-EA3C6D12EFDC}"/>
            </c:ext>
          </c:extLst>
        </c:ser>
        <c:ser>
          <c:idx val="1"/>
          <c:order val="1"/>
          <c:tx>
            <c:strRef>
              <c:f>工作表1!$C$1</c:f>
              <c:strCache>
                <c:ptCount val="1"/>
                <c:pt idx="0">
                  <c:v>Employment Support Scheme</c:v>
                </c:pt>
              </c:strCache>
              <c:extLst xmlns:c15="http://schemas.microsoft.com/office/drawing/2012/chart"/>
            </c:strRef>
          </c:tx>
          <c:spPr>
            <a:ln w="31750" cap="rnd">
              <a:solidFill>
                <a:schemeClr val="accent2"/>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工作表1!$A$2:$A$13</c:f>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extLst xmlns:c15="http://schemas.microsoft.com/office/drawing/2012/chart"/>
            </c:numRef>
          </c:cat>
          <c:val>
            <c:numRef>
              <c:f>工作表1!$C$2:$C$13</c:f>
              <c:extLst xmlns:c15="http://schemas.microsoft.com/office/drawing/2012/chart"/>
            </c:numRef>
          </c:val>
          <c:smooth val="0"/>
          <c:extLst>
            <c:ext xmlns:c16="http://schemas.microsoft.com/office/drawing/2014/chart" uri="{C3380CC4-5D6E-409C-BE32-E72D297353CC}">
              <c16:uniqueId val="{00000002-D919-4BDE-B2C4-EA3C6D12EFDC}"/>
            </c:ext>
          </c:extLst>
        </c:ser>
        <c:ser>
          <c:idx val="2"/>
          <c:order val="2"/>
          <c:tx>
            <c:strRef>
              <c:f>工作表1!$D$1</c:f>
              <c:strCache>
                <c:ptCount val="1"/>
                <c:pt idx="0">
                  <c:v>Operating Profit
(after deducted Employment Support Scheme)</c:v>
                </c:pt>
              </c:strCache>
            </c:strRef>
          </c:tx>
          <c:spPr>
            <a:ln w="31750" cap="rnd">
              <a:solidFill>
                <a:schemeClr val="bg1"/>
              </a:solidFill>
              <a:round/>
            </a:ln>
            <a:effectLst/>
          </c:spPr>
          <c:marker>
            <c:symbol val="circle"/>
            <c:size val="17"/>
            <c:spPr>
              <a:solidFill>
                <a:schemeClr val="accent1"/>
              </a:solidFill>
              <a:ln w="0" cmpd="dbl">
                <a:solidFill>
                  <a:schemeClr val="accent3"/>
                </a:solidFill>
                <a:bevel/>
                <a:headEnd type="oval"/>
              </a:ln>
              <a:effectLst/>
            </c:spPr>
          </c:marker>
          <c:dLbls>
            <c:numFmt formatCode="&quot;HK$&quot;#,##0" sourceLinked="0"/>
            <c:spPr>
              <a:solidFill>
                <a:schemeClr val="accent1"/>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Times New Roman" panose="02020603050405020304" pitchFamily="18" charset="0"/>
                    <a:ea typeface="+mn-ea"/>
                    <a:cs typeface="Times New Roman" panose="02020603050405020304" pitchFamily="18" charset="0"/>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工作表1!$A$2:$A$13</c:f>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numRef>
          </c:cat>
          <c:val>
            <c:numRef>
              <c:f>工作表1!$D$2:$D$13</c:f>
              <c:numCache>
                <c:formatCode>"HK$"#,##0</c:formatCode>
                <c:ptCount val="12"/>
                <c:pt idx="0">
                  <c:v>3101000</c:v>
                </c:pt>
                <c:pt idx="1">
                  <c:v>11617000</c:v>
                </c:pt>
                <c:pt idx="2">
                  <c:v>51157000</c:v>
                </c:pt>
                <c:pt idx="3">
                  <c:v>68637000</c:v>
                </c:pt>
                <c:pt idx="4">
                  <c:v>15840000</c:v>
                </c:pt>
                <c:pt idx="5">
                  <c:v>-29528000</c:v>
                </c:pt>
                <c:pt idx="6">
                  <c:v>0</c:v>
                </c:pt>
                <c:pt idx="7">
                  <c:v>11874000</c:v>
                </c:pt>
                <c:pt idx="8">
                  <c:v>68073000</c:v>
                </c:pt>
                <c:pt idx="9">
                  <c:v>112628000</c:v>
                </c:pt>
                <c:pt idx="10">
                  <c:v>98202000</c:v>
                </c:pt>
                <c:pt idx="11">
                  <c:v>81871000</c:v>
                </c:pt>
              </c:numCache>
            </c:numRef>
          </c:val>
          <c:smooth val="0"/>
          <c:extLst>
            <c:ext xmlns:c16="http://schemas.microsoft.com/office/drawing/2014/chart" uri="{C3380CC4-5D6E-409C-BE32-E72D297353CC}">
              <c16:uniqueId val="{00000000-D919-4BDE-B2C4-EA3C6D12EFDC}"/>
            </c:ext>
          </c:extLst>
        </c:ser>
        <c:dLbls>
          <c:dLblPos val="ctr"/>
          <c:showLegendKey val="0"/>
          <c:showVal val="1"/>
          <c:showCatName val="0"/>
          <c:showSerName val="0"/>
          <c:showPercent val="0"/>
          <c:showBubbleSize val="0"/>
        </c:dLbls>
        <c:marker val="1"/>
        <c:smooth val="0"/>
        <c:axId val="409781759"/>
        <c:axId val="409783679"/>
        <c:extLst>
          <c:ext xmlns:c15="http://schemas.microsoft.com/office/drawing/2012/chart" uri="{02D57815-91ED-43cb-92C2-25804820EDAC}">
            <c15:filteredLineSeries>
              <c15:ser>
                <c:idx val="3"/>
                <c:order val="3"/>
                <c:tx>
                  <c:strRef>
                    <c:extLst>
                      <c:ext uri="{02D57815-91ED-43cb-92C2-25804820EDAC}">
                        <c15:formulaRef>
                          <c15:sqref>工作表1!$E$1</c15:sqref>
                        </c15:formulaRef>
                      </c:ext>
                    </c:extLst>
                    <c:strCache>
                      <c:ptCount val="1"/>
                      <c:pt idx="0">
                        <c:v>Number of Store</c:v>
                      </c:pt>
                    </c:strCache>
                  </c:strRef>
                </c:tx>
                <c:spPr>
                  <a:ln w="31750" cap="rnd">
                    <a:solidFill>
                      <a:schemeClr val="accent4"/>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c:ext uri="{CE6537A1-D6FC-4f65-9D91-7224C49458BB}">
                      <c15:showLeaderLines val="1"/>
                      <c15:leaderLines>
                        <c:spPr>
                          <a:ln w="9525">
                            <a:solidFill>
                              <a:schemeClr val="dk1">
                                <a:lumMod val="50000"/>
                                <a:lumOff val="50000"/>
                              </a:schemeClr>
                            </a:solidFill>
                          </a:ln>
                          <a:effectLst/>
                        </c:spPr>
                      </c15:leaderLines>
                    </c:ext>
                  </c:extLst>
                </c:dLbls>
                <c:cat>
                  <c:numRef>
                    <c:extLst>
                      <c:ext uri="{02D57815-91ED-43cb-92C2-25804820EDAC}">
                        <c15:formulaRef>
                          <c15:sqref>工作表1!$A$2:$A$13</c15:sqref>
                        </c15:formulaRef>
                      </c:ext>
                    </c:extLst>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numRef>
                </c:cat>
                <c:val>
                  <c:numRef>
                    <c:extLst>
                      <c:ext uri="{02D57815-91ED-43cb-92C2-25804820EDAC}">
                        <c15:formulaRef>
                          <c15:sqref>工作表1!$E$2:$E$13</c15:sqref>
                        </c15:formulaRef>
                      </c:ext>
                    </c:extLst>
                    <c:numCache>
                      <c:formatCode>General</c:formatCode>
                      <c:ptCount val="12"/>
                      <c:pt idx="0">
                        <c:v>71</c:v>
                      </c:pt>
                      <c:pt idx="1">
                        <c:v>134</c:v>
                      </c:pt>
                      <c:pt idx="2">
                        <c:v>192</c:v>
                      </c:pt>
                      <c:pt idx="3">
                        <c:v>249</c:v>
                      </c:pt>
                      <c:pt idx="4">
                        <c:v>271</c:v>
                      </c:pt>
                      <c:pt idx="5">
                        <c:v>243</c:v>
                      </c:pt>
                      <c:pt idx="6">
                        <c:v>206</c:v>
                      </c:pt>
                      <c:pt idx="7">
                        <c:v>179</c:v>
                      </c:pt>
                      <c:pt idx="8">
                        <c:v>177</c:v>
                      </c:pt>
                      <c:pt idx="9">
                        <c:v>174</c:v>
                      </c:pt>
                      <c:pt idx="10">
                        <c:v>172</c:v>
                      </c:pt>
                      <c:pt idx="11">
                        <c:v>166</c:v>
                      </c:pt>
                    </c:numCache>
                  </c:numRef>
                </c:val>
                <c:smooth val="0"/>
                <c:extLst>
                  <c:ext xmlns:c16="http://schemas.microsoft.com/office/drawing/2014/chart" uri="{C3380CC4-5D6E-409C-BE32-E72D297353CC}">
                    <c16:uniqueId val="{00000003-D919-4BDE-B2C4-EA3C6D12EFDC}"/>
                  </c:ext>
                </c:extLst>
              </c15:ser>
            </c15:filteredLineSeries>
            <c15:filteredLineSeries>
              <c15:ser>
                <c:idx val="4"/>
                <c:order val="4"/>
                <c:tx>
                  <c:strRef>
                    <c:extLst xmlns:c15="http://schemas.microsoft.com/office/drawing/2012/chart">
                      <c:ext xmlns:c15="http://schemas.microsoft.com/office/drawing/2012/chart" uri="{02D57815-91ED-43cb-92C2-25804820EDAC}">
                        <c15:formulaRef>
                          <c15:sqref>工作表1!$F$1</c15:sqref>
                        </c15:formulaRef>
                      </c:ext>
                    </c:extLst>
                    <c:strCache>
                      <c:ptCount val="1"/>
                      <c:pt idx="0">
                        <c:v>Average Number of Employees per Store</c:v>
                      </c:pt>
                    </c:strCache>
                  </c:strRef>
                </c:tx>
                <c:spPr>
                  <a:ln w="31750" cap="rnd">
                    <a:solidFill>
                      <a:schemeClr val="accent5"/>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extLst xmlns:c15="http://schemas.microsoft.com/office/drawing/2012/chart">
                      <c:ext xmlns:c15="http://schemas.microsoft.com/office/drawing/2012/chart" uri="{02D57815-91ED-43cb-92C2-25804820EDAC}">
                        <c15:formulaRef>
                          <c15:sqref>工作表1!$A$2:$A$13</c15:sqref>
                        </c15:formulaRef>
                      </c:ext>
                    </c:extLst>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numRef>
                </c:cat>
                <c:val>
                  <c:numRef>
                    <c:extLst xmlns:c15="http://schemas.microsoft.com/office/drawing/2012/chart">
                      <c:ext xmlns:c15="http://schemas.microsoft.com/office/drawing/2012/chart" uri="{02D57815-91ED-43cb-92C2-25804820EDAC}">
                        <c15:formulaRef>
                          <c15:sqref>工作表1!$F$2:$F$13</c15:sqref>
                        </c15:formulaRef>
                      </c:ext>
                    </c:extLst>
                    <c:numCache>
                      <c:formatCode>General</c:formatCode>
                      <c:ptCount val="12"/>
                      <c:pt idx="0">
                        <c:v>4.0999999999999996</c:v>
                      </c:pt>
                      <c:pt idx="1">
                        <c:v>4.0999999999999996</c:v>
                      </c:pt>
                      <c:pt idx="2">
                        <c:v>4.0999999999999996</c:v>
                      </c:pt>
                      <c:pt idx="3">
                        <c:v>4</c:v>
                      </c:pt>
                      <c:pt idx="4">
                        <c:v>4</c:v>
                      </c:pt>
                      <c:pt idx="5">
                        <c:v>4</c:v>
                      </c:pt>
                      <c:pt idx="6">
                        <c:v>3.5</c:v>
                      </c:pt>
                      <c:pt idx="7">
                        <c:v>3.6</c:v>
                      </c:pt>
                      <c:pt idx="8">
                        <c:v>3.7</c:v>
                      </c:pt>
                      <c:pt idx="9">
                        <c:v>4</c:v>
                      </c:pt>
                      <c:pt idx="10">
                        <c:v>4</c:v>
                      </c:pt>
                      <c:pt idx="11">
                        <c:v>4</c:v>
                      </c:pt>
                    </c:numCache>
                  </c:numRef>
                </c:val>
                <c:smooth val="0"/>
                <c:extLst xmlns:c15="http://schemas.microsoft.com/office/drawing/2012/chart">
                  <c:ext xmlns:c16="http://schemas.microsoft.com/office/drawing/2014/chart" uri="{C3380CC4-5D6E-409C-BE32-E72D297353CC}">
                    <c16:uniqueId val="{00000004-D919-4BDE-B2C4-EA3C6D12EFDC}"/>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工作表1!$G$1</c15:sqref>
                        </c15:formulaRef>
                      </c:ext>
                    </c:extLst>
                    <c:strCache>
                      <c:ptCount val="1"/>
                      <c:pt idx="0">
                        <c:v>Total Employees</c:v>
                      </c:pt>
                    </c:strCache>
                  </c:strRef>
                </c:tx>
                <c:spPr>
                  <a:ln w="31750" cap="rnd">
                    <a:solidFill>
                      <a:schemeClr val="accent6"/>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extLst xmlns:c15="http://schemas.microsoft.com/office/drawing/2012/chart">
                      <c:ext xmlns:c15="http://schemas.microsoft.com/office/drawing/2012/chart" uri="{02D57815-91ED-43cb-92C2-25804820EDAC}">
                        <c15:formulaRef>
                          <c15:sqref>工作表1!$A$2:$A$13</c15:sqref>
                        </c15:formulaRef>
                      </c:ext>
                    </c:extLst>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numRef>
                </c:cat>
                <c:val>
                  <c:numRef>
                    <c:extLst xmlns:c15="http://schemas.microsoft.com/office/drawing/2012/chart">
                      <c:ext xmlns:c15="http://schemas.microsoft.com/office/drawing/2012/chart" uri="{02D57815-91ED-43cb-92C2-25804820EDAC}">
                        <c15:formulaRef>
                          <c15:sqref>工作表1!$G$2:$G$13</c15:sqref>
                        </c15:formulaRef>
                      </c:ext>
                    </c:extLst>
                    <c:numCache>
                      <c:formatCode>General</c:formatCode>
                      <c:ptCount val="12"/>
                      <c:pt idx="0">
                        <c:v>291.09999999999997</c:v>
                      </c:pt>
                      <c:pt idx="1">
                        <c:v>549.4</c:v>
                      </c:pt>
                      <c:pt idx="2">
                        <c:v>787.19999999999993</c:v>
                      </c:pt>
                      <c:pt idx="3">
                        <c:v>996</c:v>
                      </c:pt>
                      <c:pt idx="4">
                        <c:v>1084</c:v>
                      </c:pt>
                      <c:pt idx="5">
                        <c:v>972</c:v>
                      </c:pt>
                      <c:pt idx="6">
                        <c:v>721</c:v>
                      </c:pt>
                      <c:pt idx="7">
                        <c:v>644.4</c:v>
                      </c:pt>
                      <c:pt idx="8">
                        <c:v>654.9</c:v>
                      </c:pt>
                      <c:pt idx="9">
                        <c:v>696</c:v>
                      </c:pt>
                      <c:pt idx="10">
                        <c:v>688</c:v>
                      </c:pt>
                      <c:pt idx="11">
                        <c:v>664</c:v>
                      </c:pt>
                    </c:numCache>
                  </c:numRef>
                </c:val>
                <c:smooth val="0"/>
                <c:extLst xmlns:c15="http://schemas.microsoft.com/office/drawing/2012/chart">
                  <c:ext xmlns:c16="http://schemas.microsoft.com/office/drawing/2014/chart" uri="{C3380CC4-5D6E-409C-BE32-E72D297353CC}">
                    <c16:uniqueId val="{00000005-D919-4BDE-B2C4-EA3C6D12EFDC}"/>
                  </c:ext>
                </c:extLst>
              </c15:ser>
            </c15:filteredLineSeries>
          </c:ext>
        </c:extLst>
      </c:lineChart>
      <c:catAx>
        <c:axId val="409781759"/>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000" b="0" i="0" u="none" strike="noStrike" kern="1200" cap="all"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crossAx val="409783679"/>
        <c:crosses val="autoZero"/>
        <c:auto val="1"/>
        <c:lblAlgn val="ctr"/>
        <c:lblOffset val="100"/>
        <c:noMultiLvlLbl val="0"/>
      </c:catAx>
      <c:valAx>
        <c:axId val="409783679"/>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quot;HK$&quot;#,##0" sourceLinked="1"/>
        <c:majorTickMark val="none"/>
        <c:minorTickMark val="none"/>
        <c:tickLblPos val="nextTo"/>
        <c:crossAx val="409781759"/>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rnd" cmpd="tri" algn="ctr">
      <a:solidFill>
        <a:schemeClr val="dk1">
          <a:lumMod val="25000"/>
          <a:lumOff val="75000"/>
        </a:schemeClr>
      </a:solidFill>
      <a:round/>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工作表1!$B$1</c:f>
              <c:strCache>
                <c:ptCount val="1"/>
                <c:pt idx="0">
                  <c:v>Operating Profit</c:v>
                </c:pt>
              </c:strCache>
              <c:extLst xmlns:c15="http://schemas.microsoft.com/office/drawing/2012/chart"/>
            </c:strRef>
          </c:tx>
          <c:spPr>
            <a:ln w="31750" cap="rnd">
              <a:solidFill>
                <a:schemeClr val="accent1"/>
              </a:solidFill>
              <a:round/>
            </a:ln>
            <a:effectLst/>
          </c:spPr>
          <c:marker>
            <c:symbol val="circle"/>
            <c:size val="17"/>
            <c:spPr>
              <a:solidFill>
                <a:schemeClr val="accen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工作表1!$A$2:$A$13</c:f>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extLst xmlns:c15="http://schemas.microsoft.com/office/drawing/2012/chart"/>
            </c:numRef>
          </c:cat>
          <c:val>
            <c:numRef>
              <c:f>工作表1!$B$2:$B$13</c:f>
              <c:extLst xmlns:c15="http://schemas.microsoft.com/office/drawing/2012/chart"/>
            </c:numRef>
          </c:val>
          <c:smooth val="0"/>
          <c:extLst>
            <c:ext xmlns:c16="http://schemas.microsoft.com/office/drawing/2014/chart" uri="{C3380CC4-5D6E-409C-BE32-E72D297353CC}">
              <c16:uniqueId val="{00000003-7D15-4C17-AF44-C232712CD85A}"/>
            </c:ext>
          </c:extLst>
        </c:ser>
        <c:ser>
          <c:idx val="1"/>
          <c:order val="1"/>
          <c:tx>
            <c:strRef>
              <c:f>工作表1!$C$1</c:f>
              <c:strCache>
                <c:ptCount val="1"/>
                <c:pt idx="0">
                  <c:v>Employment Support Scheme</c:v>
                </c:pt>
              </c:strCache>
              <c:extLst xmlns:c15="http://schemas.microsoft.com/office/drawing/2012/chart"/>
            </c:strRef>
          </c:tx>
          <c:spPr>
            <a:ln w="31750" cap="rnd">
              <a:solidFill>
                <a:schemeClr val="accent2"/>
              </a:solidFill>
              <a:round/>
            </a:ln>
            <a:effectLst/>
          </c:spPr>
          <c:marker>
            <c:symbol val="circle"/>
            <c:size val="17"/>
            <c:spPr>
              <a:solidFill>
                <a:schemeClr val="accent2"/>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工作表1!$A$2:$A$13</c:f>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extLst xmlns:c15="http://schemas.microsoft.com/office/drawing/2012/chart"/>
            </c:numRef>
          </c:cat>
          <c:val>
            <c:numRef>
              <c:f>工作表1!$C$2:$C$13</c:f>
              <c:extLst xmlns:c15="http://schemas.microsoft.com/office/drawing/2012/chart"/>
            </c:numRef>
          </c:val>
          <c:smooth val="0"/>
          <c:extLst>
            <c:ext xmlns:c16="http://schemas.microsoft.com/office/drawing/2014/chart" uri="{C3380CC4-5D6E-409C-BE32-E72D297353CC}">
              <c16:uniqueId val="{00000004-7D15-4C17-AF44-C232712CD85A}"/>
            </c:ext>
          </c:extLst>
        </c:ser>
        <c:ser>
          <c:idx val="3"/>
          <c:order val="3"/>
          <c:tx>
            <c:strRef>
              <c:f>工作表1!$E$1</c:f>
              <c:strCache>
                <c:ptCount val="1"/>
                <c:pt idx="0">
                  <c:v>Number of Store</c:v>
                </c:pt>
              </c:strCache>
            </c:strRef>
          </c:tx>
          <c:spPr>
            <a:ln w="31750" cap="rnd">
              <a:solidFill>
                <a:schemeClr val="accent4"/>
              </a:solidFill>
              <a:round/>
            </a:ln>
            <a:effectLst/>
          </c:spPr>
          <c:marker>
            <c:symbol val="circle"/>
            <c:size val="17"/>
            <c:spPr>
              <a:solidFill>
                <a:schemeClr val="accent4"/>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工作表1!$A$2:$A$13</c:f>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numRef>
          </c:cat>
          <c:val>
            <c:numRef>
              <c:f>工作表1!$E$2:$E$13</c:f>
              <c:numCache>
                <c:formatCode>General</c:formatCode>
                <c:ptCount val="12"/>
                <c:pt idx="0">
                  <c:v>71</c:v>
                </c:pt>
                <c:pt idx="1">
                  <c:v>134</c:v>
                </c:pt>
                <c:pt idx="2">
                  <c:v>192</c:v>
                </c:pt>
                <c:pt idx="3">
                  <c:v>249</c:v>
                </c:pt>
                <c:pt idx="4">
                  <c:v>271</c:v>
                </c:pt>
                <c:pt idx="5">
                  <c:v>243</c:v>
                </c:pt>
                <c:pt idx="6">
                  <c:v>206</c:v>
                </c:pt>
                <c:pt idx="7">
                  <c:v>179</c:v>
                </c:pt>
                <c:pt idx="8">
                  <c:v>177</c:v>
                </c:pt>
                <c:pt idx="9">
                  <c:v>174</c:v>
                </c:pt>
                <c:pt idx="10">
                  <c:v>172</c:v>
                </c:pt>
                <c:pt idx="11">
                  <c:v>166</c:v>
                </c:pt>
              </c:numCache>
            </c:numRef>
          </c:val>
          <c:smooth val="0"/>
          <c:extLst>
            <c:ext xmlns:c16="http://schemas.microsoft.com/office/drawing/2014/chart" uri="{C3380CC4-5D6E-409C-BE32-E72D297353CC}">
              <c16:uniqueId val="{00000000-7D15-4C17-AF44-C232712CD85A}"/>
            </c:ext>
          </c:extLst>
        </c:ser>
        <c:ser>
          <c:idx val="4"/>
          <c:order val="4"/>
          <c:tx>
            <c:strRef>
              <c:f>工作表1!$F$1</c:f>
              <c:strCache>
                <c:ptCount val="1"/>
                <c:pt idx="0">
                  <c:v>Average Number of Employees per Store</c:v>
                </c:pt>
              </c:strCache>
            </c:strRef>
          </c:tx>
          <c:spPr>
            <a:ln w="31750" cap="rnd">
              <a:solidFill>
                <a:schemeClr val="accent5"/>
              </a:solidFill>
              <a:round/>
            </a:ln>
            <a:effectLst/>
          </c:spPr>
          <c:marker>
            <c:symbol val="circle"/>
            <c:size val="17"/>
            <c:spPr>
              <a:solidFill>
                <a:schemeClr val="accent5"/>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工作表1!$A$2:$A$13</c:f>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numRef>
          </c:cat>
          <c:val>
            <c:numRef>
              <c:f>工作表1!$F$2:$F$13</c:f>
              <c:numCache>
                <c:formatCode>General</c:formatCode>
                <c:ptCount val="12"/>
                <c:pt idx="0">
                  <c:v>4.0999999999999996</c:v>
                </c:pt>
                <c:pt idx="1">
                  <c:v>4.0999999999999996</c:v>
                </c:pt>
                <c:pt idx="2">
                  <c:v>4.0999999999999996</c:v>
                </c:pt>
                <c:pt idx="3">
                  <c:v>4</c:v>
                </c:pt>
                <c:pt idx="4">
                  <c:v>4</c:v>
                </c:pt>
                <c:pt idx="5">
                  <c:v>4</c:v>
                </c:pt>
                <c:pt idx="6">
                  <c:v>3.5</c:v>
                </c:pt>
                <c:pt idx="7">
                  <c:v>3.6</c:v>
                </c:pt>
                <c:pt idx="8">
                  <c:v>3.7</c:v>
                </c:pt>
                <c:pt idx="9">
                  <c:v>4</c:v>
                </c:pt>
                <c:pt idx="10">
                  <c:v>4</c:v>
                </c:pt>
                <c:pt idx="11">
                  <c:v>4</c:v>
                </c:pt>
              </c:numCache>
            </c:numRef>
          </c:val>
          <c:smooth val="0"/>
          <c:extLst>
            <c:ext xmlns:c16="http://schemas.microsoft.com/office/drawing/2014/chart" uri="{C3380CC4-5D6E-409C-BE32-E72D297353CC}">
              <c16:uniqueId val="{00000001-7D15-4C17-AF44-C232712CD85A}"/>
            </c:ext>
          </c:extLst>
        </c:ser>
        <c:ser>
          <c:idx val="5"/>
          <c:order val="5"/>
          <c:tx>
            <c:strRef>
              <c:f>工作表1!$G$1</c:f>
              <c:strCache>
                <c:ptCount val="1"/>
                <c:pt idx="0">
                  <c:v>Total Employees</c:v>
                </c:pt>
              </c:strCache>
            </c:strRef>
          </c:tx>
          <c:spPr>
            <a:ln w="31750" cap="rnd">
              <a:solidFill>
                <a:schemeClr val="accent6"/>
              </a:solidFill>
              <a:round/>
            </a:ln>
            <a:effectLst/>
          </c:spPr>
          <c:marker>
            <c:symbol val="circle"/>
            <c:size val="17"/>
            <c:spPr>
              <a:solidFill>
                <a:schemeClr val="accent6"/>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700" b="1" i="0" u="none" strike="noStrike" kern="1200" baseline="0">
                    <a:solidFill>
                      <a:schemeClr val="lt1"/>
                    </a:solidFill>
                    <a:latin typeface="Times New Roman" panose="02020603050405020304" pitchFamily="18" charset="0"/>
                    <a:ea typeface="+mn-ea"/>
                    <a:cs typeface="Times New Roman" panose="02020603050405020304" pitchFamily="18"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工作表1!$A$2:$A$13</c:f>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numRef>
          </c:cat>
          <c:val>
            <c:numRef>
              <c:f>工作表1!$G$2:$G$13</c:f>
              <c:numCache>
                <c:formatCode>General</c:formatCode>
                <c:ptCount val="12"/>
                <c:pt idx="0">
                  <c:v>291.09999999999997</c:v>
                </c:pt>
                <c:pt idx="1">
                  <c:v>549.4</c:v>
                </c:pt>
                <c:pt idx="2">
                  <c:v>787.19999999999993</c:v>
                </c:pt>
                <c:pt idx="3">
                  <c:v>996</c:v>
                </c:pt>
                <c:pt idx="4">
                  <c:v>1084</c:v>
                </c:pt>
                <c:pt idx="5">
                  <c:v>972</c:v>
                </c:pt>
                <c:pt idx="6">
                  <c:v>721</c:v>
                </c:pt>
                <c:pt idx="7">
                  <c:v>644.4</c:v>
                </c:pt>
                <c:pt idx="8">
                  <c:v>654.9</c:v>
                </c:pt>
                <c:pt idx="9">
                  <c:v>696</c:v>
                </c:pt>
                <c:pt idx="10">
                  <c:v>688</c:v>
                </c:pt>
                <c:pt idx="11">
                  <c:v>664</c:v>
                </c:pt>
              </c:numCache>
            </c:numRef>
          </c:val>
          <c:smooth val="0"/>
          <c:extLst>
            <c:ext xmlns:c16="http://schemas.microsoft.com/office/drawing/2014/chart" uri="{C3380CC4-5D6E-409C-BE32-E72D297353CC}">
              <c16:uniqueId val="{00000002-7D15-4C17-AF44-C232712CD85A}"/>
            </c:ext>
          </c:extLst>
        </c:ser>
        <c:dLbls>
          <c:dLblPos val="ctr"/>
          <c:showLegendKey val="0"/>
          <c:showVal val="1"/>
          <c:showCatName val="0"/>
          <c:showSerName val="0"/>
          <c:showPercent val="0"/>
          <c:showBubbleSize val="0"/>
        </c:dLbls>
        <c:marker val="1"/>
        <c:smooth val="0"/>
        <c:axId val="1876309295"/>
        <c:axId val="1876311695"/>
        <c:extLst>
          <c:ext xmlns:c15="http://schemas.microsoft.com/office/drawing/2012/chart" uri="{02D57815-91ED-43cb-92C2-25804820EDAC}">
            <c15:filteredLineSeries>
              <c15:ser>
                <c:idx val="2"/>
                <c:order val="2"/>
                <c:tx>
                  <c:strRef>
                    <c:extLst>
                      <c:ext uri="{02D57815-91ED-43cb-92C2-25804820EDAC}">
                        <c15:formulaRef>
                          <c15:sqref>工作表1!$D$1</c15:sqref>
                        </c15:formulaRef>
                      </c:ext>
                    </c:extLst>
                    <c:strCache>
                      <c:ptCount val="1"/>
                      <c:pt idx="0">
                        <c:v>Operating Profit
(after deducted Employment Support Scheme)</c:v>
                      </c:pt>
                    </c:strCache>
                  </c:strRef>
                </c:tx>
                <c:spPr>
                  <a:ln w="31750" cap="rnd">
                    <a:solidFill>
                      <a:schemeClr val="accent3"/>
                    </a:solidFill>
                    <a:round/>
                  </a:ln>
                  <a:effectLst/>
                </c:spPr>
                <c:marker>
                  <c:symbol val="circle"/>
                  <c:size val="17"/>
                  <c:spPr>
                    <a:solidFill>
                      <a:schemeClr val="accent3"/>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c:ext uri="{CE6537A1-D6FC-4f65-9D91-7224C49458BB}">
                      <c15:showLeaderLines val="1"/>
                      <c15:leaderLines>
                        <c:spPr>
                          <a:ln w="9525">
                            <a:solidFill>
                              <a:schemeClr val="dk1">
                                <a:lumMod val="50000"/>
                                <a:lumOff val="50000"/>
                              </a:schemeClr>
                            </a:solidFill>
                          </a:ln>
                          <a:effectLst/>
                        </c:spPr>
                      </c15:leaderLines>
                    </c:ext>
                  </c:extLst>
                </c:dLbls>
                <c:cat>
                  <c:numRef>
                    <c:extLst>
                      <c:ext uri="{02D57815-91ED-43cb-92C2-25804820EDAC}">
                        <c15:formulaRef>
                          <c15:sqref>工作表1!$A$2:$A$13</c15:sqref>
                        </c15:formulaRef>
                      </c:ext>
                    </c:extLst>
                    <c:numCache>
                      <c:formatCode>General</c:formatCode>
                      <c:ptCount val="12"/>
                      <c:pt idx="0">
                        <c:v>2012</c:v>
                      </c:pt>
                      <c:pt idx="1">
                        <c:v>2013</c:v>
                      </c:pt>
                      <c:pt idx="2">
                        <c:v>2014</c:v>
                      </c:pt>
                      <c:pt idx="3">
                        <c:v>2015</c:v>
                      </c:pt>
                      <c:pt idx="4">
                        <c:v>2016</c:v>
                      </c:pt>
                      <c:pt idx="5">
                        <c:v>2017</c:v>
                      </c:pt>
                      <c:pt idx="6">
                        <c:v>2018</c:v>
                      </c:pt>
                      <c:pt idx="7">
                        <c:v>2019</c:v>
                      </c:pt>
                      <c:pt idx="8">
                        <c:v>2020</c:v>
                      </c:pt>
                      <c:pt idx="9">
                        <c:v>2021</c:v>
                      </c:pt>
                      <c:pt idx="10">
                        <c:v>2022</c:v>
                      </c:pt>
                      <c:pt idx="11">
                        <c:v>2023</c:v>
                      </c:pt>
                    </c:numCache>
                  </c:numRef>
                </c:cat>
                <c:val>
                  <c:numRef>
                    <c:extLst>
                      <c:ext uri="{02D57815-91ED-43cb-92C2-25804820EDAC}">
                        <c15:formulaRef>
                          <c15:sqref>工作表1!$D$2:$D$13</c15:sqref>
                        </c15:formulaRef>
                      </c:ext>
                    </c:extLst>
                    <c:numCache>
                      <c:formatCode>"HK$"#,##0</c:formatCode>
                      <c:ptCount val="12"/>
                      <c:pt idx="0">
                        <c:v>3101000</c:v>
                      </c:pt>
                      <c:pt idx="1">
                        <c:v>11617000</c:v>
                      </c:pt>
                      <c:pt idx="2">
                        <c:v>51157000</c:v>
                      </c:pt>
                      <c:pt idx="3">
                        <c:v>68637000</c:v>
                      </c:pt>
                      <c:pt idx="4">
                        <c:v>15840000</c:v>
                      </c:pt>
                      <c:pt idx="5">
                        <c:v>-29528000</c:v>
                      </c:pt>
                      <c:pt idx="6">
                        <c:v>0</c:v>
                      </c:pt>
                      <c:pt idx="7">
                        <c:v>11874000</c:v>
                      </c:pt>
                      <c:pt idx="8">
                        <c:v>68073000</c:v>
                      </c:pt>
                      <c:pt idx="9">
                        <c:v>112628000</c:v>
                      </c:pt>
                      <c:pt idx="10">
                        <c:v>98202000</c:v>
                      </c:pt>
                      <c:pt idx="11">
                        <c:v>81871000</c:v>
                      </c:pt>
                    </c:numCache>
                  </c:numRef>
                </c:val>
                <c:smooth val="0"/>
                <c:extLst>
                  <c:ext xmlns:c16="http://schemas.microsoft.com/office/drawing/2014/chart" uri="{C3380CC4-5D6E-409C-BE32-E72D297353CC}">
                    <c16:uniqueId val="{00000005-7D15-4C17-AF44-C232712CD85A}"/>
                  </c:ext>
                </c:extLst>
              </c15:ser>
            </c15:filteredLineSeries>
          </c:ext>
        </c:extLst>
      </c:lineChart>
      <c:catAx>
        <c:axId val="1876309295"/>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en-US"/>
          </a:p>
        </c:txPr>
        <c:crossAx val="1876311695"/>
        <c:crosses val="autoZero"/>
        <c:auto val="1"/>
        <c:lblAlgn val="ctr"/>
        <c:lblOffset val="100"/>
        <c:noMultiLvlLbl val="0"/>
      </c:catAx>
      <c:valAx>
        <c:axId val="1876311695"/>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1876309295"/>
        <c:crosses val="autoZero"/>
        <c:crossBetween val="between"/>
      </c:valAx>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zero"/>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drawings/drawing1.xml><?xml version="1.0" encoding="utf-8"?>
<c:userShapes xmlns:c="http://schemas.openxmlformats.org/drawingml/2006/chart">
  <cdr:relSizeAnchor xmlns:cdr="http://schemas.openxmlformats.org/drawingml/2006/chartDrawing">
    <cdr:from>
      <cdr:x>0.44681</cdr:x>
      <cdr:y>0.38221</cdr:y>
    </cdr:from>
    <cdr:to>
      <cdr:x>0.55319</cdr:x>
      <cdr:y>0.61779</cdr:y>
    </cdr:to>
    <cdr:sp macro="" textlink="">
      <cdr:nvSpPr>
        <cdr:cNvPr id="2" name="文字方塊 1">
          <a:extLst xmlns:a="http://schemas.openxmlformats.org/drawingml/2006/main">
            <a:ext uri="{FF2B5EF4-FFF2-40B4-BE49-F238E27FC236}">
              <a16:creationId xmlns:a16="http://schemas.microsoft.com/office/drawing/2014/main" id="{7A79EF5C-4489-CF73-F625-22BBE7B53004}"/>
            </a:ext>
          </a:extLst>
        </cdr:cNvPr>
        <cdr:cNvSpPr txBox="1"/>
      </cdr:nvSpPr>
      <cdr:spPr>
        <a:xfrm xmlns:a="http://schemas.openxmlformats.org/drawingml/2006/main">
          <a:off x="3840956" y="1483518"/>
          <a:ext cx="914400" cy="914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637DC-5A2E-4D0D-8971-A2BE5FEA41E4}" type="datetimeFigureOut">
              <a:rPr lang="en-US" smtClean="0"/>
              <a:t>4/12/2024</a:t>
            </a:fld>
            <a:endParaRPr lang="en-US"/>
          </a:p>
        </p:txBody>
      </p:sp>
      <p:sp>
        <p:nvSpPr>
          <p:cNvPr id="4" name="投影片影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D6DF8-8134-42CE-9689-E5D4EBFD1A07}" type="slidenum">
              <a:rPr lang="en-US" smtClean="0"/>
              <a:t>‹#›</a:t>
            </a:fld>
            <a:endParaRPr lang="en-US"/>
          </a:p>
        </p:txBody>
      </p:sp>
    </p:spTree>
    <p:extLst>
      <p:ext uri="{BB962C8B-B14F-4D97-AF65-F5344CB8AC3E}">
        <p14:creationId xmlns:p14="http://schemas.microsoft.com/office/powerpoint/2010/main" val="176729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dirty="0"/>
          </a:p>
        </p:txBody>
      </p:sp>
      <p:sp>
        <p:nvSpPr>
          <p:cNvPr id="4" name="投影片編號版面配置區 3"/>
          <p:cNvSpPr>
            <a:spLocks noGrp="1"/>
          </p:cNvSpPr>
          <p:nvPr>
            <p:ph type="sldNum" sz="quarter" idx="5"/>
          </p:nvPr>
        </p:nvSpPr>
        <p:spPr/>
        <p:txBody>
          <a:bodyPr/>
          <a:lstStyle/>
          <a:p>
            <a:fld id="{EC9D6DF8-8134-42CE-9689-E5D4EBFD1A07}" type="slidenum">
              <a:rPr lang="en-US" smtClean="0"/>
              <a:t>14</a:t>
            </a:fld>
            <a:endParaRPr lang="en-US"/>
          </a:p>
        </p:txBody>
      </p:sp>
    </p:spTree>
    <p:extLst>
      <p:ext uri="{BB962C8B-B14F-4D97-AF65-F5344CB8AC3E}">
        <p14:creationId xmlns:p14="http://schemas.microsoft.com/office/powerpoint/2010/main" val="17362424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dirty="0"/>
          </a:p>
        </p:txBody>
      </p:sp>
      <p:sp>
        <p:nvSpPr>
          <p:cNvPr id="4" name="投影片編號版面配置區 3"/>
          <p:cNvSpPr>
            <a:spLocks noGrp="1"/>
          </p:cNvSpPr>
          <p:nvPr>
            <p:ph type="sldNum" sz="quarter" idx="5"/>
          </p:nvPr>
        </p:nvSpPr>
        <p:spPr/>
        <p:txBody>
          <a:bodyPr/>
          <a:lstStyle/>
          <a:p>
            <a:fld id="{EC9D6DF8-8134-42CE-9689-E5D4EBFD1A07}" type="slidenum">
              <a:rPr lang="en-US" smtClean="0"/>
              <a:t>15</a:t>
            </a:fld>
            <a:endParaRPr lang="en-US"/>
          </a:p>
        </p:txBody>
      </p:sp>
    </p:spTree>
    <p:extLst>
      <p:ext uri="{BB962C8B-B14F-4D97-AF65-F5344CB8AC3E}">
        <p14:creationId xmlns:p14="http://schemas.microsoft.com/office/powerpoint/2010/main" val="2371602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2662261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3006620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856567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65929726-7160-4A35-96FB-7D1B926499AF}" type="datetimeFigureOut">
              <a:rPr lang="en-US" smtClean="0"/>
              <a:t>4/11/2024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281110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65929726-7160-4A35-96FB-7D1B926499AF}" type="datetimeFigureOut">
              <a:rPr lang="en-US" smtClean="0"/>
              <a:t>4/11/2024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3490533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65929726-7160-4A35-96FB-7D1B926499AF}" type="datetimeFigureOut">
              <a:rPr lang="en-US" smtClean="0"/>
              <a:t>4/11/2024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98598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929726-7160-4A35-96FB-7D1B926499AF}" type="datetimeFigureOut">
              <a:rPr lang="en-US" smtClean="0"/>
              <a:t>4/11/2024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1824865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zh-TW" altLang="en-US"/>
              <a:t>按一下以編輯母片標題樣式</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65929726-7160-4A35-96FB-7D1B926499AF}" type="datetimeFigureOut">
              <a:rPr lang="en-US" smtClean="0"/>
              <a:t>4/11/2024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68626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65929726-7160-4A35-96FB-7D1B926499AF}" type="datetimeFigureOut">
              <a:rPr lang="en-US" smtClean="0"/>
              <a:t>4/11/2024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3237365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標題與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1429737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述 (含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a:t>按一下以編輯母片標題樣式</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718785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23529997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238791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zh-TW" altLang="en-US"/>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1595447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21882314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5929726-7160-4A35-96FB-7D1B926499AF}" type="datetimeFigureOut">
              <a:rPr lang="en-US" smtClean="0"/>
              <a:t>4/11/2024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742F1-9B88-4086-926B-FD83973005D7}" type="slidenum">
              <a:rPr lang="en-US" smtClean="0"/>
              <a:t>‹#›</a:t>
            </a:fld>
            <a:endParaRPr lang="en-US"/>
          </a:p>
        </p:txBody>
      </p:sp>
    </p:spTree>
    <p:extLst>
      <p:ext uri="{BB962C8B-B14F-4D97-AF65-F5344CB8AC3E}">
        <p14:creationId xmlns:p14="http://schemas.microsoft.com/office/powerpoint/2010/main" val="3129256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5929726-7160-4A35-96FB-7D1B926499AF}" type="datetimeFigureOut">
              <a:rPr lang="en-US" smtClean="0"/>
              <a:t>4/11/2024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3D742F1-9B88-4086-926B-FD83973005D7}" type="slidenum">
              <a:rPr lang="en-US" smtClean="0"/>
              <a:t>‹#›</a:t>
            </a:fld>
            <a:endParaRPr lang="en-US"/>
          </a:p>
        </p:txBody>
      </p:sp>
    </p:spTree>
    <p:extLst>
      <p:ext uri="{BB962C8B-B14F-4D97-AF65-F5344CB8AC3E}">
        <p14:creationId xmlns:p14="http://schemas.microsoft.com/office/powerpoint/2010/main" val="2018261694"/>
      </p:ext>
    </p:extLst>
  </p:cSld>
  <p:clrMap bg1="dk1" tx1="lt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en.wikipedia.org/wiki/COVID-19_pandemic"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6ym4KLCDRTU"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4914621-3061-BFAE-733A-CA074CA5BF4A}"/>
              </a:ext>
            </a:extLst>
          </p:cNvPr>
          <p:cNvSpPr>
            <a:spLocks noGrp="1"/>
          </p:cNvSpPr>
          <p:nvPr>
            <p:ph type="ctrTitle"/>
          </p:nvPr>
        </p:nvSpPr>
        <p:spPr>
          <a:xfrm>
            <a:off x="1507067" y="2404534"/>
            <a:ext cx="7766936" cy="956852"/>
          </a:xfrm>
        </p:spPr>
        <p:txBody>
          <a:bodyPr/>
          <a:lstStyle/>
          <a:p>
            <a:pPr algn="ctr"/>
            <a:r>
              <a:rPr lang="en-GB" sz="4000" b="1" dirty="0">
                <a:effectLst/>
                <a:latin typeface="Times New Roman" panose="02020603050405020304" pitchFamily="18" charset="0"/>
                <a:ea typeface="PMingLiU" panose="02020500000000000000" pitchFamily="18" charset="-120"/>
                <a:cs typeface="Times New Roman" panose="02020603050405020304" pitchFamily="18" charset="0"/>
              </a:rPr>
              <a:t>Assessment 1 - Presentation</a:t>
            </a:r>
            <a:endParaRPr lang="en-US" sz="4000" dirty="0">
              <a:latin typeface="Times New Roman" panose="02020603050405020304" pitchFamily="18" charset="0"/>
              <a:cs typeface="Times New Roman" panose="02020603050405020304" pitchFamily="18" charset="0"/>
            </a:endParaRPr>
          </a:p>
        </p:txBody>
      </p:sp>
      <p:sp>
        <p:nvSpPr>
          <p:cNvPr id="3" name="副標題 2">
            <a:extLst>
              <a:ext uri="{FF2B5EF4-FFF2-40B4-BE49-F238E27FC236}">
                <a16:creationId xmlns:a16="http://schemas.microsoft.com/office/drawing/2014/main" id="{34AAE3F5-979B-D579-B7A9-BC4EFC4E77A1}"/>
              </a:ext>
            </a:extLst>
          </p:cNvPr>
          <p:cNvSpPr>
            <a:spLocks noGrp="1"/>
          </p:cNvSpPr>
          <p:nvPr>
            <p:ph type="subTitle" idx="1"/>
          </p:nvPr>
        </p:nvSpPr>
        <p:spPr>
          <a:xfrm>
            <a:off x="1584340" y="3655882"/>
            <a:ext cx="7766936" cy="813088"/>
          </a:xfrm>
        </p:spPr>
        <p:txBody>
          <a:bodyPr/>
          <a:lstStyle/>
          <a:p>
            <a:pPr algn="ctr"/>
            <a:r>
              <a:rPr lang="en-US" sz="4000" dirty="0">
                <a:solidFill>
                  <a:srgbClr val="92D050"/>
                </a:solidFill>
                <a:latin typeface="Times New Roman" panose="02020603050405020304" pitchFamily="18" charset="0"/>
                <a:cs typeface="Times New Roman" panose="02020603050405020304" pitchFamily="18" charset="0"/>
              </a:rPr>
              <a:t>759 Store</a:t>
            </a:r>
          </a:p>
          <a:p>
            <a:endParaRPr lang="en-US" dirty="0"/>
          </a:p>
        </p:txBody>
      </p:sp>
      <p:sp>
        <p:nvSpPr>
          <p:cNvPr id="8" name="文字方塊 7">
            <a:extLst>
              <a:ext uri="{FF2B5EF4-FFF2-40B4-BE49-F238E27FC236}">
                <a16:creationId xmlns:a16="http://schemas.microsoft.com/office/drawing/2014/main" id="{0F571462-3280-7E7C-B0BF-E7EE877EEA95}"/>
              </a:ext>
            </a:extLst>
          </p:cNvPr>
          <p:cNvSpPr txBox="1"/>
          <p:nvPr/>
        </p:nvSpPr>
        <p:spPr>
          <a:xfrm>
            <a:off x="7267978" y="5426298"/>
            <a:ext cx="3120980" cy="646331"/>
          </a:xfrm>
          <a:prstGeom prst="rect">
            <a:avLst/>
          </a:prstGeom>
          <a:noFill/>
        </p:spPr>
        <p:txBody>
          <a:bodyPr wrap="square" rtlCol="0">
            <a:spAutoFit/>
          </a:bodyPr>
          <a:lstStyle/>
          <a:p>
            <a:r>
              <a:rPr lang="en-US" dirty="0">
                <a:solidFill>
                  <a:srgbClr val="92D050"/>
                </a:solidFill>
                <a:latin typeface="Times New Roman" panose="02020603050405020304" pitchFamily="18" charset="0"/>
                <a:cs typeface="Times New Roman" panose="02020603050405020304" pitchFamily="18" charset="0"/>
              </a:rPr>
              <a:t>LAI CHUN WUI</a:t>
            </a:r>
          </a:p>
          <a:p>
            <a:r>
              <a:rPr lang="en-US" dirty="0">
                <a:solidFill>
                  <a:srgbClr val="92D050"/>
                </a:solidFill>
                <a:latin typeface="Times New Roman" panose="02020603050405020304" pitchFamily="18" charset="0"/>
                <a:cs typeface="Times New Roman" panose="02020603050405020304" pitchFamily="18" charset="0"/>
              </a:rPr>
              <a:t>Student ID. 2322642</a:t>
            </a:r>
          </a:p>
        </p:txBody>
      </p:sp>
    </p:spTree>
    <p:extLst>
      <p:ext uri="{BB962C8B-B14F-4D97-AF65-F5344CB8AC3E}">
        <p14:creationId xmlns:p14="http://schemas.microsoft.com/office/powerpoint/2010/main" val="1139994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3BCD8B5-23A1-19CF-C491-03DA3A717CBA}"/>
              </a:ext>
            </a:extLst>
          </p:cNvPr>
          <p:cNvSpPr>
            <a:spLocks noGrp="1"/>
          </p:cNvSpPr>
          <p:nvPr>
            <p:ph type="title"/>
          </p:nvPr>
        </p:nvSpPr>
        <p:spPr>
          <a:xfrm>
            <a:off x="677334" y="609600"/>
            <a:ext cx="8596668" cy="704045"/>
          </a:xfrm>
        </p:spPr>
        <p:txBody>
          <a:bodyPr>
            <a:normAutofit/>
          </a:bodyPr>
          <a:lstStyle/>
          <a:p>
            <a:r>
              <a:rPr lang="en-US" sz="3200" dirty="0">
                <a:latin typeface="Times New Roman" panose="02020603050405020304" pitchFamily="18" charset="0"/>
                <a:cs typeface="Times New Roman" panose="02020603050405020304" pitchFamily="18" charset="0"/>
              </a:rPr>
              <a:t>Background of 759 Store</a:t>
            </a:r>
          </a:p>
        </p:txBody>
      </p:sp>
      <p:pic>
        <p:nvPicPr>
          <p:cNvPr id="5" name="內容版面配置區 4">
            <a:extLst>
              <a:ext uri="{FF2B5EF4-FFF2-40B4-BE49-F238E27FC236}">
                <a16:creationId xmlns:a16="http://schemas.microsoft.com/office/drawing/2014/main" id="{056BC6C9-FDA6-0179-0E03-FC4AC01DBB3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38184" y="1363999"/>
            <a:ext cx="1560579" cy="1560579"/>
          </a:xfrm>
        </p:spPr>
      </p:pic>
      <p:pic>
        <p:nvPicPr>
          <p:cNvPr id="7" name="圖片 6">
            <a:extLst>
              <a:ext uri="{FF2B5EF4-FFF2-40B4-BE49-F238E27FC236}">
                <a16:creationId xmlns:a16="http://schemas.microsoft.com/office/drawing/2014/main" id="{ECFE1CBE-3A33-C283-DD2A-6C418ECE940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238184" y="3429000"/>
            <a:ext cx="3481589" cy="2611192"/>
          </a:xfrm>
          <a:prstGeom prst="rect">
            <a:avLst/>
          </a:prstGeom>
        </p:spPr>
      </p:pic>
      <p:sp>
        <p:nvSpPr>
          <p:cNvPr id="9" name="文字方塊 8">
            <a:extLst>
              <a:ext uri="{FF2B5EF4-FFF2-40B4-BE49-F238E27FC236}">
                <a16:creationId xmlns:a16="http://schemas.microsoft.com/office/drawing/2014/main" id="{C6663091-EDCB-0FB5-9C77-43CD118FD6BC}"/>
              </a:ext>
            </a:extLst>
          </p:cNvPr>
          <p:cNvSpPr txBox="1"/>
          <p:nvPr/>
        </p:nvSpPr>
        <p:spPr>
          <a:xfrm>
            <a:off x="618186" y="1614152"/>
            <a:ext cx="7508383" cy="4801314"/>
          </a:xfrm>
          <a:prstGeom prst="rect">
            <a:avLst/>
          </a:prstGeom>
          <a:noFill/>
        </p:spPr>
        <p:txBody>
          <a:bodyPr wrap="square" rtlCol="0">
            <a:spAutoFit/>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a:t>
            </a:r>
            <a:r>
              <a:rPr lang="en-US" b="0" i="0" dirty="0">
                <a:effectLst/>
                <a:latin typeface="Times New Roman" panose="02020603050405020304" pitchFamily="18" charset="0"/>
                <a:cs typeface="Times New Roman" panose="02020603050405020304" pitchFamily="18" charset="0"/>
              </a:rPr>
              <a:t>ounded by </a:t>
            </a:r>
            <a:r>
              <a:rPr lang="en-US" dirty="0">
                <a:latin typeface="Times New Roman" panose="02020603050405020304" pitchFamily="18" charset="0"/>
                <a:cs typeface="Times New Roman" panose="02020603050405020304" pitchFamily="18" charset="0"/>
              </a:rPr>
              <a:t>Mr.</a:t>
            </a:r>
            <a:r>
              <a:rPr lang="en-US" b="0" i="0" dirty="0">
                <a:effectLst/>
                <a:latin typeface="Times New Roman" panose="02020603050405020304" pitchFamily="18" charset="0"/>
                <a:cs typeface="Times New Roman" panose="02020603050405020304" pitchFamily="18" charset="0"/>
              </a:rPr>
              <a:t> Lam Wai Chun</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dirty="0">
                <a:effectLst/>
                <a:latin typeface="Times New Roman" panose="02020603050405020304" pitchFamily="18" charset="0"/>
                <a:ea typeface="等线" panose="02010600030101010101" pitchFamily="2" charset="-122"/>
                <a:cs typeface="Times New Roman" panose="02020603050405020304" pitchFamily="18" charset="0"/>
              </a:rPr>
              <a:t>originally worked in the manufacturing industry and established "</a:t>
            </a:r>
            <a:r>
              <a:rPr lang="en-US" b="0" i="0" dirty="0">
                <a:effectLst/>
                <a:latin typeface="Times New Roman" panose="02020603050405020304" pitchFamily="18" charset="0"/>
                <a:cs typeface="Times New Roman" panose="02020603050405020304" pitchFamily="18" charset="0"/>
              </a:rPr>
              <a:t> Coils Electronic Co </a:t>
            </a:r>
            <a:r>
              <a:rPr lang="en-US" sz="1800" dirty="0">
                <a:effectLst/>
                <a:latin typeface="Times New Roman" panose="02020603050405020304" pitchFamily="18" charset="0"/>
                <a:ea typeface="等线" panose="02010600030101010101" pitchFamily="2" charset="-122"/>
                <a:cs typeface="Times New Roman" panose="02020603050405020304" pitchFamily="18" charset="0"/>
              </a:rPr>
              <a:t>" in 1979.</a:t>
            </a:r>
          </a:p>
          <a:p>
            <a:pPr algn="just"/>
            <a:endParaRPr lang="en-US" sz="1800" dirty="0">
              <a:effectLst/>
              <a:latin typeface="Times New Roman" panose="02020603050405020304" pitchFamily="18" charset="0"/>
              <a:ea typeface="等线" panose="02010600030101010101" pitchFamily="2" charset="-122"/>
              <a:cs typeface="Times New Roman" panose="02020603050405020304" pitchFamily="18" charset="0"/>
            </a:endParaRPr>
          </a:p>
          <a:p>
            <a:pPr marL="285750" indent="-285750" algn="just">
              <a:buFont typeface="Arial" panose="020B0604020202020204" pitchFamily="34" charset="0"/>
              <a:buChar char="•"/>
            </a:pPr>
            <a:r>
              <a:rPr lang="en-US" sz="1800" dirty="0">
                <a:effectLst/>
                <a:latin typeface="Times New Roman" panose="02020603050405020304" pitchFamily="18" charset="0"/>
                <a:ea typeface="等线" panose="02010600030101010101" pitchFamily="2" charset="-122"/>
                <a:cs typeface="Times New Roman" panose="02020603050405020304" pitchFamily="18" charset="0"/>
              </a:rPr>
              <a:t>listed on the Hong Kong Stock Exchange under the name CEC International Holdings Limited (Stock Code: 0759).</a:t>
            </a:r>
          </a:p>
          <a:p>
            <a:pPr marL="285750" indent="-285750" algn="just">
              <a:buFont typeface="Arial" panose="020B0604020202020204" pitchFamily="34" charset="0"/>
              <a:buChar char="•"/>
            </a:pPr>
            <a:endParaRPr lang="en-US" dirty="0">
              <a:latin typeface="Times New Roman" panose="02020603050405020304" pitchFamily="18" charset="0"/>
              <a:ea typeface="等线" panose="02010600030101010101" pitchFamily="2" charset="-122"/>
              <a:cs typeface="Times New Roman" panose="02020603050405020304" pitchFamily="18" charset="0"/>
            </a:endParaRPr>
          </a:p>
          <a:p>
            <a:pPr marL="285750" indent="-285750" algn="just">
              <a:buFont typeface="Arial" panose="020B0604020202020204" pitchFamily="34" charset="0"/>
              <a:buChar char="•"/>
            </a:pPr>
            <a:r>
              <a:rPr lang="en-US" sz="1800" dirty="0">
                <a:effectLst/>
                <a:latin typeface="Times New Roman" panose="02020603050405020304" pitchFamily="18" charset="0"/>
                <a:ea typeface="等线" panose="02010600030101010101" pitchFamily="2" charset="-122"/>
                <a:cs typeface="Times New Roman" panose="02020603050405020304" pitchFamily="18" charset="0"/>
              </a:rPr>
              <a:t>During the 2008 financial crisis, the business was severely affected, leading to a large-scale layoff of employees. In order to avoid repeating the same mistakes and provide new job opportunities for his employees, Lin Wai Chun shifted his focus to the retail industry and created 759</a:t>
            </a:r>
            <a:r>
              <a:rPr lang="en-US" dirty="0">
                <a:latin typeface="Times New Roman" panose="02020603050405020304" pitchFamily="18" charset="0"/>
                <a:ea typeface="等线" panose="02010600030101010101" pitchFamily="2" charset="-122"/>
                <a:cs typeface="Times New Roman" panose="02020603050405020304" pitchFamily="18" charset="0"/>
              </a:rPr>
              <a:t> Store</a:t>
            </a:r>
            <a:r>
              <a:rPr lang="en-US" sz="1800" dirty="0">
                <a:effectLst/>
                <a:latin typeface="Times New Roman" panose="02020603050405020304" pitchFamily="18" charset="0"/>
                <a:ea typeface="等线" panose="02010600030101010101" pitchFamily="2" charset="-122"/>
                <a:cs typeface="Times New Roman" panose="02020603050405020304" pitchFamily="18" charset="0"/>
              </a:rPr>
              <a:t>.</a:t>
            </a:r>
            <a:endParaRPr lang="en-US" sz="1800" dirty="0">
              <a:latin typeface="Times New Roman" panose="02020603050405020304" pitchFamily="18" charset="0"/>
              <a:ea typeface="等线" panose="02010600030101010101" pitchFamily="2" charset="-122"/>
              <a:cs typeface="Times New Roman" panose="02020603050405020304" pitchFamily="18" charset="0"/>
            </a:endParaRPr>
          </a:p>
          <a:p>
            <a:endParaRPr lang="en-US" b="0" i="0" dirty="0">
              <a:solidFill>
                <a:srgbClr val="BDC1C6"/>
              </a:solidFill>
              <a:effectLst/>
              <a:latin typeface="arial" panose="020B0604020202020204" pitchFamily="34" charset="0"/>
            </a:endParaRPr>
          </a:p>
          <a:p>
            <a:endParaRPr lang="en-US" b="0" i="0" dirty="0">
              <a:solidFill>
                <a:srgbClr val="BDC1C6"/>
              </a:solidFill>
              <a:effectLst/>
              <a:latin typeface="arial" panose="020B0604020202020204" pitchFamily="34" charset="0"/>
            </a:endParaRPr>
          </a:p>
          <a:p>
            <a:endParaRPr lang="en-US" dirty="0">
              <a:solidFill>
                <a:srgbClr val="BDC1C6"/>
              </a:solidFill>
              <a:latin typeface="arial" panose="020B0604020202020204" pitchFamily="34" charset="0"/>
            </a:endParaRPr>
          </a:p>
          <a:p>
            <a:endParaRPr lang="en-US" dirty="0">
              <a:solidFill>
                <a:srgbClr val="BDC1C6"/>
              </a:solidFill>
              <a:latin typeface="arial" panose="020B0604020202020204" pitchFamily="34" charset="0"/>
            </a:endParaRPr>
          </a:p>
          <a:p>
            <a:endParaRPr lang="en-US" dirty="0"/>
          </a:p>
        </p:txBody>
      </p:sp>
    </p:spTree>
    <p:extLst>
      <p:ext uri="{BB962C8B-B14F-4D97-AF65-F5344CB8AC3E}">
        <p14:creationId xmlns:p14="http://schemas.microsoft.com/office/powerpoint/2010/main" val="2601862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1FDBFF8-5B5D-BA9C-4ED2-2AE868FE1428}"/>
              </a:ext>
            </a:extLst>
          </p:cNvPr>
          <p:cNvSpPr>
            <a:spLocks noGrp="1"/>
          </p:cNvSpPr>
          <p:nvPr>
            <p:ph type="title"/>
          </p:nvPr>
        </p:nvSpPr>
        <p:spPr>
          <a:xfrm>
            <a:off x="677334" y="609600"/>
            <a:ext cx="8596668" cy="682580"/>
          </a:xfrm>
        </p:spPr>
        <p:txBody>
          <a:bodyPr>
            <a:normAutofit/>
          </a:bodyPr>
          <a:lstStyle/>
          <a:p>
            <a:r>
              <a:rPr lang="en-US" sz="3200" dirty="0">
                <a:latin typeface="Times New Roman" panose="02020603050405020304" pitchFamily="18" charset="0"/>
                <a:cs typeface="Times New Roman" panose="02020603050405020304" pitchFamily="18" charset="0"/>
              </a:rPr>
              <a:t>Background of 759 Store</a:t>
            </a:r>
            <a:endParaRPr lang="en-US" sz="3200" dirty="0"/>
          </a:p>
        </p:txBody>
      </p:sp>
      <p:sp>
        <p:nvSpPr>
          <p:cNvPr id="3" name="內容版面配置區 2">
            <a:extLst>
              <a:ext uri="{FF2B5EF4-FFF2-40B4-BE49-F238E27FC236}">
                <a16:creationId xmlns:a16="http://schemas.microsoft.com/office/drawing/2014/main" id="{5ACCD4EA-C5D6-91E9-F1E5-BF7BDEABAD60}"/>
              </a:ext>
            </a:extLst>
          </p:cNvPr>
          <p:cNvSpPr>
            <a:spLocks noGrp="1"/>
          </p:cNvSpPr>
          <p:nvPr>
            <p:ph idx="1"/>
          </p:nvPr>
        </p:nvSpPr>
        <p:spPr>
          <a:xfrm>
            <a:off x="677334" y="1824507"/>
            <a:ext cx="8596668" cy="4820992"/>
          </a:xfrm>
        </p:spPr>
        <p:txBody>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Adopts a "direct from source" model, as well as a high-traffic, diverse, and small profit, large sales policy. The store displays a wide range of products, setting it apart from other retail brands and avoiding direct competition. This differentiation helps prevent intense competition within the industry.</a:t>
            </a:r>
          </a:p>
          <a:p>
            <a:pPr>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Currently has approximately 166 branches located in residential areas across all 18 districts of Hong Kong. </a:t>
            </a:r>
          </a:p>
          <a:p>
            <a:pPr>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b="0" i="0" dirty="0">
                <a:solidFill>
                  <a:srgbClr val="FFFFFF"/>
                </a:solidFill>
                <a:effectLst/>
                <a:latin typeface="Times New Roman" panose="02020603050405020304" pitchFamily="18" charset="0"/>
                <a:cs typeface="Times New Roman" panose="02020603050405020304" pitchFamily="18" charset="0"/>
              </a:rPr>
              <a:t>Established a membership card system to provide customers with member discounts and limited-time offers.</a:t>
            </a:r>
          </a:p>
          <a:p>
            <a:pPr>
              <a:buFont typeface="Arial" panose="020B0604020202020204" pitchFamily="34" charset="0"/>
              <a:buChar char="•"/>
            </a:pPr>
            <a:endParaRPr lang="en-US" dirty="0">
              <a:solidFill>
                <a:srgbClr val="FFFFFF"/>
              </a:solidFill>
              <a:latin typeface="-apple-system"/>
            </a:endParaRPr>
          </a:p>
          <a:p>
            <a:pPr>
              <a:buFont typeface="Arial" panose="020B0604020202020204" pitchFamily="34" charset="0"/>
              <a:buChar char="•"/>
            </a:pPr>
            <a:endParaRPr lang="en-US" dirty="0"/>
          </a:p>
        </p:txBody>
      </p:sp>
    </p:spTree>
    <p:extLst>
      <p:ext uri="{BB962C8B-B14F-4D97-AF65-F5344CB8AC3E}">
        <p14:creationId xmlns:p14="http://schemas.microsoft.com/office/powerpoint/2010/main" val="1119204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FBE0D02-0A4A-A917-C9B9-F1F191C2EF9F}"/>
              </a:ext>
            </a:extLst>
          </p:cNvPr>
          <p:cNvSpPr>
            <a:spLocks noGrp="1"/>
          </p:cNvSpPr>
          <p:nvPr>
            <p:ph type="title"/>
          </p:nvPr>
        </p:nvSpPr>
        <p:spPr>
          <a:xfrm>
            <a:off x="677691" y="596722"/>
            <a:ext cx="8596668" cy="626772"/>
          </a:xfrm>
        </p:spPr>
        <p:txBody>
          <a:bodyPr>
            <a:normAutofit fontScale="90000"/>
          </a:bodyPr>
          <a:lstStyle/>
          <a:p>
            <a:r>
              <a:rPr lang="en-US" dirty="0">
                <a:latin typeface="Times New Roman" panose="02020603050405020304" pitchFamily="18" charset="0"/>
                <a:cs typeface="Times New Roman" panose="02020603050405020304" pitchFamily="18" charset="0"/>
              </a:rPr>
              <a:t>Data from Annual Report</a:t>
            </a:r>
            <a:br>
              <a:rPr lang="en-US" dirty="0"/>
            </a:br>
            <a:endParaRPr lang="en-US" dirty="0"/>
          </a:p>
        </p:txBody>
      </p:sp>
      <p:graphicFrame>
        <p:nvGraphicFramePr>
          <p:cNvPr id="5" name="內容版面配置區 4">
            <a:extLst>
              <a:ext uri="{FF2B5EF4-FFF2-40B4-BE49-F238E27FC236}">
                <a16:creationId xmlns:a16="http://schemas.microsoft.com/office/drawing/2014/main" id="{1C679A58-0710-05EB-6691-048907977F3C}"/>
              </a:ext>
            </a:extLst>
          </p:cNvPr>
          <p:cNvGraphicFramePr>
            <a:graphicFrameLocks noGrp="1"/>
          </p:cNvGraphicFramePr>
          <p:nvPr>
            <p:ph idx="1"/>
            <p:extLst>
              <p:ext uri="{D42A27DB-BD31-4B8C-83A1-F6EECF244321}">
                <p14:modId xmlns:p14="http://schemas.microsoft.com/office/powerpoint/2010/main" val="2902529533"/>
              </p:ext>
            </p:extLst>
          </p:nvPr>
        </p:nvGraphicFramePr>
        <p:xfrm>
          <a:off x="678048" y="1785308"/>
          <a:ext cx="8596311" cy="3610274"/>
        </p:xfrm>
        <a:graphic>
          <a:graphicData uri="http://schemas.openxmlformats.org/drawingml/2006/table">
            <a:tbl>
              <a:tblPr>
                <a:tableStyleId>{5C22544A-7EE6-4342-B048-85BDC9FD1C3A}</a:tableStyleId>
              </a:tblPr>
              <a:tblGrid>
                <a:gridCol w="566493">
                  <a:extLst>
                    <a:ext uri="{9D8B030D-6E8A-4147-A177-3AD203B41FA5}">
                      <a16:colId xmlns:a16="http://schemas.microsoft.com/office/drawing/2014/main" val="2182271862"/>
                    </a:ext>
                  </a:extLst>
                </a:gridCol>
                <a:gridCol w="1086720">
                  <a:extLst>
                    <a:ext uri="{9D8B030D-6E8A-4147-A177-3AD203B41FA5}">
                      <a16:colId xmlns:a16="http://schemas.microsoft.com/office/drawing/2014/main" val="35527125"/>
                    </a:ext>
                  </a:extLst>
                </a:gridCol>
                <a:gridCol w="1215221">
                  <a:extLst>
                    <a:ext uri="{9D8B030D-6E8A-4147-A177-3AD203B41FA5}">
                      <a16:colId xmlns:a16="http://schemas.microsoft.com/office/drawing/2014/main" val="594170381"/>
                    </a:ext>
                  </a:extLst>
                </a:gridCol>
                <a:gridCol w="1897303">
                  <a:extLst>
                    <a:ext uri="{9D8B030D-6E8A-4147-A177-3AD203B41FA5}">
                      <a16:colId xmlns:a16="http://schemas.microsoft.com/office/drawing/2014/main" val="1603147409"/>
                    </a:ext>
                  </a:extLst>
                </a:gridCol>
                <a:gridCol w="1097019">
                  <a:extLst>
                    <a:ext uri="{9D8B030D-6E8A-4147-A177-3AD203B41FA5}">
                      <a16:colId xmlns:a16="http://schemas.microsoft.com/office/drawing/2014/main" val="1690698808"/>
                    </a:ext>
                  </a:extLst>
                </a:gridCol>
                <a:gridCol w="1834359">
                  <a:extLst>
                    <a:ext uri="{9D8B030D-6E8A-4147-A177-3AD203B41FA5}">
                      <a16:colId xmlns:a16="http://schemas.microsoft.com/office/drawing/2014/main" val="2271683718"/>
                    </a:ext>
                  </a:extLst>
                </a:gridCol>
                <a:gridCol w="899196">
                  <a:extLst>
                    <a:ext uri="{9D8B030D-6E8A-4147-A177-3AD203B41FA5}">
                      <a16:colId xmlns:a16="http://schemas.microsoft.com/office/drawing/2014/main" val="3181901670"/>
                    </a:ext>
                  </a:extLst>
                </a:gridCol>
              </a:tblGrid>
              <a:tr h="373166">
                <a:tc>
                  <a:txBody>
                    <a:bodyPr/>
                    <a:lstStyle/>
                    <a:p>
                      <a:pPr algn="l" fontAlgn="b"/>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b">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Operating Profit</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lnL w="12700" cap="flat" cmpd="sng" algn="ctr">
                      <a:solidFill>
                        <a:schemeClr val="tx1"/>
                      </a:solidFill>
                      <a:prstDash val="solid"/>
                      <a:round/>
                      <a:headEnd type="none" w="med" len="med"/>
                      <a:tailEnd type="none" w="med" len="med"/>
                    </a:lnL>
                    <a:solidFill>
                      <a:schemeClr val="accent2"/>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Employment Support Scheme</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Operating Profit</a:t>
                      </a:r>
                      <a:br>
                        <a:rPr lang="en-US" sz="800" u="none" strike="noStrike" dirty="0">
                          <a:effectLst/>
                          <a:latin typeface="Times New Roman" panose="02020603050405020304" pitchFamily="18" charset="0"/>
                          <a:cs typeface="Times New Roman" panose="02020603050405020304" pitchFamily="18" charset="0"/>
                        </a:rPr>
                      </a:br>
                      <a:r>
                        <a:rPr lang="en-US" sz="800" u="none" strike="noStrike" dirty="0">
                          <a:effectLst/>
                          <a:latin typeface="Times New Roman" panose="02020603050405020304" pitchFamily="18" charset="0"/>
                          <a:cs typeface="Times New Roman" panose="02020603050405020304" pitchFamily="18" charset="0"/>
                        </a:rPr>
                        <a:t>(after deducted Employment Support Scheme)</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Number of Employees</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Average Number of Employees per Store</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Total Employees</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solidFill>
                  </a:tcPr>
                </a:tc>
                <a:extLst>
                  <a:ext uri="{0D108BD9-81ED-4DB2-BD59-A6C34878D82A}">
                    <a16:rowId xmlns:a16="http://schemas.microsoft.com/office/drawing/2014/main" val="2027894947"/>
                  </a:ext>
                </a:extLst>
              </a:tr>
              <a:tr h="269759">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2012</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lnT w="12700" cap="flat" cmpd="sng" algn="ctr">
                      <a:solidFill>
                        <a:schemeClr val="tx1"/>
                      </a:solidFill>
                      <a:prstDash val="solid"/>
                      <a:round/>
                      <a:headEnd type="none" w="med" len="med"/>
                      <a:tailEnd type="none" w="med" len="med"/>
                    </a:lnT>
                    <a:solidFill>
                      <a:schemeClr val="accent2">
                        <a:lumMod val="40000"/>
                        <a:lumOff val="60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HK$3,101,000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HK$3,101,000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71</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4.1</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291.1</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4208763181"/>
                  </a:ext>
                </a:extLst>
              </a:tr>
              <a:tr h="269759">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2013</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HK$11,617,000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HK$11,617,000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134</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4.1</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549.4</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164521736"/>
                  </a:ext>
                </a:extLst>
              </a:tr>
              <a:tr h="269759">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2014</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HK$51,157,000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HK$51,157,000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192</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4.1</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787.2</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747195153"/>
                  </a:ext>
                </a:extLst>
              </a:tr>
              <a:tr h="269759">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2015</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HK$68,637,000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HK$68,637,000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249</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4</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996</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1703262959"/>
                  </a:ext>
                </a:extLst>
              </a:tr>
              <a:tr h="269759">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2016</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HK$15,840,000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HK$15,840,000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271</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4</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1084</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3994935982"/>
                  </a:ext>
                </a:extLst>
              </a:tr>
              <a:tr h="269759">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2017</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dirty="0">
                          <a:solidFill>
                            <a:srgbClr val="FF0000"/>
                          </a:solidFill>
                          <a:effectLst/>
                          <a:latin typeface="Times New Roman" panose="02020603050405020304" pitchFamily="18" charset="0"/>
                          <a:cs typeface="Times New Roman" panose="02020603050405020304" pitchFamily="18" charset="0"/>
                        </a:rPr>
                        <a:t>-HK$29,528,000</a:t>
                      </a:r>
                      <a:endParaRPr lang="en-US" sz="800" b="0" i="0" u="none" strike="noStrike" dirty="0">
                        <a:solidFill>
                          <a:srgbClr val="FF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solidFill>
                            <a:srgbClr val="FF0000"/>
                          </a:solidFill>
                          <a:effectLst/>
                          <a:latin typeface="Times New Roman" panose="02020603050405020304" pitchFamily="18" charset="0"/>
                          <a:cs typeface="Times New Roman" panose="02020603050405020304" pitchFamily="18" charset="0"/>
                        </a:rPr>
                        <a:t>-HK$29,528,000</a:t>
                      </a:r>
                      <a:endParaRPr lang="en-US" sz="800" b="0" i="0" u="none" strike="noStrike" dirty="0">
                        <a:solidFill>
                          <a:srgbClr val="FF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243</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4</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972</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2180687745"/>
                  </a:ext>
                </a:extLst>
              </a:tr>
              <a:tr h="269759">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2018</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HK$6,204,000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HK$6,204,000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206</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3.5</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721</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196078591"/>
                  </a:ext>
                </a:extLst>
              </a:tr>
              <a:tr h="269759">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2019</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HK$11,874,000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HK$11,874,000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179</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3.6</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644.4</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4076439790"/>
                  </a:ext>
                </a:extLst>
              </a:tr>
              <a:tr h="269759">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2020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HK$70,273,000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HK$2,200,000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HK$68,073,000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177</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3.7</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654.9</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3404378082"/>
                  </a:ext>
                </a:extLst>
              </a:tr>
              <a:tr h="269759">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2021</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HK$153,891,000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HK$41,263,000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HK$112,628,000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174</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4</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696</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3264863980"/>
                  </a:ext>
                </a:extLst>
              </a:tr>
              <a:tr h="269759">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2022</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HK$98,202,000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HK$98,202,000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172</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4</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688</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1917091447"/>
                  </a:ext>
                </a:extLst>
              </a:tr>
              <a:tr h="269759">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2023</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accent2">
                        <a:lumMod val="40000"/>
                        <a:lumOff val="60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HK$100,703,000</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HK$18,832,000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HK$81,871,000</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a:effectLst/>
                          <a:latin typeface="Times New Roman" panose="02020603050405020304" pitchFamily="18" charset="0"/>
                          <a:cs typeface="Times New Roman" panose="02020603050405020304" pitchFamily="18" charset="0"/>
                        </a:rPr>
                        <a:t>166</a:t>
                      </a:r>
                      <a:endParaRPr lang="en-US" sz="800" b="0" i="0" u="none" strike="noStrike">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4</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tc>
                  <a:txBody>
                    <a:bodyPr/>
                    <a:lstStyle/>
                    <a:p>
                      <a:pPr algn="ctr" fontAlgn="ctr"/>
                      <a:r>
                        <a:rPr lang="en-US" sz="800" u="none" strike="noStrike" dirty="0">
                          <a:effectLst/>
                          <a:latin typeface="Times New Roman" panose="02020603050405020304" pitchFamily="18" charset="0"/>
                          <a:cs typeface="Times New Roman" panose="02020603050405020304" pitchFamily="18" charset="0"/>
                        </a:rPr>
                        <a:t>664</a:t>
                      </a:r>
                      <a:endParaRPr lang="en-US" sz="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4496" marR="4496" marT="4496" marB="0" anchor="ctr">
                    <a:solidFill>
                      <a:schemeClr val="tx1">
                        <a:lumMod val="95000"/>
                      </a:schemeClr>
                    </a:solidFill>
                  </a:tcPr>
                </a:tc>
                <a:extLst>
                  <a:ext uri="{0D108BD9-81ED-4DB2-BD59-A6C34878D82A}">
                    <a16:rowId xmlns:a16="http://schemas.microsoft.com/office/drawing/2014/main" val="526821922"/>
                  </a:ext>
                </a:extLst>
              </a:tr>
            </a:tbl>
          </a:graphicData>
        </a:graphic>
      </p:graphicFrame>
    </p:spTree>
    <p:extLst>
      <p:ext uri="{BB962C8B-B14F-4D97-AF65-F5344CB8AC3E}">
        <p14:creationId xmlns:p14="http://schemas.microsoft.com/office/powerpoint/2010/main" val="1105757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680AC8D-A79F-F427-6E7A-DA73CB9B4BF1}"/>
              </a:ext>
            </a:extLst>
          </p:cNvPr>
          <p:cNvSpPr>
            <a:spLocks noGrp="1"/>
          </p:cNvSpPr>
          <p:nvPr>
            <p:ph type="title"/>
          </p:nvPr>
        </p:nvSpPr>
        <p:spPr/>
        <p:txBody>
          <a:bodyPr>
            <a:normAutofit fontScale="90000"/>
          </a:bodyPr>
          <a:lstStyle/>
          <a:p>
            <a:r>
              <a:rPr lang="en-US" altLang="zh-TW" dirty="0">
                <a:latin typeface="Times New Roman" panose="02020603050405020304" pitchFamily="18" charset="0"/>
                <a:cs typeface="Times New Roman" panose="02020603050405020304" pitchFamily="18" charset="0"/>
              </a:rPr>
              <a:t>Operating Profit
(after deducted Employment Support Scheme)</a:t>
            </a:r>
            <a:br>
              <a:rPr lang="en-US" altLang="zh-TW" dirty="0"/>
            </a:br>
            <a:endParaRPr lang="en-US" dirty="0"/>
          </a:p>
        </p:txBody>
      </p:sp>
      <p:graphicFrame>
        <p:nvGraphicFramePr>
          <p:cNvPr id="4" name="內容版面配置區 3">
            <a:extLst>
              <a:ext uri="{FF2B5EF4-FFF2-40B4-BE49-F238E27FC236}">
                <a16:creationId xmlns:a16="http://schemas.microsoft.com/office/drawing/2014/main" id="{CAC1F152-3538-A6F3-386A-59027CB619C0}"/>
              </a:ext>
            </a:extLst>
          </p:cNvPr>
          <p:cNvGraphicFramePr>
            <a:graphicFrameLocks noGrp="1"/>
          </p:cNvGraphicFramePr>
          <p:nvPr>
            <p:ph idx="1"/>
            <p:extLst>
              <p:ext uri="{D42A27DB-BD31-4B8C-83A1-F6EECF244321}">
                <p14:modId xmlns:p14="http://schemas.microsoft.com/office/powerpoint/2010/main" val="3352372154"/>
              </p:ext>
            </p:extLst>
          </p:nvPr>
        </p:nvGraphicFramePr>
        <p:xfrm>
          <a:off x="677690" y="1930400"/>
          <a:ext cx="8596312" cy="3881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276202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19E6F97-0E65-D361-F989-F1A895CDA1DD}"/>
              </a:ext>
            </a:extLst>
          </p:cNvPr>
          <p:cNvSpPr>
            <a:spLocks noGrp="1"/>
          </p:cNvSpPr>
          <p:nvPr>
            <p:ph type="title"/>
          </p:nvPr>
        </p:nvSpPr>
        <p:spPr>
          <a:xfrm>
            <a:off x="677334" y="609600"/>
            <a:ext cx="8596668" cy="705767"/>
          </a:xfrm>
        </p:spPr>
        <p:txBody>
          <a:bodyPr>
            <a:normAutofit fontScale="90000"/>
          </a:bodyPr>
          <a:lstStyle/>
          <a:p>
            <a:r>
              <a:rPr lang="en-US" altLang="zh-TW" dirty="0">
                <a:latin typeface="Times New Roman" panose="02020603050405020304" pitchFamily="18" charset="0"/>
                <a:cs typeface="Times New Roman" panose="02020603050405020304" pitchFamily="18" charset="0"/>
              </a:rPr>
              <a:t>Number of Store &amp; Total Employees</a:t>
            </a:r>
            <a:br>
              <a:rPr lang="en-US" altLang="zh-TW" dirty="0"/>
            </a:br>
            <a:endParaRPr lang="en-US" dirty="0"/>
          </a:p>
        </p:txBody>
      </p:sp>
      <p:sp>
        <p:nvSpPr>
          <p:cNvPr id="6" name="內容版面配置區 5">
            <a:extLst>
              <a:ext uri="{FF2B5EF4-FFF2-40B4-BE49-F238E27FC236}">
                <a16:creationId xmlns:a16="http://schemas.microsoft.com/office/drawing/2014/main" id="{A52774AF-FF5A-DDC8-9BAB-57FD3E1BBCAD}"/>
              </a:ext>
            </a:extLst>
          </p:cNvPr>
          <p:cNvSpPr>
            <a:spLocks noGrp="1"/>
          </p:cNvSpPr>
          <p:nvPr>
            <p:ph idx="1"/>
          </p:nvPr>
        </p:nvSpPr>
        <p:spPr/>
        <p:txBody>
          <a:bodyPr/>
          <a:lstStyle/>
          <a:p>
            <a:endParaRPr lang="en-US"/>
          </a:p>
        </p:txBody>
      </p:sp>
      <p:graphicFrame>
        <p:nvGraphicFramePr>
          <p:cNvPr id="7" name="圖表 6">
            <a:extLst>
              <a:ext uri="{FF2B5EF4-FFF2-40B4-BE49-F238E27FC236}">
                <a16:creationId xmlns:a16="http://schemas.microsoft.com/office/drawing/2014/main" id="{516CCB8B-8B4C-94C4-2CB6-4EE73CF585E0}"/>
              </a:ext>
            </a:extLst>
          </p:cNvPr>
          <p:cNvGraphicFramePr>
            <a:graphicFrameLocks/>
          </p:cNvGraphicFramePr>
          <p:nvPr>
            <p:extLst>
              <p:ext uri="{D42A27DB-BD31-4B8C-83A1-F6EECF244321}">
                <p14:modId xmlns:p14="http://schemas.microsoft.com/office/powerpoint/2010/main" val="1501699332"/>
              </p:ext>
            </p:extLst>
          </p:nvPr>
        </p:nvGraphicFramePr>
        <p:xfrm>
          <a:off x="677334" y="1540300"/>
          <a:ext cx="8696488" cy="484752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32585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C8CBB6B-31EA-E651-7AAF-9B75B318E7CB}"/>
              </a:ext>
            </a:extLst>
          </p:cNvPr>
          <p:cNvSpPr>
            <a:spLocks noGrp="1"/>
          </p:cNvSpPr>
          <p:nvPr>
            <p:ph type="title"/>
          </p:nvPr>
        </p:nvSpPr>
        <p:spPr>
          <a:xfrm>
            <a:off x="677334" y="609600"/>
            <a:ext cx="8596668" cy="766354"/>
          </a:xfrm>
        </p:spPr>
        <p:txBody>
          <a:bodyPr>
            <a:normAutofit fontScale="90000"/>
          </a:bodyPr>
          <a:lstStyle/>
          <a:p>
            <a:r>
              <a:rPr lang="en-US" sz="3100" dirty="0">
                <a:latin typeface="Times New Roman" panose="02020603050405020304" pitchFamily="18" charset="0"/>
                <a:cs typeface="Times New Roman" panose="02020603050405020304" pitchFamily="18" charset="0"/>
              </a:rPr>
              <a:t>Based on these trends, we can draw the following insights:</a:t>
            </a:r>
            <a:br>
              <a:rPr lang="en-US" dirty="0"/>
            </a:br>
            <a:endParaRPr lang="en-US" dirty="0"/>
          </a:p>
        </p:txBody>
      </p:sp>
      <p:sp>
        <p:nvSpPr>
          <p:cNvPr id="3" name="內容版面配置區 2">
            <a:extLst>
              <a:ext uri="{FF2B5EF4-FFF2-40B4-BE49-F238E27FC236}">
                <a16:creationId xmlns:a16="http://schemas.microsoft.com/office/drawing/2014/main" id="{918AC400-51CE-3A39-10DC-25EABCA9C548}"/>
              </a:ext>
            </a:extLst>
          </p:cNvPr>
          <p:cNvSpPr>
            <a:spLocks noGrp="1"/>
          </p:cNvSpPr>
          <p:nvPr>
            <p:ph idx="1"/>
          </p:nvPr>
        </p:nvSpPr>
        <p:spPr>
          <a:xfrm>
            <a:off x="677334" y="1437778"/>
            <a:ext cx="8596668" cy="4980439"/>
          </a:xfrm>
        </p:spPr>
        <p:txBody>
          <a:bodyPr>
            <a:normAutofit fontScale="92500" lnSpcReduction="20000"/>
          </a:bodyPr>
          <a:lstStyle/>
          <a:p>
            <a:pPr algn="just"/>
            <a:r>
              <a:rPr lang="en-US" dirty="0">
                <a:latin typeface="Times New Roman" panose="02020603050405020304" pitchFamily="18" charset="0"/>
                <a:cs typeface="Times New Roman" panose="02020603050405020304" pitchFamily="18" charset="0"/>
              </a:rPr>
              <a:t>Significant increase in profits in 2015 may be attributed to the expansion strategy of increasing the number of stores. However, despite the increase in store count, the significant drop in profits in 2016 indicates that the expansion may have led to higher operating costs without a proportional increase in revenue.</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Significant operating loss in 2017 could be attributed to overexpansion, market saturation, or external economic factors. This seems to have triggered strategic decisions within the company, as the number of stores started to decrease from 2017 onwards.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store consolidation starting from 2017 may have aimed to reduce costs and shift the operational direction. The recovery of operating profits from 2018 onwards suggests that this strategy appears to be effective.</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stability of operating profits after 2018, despite the decrease in store count, may indicate a more efficient or focused business strategy.</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After 2020, there was an increase in revenue due to changes in consumer spending patterns caused by environmental factors. However, it started to decline afterwards</a:t>
            </a:r>
          </a:p>
        </p:txBody>
      </p:sp>
    </p:spTree>
    <p:extLst>
      <p:ext uri="{BB962C8B-B14F-4D97-AF65-F5344CB8AC3E}">
        <p14:creationId xmlns:p14="http://schemas.microsoft.com/office/powerpoint/2010/main" val="909846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14A6C79-2601-B0A3-9355-7D39A5FBD251}"/>
              </a:ext>
            </a:extLst>
          </p:cNvPr>
          <p:cNvSpPr>
            <a:spLocks noGrp="1"/>
          </p:cNvSpPr>
          <p:nvPr>
            <p:ph type="title"/>
          </p:nvPr>
        </p:nvSpPr>
        <p:spPr/>
        <p:txBody>
          <a:bodyPr/>
          <a:lstStyle/>
          <a:p>
            <a:r>
              <a:rPr lang="en-US" sz="3200" dirty="0">
                <a:latin typeface="Times New Roman" panose="02020603050405020304" pitchFamily="18" charset="0"/>
                <a:cs typeface="Times New Roman" panose="02020603050405020304" pitchFamily="18" charset="0"/>
              </a:rPr>
              <a:t>General Environment</a:t>
            </a:r>
            <a:br>
              <a:rPr lang="en-US" dirty="0"/>
            </a:br>
            <a:endParaRPr lang="en-US" dirty="0"/>
          </a:p>
        </p:txBody>
      </p:sp>
      <p:sp>
        <p:nvSpPr>
          <p:cNvPr id="3" name="內容版面配置區 2">
            <a:extLst>
              <a:ext uri="{FF2B5EF4-FFF2-40B4-BE49-F238E27FC236}">
                <a16:creationId xmlns:a16="http://schemas.microsoft.com/office/drawing/2014/main" id="{C05B7678-877D-752D-E058-12D7A34DEA83}"/>
              </a:ext>
            </a:extLst>
          </p:cNvPr>
          <p:cNvSpPr>
            <a:spLocks noGrp="1"/>
          </p:cNvSpPr>
          <p:nvPr>
            <p:ph idx="1"/>
          </p:nvPr>
        </p:nvSpPr>
        <p:spPr>
          <a:xfrm>
            <a:off x="677334" y="1488613"/>
            <a:ext cx="8596668" cy="5098001"/>
          </a:xfrm>
        </p:spPr>
        <p:txBody>
          <a:bodyPr/>
          <a:lstStyle/>
          <a:p>
            <a:pPr marL="0" indent="0">
              <a:buNone/>
            </a:pPr>
            <a:r>
              <a:rPr lang="en-US" b="0" i="0" dirty="0">
                <a:solidFill>
                  <a:srgbClr val="FFFFFF"/>
                </a:solidFill>
                <a:effectLst/>
                <a:latin typeface="Times New Roman" panose="02020603050405020304" pitchFamily="18" charset="0"/>
                <a:cs typeface="Times New Roman" panose="02020603050405020304" pitchFamily="18" charset="0"/>
              </a:rPr>
              <a:t>1. CEPA</a:t>
            </a:r>
          </a:p>
          <a:p>
            <a:pPr>
              <a:buFont typeface="Arial" panose="020B0604020202020204" pitchFamily="34" charset="0"/>
              <a:buChar char="•"/>
            </a:pPr>
            <a:r>
              <a:rPr lang="en-US" b="0" i="0" dirty="0">
                <a:solidFill>
                  <a:srgbClr val="FFFFFF"/>
                </a:solidFill>
                <a:effectLst/>
                <a:latin typeface="Times New Roman" panose="02020603050405020304" pitchFamily="18" charset="0"/>
                <a:cs typeface="Times New Roman" panose="02020603050405020304" pitchFamily="18" charset="0"/>
              </a:rPr>
              <a:t>Introduction of the Individual Visit Scheme (IVS) under the Mainland and Hong Kong Closer Economic Partnership Arrangement (CEPA) in 2003</a:t>
            </a:r>
          </a:p>
          <a:p>
            <a:pPr lvl="1">
              <a:buFontTx/>
              <a:buChar char="-"/>
            </a:pPr>
            <a:r>
              <a:rPr lang="en-US" b="0" i="0" dirty="0">
                <a:solidFill>
                  <a:srgbClr val="FFFFFF"/>
                </a:solidFill>
                <a:effectLst/>
                <a:latin typeface="Times New Roman" panose="02020603050405020304" pitchFamily="18" charset="0"/>
                <a:cs typeface="Times New Roman" panose="02020603050405020304" pitchFamily="18" charset="0"/>
              </a:rPr>
              <a:t>Benefiting from this policy, the economy that was recovering from the impact of the SARS   outbreak.</a:t>
            </a:r>
          </a:p>
          <a:p>
            <a:pPr lvl="1">
              <a:buFontTx/>
              <a:buChar char="-"/>
            </a:pPr>
            <a:r>
              <a:rPr lang="en-US" b="0" i="0" dirty="0">
                <a:solidFill>
                  <a:srgbClr val="FFFFFF"/>
                </a:solidFill>
                <a:effectLst/>
                <a:latin typeface="Times New Roman" panose="02020603050405020304" pitchFamily="18" charset="0"/>
                <a:cs typeface="Times New Roman" panose="02020603050405020304" pitchFamily="18" charset="0"/>
              </a:rPr>
              <a:t>This influx of tourists also led to significant growth in the tourism and retail industries in 	   Hong Kong.</a:t>
            </a:r>
          </a:p>
          <a:p>
            <a:pPr marL="457200" lvl="1" indent="0">
              <a:buNone/>
            </a:pPr>
            <a:endParaRPr lang="en-US" dirty="0">
              <a:solidFill>
                <a:srgbClr val="FFFFFF"/>
              </a:solidFill>
              <a:latin typeface="-apple-system"/>
            </a:endParaRPr>
          </a:p>
          <a:p>
            <a:pPr algn="just">
              <a:buFont typeface="Arial" panose="020B0604020202020204" pitchFamily="34" charset="0"/>
              <a:buChar char="•"/>
            </a:pPr>
            <a:r>
              <a:rPr lang="en-US" b="0" i="0" dirty="0">
                <a:solidFill>
                  <a:srgbClr val="FFFFFF"/>
                </a:solidFill>
                <a:effectLst/>
                <a:latin typeface="Times New Roman" panose="02020603050405020304" pitchFamily="18" charset="0"/>
                <a:cs typeface="Times New Roman" panose="02020603050405020304" pitchFamily="18" charset="0"/>
              </a:rPr>
              <a:t>Until 2015, there was a period of adjustment in the tourism and retail industries in Hong Kong. </a:t>
            </a:r>
            <a:r>
              <a:rPr lang="en-US" dirty="0">
                <a:solidFill>
                  <a:srgbClr val="FFFFFF"/>
                </a:solidFill>
                <a:latin typeface="Times New Roman" panose="02020603050405020304" pitchFamily="18" charset="0"/>
                <a:cs typeface="Times New Roman" panose="02020603050405020304" pitchFamily="18" charset="0"/>
              </a:rPr>
              <a:t>And IVS (</a:t>
            </a:r>
            <a:r>
              <a:rPr lang="en-US" b="0" i="0" dirty="0">
                <a:solidFill>
                  <a:srgbClr val="FFFFFF"/>
                </a:solidFill>
                <a:effectLst/>
                <a:latin typeface="Times New Roman" panose="02020603050405020304" pitchFamily="18" charset="0"/>
                <a:cs typeface="Times New Roman" panose="02020603050405020304" pitchFamily="18" charset="0"/>
              </a:rPr>
              <a:t>one-year multiple-entry) was changed to one visit per week. This change in visa policy resulted in a continuous decline in the number of visitors coming to Hong Kong, which had a significant impact on consumption.</a:t>
            </a:r>
          </a:p>
          <a:p>
            <a:pPr algn="just">
              <a:buFont typeface="Arial" panose="020B0604020202020204" pitchFamily="34" charset="0"/>
              <a:buChar char="•"/>
            </a:pPr>
            <a:endParaRPr lang="en-US" dirty="0">
              <a:solidFill>
                <a:srgbClr val="FFFFFF"/>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With the decrease in the number of visitors to Hong Kong, there would have been a significant impact on the overall retail sector, including 759 Store. </a:t>
            </a:r>
          </a:p>
        </p:txBody>
      </p:sp>
    </p:spTree>
    <p:extLst>
      <p:ext uri="{BB962C8B-B14F-4D97-AF65-F5344CB8AC3E}">
        <p14:creationId xmlns:p14="http://schemas.microsoft.com/office/powerpoint/2010/main" val="1280488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4E100EF-263E-FEF9-4BF2-98378C5D9800}"/>
              </a:ext>
            </a:extLst>
          </p:cNvPr>
          <p:cNvSpPr>
            <a:spLocks noGrp="1"/>
          </p:cNvSpPr>
          <p:nvPr>
            <p:ph type="title"/>
          </p:nvPr>
        </p:nvSpPr>
        <p:spPr/>
        <p:txBody>
          <a:bodyPr>
            <a:normAutofit/>
          </a:bodyPr>
          <a:lstStyle/>
          <a:p>
            <a:r>
              <a:rPr lang="en-US" sz="3200" dirty="0">
                <a:latin typeface="Times New Roman" panose="02020603050405020304" pitchFamily="18" charset="0"/>
                <a:cs typeface="Times New Roman" panose="02020603050405020304" pitchFamily="18" charset="0"/>
              </a:rPr>
              <a:t>General Environment</a:t>
            </a:r>
          </a:p>
        </p:txBody>
      </p:sp>
      <p:sp>
        <p:nvSpPr>
          <p:cNvPr id="3" name="內容版面配置區 2">
            <a:extLst>
              <a:ext uri="{FF2B5EF4-FFF2-40B4-BE49-F238E27FC236}">
                <a16:creationId xmlns:a16="http://schemas.microsoft.com/office/drawing/2014/main" id="{B80EBA13-B5DB-307A-1C43-5AB1865B6D41}"/>
              </a:ext>
            </a:extLst>
          </p:cNvPr>
          <p:cNvSpPr>
            <a:spLocks noGrp="1"/>
          </p:cNvSpPr>
          <p:nvPr>
            <p:ph idx="1"/>
          </p:nvPr>
        </p:nvSpPr>
        <p:spPr>
          <a:xfrm>
            <a:off x="677334" y="1488613"/>
            <a:ext cx="8596668" cy="5029543"/>
          </a:xfrm>
        </p:spPr>
        <p:txBody>
          <a:bodyPr/>
          <a:lstStyle/>
          <a:p>
            <a:pPr marL="0" indent="0" algn="l">
              <a:buNone/>
            </a:pPr>
            <a:r>
              <a:rPr lang="en-US" b="0" i="0" strike="noStrike" dirty="0">
                <a:solidFill>
                  <a:srgbClr val="92D050"/>
                </a:solidFill>
                <a:effectLst/>
                <a:latin typeface="Times New Roman" panose="02020603050405020304" pitchFamily="18" charset="0"/>
                <a:cs typeface="Times New Roman" panose="02020603050405020304" pitchFamily="18" charset="0"/>
              </a:rPr>
              <a:t>2. COVID-19 pandemic</a:t>
            </a:r>
          </a:p>
          <a:p>
            <a:pPr algn="just"/>
            <a:r>
              <a:rPr lang="en-US" b="0" i="0" dirty="0">
                <a:solidFill>
                  <a:srgbClr val="FFFFFF"/>
                </a:solidFill>
                <a:effectLst/>
                <a:latin typeface="Times New Roman" panose="02020603050405020304" pitchFamily="18" charset="0"/>
                <a:cs typeface="Times New Roman" panose="02020603050405020304" pitchFamily="18" charset="0"/>
              </a:rPr>
              <a:t>Appeared in Hong Kong on January 22, 2020	</a:t>
            </a:r>
          </a:p>
          <a:p>
            <a:pPr algn="just"/>
            <a:r>
              <a:rPr lang="en-US" b="0" i="0" dirty="0">
                <a:solidFill>
                  <a:srgbClr val="FFFFFF"/>
                </a:solidFill>
                <a:effectLst/>
                <a:latin typeface="Times New Roman" panose="02020603050405020304" pitchFamily="18" charset="0"/>
                <a:cs typeface="Times New Roman" panose="02020603050405020304" pitchFamily="18" charset="0"/>
              </a:rPr>
              <a:t>From February 2020, the government implemented border restrictions, and as the situation worsened, dine-in services at restaurants were prohibited</a:t>
            </a:r>
            <a:r>
              <a:rPr lang="en-US" dirty="0">
                <a:solidFill>
                  <a:srgbClr val="FFFFFF"/>
                </a:solidFill>
                <a:latin typeface="Times New Roman" panose="02020603050405020304" pitchFamily="18" charset="0"/>
                <a:cs typeface="Times New Roman" panose="02020603050405020304" pitchFamily="18" charset="0"/>
              </a:rPr>
              <a:t>. </a:t>
            </a:r>
            <a:r>
              <a:rPr lang="en-US" b="0" i="0" dirty="0">
                <a:solidFill>
                  <a:srgbClr val="FFFFFF"/>
                </a:solidFill>
                <a:effectLst/>
                <a:latin typeface="Times New Roman" panose="02020603050405020304" pitchFamily="18" charset="0"/>
                <a:cs typeface="Times New Roman" panose="02020603050405020304" pitchFamily="18" charset="0"/>
              </a:rPr>
              <a:t>These measures resulted in significant changes in the daily lives and consumption patterns of citizens</a:t>
            </a:r>
            <a:endParaRPr lang="en-US" dirty="0">
              <a:solidFill>
                <a:srgbClr val="FFFFFF"/>
              </a:solidFill>
              <a:latin typeface="Times New Roman" panose="02020603050405020304" pitchFamily="18" charset="0"/>
              <a:cs typeface="Times New Roman" panose="02020603050405020304" pitchFamily="18" charset="0"/>
            </a:endParaRPr>
          </a:p>
          <a:p>
            <a:pPr algn="just"/>
            <a:r>
              <a:rPr lang="en-US" b="0" i="0" dirty="0">
                <a:solidFill>
                  <a:srgbClr val="FFFFFF"/>
                </a:solidFill>
                <a:effectLst/>
                <a:latin typeface="Times New Roman" panose="02020603050405020304" pitchFamily="18" charset="0"/>
                <a:cs typeface="Times New Roman" panose="02020603050405020304" pitchFamily="18" charset="0"/>
              </a:rPr>
              <a:t>Due to the pandemic, 759 Store adjusted its product offerings to cater to these needs. As a result, the store experienced its highest revenue since its establishment.</a:t>
            </a:r>
            <a:endParaRPr lang="en-US" strike="noStrike" dirty="0">
              <a:solidFill>
                <a:srgbClr val="FFFFFF"/>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endParaRPr>
          </a:p>
          <a:p>
            <a:pPr algn="just"/>
            <a:r>
              <a:rPr lang="en-US" b="0" i="0" dirty="0">
                <a:solidFill>
                  <a:srgbClr val="FFFFFF"/>
                </a:solidFill>
                <a:effectLst/>
                <a:latin typeface="Times New Roman" panose="02020603050405020304" pitchFamily="18" charset="0"/>
                <a:cs typeface="Times New Roman" panose="02020603050405020304" pitchFamily="18" charset="0"/>
              </a:rPr>
              <a:t>As the pandemic gradually subsided and social restrictions were relaxed, citizens were allowed to go out and engage in more normal activities, including shopping, consumers had more options and reduced their shopping at 759 Store.</a:t>
            </a:r>
          </a:p>
          <a:p>
            <a:pPr algn="just"/>
            <a:r>
              <a:rPr lang="en-US" dirty="0">
                <a:solidFill>
                  <a:srgbClr val="FFFFFF"/>
                </a:solidFill>
                <a:latin typeface="Times New Roman" panose="02020603050405020304" pitchFamily="18" charset="0"/>
                <a:cs typeface="Times New Roman" panose="02020603050405020304" pitchFamily="18" charset="0"/>
              </a:rPr>
              <a:t>F</a:t>
            </a:r>
            <a:r>
              <a:rPr lang="en-US" b="0" i="0" dirty="0">
                <a:solidFill>
                  <a:srgbClr val="FFFFFF"/>
                </a:solidFill>
                <a:effectLst/>
                <a:latin typeface="Times New Roman" panose="02020603050405020304" pitchFamily="18" charset="0"/>
                <a:cs typeface="Times New Roman" panose="02020603050405020304" pitchFamily="18" charset="0"/>
              </a:rPr>
              <a:t>urthermore, in February 2023, the government resumed cross-border travel, allowing citizens to travel to other destinations for shopping. This further impacted 759's business</a:t>
            </a:r>
            <a:endParaRPr lang="en-US" b="0" i="0" strike="noStrike" dirty="0">
              <a:solidFill>
                <a:srgbClr val="92D05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988770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8BBAEC8-6FEC-AFFA-9028-F01C7596EF7A}"/>
              </a:ext>
            </a:extLst>
          </p:cNvPr>
          <p:cNvSpPr>
            <a:spLocks noGrp="1"/>
          </p:cNvSpPr>
          <p:nvPr>
            <p:ph type="title"/>
          </p:nvPr>
        </p:nvSpPr>
        <p:spPr>
          <a:xfrm>
            <a:off x="677334" y="609600"/>
            <a:ext cx="8596668" cy="729803"/>
          </a:xfrm>
        </p:spPr>
        <p:txBody>
          <a:bodyPr>
            <a:normAutofit/>
          </a:bodyPr>
          <a:lstStyle/>
          <a:p>
            <a:r>
              <a:rPr lang="en-US" sz="3200" dirty="0">
                <a:latin typeface="Times New Roman" panose="02020603050405020304" pitchFamily="18" charset="0"/>
                <a:cs typeface="Times New Roman" panose="02020603050405020304" pitchFamily="18" charset="0"/>
              </a:rPr>
              <a:t>Task Environment</a:t>
            </a:r>
          </a:p>
        </p:txBody>
      </p:sp>
      <p:sp>
        <p:nvSpPr>
          <p:cNvPr id="3" name="內容版面配置區 2">
            <a:extLst>
              <a:ext uri="{FF2B5EF4-FFF2-40B4-BE49-F238E27FC236}">
                <a16:creationId xmlns:a16="http://schemas.microsoft.com/office/drawing/2014/main" id="{8D1C8299-A529-C6C8-D7BF-F0D7AB0BEA35}"/>
              </a:ext>
            </a:extLst>
          </p:cNvPr>
          <p:cNvSpPr>
            <a:spLocks noGrp="1"/>
          </p:cNvSpPr>
          <p:nvPr>
            <p:ph idx="1"/>
          </p:nvPr>
        </p:nvSpPr>
        <p:spPr>
          <a:xfrm>
            <a:off x="677334" y="1966175"/>
            <a:ext cx="8596668" cy="4075188"/>
          </a:xfrm>
        </p:spPr>
        <p:txBody>
          <a:bodyPr/>
          <a:lstStyle/>
          <a:p>
            <a:r>
              <a:rPr lang="en-US" b="0" i="0" dirty="0">
                <a:solidFill>
                  <a:srgbClr val="FFFFFF"/>
                </a:solidFill>
                <a:effectLst/>
                <a:latin typeface="Times New Roman" panose="02020603050405020304" pitchFamily="18" charset="0"/>
                <a:cs typeface="Times New Roman" panose="02020603050405020304" pitchFamily="18" charset="0"/>
              </a:rPr>
              <a:t>In 2011, Ah Shun House faced a situation where they were blacklisted by the soft drink supplier due to pricing their Coca-Cola too low. As a result, they were denied the supply of beverages. </a:t>
            </a:r>
            <a:r>
              <a:rPr lang="en-US" b="0" i="0" dirty="0">
                <a:solidFill>
                  <a:srgbClr val="FFFFFF"/>
                </a:solidFill>
                <a:effectLst/>
                <a:latin typeface="Times New Roman" panose="02020603050405020304" pitchFamily="18" charset="0"/>
                <a:cs typeface="Times New Roman" panose="02020603050405020304" pitchFamily="18" charset="0"/>
                <a:hlinkClick r:id="rId2"/>
              </a:rPr>
              <a:t>Link</a:t>
            </a:r>
            <a:endParaRPr lang="en-US" b="0" i="0" dirty="0">
              <a:solidFill>
                <a:srgbClr val="FFFFFF"/>
              </a:solidFill>
              <a:effectLst/>
              <a:latin typeface="Times New Roman" panose="02020603050405020304" pitchFamily="18" charset="0"/>
              <a:cs typeface="Times New Roman" panose="02020603050405020304" pitchFamily="18" charset="0"/>
            </a:endParaRPr>
          </a:p>
          <a:p>
            <a:pPr marL="0" indent="0">
              <a:buNone/>
            </a:pPr>
            <a:endParaRPr lang="en-US" dirty="0">
              <a:solidFill>
                <a:srgbClr val="FFFFFF"/>
              </a:solidFill>
              <a:latin typeface="Times New Roman" panose="02020603050405020304" pitchFamily="18" charset="0"/>
              <a:cs typeface="Times New Roman" panose="02020603050405020304" pitchFamily="18" charset="0"/>
            </a:endParaRPr>
          </a:p>
          <a:p>
            <a:r>
              <a:rPr lang="en-US" b="0" i="0" dirty="0">
                <a:solidFill>
                  <a:srgbClr val="FFFFFF"/>
                </a:solidFill>
                <a:effectLst/>
                <a:latin typeface="Times New Roman" panose="02020603050405020304" pitchFamily="18" charset="0"/>
                <a:cs typeface="Times New Roman" panose="02020603050405020304" pitchFamily="18" charset="0"/>
              </a:rPr>
              <a:t>Multiple competitors emerged in the market: Mart 360°, </a:t>
            </a:r>
            <a:r>
              <a:rPr lang="en-US" b="0" i="0" dirty="0" err="1">
                <a:solidFill>
                  <a:srgbClr val="FFFFFF"/>
                </a:solidFill>
                <a:effectLst/>
                <a:latin typeface="Times New Roman" panose="02020603050405020304" pitchFamily="18" charset="0"/>
                <a:cs typeface="Times New Roman" panose="02020603050405020304" pitchFamily="18" charset="0"/>
              </a:rPr>
              <a:t>AbouThai</a:t>
            </a:r>
            <a:r>
              <a:rPr lang="en-US" b="0" i="0" dirty="0">
                <a:solidFill>
                  <a:srgbClr val="FFFFFF"/>
                </a:solidFill>
                <a:effectLst/>
                <a:latin typeface="Times New Roman" panose="02020603050405020304" pitchFamily="18" charset="0"/>
                <a:cs typeface="Times New Roman" panose="02020603050405020304" pitchFamily="18" charset="0"/>
              </a:rPr>
              <a:t>, </a:t>
            </a:r>
            <a:r>
              <a:rPr lang="en-US" b="0" i="0" dirty="0" err="1">
                <a:solidFill>
                  <a:srgbClr val="FFFFFF"/>
                </a:solidFill>
                <a:effectLst/>
                <a:latin typeface="Times New Roman" panose="02020603050405020304" pitchFamily="18" charset="0"/>
                <a:cs typeface="Times New Roman" panose="02020603050405020304" pitchFamily="18" charset="0"/>
              </a:rPr>
              <a:t>PrizeMart</a:t>
            </a:r>
            <a:r>
              <a:rPr lang="en-US" b="0" i="0" dirty="0">
                <a:solidFill>
                  <a:srgbClr val="FFFFFF"/>
                </a:solidFill>
                <a:effectLst/>
                <a:latin typeface="Times New Roman" panose="02020603050405020304" pitchFamily="18" charset="0"/>
                <a:cs typeface="Times New Roman" panose="02020603050405020304" pitchFamily="18" charset="0"/>
              </a:rPr>
              <a:t>, Don Don </a:t>
            </a:r>
            <a:r>
              <a:rPr lang="en-US" b="0" i="0" dirty="0" err="1">
                <a:solidFill>
                  <a:srgbClr val="FFFFFF"/>
                </a:solidFill>
                <a:effectLst/>
                <a:latin typeface="Times New Roman" panose="02020603050405020304" pitchFamily="18" charset="0"/>
                <a:cs typeface="Times New Roman" panose="02020603050405020304" pitchFamily="18" charset="0"/>
              </a:rPr>
              <a:t>Donki</a:t>
            </a:r>
            <a:r>
              <a:rPr lang="en-US" b="0" i="0" dirty="0">
                <a:solidFill>
                  <a:srgbClr val="FFFFFF"/>
                </a:solidFill>
                <a:effectLst/>
                <a:latin typeface="Times New Roman" panose="02020603050405020304" pitchFamily="18" charset="0"/>
                <a:cs typeface="Times New Roman" panose="02020603050405020304" pitchFamily="18" charset="0"/>
              </a:rPr>
              <a:t>. With the increase in competition from other retailers, consumers had more options and reduced their shopping at 759 Store.</a:t>
            </a:r>
          </a:p>
          <a:p>
            <a:endParaRPr lang="en-US" dirty="0"/>
          </a:p>
        </p:txBody>
      </p:sp>
    </p:spTree>
    <p:extLst>
      <p:ext uri="{BB962C8B-B14F-4D97-AF65-F5344CB8AC3E}">
        <p14:creationId xmlns:p14="http://schemas.microsoft.com/office/powerpoint/2010/main" val="2521983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C532399-4E88-4DC3-07AA-8591ED24F18E}"/>
              </a:ext>
            </a:extLst>
          </p:cNvPr>
          <p:cNvSpPr>
            <a:spLocks noGrp="1"/>
          </p:cNvSpPr>
          <p:nvPr>
            <p:ph type="title"/>
          </p:nvPr>
        </p:nvSpPr>
        <p:spPr>
          <a:xfrm>
            <a:off x="677334" y="609600"/>
            <a:ext cx="8596668" cy="746975"/>
          </a:xfrm>
        </p:spPr>
        <p:txBody>
          <a:bodyPr>
            <a:normAutofit/>
          </a:bodyPr>
          <a:lstStyle/>
          <a:p>
            <a:r>
              <a:rPr lang="en-US" sz="3200" dirty="0">
                <a:latin typeface="Times New Roman" panose="02020603050405020304" pitchFamily="18" charset="0"/>
                <a:cs typeface="Times New Roman" panose="02020603050405020304" pitchFamily="18" charset="0"/>
              </a:rPr>
              <a:t>Internal Environment</a:t>
            </a:r>
          </a:p>
        </p:txBody>
      </p:sp>
      <p:sp>
        <p:nvSpPr>
          <p:cNvPr id="3" name="內容版面配置區 2">
            <a:extLst>
              <a:ext uri="{FF2B5EF4-FFF2-40B4-BE49-F238E27FC236}">
                <a16:creationId xmlns:a16="http://schemas.microsoft.com/office/drawing/2014/main" id="{314F0128-F49E-4685-2BAB-9D64E84EF470}"/>
              </a:ext>
            </a:extLst>
          </p:cNvPr>
          <p:cNvSpPr>
            <a:spLocks noGrp="1"/>
          </p:cNvSpPr>
          <p:nvPr>
            <p:ph idx="1"/>
          </p:nvPr>
        </p:nvSpPr>
        <p:spPr>
          <a:xfrm>
            <a:off x="677334" y="1425263"/>
            <a:ext cx="8596668" cy="4616100"/>
          </a:xfrm>
        </p:spPr>
        <p:txBody>
          <a:bodyPr>
            <a:normAutofit/>
          </a:bodyPr>
          <a:lstStyle/>
          <a:p>
            <a:pPr marL="0" indent="0">
              <a:buNone/>
            </a:pPr>
            <a:r>
              <a:rPr lang="en-US" dirty="0">
                <a:latin typeface="Times New Roman" panose="02020603050405020304" pitchFamily="18" charset="0"/>
                <a:cs typeface="Times New Roman" panose="02020603050405020304" pitchFamily="18" charset="0"/>
              </a:rPr>
              <a:t>1. Rapid expansion </a:t>
            </a:r>
          </a:p>
          <a:p>
            <a:r>
              <a:rPr lang="en-US" dirty="0">
                <a:latin typeface="Times New Roman" panose="02020603050405020304" pitchFamily="18" charset="0"/>
                <a:cs typeface="Times New Roman" panose="02020603050405020304" pitchFamily="18" charset="0"/>
              </a:rPr>
              <a:t>759 underwent rapid expansion driven by the flourishing retail industry, increasing its number of stores from 71 in 2012 to 249 in 2015. </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 theory of strategy drift can be applied. When the external environment, in this case, the retail market, begins to decline, 759 encountered several challenges. The rapid expansion led to underperforming stores with low sales, but the company couldn't close these stores due to the remaining lease terms, which further exacerbated the losses.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 result of strategy drift was prolonged losses and a struggle to regain profitability. In response, in 2017, 759 chose to sell multiple properties to generate cash and sustain the company's operations.</a:t>
            </a:r>
          </a:p>
        </p:txBody>
      </p:sp>
    </p:spTree>
    <p:extLst>
      <p:ext uri="{BB962C8B-B14F-4D97-AF65-F5344CB8AC3E}">
        <p14:creationId xmlns:p14="http://schemas.microsoft.com/office/powerpoint/2010/main" val="3357838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CE5FD80-ABC7-B3AD-8C51-B0903176E040}"/>
              </a:ext>
            </a:extLst>
          </p:cNvPr>
          <p:cNvSpPr>
            <a:spLocks noGrp="1"/>
          </p:cNvSpPr>
          <p:nvPr>
            <p:ph type="title"/>
          </p:nvPr>
        </p:nvSpPr>
        <p:spPr>
          <a:xfrm>
            <a:off x="677334" y="609600"/>
            <a:ext cx="8596668" cy="622479"/>
          </a:xfrm>
        </p:spPr>
        <p:txBody>
          <a:bodyPr>
            <a:normAutofit fontScale="90000"/>
          </a:bodyPr>
          <a:lstStyle/>
          <a:p>
            <a:r>
              <a:rPr lang="en-US" dirty="0">
                <a:latin typeface="Times New Roman" panose="02020603050405020304" pitchFamily="18" charset="0"/>
                <a:cs typeface="Times New Roman" panose="02020603050405020304" pitchFamily="18" charset="0"/>
              </a:rPr>
              <a:t>Internal Environment</a:t>
            </a:r>
          </a:p>
        </p:txBody>
      </p:sp>
      <p:sp>
        <p:nvSpPr>
          <p:cNvPr id="3" name="內容版面配置區 2">
            <a:extLst>
              <a:ext uri="{FF2B5EF4-FFF2-40B4-BE49-F238E27FC236}">
                <a16:creationId xmlns:a16="http://schemas.microsoft.com/office/drawing/2014/main" id="{2A809207-34A2-E189-22FE-B4A60B27E084}"/>
              </a:ext>
            </a:extLst>
          </p:cNvPr>
          <p:cNvSpPr>
            <a:spLocks noGrp="1"/>
          </p:cNvSpPr>
          <p:nvPr>
            <p:ph idx="1"/>
          </p:nvPr>
        </p:nvSpPr>
        <p:spPr>
          <a:xfrm>
            <a:off x="677334" y="1365161"/>
            <a:ext cx="8596668" cy="4676201"/>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2. Problem of 759 strategy</a:t>
            </a:r>
          </a:p>
          <a:p>
            <a:pPr algn="just"/>
            <a:r>
              <a:rPr lang="en-US" dirty="0">
                <a:latin typeface="Times New Roman" panose="02020603050405020304" pitchFamily="18" charset="0"/>
                <a:cs typeface="Times New Roman" panose="02020603050405020304" pitchFamily="18" charset="0"/>
              </a:rPr>
              <a:t>Low-margin and high-volume sales, resulting in a very low profitability. Taking the first half of 2022 as an example, the net profit margin was only 1.7%, which means earning HK$1.7 for every HK$100 of revenue. Moreover, any changes in income costs, such as exchange rates, minimum wages, and rent, are sufficient to cause losses.</a:t>
            </a:r>
          </a:p>
          <a:p>
            <a:pPr algn="just"/>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3. Iconic representative passes away</a:t>
            </a:r>
          </a:p>
          <a:p>
            <a:pPr algn="just"/>
            <a:r>
              <a:rPr lang="en-US" dirty="0">
                <a:latin typeface="Times New Roman" panose="02020603050405020304" pitchFamily="18" charset="0"/>
                <a:cs typeface="Times New Roman" panose="02020603050405020304" pitchFamily="18" charset="0"/>
              </a:rPr>
              <a:t>The founder, chairman, and CEO of 759 Store, Mr. Lam Wai Chun, passed away on August 18, 2018. Since then, the business has been managed by his wife and son. </a:t>
            </a:r>
          </a:p>
        </p:txBody>
      </p:sp>
    </p:spTree>
    <p:extLst>
      <p:ext uri="{BB962C8B-B14F-4D97-AF65-F5344CB8AC3E}">
        <p14:creationId xmlns:p14="http://schemas.microsoft.com/office/powerpoint/2010/main" val="579114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DA2E8EC-E6A1-3168-799A-F8AEF3B093AD}"/>
              </a:ext>
            </a:extLst>
          </p:cNvPr>
          <p:cNvSpPr>
            <a:spLocks noGrp="1"/>
          </p:cNvSpPr>
          <p:nvPr>
            <p:ph type="title"/>
          </p:nvPr>
        </p:nvSpPr>
        <p:spPr>
          <a:xfrm>
            <a:off x="634404" y="622479"/>
            <a:ext cx="8596668" cy="1320800"/>
          </a:xfrm>
        </p:spPr>
        <p:txBody>
          <a:bodyPr>
            <a:normAutofit/>
          </a:bodyPr>
          <a:lstStyle/>
          <a:p>
            <a:r>
              <a:rPr lang="en-US" sz="3200" dirty="0">
                <a:latin typeface="Times New Roman" panose="02020603050405020304" pitchFamily="18" charset="0"/>
                <a:cs typeface="Times New Roman" panose="02020603050405020304" pitchFamily="18" charset="0"/>
              </a:rPr>
              <a:t>Recommendation</a:t>
            </a:r>
          </a:p>
        </p:txBody>
      </p:sp>
      <p:sp>
        <p:nvSpPr>
          <p:cNvPr id="3" name="內容版面配置區 2">
            <a:extLst>
              <a:ext uri="{FF2B5EF4-FFF2-40B4-BE49-F238E27FC236}">
                <a16:creationId xmlns:a16="http://schemas.microsoft.com/office/drawing/2014/main" id="{17DBC398-1C0B-4E93-93E7-EE5993ECAE57}"/>
              </a:ext>
            </a:extLst>
          </p:cNvPr>
          <p:cNvSpPr>
            <a:spLocks noGrp="1"/>
          </p:cNvSpPr>
          <p:nvPr>
            <p:ph idx="1"/>
          </p:nvPr>
        </p:nvSpPr>
        <p:spPr>
          <a:xfrm>
            <a:off x="677334" y="1399505"/>
            <a:ext cx="8596668" cy="4641858"/>
          </a:xfrm>
        </p:spPr>
        <p:txBody>
          <a:bodyPr/>
          <a:lstStyle/>
          <a:p>
            <a:pPr marL="0" indent="0">
              <a:buNone/>
            </a:pPr>
            <a:r>
              <a:rPr lang="en-US" dirty="0">
                <a:latin typeface="Times New Roman" panose="02020603050405020304" pitchFamily="18" charset="0"/>
                <a:cs typeface="Times New Roman" panose="02020603050405020304" pitchFamily="18" charset="0"/>
              </a:rPr>
              <a:t>Structural Change - Change New CEO</a:t>
            </a:r>
          </a:p>
          <a:p>
            <a:pPr marL="0" indent="0" algn="just">
              <a:buNone/>
            </a:pPr>
            <a:r>
              <a:rPr lang="en-US" dirty="0">
                <a:latin typeface="Times New Roman" panose="02020603050405020304" pitchFamily="18" charset="0"/>
                <a:cs typeface="Times New Roman" panose="02020603050405020304" pitchFamily="18" charset="0"/>
              </a:rPr>
              <a:t>Leadership: The CEO plays a critical role as the leader of the organization. They are responsible for setting and implementing the company's strategic goals and direction. When a company is facing challenges, changing the CEO may be necessary to bring in new leadership capabilities and perspectives to address the 	changing business environment.</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Performance Improvement: If a company is experiencing problems in its 	performance or operations. A new CEO may bring fresh ideas and strategies to reinvigorate the organization’s growth and innovation.</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Management Style: Different CEOs have different management styles and abilities. Changing the CEO may be necessary to adjust the organization's culture and values to better adapt to changing market demands.</a:t>
            </a:r>
          </a:p>
          <a:p>
            <a:endParaRPr lang="en-US" dirty="0"/>
          </a:p>
        </p:txBody>
      </p:sp>
    </p:spTree>
    <p:extLst>
      <p:ext uri="{BB962C8B-B14F-4D97-AF65-F5344CB8AC3E}">
        <p14:creationId xmlns:p14="http://schemas.microsoft.com/office/powerpoint/2010/main" val="2019104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10F145E-0772-F977-7FD8-2A991964186D}"/>
              </a:ext>
            </a:extLst>
          </p:cNvPr>
          <p:cNvSpPr>
            <a:spLocks noGrp="1"/>
          </p:cNvSpPr>
          <p:nvPr>
            <p:ph type="title"/>
          </p:nvPr>
        </p:nvSpPr>
        <p:spPr>
          <a:xfrm>
            <a:off x="677334" y="609600"/>
            <a:ext cx="8596668" cy="600891"/>
          </a:xfrm>
        </p:spPr>
        <p:txBody>
          <a:bodyPr>
            <a:normAutofit fontScale="90000"/>
          </a:bodyPr>
          <a:lstStyle/>
          <a:p>
            <a:r>
              <a:rPr lang="en-US" dirty="0">
                <a:latin typeface="Times New Roman" panose="02020603050405020304" pitchFamily="18" charset="0"/>
                <a:cs typeface="Times New Roman" panose="02020603050405020304" pitchFamily="18" charset="0"/>
              </a:rPr>
              <a:t>Reference</a:t>
            </a:r>
            <a:br>
              <a:rPr lang="en-US" dirty="0"/>
            </a:br>
            <a:endParaRPr lang="en-US" dirty="0"/>
          </a:p>
        </p:txBody>
      </p:sp>
      <p:sp>
        <p:nvSpPr>
          <p:cNvPr id="3" name="內容版面配置區 2">
            <a:extLst>
              <a:ext uri="{FF2B5EF4-FFF2-40B4-BE49-F238E27FC236}">
                <a16:creationId xmlns:a16="http://schemas.microsoft.com/office/drawing/2014/main" id="{53DCD744-2173-20D5-5D60-C847BF4C0D0F}"/>
              </a:ext>
            </a:extLst>
          </p:cNvPr>
          <p:cNvSpPr>
            <a:spLocks noGrp="1"/>
          </p:cNvSpPr>
          <p:nvPr>
            <p:ph idx="1"/>
          </p:nvPr>
        </p:nvSpPr>
        <p:spPr>
          <a:xfrm>
            <a:off x="677333" y="1210491"/>
            <a:ext cx="10291173" cy="5838546"/>
          </a:xfrm>
        </p:spPr>
        <p:txBody>
          <a:bodyPr>
            <a:normAutofit lnSpcReduction="10000"/>
          </a:bodyPr>
          <a:lstStyle/>
          <a:p>
            <a:pPr marL="0" indent="0" algn="l">
              <a:buNone/>
            </a:pPr>
            <a:endParaRPr lang="en-US" sz="4000" b="0" i="0" dirty="0">
              <a:solidFill>
                <a:srgbClr val="92D050"/>
              </a:solidFill>
              <a:effectLst/>
              <a:latin typeface="Calibri" panose="020F0502020204030204" pitchFamily="34" charset="0"/>
            </a:endParaRPr>
          </a:p>
          <a:p>
            <a:pPr algn="l"/>
            <a:endParaRPr lang="en-US" sz="4000" b="0" i="0" dirty="0">
              <a:solidFill>
                <a:srgbClr val="000000"/>
              </a:solidFill>
              <a:effectLst/>
              <a:latin typeface="Calibri" panose="020F0502020204030204" pitchFamily="34" charset="0"/>
            </a:endParaRPr>
          </a:p>
          <a:p>
            <a:pPr algn="just"/>
            <a:endParaRPr lang="en-US" sz="3700" b="0" i="0" dirty="0">
              <a:solidFill>
                <a:srgbClr val="92D050"/>
              </a:solidFill>
              <a:effectLst/>
              <a:latin typeface="Times New Roman" panose="02020603050405020304" pitchFamily="18" charset="0"/>
              <a:cs typeface="Times New Roman" panose="02020603050405020304" pitchFamily="18" charset="0"/>
            </a:endParaRPr>
          </a:p>
          <a:p>
            <a:pPr algn="l"/>
            <a:endParaRPr lang="en-US" sz="1200" b="0" i="0" dirty="0">
              <a:solidFill>
                <a:srgbClr val="92D050"/>
              </a:solidFill>
              <a:effectLst/>
              <a:latin typeface="Calibri" panose="020F0502020204030204" pitchFamily="34" charset="0"/>
            </a:endParaRPr>
          </a:p>
          <a:p>
            <a:pPr algn="l"/>
            <a:r>
              <a:rPr lang="en-US" sz="1200" b="0" i="0" dirty="0">
                <a:solidFill>
                  <a:srgbClr val="000000"/>
                </a:solidFill>
                <a:effectLst/>
                <a:latin typeface="Calibri" panose="020F0502020204030204" pitchFamily="34" charset="0"/>
              </a:rPr>
              <a:t>‌</a:t>
            </a:r>
          </a:p>
          <a:p>
            <a:pPr algn="l"/>
            <a:endParaRPr lang="en-US" sz="1200" b="0" i="0" dirty="0">
              <a:solidFill>
                <a:srgbClr val="000000"/>
              </a:solidFill>
              <a:effectLst/>
              <a:latin typeface="Calibri" panose="020F0502020204030204" pitchFamily="34" charset="0"/>
            </a:endParaRPr>
          </a:p>
          <a:p>
            <a:pPr algn="l"/>
            <a:endParaRPr lang="en-US" sz="1200" b="0" i="0" dirty="0">
              <a:solidFill>
                <a:srgbClr val="000000"/>
              </a:solidFill>
              <a:effectLst/>
              <a:latin typeface="Calibri" panose="020F0502020204030204" pitchFamily="34" charset="0"/>
            </a:endParaRPr>
          </a:p>
          <a:p>
            <a:pPr algn="l"/>
            <a:endParaRPr lang="en-US" sz="1200" b="0" i="0" dirty="0">
              <a:solidFill>
                <a:srgbClr val="000000"/>
              </a:solidFill>
              <a:effectLst/>
              <a:latin typeface="Calibri" panose="020F0502020204030204" pitchFamily="34" charset="0"/>
            </a:endParaRPr>
          </a:p>
          <a:p>
            <a:endParaRPr lang="en-US" altLang="zh-TW" sz="1200" dirty="0">
              <a:solidFill>
                <a:schemeClr val="tx1"/>
              </a:solidFill>
              <a:latin typeface="Times New Roman" panose="02020603050405020304" pitchFamily="18" charset="0"/>
              <a:cs typeface="Times New Roman" panose="02020603050405020304" pitchFamily="18" charset="0"/>
            </a:endParaRPr>
          </a:p>
          <a:p>
            <a:pPr algn="l"/>
            <a:endParaRPr lang="en-US" b="0" i="0" dirty="0">
              <a:solidFill>
                <a:srgbClr val="000000"/>
              </a:solidFill>
              <a:effectLst/>
              <a:latin typeface="Calibri" panose="020F0502020204030204" pitchFamily="34" charset="0"/>
            </a:endParaRPr>
          </a:p>
          <a:p>
            <a:pPr algn="l"/>
            <a:r>
              <a:rPr lang="en-US" b="0" i="0" dirty="0">
                <a:solidFill>
                  <a:srgbClr val="000000"/>
                </a:solidFill>
                <a:effectLst/>
                <a:latin typeface="Calibri" panose="020F0502020204030204" pitchFamily="34" charset="0"/>
              </a:rPr>
              <a:t>‌</a:t>
            </a:r>
          </a:p>
          <a:p>
            <a:pPr algn="l"/>
            <a:r>
              <a:rPr lang="en-US" b="0" i="0" dirty="0">
                <a:solidFill>
                  <a:srgbClr val="000000"/>
                </a:solidFill>
                <a:effectLst/>
                <a:latin typeface="Calibri" panose="020F0502020204030204" pitchFamily="34" charset="0"/>
              </a:rPr>
              <a:t>‌</a:t>
            </a:r>
          </a:p>
          <a:p>
            <a:pPr algn="l"/>
            <a:endParaRPr lang="en-US" b="0" i="0" dirty="0">
              <a:solidFill>
                <a:srgbClr val="000000"/>
              </a:solidFill>
              <a:effectLst/>
              <a:latin typeface="Calibri" panose="020F0502020204030204" pitchFamily="34" charset="0"/>
            </a:endParaRPr>
          </a:p>
          <a:p>
            <a:pPr algn="l"/>
            <a:r>
              <a:rPr lang="en-US" b="0" i="0" dirty="0">
                <a:solidFill>
                  <a:srgbClr val="000000"/>
                </a:solidFill>
                <a:effectLst/>
                <a:latin typeface="Calibri" panose="020F0502020204030204" pitchFamily="34" charset="0"/>
              </a:rPr>
              <a:t>‌</a:t>
            </a:r>
          </a:p>
          <a:p>
            <a:endParaRPr lang="en-US" dirty="0"/>
          </a:p>
        </p:txBody>
      </p:sp>
      <p:graphicFrame>
        <p:nvGraphicFramePr>
          <p:cNvPr id="6" name="物件 5">
            <a:extLst>
              <a:ext uri="{FF2B5EF4-FFF2-40B4-BE49-F238E27FC236}">
                <a16:creationId xmlns:a16="http://schemas.microsoft.com/office/drawing/2014/main" id="{1E2B5C78-2FF2-6553-4CF1-9FF3BD48C93F}"/>
              </a:ext>
            </a:extLst>
          </p:cNvPr>
          <p:cNvGraphicFramePr>
            <a:graphicFrameLocks noChangeAspect="1"/>
          </p:cNvGraphicFramePr>
          <p:nvPr>
            <p:extLst>
              <p:ext uri="{D42A27DB-BD31-4B8C-83A1-F6EECF244321}">
                <p14:modId xmlns:p14="http://schemas.microsoft.com/office/powerpoint/2010/main" val="3619143334"/>
              </p:ext>
            </p:extLst>
          </p:nvPr>
        </p:nvGraphicFramePr>
        <p:xfrm>
          <a:off x="604356" y="609600"/>
          <a:ext cx="8921718" cy="5992969"/>
        </p:xfrm>
        <a:graphic>
          <a:graphicData uri="http://schemas.openxmlformats.org/presentationml/2006/ole">
            <mc:AlternateContent xmlns:mc="http://schemas.openxmlformats.org/markup-compatibility/2006">
              <mc:Choice xmlns:v="urn:schemas-microsoft-com:vml" Requires="v">
                <p:oleObj name="點陣圖影像" r:id="rId3" imgW="14874646" imgH="10061493" progId="Paint.Picture">
                  <p:embed/>
                </p:oleObj>
              </mc:Choice>
              <mc:Fallback>
                <p:oleObj name="點陣圖影像" r:id="rId3" imgW="14874646" imgH="10061493" progId="Paint.Picture">
                  <p:embed/>
                  <p:pic>
                    <p:nvPicPr>
                      <p:cNvPr id="0" name=""/>
                      <p:cNvPicPr/>
                      <p:nvPr/>
                    </p:nvPicPr>
                    <p:blipFill>
                      <a:blip r:embed="rId4"/>
                      <a:stretch>
                        <a:fillRect/>
                      </a:stretch>
                    </p:blipFill>
                    <p:spPr>
                      <a:xfrm>
                        <a:off x="604356" y="609600"/>
                        <a:ext cx="8921718" cy="5992969"/>
                      </a:xfrm>
                      <a:prstGeom prst="rect">
                        <a:avLst/>
                      </a:prstGeom>
                    </p:spPr>
                  </p:pic>
                </p:oleObj>
              </mc:Fallback>
            </mc:AlternateContent>
          </a:graphicData>
        </a:graphic>
      </p:graphicFrame>
    </p:spTree>
    <p:extLst>
      <p:ext uri="{BB962C8B-B14F-4D97-AF65-F5344CB8AC3E}">
        <p14:creationId xmlns:p14="http://schemas.microsoft.com/office/powerpoint/2010/main" val="3420460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D8D65ED5-FA5F-8CC8-F3B7-EAC926D6C6B9}"/>
              </a:ext>
            </a:extLst>
          </p:cNvPr>
          <p:cNvSpPr>
            <a:spLocks noGrp="1"/>
          </p:cNvSpPr>
          <p:nvPr>
            <p:ph idx="1"/>
          </p:nvPr>
        </p:nvSpPr>
        <p:spPr>
          <a:xfrm>
            <a:off x="677334" y="1545465"/>
            <a:ext cx="8596668" cy="5233115"/>
          </a:xfrm>
        </p:spPr>
        <p:txBody>
          <a:bodyPr>
            <a:normAutofit/>
          </a:bodyPr>
          <a:lstStyle/>
          <a:p>
            <a:pPr algn="l"/>
            <a:endParaRPr lang="en-US" sz="900" b="0" i="0" dirty="0">
              <a:solidFill>
                <a:srgbClr val="000000"/>
              </a:solidFill>
              <a:effectLst/>
              <a:latin typeface="Calibri" panose="020F0502020204030204" pitchFamily="34" charset="0"/>
            </a:endParaRPr>
          </a:p>
          <a:p>
            <a:pPr algn="l"/>
            <a:endParaRPr lang="en-US" sz="900" b="0" i="0" dirty="0">
              <a:solidFill>
                <a:srgbClr val="000000"/>
              </a:solidFill>
              <a:effectLst/>
              <a:latin typeface="Calibri" panose="020F0502020204030204" pitchFamily="34" charset="0"/>
            </a:endParaRPr>
          </a:p>
          <a:p>
            <a:pPr algn="l"/>
            <a:endParaRPr lang="en-US" sz="900" b="0" i="0" dirty="0">
              <a:solidFill>
                <a:srgbClr val="000000"/>
              </a:solidFill>
              <a:effectLst/>
              <a:latin typeface="Calibri" panose="020F0502020204030204" pitchFamily="34" charset="0"/>
            </a:endParaRPr>
          </a:p>
          <a:p>
            <a:pPr algn="l"/>
            <a:endParaRPr lang="en-US" sz="900" b="0" i="0" dirty="0">
              <a:solidFill>
                <a:srgbClr val="000000"/>
              </a:solidFill>
              <a:effectLst/>
              <a:latin typeface="Calibri" panose="020F0502020204030204" pitchFamily="34" charset="0"/>
            </a:endParaRPr>
          </a:p>
          <a:p>
            <a:pPr marL="0" indent="0" algn="l">
              <a:buNone/>
            </a:pPr>
            <a:r>
              <a:rPr lang="en-US" sz="900" b="0" i="0" dirty="0">
                <a:solidFill>
                  <a:srgbClr val="000000"/>
                </a:solidFill>
                <a:effectLst/>
                <a:latin typeface="Calibri" panose="020F0502020204030204" pitchFamily="34" charset="0"/>
              </a:rPr>
              <a:t>‌</a:t>
            </a:r>
          </a:p>
          <a:p>
            <a:pPr algn="l"/>
            <a:endParaRPr lang="en-US" sz="900" b="0" i="0" dirty="0">
              <a:solidFill>
                <a:srgbClr val="92D050"/>
              </a:solidFill>
              <a:effectLst/>
              <a:latin typeface="Calibri" panose="020F0502020204030204" pitchFamily="34" charset="0"/>
            </a:endParaRPr>
          </a:p>
          <a:p>
            <a:endParaRPr lang="en-US" dirty="0"/>
          </a:p>
        </p:txBody>
      </p:sp>
      <p:graphicFrame>
        <p:nvGraphicFramePr>
          <p:cNvPr id="4" name="物件 3">
            <a:extLst>
              <a:ext uri="{FF2B5EF4-FFF2-40B4-BE49-F238E27FC236}">
                <a16:creationId xmlns:a16="http://schemas.microsoft.com/office/drawing/2014/main" id="{8CE10F79-0FAB-7C79-F7F0-80FA2A41BBE3}"/>
              </a:ext>
            </a:extLst>
          </p:cNvPr>
          <p:cNvGraphicFramePr>
            <a:graphicFrameLocks noChangeAspect="1"/>
          </p:cNvGraphicFramePr>
          <p:nvPr>
            <p:extLst>
              <p:ext uri="{D42A27DB-BD31-4B8C-83A1-F6EECF244321}">
                <p14:modId xmlns:p14="http://schemas.microsoft.com/office/powerpoint/2010/main" val="3627896983"/>
              </p:ext>
            </p:extLst>
          </p:nvPr>
        </p:nvGraphicFramePr>
        <p:xfrm>
          <a:off x="677334" y="638175"/>
          <a:ext cx="8128000" cy="4360863"/>
        </p:xfrm>
        <a:graphic>
          <a:graphicData uri="http://schemas.openxmlformats.org/presentationml/2006/ole">
            <mc:AlternateContent xmlns:mc="http://schemas.openxmlformats.org/markup-compatibility/2006">
              <mc:Choice xmlns:v="urn:schemas-microsoft-com:vml" Requires="v">
                <p:oleObj name="點陣圖影像" r:id="rId3" imgW="14680794" imgH="7877018" progId="Paint.Picture">
                  <p:embed/>
                </p:oleObj>
              </mc:Choice>
              <mc:Fallback>
                <p:oleObj name="點陣圖影像" r:id="rId3" imgW="14680794" imgH="7877018" progId="Paint.Picture">
                  <p:embed/>
                  <p:pic>
                    <p:nvPicPr>
                      <p:cNvPr id="0" name=""/>
                      <p:cNvPicPr/>
                      <p:nvPr/>
                    </p:nvPicPr>
                    <p:blipFill>
                      <a:blip r:embed="rId4"/>
                      <a:stretch>
                        <a:fillRect/>
                      </a:stretch>
                    </p:blipFill>
                    <p:spPr>
                      <a:xfrm>
                        <a:off x="677334" y="638175"/>
                        <a:ext cx="8128000" cy="4360863"/>
                      </a:xfrm>
                      <a:prstGeom prst="rect">
                        <a:avLst/>
                      </a:prstGeom>
                    </p:spPr>
                  </p:pic>
                </p:oleObj>
              </mc:Fallback>
            </mc:AlternateContent>
          </a:graphicData>
        </a:graphic>
      </p:graphicFrame>
    </p:spTree>
    <p:extLst>
      <p:ext uri="{BB962C8B-B14F-4D97-AF65-F5344CB8AC3E}">
        <p14:creationId xmlns:p14="http://schemas.microsoft.com/office/powerpoint/2010/main" val="3837592943"/>
      </p:ext>
    </p:extLst>
  </p:cSld>
  <p:clrMapOvr>
    <a:masterClrMapping/>
  </p:clrMapOvr>
</p:sld>
</file>

<file path=ppt/theme/theme1.xml><?xml version="1.0" encoding="utf-8"?>
<a:theme xmlns:a="http://schemas.openxmlformats.org/drawingml/2006/main" name="多面向">
  <a:themeElements>
    <a:clrScheme name="多面向">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多面向">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多面向">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TM02900688[[fn=多面向]]</Template>
  <TotalTime>3192</TotalTime>
  <Words>1389</Words>
  <Application>Microsoft Office PowerPoint</Application>
  <PresentationFormat>寬螢幕</PresentationFormat>
  <Paragraphs>186</Paragraphs>
  <Slides>15</Slides>
  <Notes>2</Notes>
  <HiddenSlides>0</HiddenSlides>
  <MMClips>0</MMClips>
  <ScaleCrop>false</ScaleCrop>
  <HeadingPairs>
    <vt:vector size="8" baseType="variant">
      <vt:variant>
        <vt:lpstr>使用字型</vt:lpstr>
      </vt:variant>
      <vt:variant>
        <vt:i4>7</vt:i4>
      </vt:variant>
      <vt:variant>
        <vt:lpstr>佈景主題</vt:lpstr>
      </vt:variant>
      <vt:variant>
        <vt:i4>1</vt:i4>
      </vt:variant>
      <vt:variant>
        <vt:lpstr>內嵌 OLE 伺服程式</vt:lpstr>
      </vt:variant>
      <vt:variant>
        <vt:i4>1</vt:i4>
      </vt:variant>
      <vt:variant>
        <vt:lpstr>投影片標題</vt:lpstr>
      </vt:variant>
      <vt:variant>
        <vt:i4>15</vt:i4>
      </vt:variant>
    </vt:vector>
  </HeadingPairs>
  <TitlesOfParts>
    <vt:vector size="24" baseType="lpstr">
      <vt:lpstr>-apple-system</vt:lpstr>
      <vt:lpstr>Arial</vt:lpstr>
      <vt:lpstr>Arial</vt:lpstr>
      <vt:lpstr>Calibri</vt:lpstr>
      <vt:lpstr>Times New Roman</vt:lpstr>
      <vt:lpstr>Trebuchet MS</vt:lpstr>
      <vt:lpstr>Wingdings 3</vt:lpstr>
      <vt:lpstr>多面向</vt:lpstr>
      <vt:lpstr>調色盤圖片</vt:lpstr>
      <vt:lpstr>Assessment 1 - Presentation</vt:lpstr>
      <vt:lpstr>Background of 759 Store</vt:lpstr>
      <vt:lpstr>Background of 759 Store</vt:lpstr>
      <vt:lpstr>Data from Annual Report </vt:lpstr>
      <vt:lpstr>Operating Profit
(after deducted Employment Support Scheme) </vt:lpstr>
      <vt:lpstr>Number of Store &amp; Total Employees </vt:lpstr>
      <vt:lpstr>Based on these trends, we can draw the following insights: </vt:lpstr>
      <vt:lpstr>General Environment </vt:lpstr>
      <vt:lpstr>General Environment</vt:lpstr>
      <vt:lpstr>Task Environment</vt:lpstr>
      <vt:lpstr>Internal Environment</vt:lpstr>
      <vt:lpstr>Internal Environment</vt:lpstr>
      <vt:lpstr>Recommendation</vt:lpstr>
      <vt:lpstr>Reference </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1 - Presentation</dc:title>
  <dc:creator>CW LAI</dc:creator>
  <cp:lastModifiedBy>CW LAI</cp:lastModifiedBy>
  <cp:revision>9</cp:revision>
  <dcterms:created xsi:type="dcterms:W3CDTF">2024-04-04T03:41:26Z</dcterms:created>
  <dcterms:modified xsi:type="dcterms:W3CDTF">2024-04-12T10:12:23Z</dcterms:modified>
</cp:coreProperties>
</file>