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 id="2147483839" r:id="rId2"/>
  </p:sldMasterIdLst>
  <p:notesMasterIdLst>
    <p:notesMasterId r:id="rId10"/>
  </p:notesMasterIdLst>
  <p:sldIdLst>
    <p:sldId id="256" r:id="rId3"/>
    <p:sldId id="257" r:id="rId4"/>
    <p:sldId id="258" r:id="rId5"/>
    <p:sldId id="259" r:id="rId6"/>
    <p:sldId id="260" r:id="rId7"/>
    <p:sldId id="261"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ily Howell (1700912)" initials="EH(" lastIdx="1" clrIdx="0">
    <p:extLst>
      <p:ext uri="{19B8F6BF-5375-455C-9EA6-DF929625EA0E}">
        <p15:presenceInfo xmlns:p15="http://schemas.microsoft.com/office/powerpoint/2012/main" userId="Emily Howell (1700912)"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3376" autoAdjust="0"/>
  </p:normalViewPr>
  <p:slideViewPr>
    <p:cSldViewPr snapToGrid="0">
      <p:cViewPr>
        <p:scale>
          <a:sx n="75" d="100"/>
          <a:sy n="75" d="100"/>
        </p:scale>
        <p:origin x="54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F8B017-AA75-402A-BF9D-497CFF3707B3}" type="datetimeFigureOut">
              <a:rPr lang="en-GB" smtClean="0"/>
              <a:t>07/03/2020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6A1678-6BF0-454A-B353-F2194E77FC82}" type="slidenum">
              <a:rPr lang="en-GB" smtClean="0"/>
              <a:t>‹#›</a:t>
            </a:fld>
            <a:endParaRPr lang="en-GB"/>
          </a:p>
        </p:txBody>
      </p:sp>
    </p:spTree>
    <p:extLst>
      <p:ext uri="{BB962C8B-B14F-4D97-AF65-F5344CB8AC3E}">
        <p14:creationId xmlns:p14="http://schemas.microsoft.com/office/powerpoint/2010/main" val="1206683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aim of my dissertation is to look into the female purity laws in Judaism, as on the surface they seem, they seemed a little reductive and I was intrigued as to why women still practiced them. I have always taken an interest in women’s role in religion, and how it differs from that of men. The role of women in Judaism is vastly different depending on whether orthodox or reform Judaism is being practiced. I settled on the purity laws, as they are mostly specific to women and the attitudes towards them could go either way. </a:t>
            </a: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first section of the dissertation focuses on the ancient texts. This is important as it provided a background for the Niddah laws, and also gave some reasoning as to why some people see them as being very important. I had avoided looking closing at sacred texts in my previous studies as they intimidated me, however, I found that once I read more, they all came together and were very interesting and gave a good insight into the religion. </a:t>
            </a: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main focus of the dissertation is to look at how the orthodox and reform denominations of Judaism saw the purity laws and why they chose to practice or not to practice them. </a:t>
            </a:r>
          </a:p>
          <a:p>
            <a:pPr marL="342900" lvl="0" indent="-342900">
              <a:lnSpc>
                <a:spcPct val="107000"/>
              </a:lnSpc>
              <a:spcAft>
                <a:spcPts val="80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feminist focus of the dissertation comes from the perspectives of different women and how the feminist movement and view have aided Judaism into becoming more accepting of women in different roles in their communities. It will also be important to look at what orthodox women think of the feminist views,  as it could be expected to not be very important to them, however, this is not always the case.</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66A1678-6BF0-454A-B353-F2194E77FC82}" type="slidenum">
              <a:rPr lang="en-GB" smtClean="0"/>
              <a:t>2</a:t>
            </a:fld>
            <a:endParaRPr lang="en-GB"/>
          </a:p>
        </p:txBody>
      </p:sp>
    </p:spTree>
    <p:extLst>
      <p:ext uri="{BB962C8B-B14F-4D97-AF65-F5344CB8AC3E}">
        <p14:creationId xmlns:p14="http://schemas.microsoft.com/office/powerpoint/2010/main" val="33497487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Ancient texts</a:t>
            </a:r>
          </a:p>
          <a:p>
            <a:pPr marL="171450" indent="-171450">
              <a:buFont typeface="Arial" panose="020B0604020202020204" pitchFamily="34" charset="0"/>
              <a:buChar char="•"/>
            </a:pPr>
            <a:r>
              <a:rPr lang="en-GB" dirty="0"/>
              <a:t>In this section I looked at various ancient texts, such as Leviticus, Mishna and Talmud. The sections of Leviticus which I used were Leviticus 15, 18 and 20, as they are the sections that concern impurity, how it gets passed on, and what to do if you are impure. As to be expected, there was a lot of commentary on these texts, as they hold such an important role in Judaism. It was difficult to find people interpretations that weren’t just repeats, however, there was a lot of interesting comments made on the text. One that interested me is that </a:t>
            </a:r>
            <a:r>
              <a:rPr lang="en-GB" sz="1200" kern="1200" dirty="0">
                <a:solidFill>
                  <a:schemeClr val="tx1"/>
                </a:solidFill>
                <a:effectLst/>
                <a:latin typeface="+mn-lt"/>
                <a:ea typeface="+mn-ea"/>
                <a:cs typeface="+mn-cs"/>
              </a:rPr>
              <a:t>Leviticus 15:24 states that if a man were to have sex with a woman while she was menstruating, then he would become impure, however, Lev 18:19 states that “you shall not approach a woman to uncover her nakedness while she is in her menstrual uncleanness” and it is made clear that the consequence for this is death. To get around this difference in consequence for the same action, it is assumed that Lev 15 is referring to a married couple, and Lev 18 is referring to a non married couple. It was interesting to me how the marriage states of the women somewhat has an effect on the purity of the woman's mental blood.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Furthermore, the Mishna and Talmud provided commentary on the Niddah laws. This is useful as it gives insight into how the laws are actually being used by people, the advice that they are being given to help follow these laws and the explanation for some of the laws that can seem difficult or unnecessary.</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How the laws changed over the course of the temple and after it was destroyed was also interesting to look at, as the purity laws became less important after its destruction, as people no longer needed to be pure to enter it. This brought in the question of how important can be the laws today, if they only held significance because of the temple.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Furthermore, as I mentioned before, I wasn’t looking forward to looking a the laws, as it was something that never really interested me. However, after researching it and writing this section, it has helped with the deeper understanding of why people practice them today, and was interesting to see the development of how the laws are used, despite some people deeming them no longer being necessary without the temple</a:t>
            </a:r>
            <a:endParaRPr lang="en-GB" dirty="0"/>
          </a:p>
        </p:txBody>
      </p:sp>
      <p:sp>
        <p:nvSpPr>
          <p:cNvPr id="4" name="Slide Number Placeholder 3"/>
          <p:cNvSpPr>
            <a:spLocks noGrp="1"/>
          </p:cNvSpPr>
          <p:nvPr>
            <p:ph type="sldNum" sz="quarter" idx="5"/>
          </p:nvPr>
        </p:nvSpPr>
        <p:spPr/>
        <p:txBody>
          <a:bodyPr/>
          <a:lstStyle/>
          <a:p>
            <a:fld id="{F66A1678-6BF0-454A-B353-F2194E77FC82}" type="slidenum">
              <a:rPr lang="en-GB" smtClean="0"/>
              <a:t>3</a:t>
            </a:fld>
            <a:endParaRPr lang="en-GB"/>
          </a:p>
        </p:txBody>
      </p:sp>
    </p:spTree>
    <p:extLst>
      <p:ext uri="{BB962C8B-B14F-4D97-AF65-F5344CB8AC3E}">
        <p14:creationId xmlns:p14="http://schemas.microsoft.com/office/powerpoint/2010/main" val="3998614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next section of my dissertation is focused on orthodox Judaism and how the women practised and viewed the niddah laws. The orthodox Judaism section of my dissertation was one that I was most looking forward to researching, as I was very interested in what women who follow the Niddah laws felt about it and why they did it. The assumption, at least to me, was that women would not enjoy practicing these laws, and would just do them because it was what their husbands or community pressured them into doing. However, I found that there is a large community of women who are empowered by practicing the Niddah laws, which gave a different perspective on I assumed Judaism feminism would be. The topics that I choose to focuses on in this section was on the usage of the Mikvah (which is a ritual bath), menstruation and how family life revolves around this, and then also briefly discussing the use of contraception and abortion and the views of these things form withing the orthodox community. </a:t>
            </a:r>
          </a:p>
          <a:p>
            <a:pPr marL="171450" indent="-171450">
              <a:buFont typeface="Arial" panose="020B0604020202020204" pitchFamily="34" charset="0"/>
              <a:buChar char="•"/>
            </a:pPr>
            <a:r>
              <a:rPr lang="en-GB" dirty="0"/>
              <a:t>The mikvah was a large topic to research, as it integrated into many other aspects, such as if women should use it after having an abortion, when they should use it, and what the different views on the Mikvah are. A surprising aspect that I found in my research is that  there are many journal articles claiming that using the mikvah would have health benefits for the woman, such as a lowered risk of cervical cancer or a lower risk of having a miscarriage. Many of these didn’t have any actual medical backing, and I saw them as very harmful and controlling towards women. For example, if a woman did suffer forma miscarriage , would she then blame herself or be blamed for not going to the Mikvah if she chose not to practice this. It could also have a reverse effect and pressure women into this practice. However, overall, the Mikvah was the least disliked aspect of the Niddah laws when comparing it to the separation between spouses during menstruation, having to show your rabbi irregular blood, and having to insert a cloth to test for blood in-between a woman's period and going to the Mikvah. Many women enjoyed the Mikvah as they just saw it as a chance to relax and cleanse themselves and start afresh. </a:t>
            </a:r>
          </a:p>
          <a:p>
            <a:pPr marL="171450" indent="-171450">
              <a:buFont typeface="Arial" panose="020B0604020202020204" pitchFamily="34" charset="0"/>
              <a:buChar char="•"/>
            </a:pPr>
            <a:r>
              <a:rPr lang="en-GB" dirty="0"/>
              <a:t>Another interesting thing that I found was that because couples aren’t allowed to have intercourse until after the Mikvah, woman would postpone it in order to control men or to gain something form the community. For example, in a set of interviews I found that a community of women all postposed their mikveh because a woman was wronged by a man and they refused to cleanse until the issue had been resolved. To me, this is a prefect example of the feminist movement working in orthodox Jewish community , whether the women intend it to be this or not. </a:t>
            </a:r>
          </a:p>
          <a:p>
            <a:pPr marL="171450" indent="-171450">
              <a:buFont typeface="Arial" panose="020B0604020202020204" pitchFamily="34" charset="0"/>
              <a:buChar char="•"/>
            </a:pPr>
            <a:r>
              <a:rPr lang="en-GB" dirty="0"/>
              <a:t>Finally, I am considering brining the topic of worship into the discussion, as orthodox woman's right to certain types of worship are less than a mans, along with the separation in the synagogue. Whether this topic will be looked at will dependent on the word count of the piece and the relevance of it with concerning woman's purity laws</a:t>
            </a:r>
          </a:p>
        </p:txBody>
      </p:sp>
      <p:sp>
        <p:nvSpPr>
          <p:cNvPr id="4" name="Slide Number Placeholder 3"/>
          <p:cNvSpPr>
            <a:spLocks noGrp="1"/>
          </p:cNvSpPr>
          <p:nvPr>
            <p:ph type="sldNum" sz="quarter" idx="5"/>
          </p:nvPr>
        </p:nvSpPr>
        <p:spPr/>
        <p:txBody>
          <a:bodyPr/>
          <a:lstStyle/>
          <a:p>
            <a:fld id="{F66A1678-6BF0-454A-B353-F2194E77FC82}" type="slidenum">
              <a:rPr lang="en-GB" smtClean="0"/>
              <a:t>4</a:t>
            </a:fld>
            <a:endParaRPr lang="en-GB"/>
          </a:p>
        </p:txBody>
      </p:sp>
    </p:spTree>
    <p:extLst>
      <p:ext uri="{BB962C8B-B14F-4D97-AF65-F5344CB8AC3E}">
        <p14:creationId xmlns:p14="http://schemas.microsoft.com/office/powerpoint/2010/main" val="1746420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final section of the dissertation will be conserving reform Judaism. This is proving to be more difficult to research, as reform Judaism no longer practice the Niddah laws. With this, I decided to bring together what would have been my literature review and this section of the dissertation, and focus on the feminist literature, and how this has influenced reform Judaism. It has also been proven harder to research into to the same topics that were covered in the orthodox section, as there is no conflicting views on things such as contraception, as reform Judaism allows individuals to have freedom within their religion. However, the dissertation will touch on the topics to make it clear that these things do differentiate, and perhaps uncover how woman feel about the freedom.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From the limited research that I have done on this section of the paper, the issue of sex outside of marriage seems to be one that isn’t discussed much in the reform community, and it is suggested to be because of the focus that the denomination has on same sex marriages and promoting the role of woman in the synagogue. Form this came the discussion surrounding the fact that reform Judaism does in fact have no rules as  </a:t>
            </a:r>
            <a:r>
              <a:rPr lang="en-GB" sz="1200" kern="1200" dirty="0">
                <a:solidFill>
                  <a:schemeClr val="tx1"/>
                </a:solidFill>
                <a:effectLst/>
                <a:latin typeface="+mn-lt"/>
                <a:ea typeface="+mn-ea"/>
                <a:cs typeface="+mn-cs"/>
              </a:rPr>
              <a:t>“the very mention of the words ‘requirement’ and ‘obligatory’ are problematic for the average Reform Jew, as it is counter intuitive. However, it then becomes an issue that </a:t>
            </a:r>
            <a:r>
              <a:rPr lang="en-GB" dirty="0"/>
              <a:t>no one has any guidance on their actions, which is something that most people crave from their religion.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Unlike the orthodox section, worship will be a topic of interest for this section, as reform Judaism allows female rabbis. I am interested to look into how the woman's purity does not affect her ability to lead services and read passages form the Torah aloud, as orthodox Jewish woman are not permitted to do so. Furthermore, is assumed that it was across all reform Judaism that women rabbis were allowed, however, it did find that there are some synagogues that do not allow them, and also that there are male and female rabbis that continue to use gendered language, some even going so far as to change the language back to being male.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In regards to being a feminist in Judaism, one woman gave an account, which reflected many other woman's experiences, stating that it is difficult to be a feminist and Jewish, as they tend to not go well together. This lead to many woman giving up on their religion as they could not bring it to connect with their ideas of being a feminist. I am interested to look into these issues more in depth, as, to me, reform Judaism is very progressive, yet there are still woman who are struggling to have a voice or to be able to have forward thinking feminist views whilst still being able to practice their faith.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endParaRPr lang="en-GB" dirty="0"/>
          </a:p>
        </p:txBody>
      </p:sp>
      <p:sp>
        <p:nvSpPr>
          <p:cNvPr id="4" name="Slide Number Placeholder 3"/>
          <p:cNvSpPr>
            <a:spLocks noGrp="1"/>
          </p:cNvSpPr>
          <p:nvPr>
            <p:ph type="sldNum" sz="quarter" idx="5"/>
          </p:nvPr>
        </p:nvSpPr>
        <p:spPr/>
        <p:txBody>
          <a:bodyPr/>
          <a:lstStyle/>
          <a:p>
            <a:fld id="{F66A1678-6BF0-454A-B353-F2194E77FC82}" type="slidenum">
              <a:rPr lang="en-GB" smtClean="0"/>
              <a:t>5</a:t>
            </a:fld>
            <a:endParaRPr lang="en-GB"/>
          </a:p>
        </p:txBody>
      </p:sp>
    </p:spTree>
    <p:extLst>
      <p:ext uri="{BB962C8B-B14F-4D97-AF65-F5344CB8AC3E}">
        <p14:creationId xmlns:p14="http://schemas.microsoft.com/office/powerpoint/2010/main" val="27034319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Overall, I have thoroughly enjoyed writing what I have so far in my dissertation. I think this is mostly down to the topic being relevant, but having the routes of it be in the ancient works, allowing it to go back and forth which keeps the topic interesting and would attract people who had an interest in either side. I think woman's purity laws and just the role of women in general in Judaism is important to look at, as both orthodox and reform have drastically different ways of viewing women, and it is both interesting and important to know why, as to not make negative assumptions, like I did going into this piece of work. </a:t>
            </a:r>
          </a:p>
          <a:p>
            <a:pPr marL="171450" indent="-171450">
              <a:buFont typeface="Arial" panose="020B0604020202020204" pitchFamily="34" charset="0"/>
              <a:buChar char="•"/>
            </a:pPr>
            <a:r>
              <a:rPr lang="en-GB" dirty="0"/>
              <a:t>Whilst going back  though my work and my research, I have found that I am missing a lot of the feminist perspective that I wanted to include. This is a very  important aspect of the dissertation, as feminist is such a important cultural movement at this movement of time. Accessing a different perceive on it, say forma orthodox Jewish women point of view, is vital to understand, as feminist is for all women, not just those with the loudest voices or those who have the ability and privilege to have their view heard.</a:t>
            </a:r>
          </a:p>
          <a:p>
            <a:pPr marL="171450" indent="-171450">
              <a:buFont typeface="Arial" panose="020B0604020202020204" pitchFamily="34" charset="0"/>
              <a:buChar char="•"/>
            </a:pPr>
            <a:r>
              <a:rPr lang="en-GB" dirty="0"/>
              <a:t>What I have found the impost enlightening form doing this research, is that all women have their own story, and just want to be heard. Although negative experiences are had in communities, such as the orthodox community, that should not be the reputation that follows every other Jewish woman around. In other words, this dissertation will help bring awareness to the fact that woman should be able to follow what every religious path, despite what other people may view of it, as for the majority of women, it is their choice to stay, but also to leave. </a:t>
            </a:r>
          </a:p>
        </p:txBody>
      </p:sp>
      <p:sp>
        <p:nvSpPr>
          <p:cNvPr id="4" name="Slide Number Placeholder 3"/>
          <p:cNvSpPr>
            <a:spLocks noGrp="1"/>
          </p:cNvSpPr>
          <p:nvPr>
            <p:ph type="sldNum" sz="quarter" idx="5"/>
          </p:nvPr>
        </p:nvSpPr>
        <p:spPr/>
        <p:txBody>
          <a:bodyPr/>
          <a:lstStyle/>
          <a:p>
            <a:fld id="{F66A1678-6BF0-454A-B353-F2194E77FC82}" type="slidenum">
              <a:rPr lang="en-GB" smtClean="0"/>
              <a:t>6</a:t>
            </a:fld>
            <a:endParaRPr lang="en-GB"/>
          </a:p>
        </p:txBody>
      </p:sp>
    </p:spTree>
    <p:extLst>
      <p:ext uri="{BB962C8B-B14F-4D97-AF65-F5344CB8AC3E}">
        <p14:creationId xmlns:p14="http://schemas.microsoft.com/office/powerpoint/2010/main" val="966492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3/5/2020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46346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3/5/2020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35133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3/5/2020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9051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3/5/2020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12391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3/5/2020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20068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3/5/2020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26640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3/5/2020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9330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3/5/2020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13411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3/5/2020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56267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3/5/2020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50717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3/5/2020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962585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3/5/2020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393448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3/5/2020</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45222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3/5/2020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067096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3/5/2020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352772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3/5/2020</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390456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3/5/2020</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53797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04E684-10F4-4CC3-A0B9-F03AA7BE37CF}" type="datetimeFigureOut">
              <a:rPr lang="en-US" smtClean="0"/>
              <a:t>3/5/2020</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602131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t>3/5/2020</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904353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3/5/2020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258364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3/5/2020</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975342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3/5/2020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26176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3/5/2020</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1845F5A-061D-4825-9AE9-D7794091C6CF}"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355258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3/5/2020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723367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3/5/2020</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1845F5A-061D-4825-9AE9-D7794091C6CF}"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658364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3/5/2020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734952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3/5/2020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196620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3/5/2020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97441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3/5/2020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86203029"/>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73" r:id="rId6"/>
    <p:sldLayoutId id="2147483768" r:id="rId7"/>
    <p:sldLayoutId id="2147483769" r:id="rId8"/>
    <p:sldLayoutId id="2147483770" r:id="rId9"/>
    <p:sldLayoutId id="2147483771" r:id="rId10"/>
    <p:sldLayoutId id="2147483772" r:id="rId11"/>
    <p:sldLayoutId id="2147483774"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C04E684-10F4-4CC3-A0B9-F03AA7BE37CF}" type="datetimeFigureOut">
              <a:rPr lang="en-US" smtClean="0"/>
              <a:t>3/5/2020</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370623019"/>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 id="2147483852" r:id="rId13"/>
    <p:sldLayoutId id="2147483853" r:id="rId14"/>
    <p:sldLayoutId id="2147483854" r:id="rId15"/>
    <p:sldLayoutId id="214748385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F0DAD77-E8A8-4491-B588-6DCC7D731A35}"/>
              </a:ext>
            </a:extLst>
          </p:cNvPr>
          <p:cNvSpPr>
            <a:spLocks noGrp="1"/>
          </p:cNvSpPr>
          <p:nvPr>
            <p:ph type="ctrTitle"/>
          </p:nvPr>
        </p:nvSpPr>
        <p:spPr>
          <a:xfrm>
            <a:off x="540279" y="967417"/>
            <a:ext cx="3778870" cy="3943250"/>
          </a:xfrm>
        </p:spPr>
        <p:txBody>
          <a:bodyPr>
            <a:normAutofit/>
          </a:bodyPr>
          <a:lstStyle/>
          <a:p>
            <a:pPr>
              <a:lnSpc>
                <a:spcPct val="90000"/>
              </a:lnSpc>
            </a:pPr>
            <a:r>
              <a:rPr lang="en-GB" sz="3400" b="1" i="0" dirty="0">
                <a:solidFill>
                  <a:srgbClr val="FEFFFF"/>
                </a:solidFill>
                <a:latin typeface="Abadi Extra Light" panose="020B0604020202020204" pitchFamily="34" charset="0"/>
              </a:rPr>
              <a:t>Re-reading the Jewish female purity laws from a feminist perspective: Empowering or Imposing </a:t>
            </a:r>
            <a:br>
              <a:rPr lang="en-GB" sz="3400" dirty="0">
                <a:solidFill>
                  <a:srgbClr val="FEFFFF"/>
                </a:solidFill>
                <a:latin typeface="Abadi Extra Light" panose="020B0604020202020204" pitchFamily="34" charset="0"/>
              </a:rPr>
            </a:br>
            <a:endParaRPr lang="en-GB" sz="3400" dirty="0">
              <a:solidFill>
                <a:srgbClr val="FEFFFF"/>
              </a:solidFill>
              <a:latin typeface="Abadi Extra Light" panose="020B0604020202020204" pitchFamily="34" charset="0"/>
            </a:endParaRPr>
          </a:p>
        </p:txBody>
      </p:sp>
      <p:sp>
        <p:nvSpPr>
          <p:cNvPr id="36"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60DB6EF2-0C80-4C48-BF76-6D8F114AD192}"/>
              </a:ext>
            </a:extLst>
          </p:cNvPr>
          <p:cNvSpPr>
            <a:spLocks noGrp="1"/>
          </p:cNvSpPr>
          <p:nvPr>
            <p:ph type="subTitle" idx="1"/>
          </p:nvPr>
        </p:nvSpPr>
        <p:spPr>
          <a:xfrm>
            <a:off x="540279" y="5189400"/>
            <a:ext cx="3778870" cy="544260"/>
          </a:xfrm>
        </p:spPr>
        <p:txBody>
          <a:bodyPr anchor="ctr">
            <a:normAutofit/>
          </a:bodyPr>
          <a:lstStyle/>
          <a:p>
            <a:endParaRPr lang="en-GB" sz="1600" dirty="0">
              <a:solidFill>
                <a:srgbClr val="FEFFFF"/>
              </a:solidFill>
            </a:endParaRPr>
          </a:p>
        </p:txBody>
      </p:sp>
      <p:pic>
        <p:nvPicPr>
          <p:cNvPr id="27" name="Picture 26" descr="A screen shot of a person&#10;&#10;Description automatically generated">
            <a:extLst>
              <a:ext uri="{FF2B5EF4-FFF2-40B4-BE49-F238E27FC236}">
                <a16:creationId xmlns:a16="http://schemas.microsoft.com/office/drawing/2014/main" id="{72FB8903-8720-4224-9006-1EEDBE59DBE6}"/>
              </a:ext>
            </a:extLst>
          </p:cNvPr>
          <p:cNvPicPr/>
          <p:nvPr/>
        </p:nvPicPr>
        <p:blipFill rotWithShape="1">
          <a:blip r:embed="rId2"/>
          <a:srcRect l="20774" t="17440" r="20396" b="13398"/>
          <a:stretch/>
        </p:blipFill>
        <p:spPr bwMode="auto">
          <a:xfrm>
            <a:off x="5587994" y="1567651"/>
            <a:ext cx="5640502" cy="373000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41138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5262B-A6DA-4082-BEBA-DF7224753308}"/>
              </a:ext>
            </a:extLst>
          </p:cNvPr>
          <p:cNvSpPr>
            <a:spLocks noGrp="1"/>
          </p:cNvSpPr>
          <p:nvPr>
            <p:ph type="title"/>
          </p:nvPr>
        </p:nvSpPr>
        <p:spPr>
          <a:xfrm>
            <a:off x="252765" y="0"/>
            <a:ext cx="4137059" cy="1280890"/>
          </a:xfrm>
        </p:spPr>
        <p:txBody>
          <a:bodyPr vert="horz" lIns="91440" tIns="45720" rIns="91440" bIns="45720" rtlCol="0" anchor="t">
            <a:normAutofit/>
          </a:bodyPr>
          <a:lstStyle/>
          <a:p>
            <a:r>
              <a:rPr lang="en-US" sz="3200" b="1" i="0" dirty="0"/>
              <a:t>Introduction</a:t>
            </a:r>
          </a:p>
        </p:txBody>
      </p:sp>
      <p:sp>
        <p:nvSpPr>
          <p:cNvPr id="4" name="TextBox 3">
            <a:extLst>
              <a:ext uri="{FF2B5EF4-FFF2-40B4-BE49-F238E27FC236}">
                <a16:creationId xmlns:a16="http://schemas.microsoft.com/office/drawing/2014/main" id="{F3D7D125-66F5-41DD-9ABD-E10205D4D6C3}"/>
              </a:ext>
            </a:extLst>
          </p:cNvPr>
          <p:cNvSpPr txBox="1"/>
          <p:nvPr/>
        </p:nvSpPr>
        <p:spPr>
          <a:xfrm>
            <a:off x="1131313" y="1062476"/>
            <a:ext cx="5584874" cy="3777622"/>
          </a:xfrm>
          <a:prstGeom prst="rect">
            <a:avLst/>
          </a:prstGeom>
        </p:spPr>
        <p:txBody>
          <a:bodyPr vert="horz" lIns="91440" tIns="45720" rIns="91440" bIns="45720" rtlCol="0">
            <a:noAutofit/>
          </a:bodyPr>
          <a:lstStyle/>
          <a:p>
            <a:pPr marL="285750" indent="-285750">
              <a:spcBef>
                <a:spcPts val="1000"/>
              </a:spcBef>
              <a:buClr>
                <a:schemeClr val="accent1"/>
              </a:buClr>
              <a:buFont typeface="Wingdings 3" charset="2"/>
              <a:buChar char=""/>
            </a:pPr>
            <a:r>
              <a:rPr lang="en-US" sz="2400" dirty="0"/>
              <a:t>Looking into female purity laws, as from a first impression, they can come across as being negative towards women </a:t>
            </a:r>
          </a:p>
          <a:p>
            <a:pPr marL="285750" indent="-285750">
              <a:spcBef>
                <a:spcPts val="1000"/>
              </a:spcBef>
              <a:buClr>
                <a:schemeClr val="accent1"/>
              </a:buClr>
              <a:buFont typeface="Wingdings 3" charset="2"/>
              <a:buChar char=""/>
            </a:pPr>
            <a:r>
              <a:rPr lang="en-US" sz="2400" dirty="0"/>
              <a:t>Exploring the ancient's texts to provide a background to where the laws originate </a:t>
            </a:r>
          </a:p>
          <a:p>
            <a:pPr marL="285750" indent="-285750">
              <a:spcBef>
                <a:spcPts val="1000"/>
              </a:spcBef>
              <a:buClr>
                <a:schemeClr val="accent1"/>
              </a:buClr>
              <a:buFont typeface="Wingdings 3" charset="2"/>
              <a:buChar char=""/>
            </a:pPr>
            <a:r>
              <a:rPr lang="en-US" sz="2400" dirty="0"/>
              <a:t>Look at how the purity laws are used in orthodox communities</a:t>
            </a:r>
          </a:p>
          <a:p>
            <a:pPr marL="285750" indent="-285750">
              <a:spcBef>
                <a:spcPts val="1000"/>
              </a:spcBef>
              <a:buClr>
                <a:schemeClr val="accent1"/>
              </a:buClr>
              <a:buFont typeface="Wingdings 3" charset="2"/>
              <a:buChar char=""/>
            </a:pPr>
            <a:r>
              <a:rPr lang="en-US" sz="2400" dirty="0"/>
              <a:t>Examine how the purity laws are regarded in the reform communities and how the feminist perspective has influenced Judaism </a:t>
            </a:r>
          </a:p>
        </p:txBody>
      </p:sp>
      <p:pic>
        <p:nvPicPr>
          <p:cNvPr id="4098" name="Picture 2" descr="Image result for Jewish purity laws">
            <a:extLst>
              <a:ext uri="{FF2B5EF4-FFF2-40B4-BE49-F238E27FC236}">
                <a16:creationId xmlns:a16="http://schemas.microsoft.com/office/drawing/2014/main" id="{FE03F718-08A9-4DCF-93A6-B8C6B36531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657" r="23977"/>
          <a:stretch/>
        </p:blipFill>
        <p:spPr bwMode="auto">
          <a:xfrm>
            <a:off x="6716187" y="10"/>
            <a:ext cx="547581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427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75262B-A6DA-4082-BEBA-DF7224753308}"/>
              </a:ext>
            </a:extLst>
          </p:cNvPr>
          <p:cNvSpPr>
            <a:spLocks noGrp="1"/>
          </p:cNvSpPr>
          <p:nvPr>
            <p:ph type="title"/>
          </p:nvPr>
        </p:nvSpPr>
        <p:spPr>
          <a:xfrm>
            <a:off x="350384" y="10133"/>
            <a:ext cx="3650279" cy="1259894"/>
          </a:xfrm>
        </p:spPr>
        <p:txBody>
          <a:bodyPr vert="horz" lIns="91440" tIns="45720" rIns="91440" bIns="45720" rtlCol="0" anchor="t">
            <a:normAutofit/>
          </a:bodyPr>
          <a:lstStyle/>
          <a:p>
            <a:r>
              <a:rPr lang="en-US" b="1" i="0" dirty="0"/>
              <a:t>Ancient texts </a:t>
            </a:r>
          </a:p>
        </p:txBody>
      </p:sp>
      <p:sp>
        <p:nvSpPr>
          <p:cNvPr id="193" name="Rectangle 192">
            <a:extLst>
              <a:ext uri="{FF2B5EF4-FFF2-40B4-BE49-F238E27FC236}">
                <a16:creationId xmlns:a16="http://schemas.microsoft.com/office/drawing/2014/main" id="{94543A62-A2AB-454A-878E-D3D9190D5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7BC5CB35-93B0-4AB0-8242-40B394876E38}"/>
              </a:ext>
            </a:extLst>
          </p:cNvPr>
          <p:cNvSpPr txBox="1"/>
          <p:nvPr/>
        </p:nvSpPr>
        <p:spPr>
          <a:xfrm>
            <a:off x="350385" y="726593"/>
            <a:ext cx="4269158" cy="3759253"/>
          </a:xfrm>
          <a:prstGeom prst="rect">
            <a:avLst/>
          </a:prstGeom>
        </p:spPr>
        <p:txBody>
          <a:bodyPr vert="horz" lIns="91440" tIns="45720" rIns="91440" bIns="45720" rtlCol="0">
            <a:noAutofit/>
          </a:bodyPr>
          <a:lstStyle/>
          <a:p>
            <a:pPr marL="342900" indent="-342900">
              <a:lnSpc>
                <a:spcPct val="90000"/>
              </a:lnSpc>
              <a:spcBef>
                <a:spcPts val="1000"/>
              </a:spcBef>
              <a:buClr>
                <a:schemeClr val="accent1"/>
              </a:buClr>
              <a:buFont typeface="Wingdings 3" charset="2"/>
              <a:buChar char=""/>
            </a:pPr>
            <a:r>
              <a:rPr lang="en-US" sz="2400" dirty="0">
                <a:solidFill>
                  <a:schemeClr val="tx1">
                    <a:lumMod val="75000"/>
                    <a:lumOff val="25000"/>
                  </a:schemeClr>
                </a:solidFill>
              </a:rPr>
              <a:t>Focus on Leviticus as it contains the main sections of purity laws and the consequences of breaking these laws </a:t>
            </a:r>
          </a:p>
          <a:p>
            <a:pPr marL="342900" indent="-342900">
              <a:lnSpc>
                <a:spcPct val="90000"/>
              </a:lnSpc>
              <a:spcBef>
                <a:spcPts val="1000"/>
              </a:spcBef>
              <a:buClr>
                <a:schemeClr val="accent1"/>
              </a:buClr>
              <a:buFont typeface="Wingdings 3" charset="2"/>
              <a:buChar char=""/>
            </a:pPr>
            <a:r>
              <a:rPr lang="en-US" sz="2400" dirty="0">
                <a:solidFill>
                  <a:schemeClr val="tx1">
                    <a:lumMod val="75000"/>
                    <a:lumOff val="25000"/>
                  </a:schemeClr>
                </a:solidFill>
              </a:rPr>
              <a:t>Also look at the laws that are stated in the Mishna and the Talmud, as these texts provide commentary on the laws </a:t>
            </a:r>
          </a:p>
          <a:p>
            <a:pPr marL="342900" indent="-342900">
              <a:lnSpc>
                <a:spcPct val="90000"/>
              </a:lnSpc>
              <a:spcBef>
                <a:spcPts val="1000"/>
              </a:spcBef>
              <a:buClr>
                <a:schemeClr val="accent1"/>
              </a:buClr>
              <a:buFont typeface="Wingdings 3" charset="2"/>
              <a:buChar char=""/>
            </a:pPr>
            <a:r>
              <a:rPr lang="en-US" sz="2400" dirty="0">
                <a:solidFill>
                  <a:schemeClr val="tx1">
                    <a:lumMod val="75000"/>
                    <a:lumOff val="25000"/>
                  </a:schemeClr>
                </a:solidFill>
              </a:rPr>
              <a:t>Looking into these texts provides an essential background to the following chapters, for both me and the reader.</a:t>
            </a:r>
          </a:p>
          <a:p>
            <a:pPr marL="285750" indent="-285750">
              <a:lnSpc>
                <a:spcPct val="90000"/>
              </a:lnSpc>
              <a:spcBef>
                <a:spcPts val="1000"/>
              </a:spcBef>
              <a:buClr>
                <a:schemeClr val="accent1"/>
              </a:buClr>
              <a:buFont typeface="Wingdings 3" charset="2"/>
              <a:buChar char=""/>
            </a:pPr>
            <a:endParaRPr lang="en-US" sz="2400" dirty="0">
              <a:solidFill>
                <a:schemeClr val="tx1">
                  <a:lumMod val="75000"/>
                  <a:lumOff val="25000"/>
                </a:schemeClr>
              </a:solidFill>
            </a:endParaRPr>
          </a:p>
        </p:txBody>
      </p:sp>
      <p:pic>
        <p:nvPicPr>
          <p:cNvPr id="1026" name="Picture 2" descr="Image result for Jewish biblical texts">
            <a:extLst>
              <a:ext uri="{FF2B5EF4-FFF2-40B4-BE49-F238E27FC236}">
                <a16:creationId xmlns:a16="http://schemas.microsoft.com/office/drawing/2014/main" id="{3332C23D-F518-413F-8B1B-84FBF43102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371" r="26044" b="-1"/>
          <a:stretch/>
        </p:blipFill>
        <p:spPr bwMode="auto">
          <a:xfrm>
            <a:off x="4619543" y="640080"/>
            <a:ext cx="6953577" cy="5252773"/>
          </a:xfrm>
          <a:prstGeom prst="rect">
            <a:avLst/>
          </a:prstGeom>
          <a:noFill/>
          <a:extLst>
            <a:ext uri="{909E8E84-426E-40DD-AFC4-6F175D3DCCD1}">
              <a14:hiddenFill xmlns:a14="http://schemas.microsoft.com/office/drawing/2010/main">
                <a:solidFill>
                  <a:srgbClr val="FFFFFF"/>
                </a:solidFill>
              </a14:hiddenFill>
            </a:ext>
          </a:extLst>
        </p:spPr>
      </p:pic>
      <p:sp>
        <p:nvSpPr>
          <p:cNvPr id="194" name="Freeform 11">
            <a:extLst>
              <a:ext uri="{FF2B5EF4-FFF2-40B4-BE49-F238E27FC236}">
                <a16:creationId xmlns:a16="http://schemas.microsoft.com/office/drawing/2014/main" id="{50553464-41F1-4160-9D02-7C5EC7013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615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75262B-A6DA-4082-BEBA-DF7224753308}"/>
              </a:ext>
            </a:extLst>
          </p:cNvPr>
          <p:cNvSpPr>
            <a:spLocks noGrp="1"/>
          </p:cNvSpPr>
          <p:nvPr>
            <p:ph type="title"/>
          </p:nvPr>
        </p:nvSpPr>
        <p:spPr>
          <a:xfrm>
            <a:off x="91440" y="4748"/>
            <a:ext cx="5122652" cy="838516"/>
          </a:xfrm>
        </p:spPr>
        <p:txBody>
          <a:bodyPr vert="horz" lIns="91440" tIns="45720" rIns="91440" bIns="45720" rtlCol="0" anchor="t">
            <a:normAutofit/>
          </a:bodyPr>
          <a:lstStyle/>
          <a:p>
            <a:r>
              <a:rPr lang="en-US" b="1" i="0" dirty="0"/>
              <a:t>Orthodox Judaism  </a:t>
            </a:r>
          </a:p>
        </p:txBody>
      </p:sp>
      <p:sp>
        <p:nvSpPr>
          <p:cNvPr id="137" name="Rectangle 136">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7BC5CB35-93B0-4AB0-8242-40B394876E38}"/>
              </a:ext>
            </a:extLst>
          </p:cNvPr>
          <p:cNvSpPr txBox="1"/>
          <p:nvPr/>
        </p:nvSpPr>
        <p:spPr>
          <a:xfrm>
            <a:off x="648456" y="586154"/>
            <a:ext cx="5443459" cy="4576689"/>
          </a:xfrm>
          <a:prstGeom prst="rect">
            <a:avLst/>
          </a:prstGeom>
        </p:spPr>
        <p:txBody>
          <a:bodyPr vert="horz" lIns="91440" tIns="45720" rIns="91440" bIns="45720" rtlCol="0">
            <a:noAutofit/>
          </a:bodyPr>
          <a:lstStyle/>
          <a:p>
            <a:pPr marL="285750" indent="-285750">
              <a:lnSpc>
                <a:spcPct val="90000"/>
              </a:lnSpc>
              <a:spcBef>
                <a:spcPts val="1000"/>
              </a:spcBef>
              <a:buClr>
                <a:schemeClr val="accent1"/>
              </a:buClr>
              <a:buFont typeface="Wingdings 3" charset="2"/>
              <a:buChar char=""/>
            </a:pPr>
            <a:r>
              <a:rPr lang="en-US" sz="2400" dirty="0">
                <a:solidFill>
                  <a:schemeClr val="tx1">
                    <a:lumMod val="75000"/>
                    <a:lumOff val="25000"/>
                  </a:schemeClr>
                </a:solidFill>
              </a:rPr>
              <a:t>This section focuses on how Orthodox Jewish women practice and view the Niddah Laws</a:t>
            </a:r>
          </a:p>
          <a:p>
            <a:pPr marL="285750" indent="-285750">
              <a:lnSpc>
                <a:spcPct val="90000"/>
              </a:lnSpc>
              <a:spcBef>
                <a:spcPts val="1000"/>
              </a:spcBef>
              <a:buClr>
                <a:schemeClr val="accent1"/>
              </a:buClr>
              <a:buFont typeface="Wingdings 3" charset="2"/>
              <a:buChar char=""/>
            </a:pPr>
            <a:r>
              <a:rPr lang="en-US" sz="2400" dirty="0">
                <a:solidFill>
                  <a:schemeClr val="tx1">
                    <a:lumMod val="75000"/>
                    <a:lumOff val="25000"/>
                  </a:schemeClr>
                </a:solidFill>
              </a:rPr>
              <a:t>The chapter specially looks at the Mikvah, menstruation, contraception and abortion</a:t>
            </a:r>
          </a:p>
          <a:p>
            <a:pPr marL="285750" indent="-285750">
              <a:lnSpc>
                <a:spcPct val="90000"/>
              </a:lnSpc>
              <a:spcBef>
                <a:spcPts val="1000"/>
              </a:spcBef>
              <a:buClr>
                <a:schemeClr val="accent1"/>
              </a:buClr>
              <a:buFont typeface="Wingdings 3" charset="2"/>
              <a:buChar char=""/>
            </a:pPr>
            <a:r>
              <a:rPr lang="en-US" sz="2400" dirty="0">
                <a:solidFill>
                  <a:schemeClr val="tx1">
                    <a:lumMod val="75000"/>
                    <a:lumOff val="25000"/>
                  </a:schemeClr>
                </a:solidFill>
              </a:rPr>
              <a:t>A particularly good source was a set of interviews conducted with Orthodox American women </a:t>
            </a:r>
          </a:p>
          <a:p>
            <a:pPr marL="285750" indent="-285750">
              <a:lnSpc>
                <a:spcPct val="90000"/>
              </a:lnSpc>
              <a:spcBef>
                <a:spcPts val="1000"/>
              </a:spcBef>
              <a:buClr>
                <a:schemeClr val="accent1"/>
              </a:buClr>
              <a:buFont typeface="Wingdings 3" charset="2"/>
              <a:buChar char=""/>
            </a:pPr>
            <a:r>
              <a:rPr lang="en-US" sz="2400" dirty="0">
                <a:solidFill>
                  <a:schemeClr val="tx1">
                    <a:lumMod val="75000"/>
                    <a:lumOff val="25000"/>
                  </a:schemeClr>
                </a:solidFill>
              </a:rPr>
              <a:t>My expectations for this chapter were that the majority of women would feel restricted and belittled by the Niddah laws, however, this was not the case</a:t>
            </a:r>
          </a:p>
        </p:txBody>
      </p:sp>
      <p:pic>
        <p:nvPicPr>
          <p:cNvPr id="2050" name="Picture 2" descr="Image result for orthodox jewish women mentration">
            <a:extLst>
              <a:ext uri="{FF2B5EF4-FFF2-40B4-BE49-F238E27FC236}">
                <a16:creationId xmlns:a16="http://schemas.microsoft.com/office/drawing/2014/main" id="{8EA23408-302E-4D81-89CD-7AA87B2C72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00" r="16091"/>
          <a:stretch/>
        </p:blipFill>
        <p:spPr bwMode="auto">
          <a:xfrm>
            <a:off x="6091916" y="843264"/>
            <a:ext cx="5451627" cy="4851431"/>
          </a:xfrm>
          <a:prstGeom prst="rect">
            <a:avLst/>
          </a:prstGeom>
          <a:noFill/>
          <a:extLst>
            <a:ext uri="{909E8E84-426E-40DD-AFC4-6F175D3DCCD1}">
              <a14:hiddenFill xmlns:a14="http://schemas.microsoft.com/office/drawing/2010/main">
                <a:solidFill>
                  <a:srgbClr val="FFFFFF"/>
                </a:solidFill>
              </a14:hiddenFill>
            </a:ext>
          </a:extLst>
        </p:spPr>
      </p:pic>
      <p:sp>
        <p:nvSpPr>
          <p:cNvPr id="139"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8663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75262B-A6DA-4082-BEBA-DF7224753308}"/>
              </a:ext>
            </a:extLst>
          </p:cNvPr>
          <p:cNvSpPr>
            <a:spLocks noGrp="1"/>
          </p:cNvSpPr>
          <p:nvPr>
            <p:ph type="title"/>
          </p:nvPr>
        </p:nvSpPr>
        <p:spPr>
          <a:xfrm>
            <a:off x="182880" y="4748"/>
            <a:ext cx="5122652" cy="1259894"/>
          </a:xfrm>
        </p:spPr>
        <p:txBody>
          <a:bodyPr vert="horz" lIns="91440" tIns="45720" rIns="91440" bIns="45720" rtlCol="0" anchor="t">
            <a:normAutofit/>
          </a:bodyPr>
          <a:lstStyle/>
          <a:p>
            <a:r>
              <a:rPr lang="en-US" b="1" i="0" dirty="0"/>
              <a:t>Reform Judaism  </a:t>
            </a:r>
          </a:p>
        </p:txBody>
      </p:sp>
      <p:sp>
        <p:nvSpPr>
          <p:cNvPr id="137" name="Rectangle 136">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7BC5CB35-93B0-4AB0-8242-40B394876E38}"/>
              </a:ext>
            </a:extLst>
          </p:cNvPr>
          <p:cNvSpPr txBox="1"/>
          <p:nvPr/>
        </p:nvSpPr>
        <p:spPr>
          <a:xfrm>
            <a:off x="320807" y="930995"/>
            <a:ext cx="5122652" cy="3759253"/>
          </a:xfrm>
          <a:prstGeom prst="rect">
            <a:avLst/>
          </a:prstGeom>
        </p:spPr>
        <p:txBody>
          <a:bodyPr vert="horz" lIns="91440" tIns="45720" rIns="91440" bIns="45720" rtlCol="0">
            <a:noAutofit/>
          </a:bodyPr>
          <a:lstStyle/>
          <a:p>
            <a:pPr marL="285750" indent="-285750">
              <a:spcBef>
                <a:spcPts val="1000"/>
              </a:spcBef>
              <a:buClr>
                <a:schemeClr val="accent1"/>
              </a:buClr>
              <a:buFont typeface="Wingdings 3" charset="2"/>
              <a:buChar char=""/>
            </a:pPr>
            <a:r>
              <a:rPr lang="en-US" sz="2400" dirty="0">
                <a:solidFill>
                  <a:schemeClr val="tx1">
                    <a:lumMod val="75000"/>
                    <a:lumOff val="25000"/>
                  </a:schemeClr>
                </a:solidFill>
              </a:rPr>
              <a:t>In this section, the focus will be on Reform Jewish women, who no longer practice the Niddah laws</a:t>
            </a:r>
          </a:p>
          <a:p>
            <a:pPr marL="285750" indent="-285750">
              <a:spcBef>
                <a:spcPts val="1000"/>
              </a:spcBef>
              <a:buClr>
                <a:schemeClr val="accent1"/>
              </a:buClr>
              <a:buFont typeface="Wingdings 3" charset="2"/>
              <a:buChar char=""/>
            </a:pPr>
            <a:r>
              <a:rPr lang="en-US" sz="2400" dirty="0">
                <a:solidFill>
                  <a:schemeClr val="tx1">
                    <a:lumMod val="75000"/>
                    <a:lumOff val="25000"/>
                  </a:schemeClr>
                </a:solidFill>
              </a:rPr>
              <a:t>Feminist perspectives will also play a role in this section, as they have had a large impact on Reform Judaism </a:t>
            </a:r>
          </a:p>
          <a:p>
            <a:pPr marL="285750" indent="-285750">
              <a:spcBef>
                <a:spcPts val="1000"/>
              </a:spcBef>
              <a:buClr>
                <a:schemeClr val="accent1"/>
              </a:buClr>
              <a:buFont typeface="Wingdings 3" charset="2"/>
              <a:buChar char=""/>
            </a:pPr>
            <a:r>
              <a:rPr lang="en-US" sz="2400" dirty="0">
                <a:solidFill>
                  <a:schemeClr val="tx1">
                    <a:lumMod val="75000"/>
                    <a:lumOff val="25000"/>
                  </a:schemeClr>
                </a:solidFill>
              </a:rPr>
              <a:t>Look into how the change of practices have impacted on how women feel in their role in Judaism </a:t>
            </a:r>
          </a:p>
        </p:txBody>
      </p:sp>
      <p:pic>
        <p:nvPicPr>
          <p:cNvPr id="3074" name="Picture 2" descr="Image result for reform jewish women">
            <a:extLst>
              <a:ext uri="{FF2B5EF4-FFF2-40B4-BE49-F238E27FC236}">
                <a16:creationId xmlns:a16="http://schemas.microsoft.com/office/drawing/2014/main" id="{14ADFAEC-10C2-4439-B686-64293D27F2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571"/>
          <a:stretch/>
        </p:blipFill>
        <p:spPr bwMode="auto">
          <a:xfrm>
            <a:off x="6091916" y="802042"/>
            <a:ext cx="5451627" cy="4933874"/>
          </a:xfrm>
          <a:prstGeom prst="rect">
            <a:avLst/>
          </a:prstGeom>
          <a:noFill/>
          <a:extLst>
            <a:ext uri="{909E8E84-426E-40DD-AFC4-6F175D3DCCD1}">
              <a14:hiddenFill xmlns:a14="http://schemas.microsoft.com/office/drawing/2010/main">
                <a:solidFill>
                  <a:srgbClr val="FFFFFF"/>
                </a:solidFill>
              </a14:hiddenFill>
            </a:ext>
          </a:extLst>
        </p:spPr>
      </p:pic>
      <p:sp>
        <p:nvSpPr>
          <p:cNvPr id="139"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2323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75262B-A6DA-4082-BEBA-DF7224753308}"/>
              </a:ext>
            </a:extLst>
          </p:cNvPr>
          <p:cNvSpPr>
            <a:spLocks noGrp="1"/>
          </p:cNvSpPr>
          <p:nvPr>
            <p:ph type="title"/>
          </p:nvPr>
        </p:nvSpPr>
        <p:spPr>
          <a:xfrm>
            <a:off x="182880" y="-2594"/>
            <a:ext cx="5122652" cy="1259894"/>
          </a:xfrm>
        </p:spPr>
        <p:txBody>
          <a:bodyPr vert="horz" lIns="91440" tIns="45720" rIns="91440" bIns="45720" rtlCol="0" anchor="t">
            <a:normAutofit/>
          </a:bodyPr>
          <a:lstStyle/>
          <a:p>
            <a:r>
              <a:rPr lang="en-US" b="1" i="0" dirty="0"/>
              <a:t>Conclusion and Reflection </a:t>
            </a:r>
          </a:p>
        </p:txBody>
      </p:sp>
      <p:sp>
        <p:nvSpPr>
          <p:cNvPr id="73" name="Rectangle 72">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7BC5CB35-93B0-4AB0-8242-40B394876E38}"/>
              </a:ext>
            </a:extLst>
          </p:cNvPr>
          <p:cNvSpPr txBox="1"/>
          <p:nvPr/>
        </p:nvSpPr>
        <p:spPr>
          <a:xfrm>
            <a:off x="568530" y="1150592"/>
            <a:ext cx="5641769" cy="3759253"/>
          </a:xfrm>
          <a:prstGeom prst="rect">
            <a:avLst/>
          </a:prstGeom>
        </p:spPr>
        <p:txBody>
          <a:bodyPr vert="horz" lIns="91440" tIns="45720" rIns="91440" bIns="45720" rtlCol="0">
            <a:noAutofit/>
          </a:bodyPr>
          <a:lstStyle/>
          <a:p>
            <a:pPr marL="285750" indent="-285750">
              <a:spcBef>
                <a:spcPts val="1000"/>
              </a:spcBef>
              <a:buClr>
                <a:schemeClr val="accent1"/>
              </a:buClr>
              <a:buFont typeface="Wingdings 3" charset="2"/>
              <a:buChar char=""/>
            </a:pPr>
            <a:r>
              <a:rPr lang="en-US" sz="2400" dirty="0">
                <a:solidFill>
                  <a:schemeClr val="tx1">
                    <a:lumMod val="75000"/>
                    <a:lumOff val="25000"/>
                  </a:schemeClr>
                </a:solidFill>
              </a:rPr>
              <a:t>So far, I have thoroughly  enjoyed writing this dissertation, as I believe I choose a good topic for me to have continued interest in. </a:t>
            </a:r>
          </a:p>
          <a:p>
            <a:pPr marL="285750" indent="-285750">
              <a:spcBef>
                <a:spcPts val="1000"/>
              </a:spcBef>
              <a:buClr>
                <a:schemeClr val="accent1"/>
              </a:buClr>
              <a:buFont typeface="Wingdings 3" charset="2"/>
              <a:buChar char=""/>
            </a:pPr>
            <a:r>
              <a:rPr lang="en-US" sz="2400" dirty="0">
                <a:solidFill>
                  <a:schemeClr val="tx1">
                    <a:lumMod val="75000"/>
                    <a:lumOff val="25000"/>
                  </a:schemeClr>
                </a:solidFill>
              </a:rPr>
              <a:t>While going back over what I have written while making this presentation, I found that there is not enough from the feminist perspective </a:t>
            </a:r>
          </a:p>
          <a:p>
            <a:pPr marL="285750" indent="-285750">
              <a:spcBef>
                <a:spcPts val="1000"/>
              </a:spcBef>
              <a:buClr>
                <a:schemeClr val="accent1"/>
              </a:buClr>
              <a:buFont typeface="Wingdings 3" charset="2"/>
              <a:buChar char=""/>
            </a:pPr>
            <a:r>
              <a:rPr lang="en-US" sz="2400" dirty="0">
                <a:solidFill>
                  <a:schemeClr val="tx1">
                    <a:lumMod val="75000"/>
                    <a:lumOff val="25000"/>
                  </a:schemeClr>
                </a:solidFill>
              </a:rPr>
              <a:t>Negative experiences should not reflect everyone’s experience</a:t>
            </a:r>
          </a:p>
        </p:txBody>
      </p:sp>
      <p:pic>
        <p:nvPicPr>
          <p:cNvPr id="6146" name="Picture 2" descr="Image result for feminism jeish">
            <a:extLst>
              <a:ext uri="{FF2B5EF4-FFF2-40B4-BE49-F238E27FC236}">
                <a16:creationId xmlns:a16="http://schemas.microsoft.com/office/drawing/2014/main" id="{347DA93C-C100-49C9-BBCE-D3BE6E7338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10466" y="645106"/>
            <a:ext cx="4014526" cy="5247747"/>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4532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5262B-A6DA-4082-BEBA-DF7224753308}"/>
              </a:ext>
            </a:extLst>
          </p:cNvPr>
          <p:cNvSpPr>
            <a:spLocks noGrp="1"/>
          </p:cNvSpPr>
          <p:nvPr>
            <p:ph type="title"/>
          </p:nvPr>
        </p:nvSpPr>
        <p:spPr>
          <a:xfrm>
            <a:off x="189346" y="0"/>
            <a:ext cx="9109362" cy="884305"/>
          </a:xfrm>
        </p:spPr>
        <p:txBody>
          <a:bodyPr vert="horz" lIns="91440" tIns="45720" rIns="91440" bIns="45720" rtlCol="0" anchor="b">
            <a:normAutofit fontScale="90000"/>
          </a:bodyPr>
          <a:lstStyle/>
          <a:p>
            <a:r>
              <a:rPr lang="en-US" sz="6000" b="1" dirty="0">
                <a:latin typeface="Abadi Extra Light" panose="020B0204020104020204" pitchFamily="34" charset="0"/>
              </a:rPr>
              <a:t>Bibliography </a:t>
            </a:r>
            <a:endParaRPr lang="en-US" sz="6000" b="1" i="0" dirty="0">
              <a:latin typeface="Abadi Extra Light" panose="020B0204020104020204" pitchFamily="34" charset="0"/>
            </a:endParaRPr>
          </a:p>
        </p:txBody>
      </p:sp>
      <p:sp>
        <p:nvSpPr>
          <p:cNvPr id="4" name="TextBox 3">
            <a:extLst>
              <a:ext uri="{FF2B5EF4-FFF2-40B4-BE49-F238E27FC236}">
                <a16:creationId xmlns:a16="http://schemas.microsoft.com/office/drawing/2014/main" id="{7BC5CB35-93B0-4AB0-8242-40B394876E38}"/>
              </a:ext>
            </a:extLst>
          </p:cNvPr>
          <p:cNvSpPr txBox="1"/>
          <p:nvPr/>
        </p:nvSpPr>
        <p:spPr>
          <a:xfrm>
            <a:off x="1872815" y="856357"/>
            <a:ext cx="8446370" cy="6001643"/>
          </a:xfrm>
          <a:prstGeom prst="rect">
            <a:avLst/>
          </a:prstGeom>
          <a:noFill/>
          <a:ln>
            <a:solidFill>
              <a:schemeClr val="accent1"/>
            </a:solidFill>
          </a:ln>
        </p:spPr>
        <p:txBody>
          <a:bodyPr wrap="square" rtlCol="0">
            <a:spAutoFit/>
          </a:bodyPr>
          <a:lstStyle/>
          <a:p>
            <a:pPr marL="342900" indent="-342900">
              <a:buAutoNum type="arabicPeriod"/>
            </a:pPr>
            <a:r>
              <a:rPr lang="en-GB" sz="1600" dirty="0"/>
              <a:t>Beth S Wenger. Women and American Judaism : Historical Perspectives. edited by Pamela Susan and Jonathan D Sarna, Hanover And London, University Press Of New England, 2001, p. 210.</a:t>
            </a:r>
          </a:p>
          <a:p>
            <a:pPr marL="342900" indent="-342900">
              <a:buAutoNum type="arabicPeriod"/>
            </a:pPr>
            <a:r>
              <a:rPr lang="en-GB" sz="1600" dirty="0"/>
              <a:t>Carpenter, Karen, and Dana Evan Kaplan. 2015. “Non-Marital Sex in Reform Judaism: Reconciling Theory with Reality,” Sexuality &amp; Culture, 19.4: 916–27 &lt;https://doi.org/10.1007/s12119-015-9294-1&gt;</a:t>
            </a:r>
          </a:p>
          <a:p>
            <a:pPr marL="342900" indent="-342900">
              <a:buAutoNum type="arabicPeriod"/>
            </a:pPr>
            <a:r>
              <a:rPr lang="en-GB" sz="1600" dirty="0"/>
              <a:t>Dix, Martin. 2017. “Reform Judaism - Reform Judaism in 1000 Words: Gender,” Reform Judaism &lt;https://www.reformjudaism.org.uk/reform-judaism-1000-words-gender/&gt; [accessed 9 March 2020]</a:t>
            </a:r>
          </a:p>
          <a:p>
            <a:pPr marL="342900" indent="-342900">
              <a:buAutoNum type="arabicPeriod"/>
            </a:pPr>
            <a:r>
              <a:rPr lang="en-GB" sz="1600" dirty="0"/>
              <a:t>Hartman, Tova, and Naomi Marmon. 2004. “Lived Regulations, Systemic Attributions: Menstrual Separation and Ritual Immersion in the Experience of Orthodox Jewish Women,” Gender &amp; Society, 18.3: 389–408 &lt;https://doi.org/10.1177/0891243204264810&gt;</a:t>
            </a:r>
          </a:p>
          <a:p>
            <a:pPr marL="342900" indent="-342900">
              <a:buAutoNum type="arabicPeriod"/>
            </a:pPr>
            <a:r>
              <a:rPr lang="en-GB" sz="1600" dirty="0"/>
              <a:t>Mishna text photo - https://i0.wp.com/hebrew.learnoutlive.com/wp-content/uploads/2013/05/hebrew-bible-scroll.jpg?fit=947%2C411&amp;ssl=1</a:t>
            </a:r>
          </a:p>
          <a:p>
            <a:pPr marL="342900" indent="-342900">
              <a:buAutoNum type="arabicPeriod"/>
            </a:pPr>
            <a:r>
              <a:rPr lang="en-GB" sz="1600" dirty="0"/>
              <a:t>Orthodox picture - https://images.haarets.co.il/image/fetch/w_1515,h_874,x_0,y_131,c_crop,g_north_west/w_609,h_343,q_auto,c_fill,f_auto/fl_any_format.preserve_transparency.progressive:none/https://www.haaretz.co.il/polopoly_fs/1.5720286!/image/1018316866.jpg</a:t>
            </a:r>
          </a:p>
          <a:p>
            <a:pPr marL="342900" indent="-342900">
              <a:buAutoNum type="arabicPeriod"/>
            </a:pPr>
            <a:r>
              <a:rPr lang="en-GB" sz="1600" dirty="0"/>
              <a:t>Reform picture -https://www.myjewishlearning.com/wp-content/uploads/2017/06/4455737965_8a2dfb0653_o-1595x900.jpg</a:t>
            </a:r>
          </a:p>
          <a:p>
            <a:pPr marL="342900" indent="-342900">
              <a:buAutoNum type="arabicPeriod"/>
            </a:pPr>
            <a:endParaRPr lang="en-GB" sz="1600" dirty="0"/>
          </a:p>
          <a:p>
            <a:pPr marL="342900" indent="-342900">
              <a:buAutoNum type="arabicPeriod"/>
            </a:pPr>
            <a:endParaRPr lang="en-GB" sz="1600" dirty="0"/>
          </a:p>
        </p:txBody>
      </p:sp>
    </p:spTree>
    <p:extLst>
      <p:ext uri="{BB962C8B-B14F-4D97-AF65-F5344CB8AC3E}">
        <p14:creationId xmlns:p14="http://schemas.microsoft.com/office/powerpoint/2010/main" val="1957102714"/>
      </p:ext>
    </p:extLst>
  </p:cSld>
  <p:clrMapOvr>
    <a:masterClrMapping/>
  </p:clrMapOvr>
</p:sld>
</file>

<file path=ppt/theme/theme1.xml><?xml version="1.0" encoding="utf-8"?>
<a:theme xmlns:a="http://schemas.openxmlformats.org/drawingml/2006/main" name="BrushVTI">
  <a:themeElements>
    <a:clrScheme name="AnalogousFromDarkSeedLeftStep">
      <a:dk1>
        <a:srgbClr val="000000"/>
      </a:dk1>
      <a:lt1>
        <a:srgbClr val="FFFFFF"/>
      </a:lt1>
      <a:dk2>
        <a:srgbClr val="2D3920"/>
      </a:dk2>
      <a:lt2>
        <a:srgbClr val="E8E2E3"/>
      </a:lt2>
      <a:accent1>
        <a:srgbClr val="2CB4A7"/>
      </a:accent1>
      <a:accent2>
        <a:srgbClr val="20B66A"/>
      </a:accent2>
      <a:accent3>
        <a:srgbClr val="2DB837"/>
      </a:accent3>
      <a:accent4>
        <a:srgbClr val="53B620"/>
      </a:accent4>
      <a:accent5>
        <a:srgbClr val="8CAB2A"/>
      </a:accent5>
      <a:accent6>
        <a:srgbClr val="B99F21"/>
      </a:accent6>
      <a:hlink>
        <a:srgbClr val="658B2E"/>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Wisp">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2861</Words>
  <Application>Microsoft Office PowerPoint</Application>
  <PresentationFormat>Widescreen</PresentationFormat>
  <Paragraphs>57</Paragraphs>
  <Slides>7</Slides>
  <Notes>5</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7</vt:i4>
      </vt:variant>
    </vt:vector>
  </HeadingPairs>
  <TitlesOfParts>
    <vt:vector size="16" baseType="lpstr">
      <vt:lpstr>Abadi Extra Light</vt:lpstr>
      <vt:lpstr>Arial</vt:lpstr>
      <vt:lpstr>Calibri</vt:lpstr>
      <vt:lpstr>Century Gothic</vt:lpstr>
      <vt:lpstr>Elephant</vt:lpstr>
      <vt:lpstr>Symbol</vt:lpstr>
      <vt:lpstr>Wingdings 3</vt:lpstr>
      <vt:lpstr>BrushVTI</vt:lpstr>
      <vt:lpstr>Wisp</vt:lpstr>
      <vt:lpstr>Re-reading the Jewish female purity laws from a feminist perspective: Empowering or Imposing  </vt:lpstr>
      <vt:lpstr>Introduction</vt:lpstr>
      <vt:lpstr>Ancient texts </vt:lpstr>
      <vt:lpstr>Orthodox Judaism  </vt:lpstr>
      <vt:lpstr>Reform Judaism  </vt:lpstr>
      <vt:lpstr>Conclusion and Reflection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Re-reading the Jewish female purity laws from a feminist perspective: Empowering or Imposing  </dc:title>
  <dc:creator>Emily Howell (1700912)</dc:creator>
  <cp:lastModifiedBy>Emily Howell (1700912)</cp:lastModifiedBy>
  <cp:revision>2</cp:revision>
  <dcterms:created xsi:type="dcterms:W3CDTF">2020-03-11T16:19:31Z</dcterms:created>
  <dcterms:modified xsi:type="dcterms:W3CDTF">2020-03-11T16:39:26Z</dcterms:modified>
</cp:coreProperties>
</file>