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385" r:id="rId3"/>
    <p:sldId id="381" r:id="rId4"/>
    <p:sldId id="389" r:id="rId5"/>
    <p:sldId id="393" r:id="rId6"/>
    <p:sldId id="382" r:id="rId7"/>
    <p:sldId id="384" r:id="rId8"/>
    <p:sldId id="395" r:id="rId9"/>
    <p:sldId id="387" r:id="rId10"/>
    <p:sldId id="394" r:id="rId11"/>
    <p:sldId id="388" r:id="rId12"/>
    <p:sldId id="392" r:id="rId13"/>
    <p:sldId id="390" r:id="rId14"/>
    <p:sldId id="391" r:id="rId15"/>
    <p:sldId id="396" r:id="rId16"/>
    <p:sldId id="397" r:id="rId17"/>
    <p:sldId id="398" r:id="rId18"/>
    <p:sldId id="39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59" d="100"/>
          <a:sy n="59" d="100"/>
        </p:scale>
        <p:origin x="102"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1ED94-3E06-4B7A-BE84-D1E75BA31560}" type="doc">
      <dgm:prSet loTypeId="urn:microsoft.com/office/officeart/2005/8/layout/process1" loCatId="process" qsTypeId="urn:microsoft.com/office/officeart/2005/8/quickstyle/simple1" qsCatId="simple" csTypeId="urn:microsoft.com/office/officeart/2005/8/colors/accent1_2" csCatId="accent1" phldr="1"/>
      <dgm:spPr/>
    </dgm:pt>
    <dgm:pt modelId="{8BA1E92F-910E-4BBD-B044-85044A1F3FE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Important evidence against the suspect, which you would otherwise be unable to obtain</a:t>
          </a:r>
        </a:p>
      </dgm:t>
    </dgm:pt>
    <dgm:pt modelId="{17A088D1-61A9-4FEA-9E4D-2F2E3234047A}" type="parTrans" cxnId="{EF899ECC-1B33-44E4-9CFE-AD250778B3A8}">
      <dgm:prSet/>
      <dgm:spPr/>
      <dgm:t>
        <a:bodyPr/>
        <a:lstStyle/>
        <a:p>
          <a:endParaRPr lang="en-US"/>
        </a:p>
      </dgm:t>
    </dgm:pt>
    <dgm:pt modelId="{D0BF9CD0-87E4-457E-8579-CA8CC0A7C69A}" type="sibTrans" cxnId="{EF899ECC-1B33-44E4-9CFE-AD250778B3A8}">
      <dgm:prSet/>
      <dgm:spPr>
        <a:solidFill>
          <a:schemeClr val="accent2">
            <a:lumMod val="75000"/>
          </a:schemeClr>
        </a:solidFill>
        <a:ln>
          <a:solidFill>
            <a:schemeClr val="tx1"/>
          </a:solidFill>
        </a:ln>
      </dgm:spPr>
      <dgm:t>
        <a:bodyPr/>
        <a:lstStyle/>
        <a:p>
          <a:endParaRPr lang="en-US"/>
        </a:p>
      </dgm:t>
    </dgm:pt>
    <dgm:pt modelId="{82F5042B-D1F9-4038-BFC8-16907207EC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Important information revealing further lines of inquiry</a:t>
          </a:r>
        </a:p>
      </dgm:t>
    </dgm:pt>
    <dgm:pt modelId="{37D4A519-CDFB-4578-ACF4-F3E1770B1C06}" type="parTrans" cxnId="{CE186D9B-F6A8-4EC9-B572-8B432F59DE43}">
      <dgm:prSet/>
      <dgm:spPr/>
      <dgm:t>
        <a:bodyPr/>
        <a:lstStyle/>
        <a:p>
          <a:endParaRPr lang="en-US"/>
        </a:p>
      </dgm:t>
    </dgm:pt>
    <dgm:pt modelId="{1AFF4A9E-7052-42E7-B218-CB075A562450}" type="sibTrans" cxnId="{CE186D9B-F6A8-4EC9-B572-8B432F59DE43}">
      <dgm:prSet/>
      <dgm:spPr>
        <a:solidFill>
          <a:schemeClr val="accent2">
            <a:lumMod val="75000"/>
          </a:schemeClr>
        </a:solidFill>
        <a:ln>
          <a:solidFill>
            <a:schemeClr val="tx1"/>
          </a:solidFill>
        </a:ln>
      </dgm:spPr>
      <dgm:t>
        <a:bodyPr/>
        <a:lstStyle/>
        <a:p>
          <a:endParaRPr lang="en-US"/>
        </a:p>
      </dgm:t>
    </dgm:pt>
    <dgm:pt modelId="{009F20C8-5E8C-4A65-ABA7-D5577D13988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Relevant information to be considered in the prosecution decision</a:t>
          </a:r>
        </a:p>
      </dgm:t>
    </dgm:pt>
    <dgm:pt modelId="{E372C21E-0092-4EDC-8E71-67DB0B7DA7C4}" type="parTrans" cxnId="{10927B7B-E435-487A-9008-7E38AEB7D8E0}">
      <dgm:prSet/>
      <dgm:spPr/>
      <dgm:t>
        <a:bodyPr/>
        <a:lstStyle/>
        <a:p>
          <a:endParaRPr lang="en-US"/>
        </a:p>
      </dgm:t>
    </dgm:pt>
    <dgm:pt modelId="{BD58B056-83CC-44C0-B850-673C94199C9E}" type="sibTrans" cxnId="{10927B7B-E435-487A-9008-7E38AEB7D8E0}">
      <dgm:prSet/>
      <dgm:spPr/>
      <dgm:t>
        <a:bodyPr/>
        <a:lstStyle/>
        <a:p>
          <a:endParaRPr lang="en-US"/>
        </a:p>
      </dgm:t>
    </dgm:pt>
    <dgm:pt modelId="{779373AA-66C8-4871-BDDB-CA3D81A78046}" type="pres">
      <dgm:prSet presAssocID="{CAB1ED94-3E06-4B7A-BE84-D1E75BA31560}" presName="Name0" presStyleCnt="0">
        <dgm:presLayoutVars>
          <dgm:dir/>
          <dgm:resizeHandles val="exact"/>
        </dgm:presLayoutVars>
      </dgm:prSet>
      <dgm:spPr/>
    </dgm:pt>
    <dgm:pt modelId="{C47B679E-8469-41F7-B691-CF90BD46A52F}" type="pres">
      <dgm:prSet presAssocID="{8BA1E92F-910E-4BBD-B044-85044A1F3FE6}" presName="node" presStyleLbl="node1" presStyleIdx="0" presStyleCnt="3">
        <dgm:presLayoutVars>
          <dgm:bulletEnabled val="1"/>
        </dgm:presLayoutVars>
      </dgm:prSet>
      <dgm:spPr/>
    </dgm:pt>
    <dgm:pt modelId="{261E20D6-0600-4DD6-B740-AC9D626FE345}" type="pres">
      <dgm:prSet presAssocID="{D0BF9CD0-87E4-457E-8579-CA8CC0A7C69A}" presName="sibTrans" presStyleLbl="sibTrans2D1" presStyleIdx="0" presStyleCnt="2"/>
      <dgm:spPr/>
    </dgm:pt>
    <dgm:pt modelId="{1D67C727-FA88-40F8-BDE2-302637A61C2A}" type="pres">
      <dgm:prSet presAssocID="{D0BF9CD0-87E4-457E-8579-CA8CC0A7C69A}" presName="connectorText" presStyleLbl="sibTrans2D1" presStyleIdx="0" presStyleCnt="2"/>
      <dgm:spPr/>
    </dgm:pt>
    <dgm:pt modelId="{FF15559A-CAA8-454C-BD37-38CEC1DE7743}" type="pres">
      <dgm:prSet presAssocID="{82F5042B-D1F9-4038-BFC8-16907207EC49}" presName="node" presStyleLbl="node1" presStyleIdx="1" presStyleCnt="3">
        <dgm:presLayoutVars>
          <dgm:bulletEnabled val="1"/>
        </dgm:presLayoutVars>
      </dgm:prSet>
      <dgm:spPr/>
    </dgm:pt>
    <dgm:pt modelId="{46E6F455-0033-4536-843B-1430DBBF875F}" type="pres">
      <dgm:prSet presAssocID="{1AFF4A9E-7052-42E7-B218-CB075A562450}" presName="sibTrans" presStyleLbl="sibTrans2D1" presStyleIdx="1" presStyleCnt="2"/>
      <dgm:spPr/>
    </dgm:pt>
    <dgm:pt modelId="{3A26B5A9-81CD-44D3-8B7C-7C8A2C0A9EA8}" type="pres">
      <dgm:prSet presAssocID="{1AFF4A9E-7052-42E7-B218-CB075A562450}" presName="connectorText" presStyleLbl="sibTrans2D1" presStyleIdx="1" presStyleCnt="2"/>
      <dgm:spPr/>
    </dgm:pt>
    <dgm:pt modelId="{3B1FB046-ED01-42BD-803D-88716B9197C6}" type="pres">
      <dgm:prSet presAssocID="{009F20C8-5E8C-4A65-ABA7-D5577D139883}" presName="node" presStyleLbl="node1" presStyleIdx="2" presStyleCnt="3">
        <dgm:presLayoutVars>
          <dgm:bulletEnabled val="1"/>
        </dgm:presLayoutVars>
      </dgm:prSet>
      <dgm:spPr/>
    </dgm:pt>
  </dgm:ptLst>
  <dgm:cxnLst>
    <dgm:cxn modelId="{BA1D5C3C-00C5-40AE-B9FC-1DD8181AABFE}" type="presOf" srcId="{82F5042B-D1F9-4038-BFC8-16907207EC49}" destId="{FF15559A-CAA8-454C-BD37-38CEC1DE7743}" srcOrd="0" destOrd="0" presId="urn:microsoft.com/office/officeart/2005/8/layout/process1"/>
    <dgm:cxn modelId="{36665550-5859-4CD5-8DD4-47E8AB7E5A23}" type="presOf" srcId="{D0BF9CD0-87E4-457E-8579-CA8CC0A7C69A}" destId="{261E20D6-0600-4DD6-B740-AC9D626FE345}" srcOrd="0" destOrd="0" presId="urn:microsoft.com/office/officeart/2005/8/layout/process1"/>
    <dgm:cxn modelId="{10927B7B-E435-487A-9008-7E38AEB7D8E0}" srcId="{CAB1ED94-3E06-4B7A-BE84-D1E75BA31560}" destId="{009F20C8-5E8C-4A65-ABA7-D5577D139883}" srcOrd="2" destOrd="0" parTransId="{E372C21E-0092-4EDC-8E71-67DB0B7DA7C4}" sibTransId="{BD58B056-83CC-44C0-B850-673C94199C9E}"/>
    <dgm:cxn modelId="{13A55D8F-96B6-4CE7-B90F-5CD3D6F21E5C}" type="presOf" srcId="{1AFF4A9E-7052-42E7-B218-CB075A562450}" destId="{46E6F455-0033-4536-843B-1430DBBF875F}" srcOrd="0" destOrd="0" presId="urn:microsoft.com/office/officeart/2005/8/layout/process1"/>
    <dgm:cxn modelId="{CE186D9B-F6A8-4EC9-B572-8B432F59DE43}" srcId="{CAB1ED94-3E06-4B7A-BE84-D1E75BA31560}" destId="{82F5042B-D1F9-4038-BFC8-16907207EC49}" srcOrd="1" destOrd="0" parTransId="{37D4A519-CDFB-4578-ACF4-F3E1770B1C06}" sibTransId="{1AFF4A9E-7052-42E7-B218-CB075A562450}"/>
    <dgm:cxn modelId="{B73B32AB-B0E7-4258-8B07-3B3854B6D84D}" type="presOf" srcId="{8BA1E92F-910E-4BBD-B044-85044A1F3FE6}" destId="{C47B679E-8469-41F7-B691-CF90BD46A52F}" srcOrd="0" destOrd="0" presId="urn:microsoft.com/office/officeart/2005/8/layout/process1"/>
    <dgm:cxn modelId="{697EBAB1-C9DB-4AEA-8A12-413506703011}" type="presOf" srcId="{009F20C8-5E8C-4A65-ABA7-D5577D139883}" destId="{3B1FB046-ED01-42BD-803D-88716B9197C6}" srcOrd="0" destOrd="0" presId="urn:microsoft.com/office/officeart/2005/8/layout/process1"/>
    <dgm:cxn modelId="{0E884AC5-0448-429E-B958-E912FCA0E67E}" type="presOf" srcId="{D0BF9CD0-87E4-457E-8579-CA8CC0A7C69A}" destId="{1D67C727-FA88-40F8-BDE2-302637A61C2A}" srcOrd="1" destOrd="0" presId="urn:microsoft.com/office/officeart/2005/8/layout/process1"/>
    <dgm:cxn modelId="{EF899ECC-1B33-44E4-9CFE-AD250778B3A8}" srcId="{CAB1ED94-3E06-4B7A-BE84-D1E75BA31560}" destId="{8BA1E92F-910E-4BBD-B044-85044A1F3FE6}" srcOrd="0" destOrd="0" parTransId="{17A088D1-61A9-4FEA-9E4D-2F2E3234047A}" sibTransId="{D0BF9CD0-87E4-457E-8579-CA8CC0A7C69A}"/>
    <dgm:cxn modelId="{8A8180DF-A3FD-4293-AF19-9D0C529ED7EA}" type="presOf" srcId="{1AFF4A9E-7052-42E7-B218-CB075A562450}" destId="{3A26B5A9-81CD-44D3-8B7C-7C8A2C0A9EA8}" srcOrd="1" destOrd="0" presId="urn:microsoft.com/office/officeart/2005/8/layout/process1"/>
    <dgm:cxn modelId="{7AF642F8-18FF-4C2D-BD33-3F6AD015CD89}" type="presOf" srcId="{CAB1ED94-3E06-4B7A-BE84-D1E75BA31560}" destId="{779373AA-66C8-4871-BDDB-CA3D81A78046}" srcOrd="0" destOrd="0" presId="urn:microsoft.com/office/officeart/2005/8/layout/process1"/>
    <dgm:cxn modelId="{09209D6E-1D04-46EB-9587-2478D7EBEEB3}" type="presParOf" srcId="{779373AA-66C8-4871-BDDB-CA3D81A78046}" destId="{C47B679E-8469-41F7-B691-CF90BD46A52F}" srcOrd="0" destOrd="0" presId="urn:microsoft.com/office/officeart/2005/8/layout/process1"/>
    <dgm:cxn modelId="{AFE13945-690C-4271-B4B9-3F478661D4E1}" type="presParOf" srcId="{779373AA-66C8-4871-BDDB-CA3D81A78046}" destId="{261E20D6-0600-4DD6-B740-AC9D626FE345}" srcOrd="1" destOrd="0" presId="urn:microsoft.com/office/officeart/2005/8/layout/process1"/>
    <dgm:cxn modelId="{F1A8258C-780E-4F72-96DF-13B488079498}" type="presParOf" srcId="{261E20D6-0600-4DD6-B740-AC9D626FE345}" destId="{1D67C727-FA88-40F8-BDE2-302637A61C2A}" srcOrd="0" destOrd="0" presId="urn:microsoft.com/office/officeart/2005/8/layout/process1"/>
    <dgm:cxn modelId="{BCF47008-9DB7-490C-8825-D9D461CA286B}" type="presParOf" srcId="{779373AA-66C8-4871-BDDB-CA3D81A78046}" destId="{FF15559A-CAA8-454C-BD37-38CEC1DE7743}" srcOrd="2" destOrd="0" presId="urn:microsoft.com/office/officeart/2005/8/layout/process1"/>
    <dgm:cxn modelId="{27C39B24-034A-498D-A036-1A86BAD32E43}" type="presParOf" srcId="{779373AA-66C8-4871-BDDB-CA3D81A78046}" destId="{46E6F455-0033-4536-843B-1430DBBF875F}" srcOrd="3" destOrd="0" presId="urn:microsoft.com/office/officeart/2005/8/layout/process1"/>
    <dgm:cxn modelId="{D431C582-15DA-4074-91E4-1717C09CC570}" type="presParOf" srcId="{46E6F455-0033-4536-843B-1430DBBF875F}" destId="{3A26B5A9-81CD-44D3-8B7C-7C8A2C0A9EA8}" srcOrd="0" destOrd="0" presId="urn:microsoft.com/office/officeart/2005/8/layout/process1"/>
    <dgm:cxn modelId="{BE94AF77-2C2C-4868-BFB1-F90B6593A6FF}" type="presParOf" srcId="{779373AA-66C8-4871-BDDB-CA3D81A78046}" destId="{3B1FB046-ED01-42BD-803D-88716B9197C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CEC70D-7744-4C59-873F-35711B4B1721}" type="doc">
      <dgm:prSet loTypeId="urn:microsoft.com/office/officeart/2005/8/layout/bProcess2" loCatId="process" qsTypeId="urn:microsoft.com/office/officeart/2005/8/quickstyle/simple4" qsCatId="simple" csTypeId="urn:microsoft.com/office/officeart/2005/8/colors/colorful2" csCatId="colorful"/>
      <dgm:spPr/>
      <dgm:t>
        <a:bodyPr/>
        <a:lstStyle/>
        <a:p>
          <a:endParaRPr lang="en-US"/>
        </a:p>
      </dgm:t>
    </dgm:pt>
    <dgm:pt modelId="{38256586-275C-40FB-91C6-5FDA861169C6}">
      <dgm:prSet/>
      <dgm:spPr/>
      <dgm:t>
        <a:bodyPr/>
        <a:lstStyle/>
        <a:p>
          <a:r>
            <a:rPr lang="en-GB"/>
            <a:t>The short answer to this is no.</a:t>
          </a:r>
          <a:endParaRPr lang="en-US"/>
        </a:p>
      </dgm:t>
    </dgm:pt>
    <dgm:pt modelId="{80DACACD-03B9-4544-B885-F2FE27920B56}" type="parTrans" cxnId="{511A8E9E-E777-4E81-9528-5BC578EB5BF2}">
      <dgm:prSet/>
      <dgm:spPr/>
      <dgm:t>
        <a:bodyPr/>
        <a:lstStyle/>
        <a:p>
          <a:endParaRPr lang="en-US"/>
        </a:p>
      </dgm:t>
    </dgm:pt>
    <dgm:pt modelId="{7911B1D0-6564-459F-BCCE-AAE58853D7DF}" type="sibTrans" cxnId="{511A8E9E-E777-4E81-9528-5BC578EB5BF2}">
      <dgm:prSet/>
      <dgm:spPr/>
      <dgm:t>
        <a:bodyPr/>
        <a:lstStyle/>
        <a:p>
          <a:endParaRPr lang="en-US"/>
        </a:p>
      </dgm:t>
    </dgm:pt>
    <dgm:pt modelId="{4FC1B5C1-8BFB-453A-B620-7CD14734E84F}">
      <dgm:prSet/>
      <dgm:spPr/>
      <dgm:t>
        <a:bodyPr/>
        <a:lstStyle/>
        <a:p>
          <a:r>
            <a:rPr lang="en-GB"/>
            <a:t>Depending on the nature of the allegation the interview may take place at Custody, an interview room at the police station or at another suitable location, possibly even the suspect's home.</a:t>
          </a:r>
          <a:endParaRPr lang="en-US"/>
        </a:p>
      </dgm:t>
    </dgm:pt>
    <dgm:pt modelId="{9306F7A3-1911-44DA-B12C-BDBE50E838C3}" type="parTrans" cxnId="{0B75BB20-B9BE-489B-AA4A-F13F24784EC4}">
      <dgm:prSet/>
      <dgm:spPr/>
      <dgm:t>
        <a:bodyPr/>
        <a:lstStyle/>
        <a:p>
          <a:endParaRPr lang="en-US"/>
        </a:p>
      </dgm:t>
    </dgm:pt>
    <dgm:pt modelId="{CCCB0951-8E39-4C5B-97DB-637358D01DC6}" type="sibTrans" cxnId="{0B75BB20-B9BE-489B-AA4A-F13F24784EC4}">
      <dgm:prSet/>
      <dgm:spPr/>
      <dgm:t>
        <a:bodyPr/>
        <a:lstStyle/>
        <a:p>
          <a:endParaRPr lang="en-US"/>
        </a:p>
      </dgm:t>
    </dgm:pt>
    <dgm:pt modelId="{D29D8D60-A19E-495D-9CBD-8BD51326642F}" type="pres">
      <dgm:prSet presAssocID="{F4CEC70D-7744-4C59-873F-35711B4B1721}" presName="diagram" presStyleCnt="0">
        <dgm:presLayoutVars>
          <dgm:dir/>
          <dgm:resizeHandles/>
        </dgm:presLayoutVars>
      </dgm:prSet>
      <dgm:spPr/>
    </dgm:pt>
    <dgm:pt modelId="{5C1DD290-3A19-41C6-B48B-1F1CC06D6E05}" type="pres">
      <dgm:prSet presAssocID="{38256586-275C-40FB-91C6-5FDA861169C6}" presName="firstNode" presStyleLbl="node1" presStyleIdx="0" presStyleCnt="2">
        <dgm:presLayoutVars>
          <dgm:bulletEnabled val="1"/>
        </dgm:presLayoutVars>
      </dgm:prSet>
      <dgm:spPr/>
    </dgm:pt>
    <dgm:pt modelId="{94A04029-CA54-4E90-88F9-8656A7679E09}" type="pres">
      <dgm:prSet presAssocID="{7911B1D0-6564-459F-BCCE-AAE58853D7DF}" presName="sibTrans" presStyleLbl="sibTrans2D1" presStyleIdx="0" presStyleCnt="1"/>
      <dgm:spPr/>
    </dgm:pt>
    <dgm:pt modelId="{F033AC7D-C2AA-46D1-B765-C47EB32195CA}" type="pres">
      <dgm:prSet presAssocID="{4FC1B5C1-8BFB-453A-B620-7CD14734E84F}" presName="lastNode" presStyleLbl="node1" presStyleIdx="1" presStyleCnt="2">
        <dgm:presLayoutVars>
          <dgm:bulletEnabled val="1"/>
        </dgm:presLayoutVars>
      </dgm:prSet>
      <dgm:spPr/>
    </dgm:pt>
  </dgm:ptLst>
  <dgm:cxnLst>
    <dgm:cxn modelId="{E1E03620-37EA-46E2-BE5B-30924628018D}" type="presOf" srcId="{38256586-275C-40FB-91C6-5FDA861169C6}" destId="{5C1DD290-3A19-41C6-B48B-1F1CC06D6E05}" srcOrd="0" destOrd="0" presId="urn:microsoft.com/office/officeart/2005/8/layout/bProcess2"/>
    <dgm:cxn modelId="{0B75BB20-B9BE-489B-AA4A-F13F24784EC4}" srcId="{F4CEC70D-7744-4C59-873F-35711B4B1721}" destId="{4FC1B5C1-8BFB-453A-B620-7CD14734E84F}" srcOrd="1" destOrd="0" parTransId="{9306F7A3-1911-44DA-B12C-BDBE50E838C3}" sibTransId="{CCCB0951-8E39-4C5B-97DB-637358D01DC6}"/>
    <dgm:cxn modelId="{21678E51-7CDE-4B32-9147-DF8ED2571AAF}" type="presOf" srcId="{7911B1D0-6564-459F-BCCE-AAE58853D7DF}" destId="{94A04029-CA54-4E90-88F9-8656A7679E09}" srcOrd="0" destOrd="0" presId="urn:microsoft.com/office/officeart/2005/8/layout/bProcess2"/>
    <dgm:cxn modelId="{FC191784-CAEE-4352-8649-CDC1279C4CD2}" type="presOf" srcId="{F4CEC70D-7744-4C59-873F-35711B4B1721}" destId="{D29D8D60-A19E-495D-9CBD-8BD51326642F}" srcOrd="0" destOrd="0" presId="urn:microsoft.com/office/officeart/2005/8/layout/bProcess2"/>
    <dgm:cxn modelId="{511A8E9E-E777-4E81-9528-5BC578EB5BF2}" srcId="{F4CEC70D-7744-4C59-873F-35711B4B1721}" destId="{38256586-275C-40FB-91C6-5FDA861169C6}" srcOrd="0" destOrd="0" parTransId="{80DACACD-03B9-4544-B885-F2FE27920B56}" sibTransId="{7911B1D0-6564-459F-BCCE-AAE58853D7DF}"/>
    <dgm:cxn modelId="{753B36B2-3E02-4F78-86EF-63B13A68D17C}" type="presOf" srcId="{4FC1B5C1-8BFB-453A-B620-7CD14734E84F}" destId="{F033AC7D-C2AA-46D1-B765-C47EB32195CA}" srcOrd="0" destOrd="0" presId="urn:microsoft.com/office/officeart/2005/8/layout/bProcess2"/>
    <dgm:cxn modelId="{B01D6822-0A3A-48C0-A2D5-C823381B6520}" type="presParOf" srcId="{D29D8D60-A19E-495D-9CBD-8BD51326642F}" destId="{5C1DD290-3A19-41C6-B48B-1F1CC06D6E05}" srcOrd="0" destOrd="0" presId="urn:microsoft.com/office/officeart/2005/8/layout/bProcess2"/>
    <dgm:cxn modelId="{00B851C9-DF45-429F-A914-3DBA30FCAD05}" type="presParOf" srcId="{D29D8D60-A19E-495D-9CBD-8BD51326642F}" destId="{94A04029-CA54-4E90-88F9-8656A7679E09}" srcOrd="1" destOrd="0" presId="urn:microsoft.com/office/officeart/2005/8/layout/bProcess2"/>
    <dgm:cxn modelId="{DDC34334-556A-40A0-B4E1-7E0C727B90D8}" type="presParOf" srcId="{D29D8D60-A19E-495D-9CBD-8BD51326642F}" destId="{F033AC7D-C2AA-46D1-B765-C47EB32195CA}"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C72B5-9817-4783-9898-E1DA0A960CB7}" type="doc">
      <dgm:prSet loTypeId="urn:microsoft.com/office/officeart/2005/8/layout/matrix2" loCatId="matrix" qsTypeId="urn:microsoft.com/office/officeart/2005/8/quickstyle/simple1" qsCatId="simple" csTypeId="urn:microsoft.com/office/officeart/2005/8/colors/colorful2" csCatId="colorful" phldr="1"/>
      <dgm:spPr/>
      <dgm:t>
        <a:bodyPr/>
        <a:lstStyle/>
        <a:p>
          <a:endParaRPr lang="en-US"/>
        </a:p>
      </dgm:t>
    </dgm:pt>
    <dgm:pt modelId="{FE1E64B6-B275-4727-A753-8465A81BB7B9}">
      <dgm:prSet/>
      <dgm:spPr/>
      <dgm:t>
        <a:bodyPr/>
        <a:lstStyle/>
        <a:p>
          <a:r>
            <a:rPr lang="en-GB"/>
            <a:t>It is essential that all suspect interviews comply with Code E PACE 1984, </a:t>
          </a:r>
          <a:endParaRPr lang="en-US"/>
        </a:p>
      </dgm:t>
    </dgm:pt>
    <dgm:pt modelId="{B8968B60-BC48-4231-87B1-09AE5D385E3F}" type="parTrans" cxnId="{5F4888FF-AAE3-4FE3-8A85-0F20A01B745C}">
      <dgm:prSet/>
      <dgm:spPr/>
      <dgm:t>
        <a:bodyPr/>
        <a:lstStyle/>
        <a:p>
          <a:endParaRPr lang="en-US"/>
        </a:p>
      </dgm:t>
    </dgm:pt>
    <dgm:pt modelId="{C1FDF73D-8B52-4A16-87F2-0E2D93F23478}" type="sibTrans" cxnId="{5F4888FF-AAE3-4FE3-8A85-0F20A01B745C}">
      <dgm:prSet/>
      <dgm:spPr/>
      <dgm:t>
        <a:bodyPr/>
        <a:lstStyle/>
        <a:p>
          <a:endParaRPr lang="en-US"/>
        </a:p>
      </dgm:t>
    </dgm:pt>
    <dgm:pt modelId="{2A9B83C6-A4E6-4657-943E-B92BFE5BD57B}">
      <dgm:prSet/>
      <dgm:spPr/>
      <dgm:t>
        <a:bodyPr/>
        <a:lstStyle/>
        <a:p>
          <a:r>
            <a:rPr lang="en-GB" dirty="0"/>
            <a:t>That the suspect is Provided with their rights,</a:t>
          </a:r>
          <a:endParaRPr lang="en-US" dirty="0"/>
        </a:p>
      </dgm:t>
    </dgm:pt>
    <dgm:pt modelId="{35E99862-9EEF-444E-BDA9-25FE2B7B6E93}" type="parTrans" cxnId="{4E496881-DEEF-490C-A710-61C17E7F58CA}">
      <dgm:prSet/>
      <dgm:spPr/>
      <dgm:t>
        <a:bodyPr/>
        <a:lstStyle/>
        <a:p>
          <a:endParaRPr lang="en-US"/>
        </a:p>
      </dgm:t>
    </dgm:pt>
    <dgm:pt modelId="{04E5F96A-1D01-41E8-81B3-3ADC66B5BA13}" type="sibTrans" cxnId="{4E496881-DEEF-490C-A710-61C17E7F58CA}">
      <dgm:prSet/>
      <dgm:spPr/>
      <dgm:t>
        <a:bodyPr/>
        <a:lstStyle/>
        <a:p>
          <a:endParaRPr lang="en-US"/>
        </a:p>
      </dgm:t>
    </dgm:pt>
    <dgm:pt modelId="{31A018C4-90D3-4141-A261-8C1A3C3921BB}">
      <dgm:prSet/>
      <dgm:spPr/>
      <dgm:t>
        <a:bodyPr/>
        <a:lstStyle/>
        <a:p>
          <a:r>
            <a:rPr lang="en-GB"/>
            <a:t>They are cautioned appropriately and,</a:t>
          </a:r>
          <a:endParaRPr lang="en-US"/>
        </a:p>
      </dgm:t>
    </dgm:pt>
    <dgm:pt modelId="{C3FEBB92-17D2-4F68-AE6B-6F05C03EABDD}" type="parTrans" cxnId="{CA57ED08-BA1E-43E3-B969-18D5C43EAD42}">
      <dgm:prSet/>
      <dgm:spPr/>
      <dgm:t>
        <a:bodyPr/>
        <a:lstStyle/>
        <a:p>
          <a:endParaRPr lang="en-US"/>
        </a:p>
      </dgm:t>
    </dgm:pt>
    <dgm:pt modelId="{7A4B20C9-5992-4DFE-902D-B8BF4207DD87}" type="sibTrans" cxnId="{CA57ED08-BA1E-43E3-B969-18D5C43EAD42}">
      <dgm:prSet/>
      <dgm:spPr/>
      <dgm:t>
        <a:bodyPr/>
        <a:lstStyle/>
        <a:p>
          <a:endParaRPr lang="en-US"/>
        </a:p>
      </dgm:t>
    </dgm:pt>
    <dgm:pt modelId="{F9D5B343-C69F-4D41-A7B2-3A233E2387C5}">
      <dgm:prSet/>
      <dgm:spPr/>
      <dgm:t>
        <a:bodyPr/>
        <a:lstStyle/>
        <a:p>
          <a:r>
            <a:rPr lang="en-GB"/>
            <a:t>That the interview is properly recorded.</a:t>
          </a:r>
          <a:endParaRPr lang="en-US"/>
        </a:p>
      </dgm:t>
    </dgm:pt>
    <dgm:pt modelId="{C664D96C-1D3B-4953-8C9E-D8C2D8957814}" type="parTrans" cxnId="{BFF92F4E-0CF5-4B33-B216-7D82DF85CC9E}">
      <dgm:prSet/>
      <dgm:spPr/>
      <dgm:t>
        <a:bodyPr/>
        <a:lstStyle/>
        <a:p>
          <a:endParaRPr lang="en-US"/>
        </a:p>
      </dgm:t>
    </dgm:pt>
    <dgm:pt modelId="{1C5C75A9-66DE-4861-A552-BB57B35F460B}" type="sibTrans" cxnId="{BFF92F4E-0CF5-4B33-B216-7D82DF85CC9E}">
      <dgm:prSet/>
      <dgm:spPr/>
      <dgm:t>
        <a:bodyPr/>
        <a:lstStyle/>
        <a:p>
          <a:endParaRPr lang="en-US"/>
        </a:p>
      </dgm:t>
    </dgm:pt>
    <dgm:pt modelId="{5F1B7242-412F-44A1-9EA0-3FF2F8969768}" type="pres">
      <dgm:prSet presAssocID="{C70C72B5-9817-4783-9898-E1DA0A960CB7}" presName="matrix" presStyleCnt="0">
        <dgm:presLayoutVars>
          <dgm:chMax val="1"/>
          <dgm:dir/>
          <dgm:resizeHandles val="exact"/>
        </dgm:presLayoutVars>
      </dgm:prSet>
      <dgm:spPr/>
    </dgm:pt>
    <dgm:pt modelId="{3451294A-4D62-422C-A5BA-71D31365CEEC}" type="pres">
      <dgm:prSet presAssocID="{C70C72B5-9817-4783-9898-E1DA0A960CB7}" presName="axisShape" presStyleLbl="bgShp" presStyleIdx="0" presStyleCnt="1"/>
      <dgm:spPr/>
    </dgm:pt>
    <dgm:pt modelId="{DA450080-F28E-44F5-B78B-359E7CD223C7}" type="pres">
      <dgm:prSet presAssocID="{C70C72B5-9817-4783-9898-E1DA0A960CB7}" presName="rect1" presStyleLbl="node1" presStyleIdx="0" presStyleCnt="4">
        <dgm:presLayoutVars>
          <dgm:chMax val="0"/>
          <dgm:chPref val="0"/>
          <dgm:bulletEnabled val="1"/>
        </dgm:presLayoutVars>
      </dgm:prSet>
      <dgm:spPr/>
    </dgm:pt>
    <dgm:pt modelId="{AD769F10-0134-4323-96C6-D8AB8534EB35}" type="pres">
      <dgm:prSet presAssocID="{C70C72B5-9817-4783-9898-E1DA0A960CB7}" presName="rect2" presStyleLbl="node1" presStyleIdx="1" presStyleCnt="4" custScaleX="118897">
        <dgm:presLayoutVars>
          <dgm:chMax val="0"/>
          <dgm:chPref val="0"/>
          <dgm:bulletEnabled val="1"/>
        </dgm:presLayoutVars>
      </dgm:prSet>
      <dgm:spPr/>
    </dgm:pt>
    <dgm:pt modelId="{06188150-F37C-4B41-B4FC-F5AB13A11CE7}" type="pres">
      <dgm:prSet presAssocID="{C70C72B5-9817-4783-9898-E1DA0A960CB7}" presName="rect3" presStyleLbl="node1" presStyleIdx="2" presStyleCnt="4">
        <dgm:presLayoutVars>
          <dgm:chMax val="0"/>
          <dgm:chPref val="0"/>
          <dgm:bulletEnabled val="1"/>
        </dgm:presLayoutVars>
      </dgm:prSet>
      <dgm:spPr/>
    </dgm:pt>
    <dgm:pt modelId="{BC5522B3-E0BD-4FDB-87CA-BFA4D3C5C1BC}" type="pres">
      <dgm:prSet presAssocID="{C70C72B5-9817-4783-9898-E1DA0A960CB7}" presName="rect4" presStyleLbl="node1" presStyleIdx="3" presStyleCnt="4">
        <dgm:presLayoutVars>
          <dgm:chMax val="0"/>
          <dgm:chPref val="0"/>
          <dgm:bulletEnabled val="1"/>
        </dgm:presLayoutVars>
      </dgm:prSet>
      <dgm:spPr/>
    </dgm:pt>
  </dgm:ptLst>
  <dgm:cxnLst>
    <dgm:cxn modelId="{CA57ED08-BA1E-43E3-B969-18D5C43EAD42}" srcId="{C70C72B5-9817-4783-9898-E1DA0A960CB7}" destId="{31A018C4-90D3-4141-A261-8C1A3C3921BB}" srcOrd="2" destOrd="0" parTransId="{C3FEBB92-17D2-4F68-AE6B-6F05C03EABDD}" sibTransId="{7A4B20C9-5992-4DFE-902D-B8BF4207DD87}"/>
    <dgm:cxn modelId="{4EF4EE15-076C-47CA-AC77-75C4A3B57043}" type="presOf" srcId="{2A9B83C6-A4E6-4657-943E-B92BFE5BD57B}" destId="{AD769F10-0134-4323-96C6-D8AB8534EB35}" srcOrd="0" destOrd="0" presId="urn:microsoft.com/office/officeart/2005/8/layout/matrix2"/>
    <dgm:cxn modelId="{F554D320-0F9E-4EF7-8778-B51CBA771D45}" type="presOf" srcId="{C70C72B5-9817-4783-9898-E1DA0A960CB7}" destId="{5F1B7242-412F-44A1-9EA0-3FF2F8969768}" srcOrd="0" destOrd="0" presId="urn:microsoft.com/office/officeart/2005/8/layout/matrix2"/>
    <dgm:cxn modelId="{49BC603E-17EB-4988-BA2D-B06D1E7D31BF}" type="presOf" srcId="{31A018C4-90D3-4141-A261-8C1A3C3921BB}" destId="{06188150-F37C-4B41-B4FC-F5AB13A11CE7}" srcOrd="0" destOrd="0" presId="urn:microsoft.com/office/officeart/2005/8/layout/matrix2"/>
    <dgm:cxn modelId="{BFF92F4E-0CF5-4B33-B216-7D82DF85CC9E}" srcId="{C70C72B5-9817-4783-9898-E1DA0A960CB7}" destId="{F9D5B343-C69F-4D41-A7B2-3A233E2387C5}" srcOrd="3" destOrd="0" parTransId="{C664D96C-1D3B-4953-8C9E-D8C2D8957814}" sibTransId="{1C5C75A9-66DE-4861-A552-BB57B35F460B}"/>
    <dgm:cxn modelId="{4E496881-DEEF-490C-A710-61C17E7F58CA}" srcId="{C70C72B5-9817-4783-9898-E1DA0A960CB7}" destId="{2A9B83C6-A4E6-4657-943E-B92BFE5BD57B}" srcOrd="1" destOrd="0" parTransId="{35E99862-9EEF-444E-BDA9-25FE2B7B6E93}" sibTransId="{04E5F96A-1D01-41E8-81B3-3ADC66B5BA13}"/>
    <dgm:cxn modelId="{270B86A8-6632-4A6C-A330-B810C8039EB5}" type="presOf" srcId="{F9D5B343-C69F-4D41-A7B2-3A233E2387C5}" destId="{BC5522B3-E0BD-4FDB-87CA-BFA4D3C5C1BC}" srcOrd="0" destOrd="0" presId="urn:microsoft.com/office/officeart/2005/8/layout/matrix2"/>
    <dgm:cxn modelId="{397C0CED-18D3-45F2-8700-7546978A09D8}" type="presOf" srcId="{FE1E64B6-B275-4727-A753-8465A81BB7B9}" destId="{DA450080-F28E-44F5-B78B-359E7CD223C7}" srcOrd="0" destOrd="0" presId="urn:microsoft.com/office/officeart/2005/8/layout/matrix2"/>
    <dgm:cxn modelId="{5F4888FF-AAE3-4FE3-8A85-0F20A01B745C}" srcId="{C70C72B5-9817-4783-9898-E1DA0A960CB7}" destId="{FE1E64B6-B275-4727-A753-8465A81BB7B9}" srcOrd="0" destOrd="0" parTransId="{B8968B60-BC48-4231-87B1-09AE5D385E3F}" sibTransId="{C1FDF73D-8B52-4A16-87F2-0E2D93F23478}"/>
    <dgm:cxn modelId="{539D402F-54B7-4735-B6ED-3770E63202C2}" type="presParOf" srcId="{5F1B7242-412F-44A1-9EA0-3FF2F8969768}" destId="{3451294A-4D62-422C-A5BA-71D31365CEEC}" srcOrd="0" destOrd="0" presId="urn:microsoft.com/office/officeart/2005/8/layout/matrix2"/>
    <dgm:cxn modelId="{5E6DDDDF-DD89-4E70-8F8F-4EB2FE8F4881}" type="presParOf" srcId="{5F1B7242-412F-44A1-9EA0-3FF2F8969768}" destId="{DA450080-F28E-44F5-B78B-359E7CD223C7}" srcOrd="1" destOrd="0" presId="urn:microsoft.com/office/officeart/2005/8/layout/matrix2"/>
    <dgm:cxn modelId="{31BAC915-C5B6-493B-8295-2B9F3133D5B5}" type="presParOf" srcId="{5F1B7242-412F-44A1-9EA0-3FF2F8969768}" destId="{AD769F10-0134-4323-96C6-D8AB8534EB35}" srcOrd="2" destOrd="0" presId="urn:microsoft.com/office/officeart/2005/8/layout/matrix2"/>
    <dgm:cxn modelId="{C6061861-09B3-4083-8F16-BDE72A18F449}" type="presParOf" srcId="{5F1B7242-412F-44A1-9EA0-3FF2F8969768}" destId="{06188150-F37C-4B41-B4FC-F5AB13A11CE7}" srcOrd="3" destOrd="0" presId="urn:microsoft.com/office/officeart/2005/8/layout/matrix2"/>
    <dgm:cxn modelId="{5D240794-F9F7-4B1F-B926-AF9FB036FDE2}" type="presParOf" srcId="{5F1B7242-412F-44A1-9EA0-3FF2F8969768}" destId="{BC5522B3-E0BD-4FDB-87CA-BFA4D3C5C1BC}"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F88F19-1B5C-4152-813F-2738402A0A6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B91F1A2-AF05-46C5-9745-F4F7411103D1}">
      <dgm:prSet/>
      <dgm:spPr/>
      <dgm:t>
        <a:bodyPr/>
        <a:lstStyle/>
        <a:p>
          <a:r>
            <a:rPr lang="en-GB"/>
            <a:t>Ensure that Interviews were conducted in a fair and lawful manner</a:t>
          </a:r>
          <a:endParaRPr lang="en-US"/>
        </a:p>
      </dgm:t>
    </dgm:pt>
    <dgm:pt modelId="{FCDB9A0C-1D8D-4EFD-8A31-401211DBF4C0}" type="parTrans" cxnId="{E9B46CF1-43B0-4BAC-B625-7E92F981ABCF}">
      <dgm:prSet/>
      <dgm:spPr/>
      <dgm:t>
        <a:bodyPr/>
        <a:lstStyle/>
        <a:p>
          <a:endParaRPr lang="en-US"/>
        </a:p>
      </dgm:t>
    </dgm:pt>
    <dgm:pt modelId="{5C0E103F-8C41-4126-90DE-679B8024DC09}" type="sibTrans" cxnId="{E9B46CF1-43B0-4BAC-B625-7E92F981ABCF}">
      <dgm:prSet/>
      <dgm:spPr/>
      <dgm:t>
        <a:bodyPr/>
        <a:lstStyle/>
        <a:p>
          <a:endParaRPr lang="en-US"/>
        </a:p>
      </dgm:t>
    </dgm:pt>
    <dgm:pt modelId="{35F5B9FE-CAE5-4E43-8DAB-2ACA449616E3}">
      <dgm:prSet/>
      <dgm:spPr/>
      <dgm:t>
        <a:bodyPr/>
        <a:lstStyle/>
        <a:p>
          <a:r>
            <a:rPr lang="en-GB"/>
            <a:t>That they had the opportunity to receive legal advice, and this was free and independent of the police</a:t>
          </a:r>
          <a:endParaRPr lang="en-US"/>
        </a:p>
      </dgm:t>
    </dgm:pt>
    <dgm:pt modelId="{03806D64-8670-4991-A5C7-2E181DF8FEDE}" type="parTrans" cxnId="{C826626D-27FD-4193-83FD-9E1BFD2761EF}">
      <dgm:prSet/>
      <dgm:spPr/>
      <dgm:t>
        <a:bodyPr/>
        <a:lstStyle/>
        <a:p>
          <a:endParaRPr lang="en-US"/>
        </a:p>
      </dgm:t>
    </dgm:pt>
    <dgm:pt modelId="{9A31F553-D0EF-451C-BB83-97539345A1E3}" type="sibTrans" cxnId="{C826626D-27FD-4193-83FD-9E1BFD2761EF}">
      <dgm:prSet/>
      <dgm:spPr/>
      <dgm:t>
        <a:bodyPr/>
        <a:lstStyle/>
        <a:p>
          <a:endParaRPr lang="en-US"/>
        </a:p>
      </dgm:t>
    </dgm:pt>
    <dgm:pt modelId="{20F90997-3D0E-48D2-A6C5-64BB32691ADD}">
      <dgm:prSet/>
      <dgm:spPr/>
      <dgm:t>
        <a:bodyPr/>
        <a:lstStyle/>
        <a:p>
          <a:r>
            <a:rPr lang="en-GB"/>
            <a:t>That Children and vulnerable persons had an appropriate adult independent of the police to explain things to them.</a:t>
          </a:r>
          <a:endParaRPr lang="en-US"/>
        </a:p>
      </dgm:t>
    </dgm:pt>
    <dgm:pt modelId="{CCD135CD-D6D5-4729-A34A-7FC9940CC3A1}" type="parTrans" cxnId="{EBC1B902-C8A0-4D7B-9981-7B8086E4EDE4}">
      <dgm:prSet/>
      <dgm:spPr/>
      <dgm:t>
        <a:bodyPr/>
        <a:lstStyle/>
        <a:p>
          <a:endParaRPr lang="en-US"/>
        </a:p>
      </dgm:t>
    </dgm:pt>
    <dgm:pt modelId="{1292A297-E45C-4FF8-A3F4-F0B843EAD232}" type="sibTrans" cxnId="{EBC1B902-C8A0-4D7B-9981-7B8086E4EDE4}">
      <dgm:prSet/>
      <dgm:spPr/>
      <dgm:t>
        <a:bodyPr/>
        <a:lstStyle/>
        <a:p>
          <a:endParaRPr lang="en-US"/>
        </a:p>
      </dgm:t>
    </dgm:pt>
    <dgm:pt modelId="{7C064106-80C8-4D1E-B5CB-9660F765F8CA}" type="pres">
      <dgm:prSet presAssocID="{37F88F19-1B5C-4152-813F-2738402A0A68}" presName="hierChild1" presStyleCnt="0">
        <dgm:presLayoutVars>
          <dgm:chPref val="1"/>
          <dgm:dir/>
          <dgm:animOne val="branch"/>
          <dgm:animLvl val="lvl"/>
          <dgm:resizeHandles/>
        </dgm:presLayoutVars>
      </dgm:prSet>
      <dgm:spPr/>
    </dgm:pt>
    <dgm:pt modelId="{69E28D11-C9D4-4FD8-9BD5-53A3310D5701}" type="pres">
      <dgm:prSet presAssocID="{9B91F1A2-AF05-46C5-9745-F4F7411103D1}" presName="hierRoot1" presStyleCnt="0"/>
      <dgm:spPr/>
    </dgm:pt>
    <dgm:pt modelId="{460F8D62-323D-42D5-87ED-ED1B432BA39E}" type="pres">
      <dgm:prSet presAssocID="{9B91F1A2-AF05-46C5-9745-F4F7411103D1}" presName="composite" presStyleCnt="0"/>
      <dgm:spPr/>
    </dgm:pt>
    <dgm:pt modelId="{3221C707-9750-485A-803F-C16E465F288D}" type="pres">
      <dgm:prSet presAssocID="{9B91F1A2-AF05-46C5-9745-F4F7411103D1}" presName="background" presStyleLbl="node0" presStyleIdx="0" presStyleCnt="3"/>
      <dgm:spPr/>
    </dgm:pt>
    <dgm:pt modelId="{C9347A92-6D07-493A-8B82-5B437E2F53BA}" type="pres">
      <dgm:prSet presAssocID="{9B91F1A2-AF05-46C5-9745-F4F7411103D1}" presName="text" presStyleLbl="fgAcc0" presStyleIdx="0" presStyleCnt="3">
        <dgm:presLayoutVars>
          <dgm:chPref val="3"/>
        </dgm:presLayoutVars>
      </dgm:prSet>
      <dgm:spPr/>
    </dgm:pt>
    <dgm:pt modelId="{FD043F22-C96A-44EB-9DE2-4DC5AF0EFED1}" type="pres">
      <dgm:prSet presAssocID="{9B91F1A2-AF05-46C5-9745-F4F7411103D1}" presName="hierChild2" presStyleCnt="0"/>
      <dgm:spPr/>
    </dgm:pt>
    <dgm:pt modelId="{8F9DF51E-B872-46A4-BFEA-C0D212641518}" type="pres">
      <dgm:prSet presAssocID="{35F5B9FE-CAE5-4E43-8DAB-2ACA449616E3}" presName="hierRoot1" presStyleCnt="0"/>
      <dgm:spPr/>
    </dgm:pt>
    <dgm:pt modelId="{8F9F859C-F893-45EC-8E54-F34DA22BC757}" type="pres">
      <dgm:prSet presAssocID="{35F5B9FE-CAE5-4E43-8DAB-2ACA449616E3}" presName="composite" presStyleCnt="0"/>
      <dgm:spPr/>
    </dgm:pt>
    <dgm:pt modelId="{B20A00CC-9305-4E03-B8C9-B08EEEB7AA84}" type="pres">
      <dgm:prSet presAssocID="{35F5B9FE-CAE5-4E43-8DAB-2ACA449616E3}" presName="background" presStyleLbl="node0" presStyleIdx="1" presStyleCnt="3"/>
      <dgm:spPr/>
    </dgm:pt>
    <dgm:pt modelId="{A4A81734-65ED-4469-9A70-3623B6A58629}" type="pres">
      <dgm:prSet presAssocID="{35F5B9FE-CAE5-4E43-8DAB-2ACA449616E3}" presName="text" presStyleLbl="fgAcc0" presStyleIdx="1" presStyleCnt="3">
        <dgm:presLayoutVars>
          <dgm:chPref val="3"/>
        </dgm:presLayoutVars>
      </dgm:prSet>
      <dgm:spPr/>
    </dgm:pt>
    <dgm:pt modelId="{ABC94B48-AC05-4FC5-B3F0-500DC0D722B3}" type="pres">
      <dgm:prSet presAssocID="{35F5B9FE-CAE5-4E43-8DAB-2ACA449616E3}" presName="hierChild2" presStyleCnt="0"/>
      <dgm:spPr/>
    </dgm:pt>
    <dgm:pt modelId="{BA6FB5E2-D1D4-4C99-ACFC-CA38158849BC}" type="pres">
      <dgm:prSet presAssocID="{20F90997-3D0E-48D2-A6C5-64BB32691ADD}" presName="hierRoot1" presStyleCnt="0"/>
      <dgm:spPr/>
    </dgm:pt>
    <dgm:pt modelId="{344598EF-D0BF-493C-8A19-50832D1332F9}" type="pres">
      <dgm:prSet presAssocID="{20F90997-3D0E-48D2-A6C5-64BB32691ADD}" presName="composite" presStyleCnt="0"/>
      <dgm:spPr/>
    </dgm:pt>
    <dgm:pt modelId="{8541EBCC-37C7-46A7-9FD2-0A01EA6B98FE}" type="pres">
      <dgm:prSet presAssocID="{20F90997-3D0E-48D2-A6C5-64BB32691ADD}" presName="background" presStyleLbl="node0" presStyleIdx="2" presStyleCnt="3"/>
      <dgm:spPr/>
    </dgm:pt>
    <dgm:pt modelId="{EA14F2B3-9E37-4891-ACCC-0226920C2672}" type="pres">
      <dgm:prSet presAssocID="{20F90997-3D0E-48D2-A6C5-64BB32691ADD}" presName="text" presStyleLbl="fgAcc0" presStyleIdx="2" presStyleCnt="3">
        <dgm:presLayoutVars>
          <dgm:chPref val="3"/>
        </dgm:presLayoutVars>
      </dgm:prSet>
      <dgm:spPr/>
    </dgm:pt>
    <dgm:pt modelId="{3ABA480A-E60E-4757-BB70-F51E8697F134}" type="pres">
      <dgm:prSet presAssocID="{20F90997-3D0E-48D2-A6C5-64BB32691ADD}" presName="hierChild2" presStyleCnt="0"/>
      <dgm:spPr/>
    </dgm:pt>
  </dgm:ptLst>
  <dgm:cxnLst>
    <dgm:cxn modelId="{EBC1B902-C8A0-4D7B-9981-7B8086E4EDE4}" srcId="{37F88F19-1B5C-4152-813F-2738402A0A68}" destId="{20F90997-3D0E-48D2-A6C5-64BB32691ADD}" srcOrd="2" destOrd="0" parTransId="{CCD135CD-D6D5-4729-A34A-7FC9940CC3A1}" sibTransId="{1292A297-E45C-4FF8-A3F4-F0B843EAD232}"/>
    <dgm:cxn modelId="{C801C016-AA85-4148-87E9-4132DF15F893}" type="presOf" srcId="{9B91F1A2-AF05-46C5-9745-F4F7411103D1}" destId="{C9347A92-6D07-493A-8B82-5B437E2F53BA}" srcOrd="0" destOrd="0" presId="urn:microsoft.com/office/officeart/2005/8/layout/hierarchy1"/>
    <dgm:cxn modelId="{C826626D-27FD-4193-83FD-9E1BFD2761EF}" srcId="{37F88F19-1B5C-4152-813F-2738402A0A68}" destId="{35F5B9FE-CAE5-4E43-8DAB-2ACA449616E3}" srcOrd="1" destOrd="0" parTransId="{03806D64-8670-4991-A5C7-2E181DF8FEDE}" sibTransId="{9A31F553-D0EF-451C-BB83-97539345A1E3}"/>
    <dgm:cxn modelId="{171BA057-E9F1-400D-BE13-E3ADA57FA3D7}" type="presOf" srcId="{35F5B9FE-CAE5-4E43-8DAB-2ACA449616E3}" destId="{A4A81734-65ED-4469-9A70-3623B6A58629}" srcOrd="0" destOrd="0" presId="urn:microsoft.com/office/officeart/2005/8/layout/hierarchy1"/>
    <dgm:cxn modelId="{D38E0499-7D98-4748-BD26-139FEC4EB112}" type="presOf" srcId="{37F88F19-1B5C-4152-813F-2738402A0A68}" destId="{7C064106-80C8-4D1E-B5CB-9660F765F8CA}" srcOrd="0" destOrd="0" presId="urn:microsoft.com/office/officeart/2005/8/layout/hierarchy1"/>
    <dgm:cxn modelId="{F8C3BEE7-5ABB-4361-AD9B-3A9354FE732D}" type="presOf" srcId="{20F90997-3D0E-48D2-A6C5-64BB32691ADD}" destId="{EA14F2B3-9E37-4891-ACCC-0226920C2672}" srcOrd="0" destOrd="0" presId="urn:microsoft.com/office/officeart/2005/8/layout/hierarchy1"/>
    <dgm:cxn modelId="{E9B46CF1-43B0-4BAC-B625-7E92F981ABCF}" srcId="{37F88F19-1B5C-4152-813F-2738402A0A68}" destId="{9B91F1A2-AF05-46C5-9745-F4F7411103D1}" srcOrd="0" destOrd="0" parTransId="{FCDB9A0C-1D8D-4EFD-8A31-401211DBF4C0}" sibTransId="{5C0E103F-8C41-4126-90DE-679B8024DC09}"/>
    <dgm:cxn modelId="{F513A900-A099-46D3-971D-A480A03B8F8F}" type="presParOf" srcId="{7C064106-80C8-4D1E-B5CB-9660F765F8CA}" destId="{69E28D11-C9D4-4FD8-9BD5-53A3310D5701}" srcOrd="0" destOrd="0" presId="urn:microsoft.com/office/officeart/2005/8/layout/hierarchy1"/>
    <dgm:cxn modelId="{BA484CEE-2DD4-4ED0-AB21-23F94C4DD6BA}" type="presParOf" srcId="{69E28D11-C9D4-4FD8-9BD5-53A3310D5701}" destId="{460F8D62-323D-42D5-87ED-ED1B432BA39E}" srcOrd="0" destOrd="0" presId="urn:microsoft.com/office/officeart/2005/8/layout/hierarchy1"/>
    <dgm:cxn modelId="{C943CB94-0A98-4CCF-AE56-D6AD6BD44319}" type="presParOf" srcId="{460F8D62-323D-42D5-87ED-ED1B432BA39E}" destId="{3221C707-9750-485A-803F-C16E465F288D}" srcOrd="0" destOrd="0" presId="urn:microsoft.com/office/officeart/2005/8/layout/hierarchy1"/>
    <dgm:cxn modelId="{74F1F0B9-4E4F-4DB3-BAC9-A660F4861438}" type="presParOf" srcId="{460F8D62-323D-42D5-87ED-ED1B432BA39E}" destId="{C9347A92-6D07-493A-8B82-5B437E2F53BA}" srcOrd="1" destOrd="0" presId="urn:microsoft.com/office/officeart/2005/8/layout/hierarchy1"/>
    <dgm:cxn modelId="{4B5CB378-D969-43AC-B147-2096758720E2}" type="presParOf" srcId="{69E28D11-C9D4-4FD8-9BD5-53A3310D5701}" destId="{FD043F22-C96A-44EB-9DE2-4DC5AF0EFED1}" srcOrd="1" destOrd="0" presId="urn:microsoft.com/office/officeart/2005/8/layout/hierarchy1"/>
    <dgm:cxn modelId="{D63537ED-2CE6-445E-9061-E362F765A0E4}" type="presParOf" srcId="{7C064106-80C8-4D1E-B5CB-9660F765F8CA}" destId="{8F9DF51E-B872-46A4-BFEA-C0D212641518}" srcOrd="1" destOrd="0" presId="urn:microsoft.com/office/officeart/2005/8/layout/hierarchy1"/>
    <dgm:cxn modelId="{AFCED4E3-8789-41CC-92EB-8A657E88F548}" type="presParOf" srcId="{8F9DF51E-B872-46A4-BFEA-C0D212641518}" destId="{8F9F859C-F893-45EC-8E54-F34DA22BC757}" srcOrd="0" destOrd="0" presId="urn:microsoft.com/office/officeart/2005/8/layout/hierarchy1"/>
    <dgm:cxn modelId="{34EA29C4-57F8-4A0C-ACF1-48D59FAD805A}" type="presParOf" srcId="{8F9F859C-F893-45EC-8E54-F34DA22BC757}" destId="{B20A00CC-9305-4E03-B8C9-B08EEEB7AA84}" srcOrd="0" destOrd="0" presId="urn:microsoft.com/office/officeart/2005/8/layout/hierarchy1"/>
    <dgm:cxn modelId="{E12C6C0F-8570-4B30-9E18-B77653235D9F}" type="presParOf" srcId="{8F9F859C-F893-45EC-8E54-F34DA22BC757}" destId="{A4A81734-65ED-4469-9A70-3623B6A58629}" srcOrd="1" destOrd="0" presId="urn:microsoft.com/office/officeart/2005/8/layout/hierarchy1"/>
    <dgm:cxn modelId="{FC01F2BC-4FEC-410F-BA8B-7FB7A9E7BB3E}" type="presParOf" srcId="{8F9DF51E-B872-46A4-BFEA-C0D212641518}" destId="{ABC94B48-AC05-4FC5-B3F0-500DC0D722B3}" srcOrd="1" destOrd="0" presId="urn:microsoft.com/office/officeart/2005/8/layout/hierarchy1"/>
    <dgm:cxn modelId="{7B433C98-40FA-4BB8-95AA-520D9D574F0E}" type="presParOf" srcId="{7C064106-80C8-4D1E-B5CB-9660F765F8CA}" destId="{BA6FB5E2-D1D4-4C99-ACFC-CA38158849BC}" srcOrd="2" destOrd="0" presId="urn:microsoft.com/office/officeart/2005/8/layout/hierarchy1"/>
    <dgm:cxn modelId="{F285274F-6B50-4A78-97B1-FA28BC24720D}" type="presParOf" srcId="{BA6FB5E2-D1D4-4C99-ACFC-CA38158849BC}" destId="{344598EF-D0BF-493C-8A19-50832D1332F9}" srcOrd="0" destOrd="0" presId="urn:microsoft.com/office/officeart/2005/8/layout/hierarchy1"/>
    <dgm:cxn modelId="{2F244563-B11B-400B-91CE-726AD055664B}" type="presParOf" srcId="{344598EF-D0BF-493C-8A19-50832D1332F9}" destId="{8541EBCC-37C7-46A7-9FD2-0A01EA6B98FE}" srcOrd="0" destOrd="0" presId="urn:microsoft.com/office/officeart/2005/8/layout/hierarchy1"/>
    <dgm:cxn modelId="{57F2F962-F98B-4D80-9E98-158C797247E7}" type="presParOf" srcId="{344598EF-D0BF-493C-8A19-50832D1332F9}" destId="{EA14F2B3-9E37-4891-ACCC-0226920C2672}" srcOrd="1" destOrd="0" presId="urn:microsoft.com/office/officeart/2005/8/layout/hierarchy1"/>
    <dgm:cxn modelId="{49AAACE8-FEBE-40B7-A464-13DB3621A105}" type="presParOf" srcId="{BA6FB5E2-D1D4-4C99-ACFC-CA38158849BC}" destId="{3ABA480A-E60E-4757-BB70-F51E8697F13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36BEBA-5096-4867-A333-E8B4B5DA2E5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5EE2D5-8CC5-47DA-9966-3F1ADCA72013}">
      <dgm:prSet/>
      <dgm:spPr/>
      <dgm:t>
        <a:bodyPr/>
        <a:lstStyle/>
        <a:p>
          <a:r>
            <a:rPr lang="en-GB"/>
            <a:t>That interviewees were not subject to oppressive practices</a:t>
          </a:r>
          <a:endParaRPr lang="en-US"/>
        </a:p>
      </dgm:t>
    </dgm:pt>
    <dgm:pt modelId="{BDD44D38-21C4-490C-A917-07D2AAF0A28F}" type="parTrans" cxnId="{116B8A53-A766-43FE-8C01-EFEAEBC623CF}">
      <dgm:prSet/>
      <dgm:spPr/>
      <dgm:t>
        <a:bodyPr/>
        <a:lstStyle/>
        <a:p>
          <a:endParaRPr lang="en-US"/>
        </a:p>
      </dgm:t>
    </dgm:pt>
    <dgm:pt modelId="{7B6964A5-8A86-4670-8658-A65E95C60972}" type="sibTrans" cxnId="{116B8A53-A766-43FE-8C01-EFEAEBC623CF}">
      <dgm:prSet/>
      <dgm:spPr/>
      <dgm:t>
        <a:bodyPr/>
        <a:lstStyle/>
        <a:p>
          <a:endParaRPr lang="en-US"/>
        </a:p>
      </dgm:t>
    </dgm:pt>
    <dgm:pt modelId="{7D333A5D-A08C-48FD-AA20-6520EC67A183}">
      <dgm:prSet/>
      <dgm:spPr/>
      <dgm:t>
        <a:bodyPr/>
        <a:lstStyle/>
        <a:p>
          <a:r>
            <a:rPr lang="en-GB"/>
            <a:t>That they were allowed rest periods</a:t>
          </a:r>
          <a:endParaRPr lang="en-US"/>
        </a:p>
      </dgm:t>
    </dgm:pt>
    <dgm:pt modelId="{7EC99737-816E-49FE-8844-3FCC2A60A2C0}" type="parTrans" cxnId="{DE0D42C8-6A99-4C77-9D75-5F262B556E87}">
      <dgm:prSet/>
      <dgm:spPr/>
      <dgm:t>
        <a:bodyPr/>
        <a:lstStyle/>
        <a:p>
          <a:endParaRPr lang="en-US"/>
        </a:p>
      </dgm:t>
    </dgm:pt>
    <dgm:pt modelId="{11DB6F53-277E-4D7D-8CAF-0E17D4D52376}" type="sibTrans" cxnId="{DE0D42C8-6A99-4C77-9D75-5F262B556E87}">
      <dgm:prSet/>
      <dgm:spPr/>
      <dgm:t>
        <a:bodyPr/>
        <a:lstStyle/>
        <a:p>
          <a:endParaRPr lang="en-US"/>
        </a:p>
      </dgm:t>
    </dgm:pt>
    <dgm:pt modelId="{0EE9AAD8-2708-4FCA-AE18-5FF8C8E4DA84}">
      <dgm:prSet/>
      <dgm:spPr/>
      <dgm:t>
        <a:bodyPr/>
        <a:lstStyle/>
        <a:p>
          <a:r>
            <a:rPr lang="en-GB"/>
            <a:t>That the interviews themselves would be recorded in order that the court could be provided with a fit and proper account of the content of the interview.</a:t>
          </a:r>
          <a:endParaRPr lang="en-US"/>
        </a:p>
      </dgm:t>
    </dgm:pt>
    <dgm:pt modelId="{10D71668-02A0-4531-8D6D-CEC7398AE699}" type="parTrans" cxnId="{DCE843F0-AAA9-49B0-AEB4-3B132AF645A4}">
      <dgm:prSet/>
      <dgm:spPr/>
      <dgm:t>
        <a:bodyPr/>
        <a:lstStyle/>
        <a:p>
          <a:endParaRPr lang="en-US"/>
        </a:p>
      </dgm:t>
    </dgm:pt>
    <dgm:pt modelId="{6344EEA0-2CE7-4796-A2FC-F65891543890}" type="sibTrans" cxnId="{DCE843F0-AAA9-49B0-AEB4-3B132AF645A4}">
      <dgm:prSet/>
      <dgm:spPr/>
      <dgm:t>
        <a:bodyPr/>
        <a:lstStyle/>
        <a:p>
          <a:endParaRPr lang="en-US"/>
        </a:p>
      </dgm:t>
    </dgm:pt>
    <dgm:pt modelId="{77EF3F20-2C8F-42F9-8620-2C1FE2FF94FC}" type="pres">
      <dgm:prSet presAssocID="{B336BEBA-5096-4867-A333-E8B4B5DA2E50}" presName="vert0" presStyleCnt="0">
        <dgm:presLayoutVars>
          <dgm:dir/>
          <dgm:animOne val="branch"/>
          <dgm:animLvl val="lvl"/>
        </dgm:presLayoutVars>
      </dgm:prSet>
      <dgm:spPr/>
    </dgm:pt>
    <dgm:pt modelId="{CF035AAF-3192-4DBB-9D56-E6458EF5C7A5}" type="pres">
      <dgm:prSet presAssocID="{0F5EE2D5-8CC5-47DA-9966-3F1ADCA72013}" presName="thickLine" presStyleLbl="alignNode1" presStyleIdx="0" presStyleCnt="3"/>
      <dgm:spPr/>
    </dgm:pt>
    <dgm:pt modelId="{8FF45B10-6456-49CB-8CB0-0664119216BD}" type="pres">
      <dgm:prSet presAssocID="{0F5EE2D5-8CC5-47DA-9966-3F1ADCA72013}" presName="horz1" presStyleCnt="0"/>
      <dgm:spPr/>
    </dgm:pt>
    <dgm:pt modelId="{25A41E0B-30CC-447B-B34E-F6E26C9998D2}" type="pres">
      <dgm:prSet presAssocID="{0F5EE2D5-8CC5-47DA-9966-3F1ADCA72013}" presName="tx1" presStyleLbl="revTx" presStyleIdx="0" presStyleCnt="3"/>
      <dgm:spPr/>
    </dgm:pt>
    <dgm:pt modelId="{D285389F-8757-4917-82F1-91C0CB9A6FF8}" type="pres">
      <dgm:prSet presAssocID="{0F5EE2D5-8CC5-47DA-9966-3F1ADCA72013}" presName="vert1" presStyleCnt="0"/>
      <dgm:spPr/>
    </dgm:pt>
    <dgm:pt modelId="{591287CC-1673-47E2-A4EF-FF4A85FE9FB1}" type="pres">
      <dgm:prSet presAssocID="{7D333A5D-A08C-48FD-AA20-6520EC67A183}" presName="thickLine" presStyleLbl="alignNode1" presStyleIdx="1" presStyleCnt="3"/>
      <dgm:spPr/>
    </dgm:pt>
    <dgm:pt modelId="{CC0F8D7F-5851-433A-AEEA-0B0D234A1C1F}" type="pres">
      <dgm:prSet presAssocID="{7D333A5D-A08C-48FD-AA20-6520EC67A183}" presName="horz1" presStyleCnt="0"/>
      <dgm:spPr/>
    </dgm:pt>
    <dgm:pt modelId="{D3B33B4B-DA30-41A1-865A-D38F8A7A98C2}" type="pres">
      <dgm:prSet presAssocID="{7D333A5D-A08C-48FD-AA20-6520EC67A183}" presName="tx1" presStyleLbl="revTx" presStyleIdx="1" presStyleCnt="3"/>
      <dgm:spPr/>
    </dgm:pt>
    <dgm:pt modelId="{AB15A1B2-7A02-41D8-818A-DE2AF9E6D5B9}" type="pres">
      <dgm:prSet presAssocID="{7D333A5D-A08C-48FD-AA20-6520EC67A183}" presName="vert1" presStyleCnt="0"/>
      <dgm:spPr/>
    </dgm:pt>
    <dgm:pt modelId="{915DF52B-9EC5-4255-BBC8-1465546258BB}" type="pres">
      <dgm:prSet presAssocID="{0EE9AAD8-2708-4FCA-AE18-5FF8C8E4DA84}" presName="thickLine" presStyleLbl="alignNode1" presStyleIdx="2" presStyleCnt="3"/>
      <dgm:spPr/>
    </dgm:pt>
    <dgm:pt modelId="{9240F01F-2FA4-4DEE-9ECC-5B3AC1ABB8A6}" type="pres">
      <dgm:prSet presAssocID="{0EE9AAD8-2708-4FCA-AE18-5FF8C8E4DA84}" presName="horz1" presStyleCnt="0"/>
      <dgm:spPr/>
    </dgm:pt>
    <dgm:pt modelId="{FACBCB1C-F03B-4FED-9592-709977CA26FF}" type="pres">
      <dgm:prSet presAssocID="{0EE9AAD8-2708-4FCA-AE18-5FF8C8E4DA84}" presName="tx1" presStyleLbl="revTx" presStyleIdx="2" presStyleCnt="3"/>
      <dgm:spPr/>
    </dgm:pt>
    <dgm:pt modelId="{FED529F0-E9ED-4B71-ACC3-1217AC464987}" type="pres">
      <dgm:prSet presAssocID="{0EE9AAD8-2708-4FCA-AE18-5FF8C8E4DA84}" presName="vert1" presStyleCnt="0"/>
      <dgm:spPr/>
    </dgm:pt>
  </dgm:ptLst>
  <dgm:cxnLst>
    <dgm:cxn modelId="{2732A439-02E2-415B-815B-750E23FC4469}" type="presOf" srcId="{B336BEBA-5096-4867-A333-E8B4B5DA2E50}" destId="{77EF3F20-2C8F-42F9-8620-2C1FE2FF94FC}" srcOrd="0" destOrd="0" presId="urn:microsoft.com/office/officeart/2008/layout/LinedList"/>
    <dgm:cxn modelId="{D3EF543A-0505-4255-83BE-A2FD76F7B638}" type="presOf" srcId="{0F5EE2D5-8CC5-47DA-9966-3F1ADCA72013}" destId="{25A41E0B-30CC-447B-B34E-F6E26C9998D2}" srcOrd="0" destOrd="0" presId="urn:microsoft.com/office/officeart/2008/layout/LinedList"/>
    <dgm:cxn modelId="{116B8A53-A766-43FE-8C01-EFEAEBC623CF}" srcId="{B336BEBA-5096-4867-A333-E8B4B5DA2E50}" destId="{0F5EE2D5-8CC5-47DA-9966-3F1ADCA72013}" srcOrd="0" destOrd="0" parTransId="{BDD44D38-21C4-490C-A917-07D2AAF0A28F}" sibTransId="{7B6964A5-8A86-4670-8658-A65E95C60972}"/>
    <dgm:cxn modelId="{3ECAF259-983D-4958-A31A-B0499CBA8586}" type="presOf" srcId="{7D333A5D-A08C-48FD-AA20-6520EC67A183}" destId="{D3B33B4B-DA30-41A1-865A-D38F8A7A98C2}" srcOrd="0" destOrd="0" presId="urn:microsoft.com/office/officeart/2008/layout/LinedList"/>
    <dgm:cxn modelId="{C5FE90A9-D62A-46D6-A130-9EE34E11DE5A}" type="presOf" srcId="{0EE9AAD8-2708-4FCA-AE18-5FF8C8E4DA84}" destId="{FACBCB1C-F03B-4FED-9592-709977CA26FF}" srcOrd="0" destOrd="0" presId="urn:microsoft.com/office/officeart/2008/layout/LinedList"/>
    <dgm:cxn modelId="{DE0D42C8-6A99-4C77-9D75-5F262B556E87}" srcId="{B336BEBA-5096-4867-A333-E8B4B5DA2E50}" destId="{7D333A5D-A08C-48FD-AA20-6520EC67A183}" srcOrd="1" destOrd="0" parTransId="{7EC99737-816E-49FE-8844-3FCC2A60A2C0}" sibTransId="{11DB6F53-277E-4D7D-8CAF-0E17D4D52376}"/>
    <dgm:cxn modelId="{DCE843F0-AAA9-49B0-AEB4-3B132AF645A4}" srcId="{B336BEBA-5096-4867-A333-E8B4B5DA2E50}" destId="{0EE9AAD8-2708-4FCA-AE18-5FF8C8E4DA84}" srcOrd="2" destOrd="0" parTransId="{10D71668-02A0-4531-8D6D-CEC7398AE699}" sibTransId="{6344EEA0-2CE7-4796-A2FC-F65891543890}"/>
    <dgm:cxn modelId="{9E94E2DD-2814-4A34-9881-2AD0335006AF}" type="presParOf" srcId="{77EF3F20-2C8F-42F9-8620-2C1FE2FF94FC}" destId="{CF035AAF-3192-4DBB-9D56-E6458EF5C7A5}" srcOrd="0" destOrd="0" presId="urn:microsoft.com/office/officeart/2008/layout/LinedList"/>
    <dgm:cxn modelId="{A7126221-C7E2-4F59-9913-F9847F80E8BF}" type="presParOf" srcId="{77EF3F20-2C8F-42F9-8620-2C1FE2FF94FC}" destId="{8FF45B10-6456-49CB-8CB0-0664119216BD}" srcOrd="1" destOrd="0" presId="urn:microsoft.com/office/officeart/2008/layout/LinedList"/>
    <dgm:cxn modelId="{8B2B1833-9F6D-486E-86AD-9DA42C7CFDAC}" type="presParOf" srcId="{8FF45B10-6456-49CB-8CB0-0664119216BD}" destId="{25A41E0B-30CC-447B-B34E-F6E26C9998D2}" srcOrd="0" destOrd="0" presId="urn:microsoft.com/office/officeart/2008/layout/LinedList"/>
    <dgm:cxn modelId="{EBC81B5B-D5D4-422D-976F-A62E10CE6C7D}" type="presParOf" srcId="{8FF45B10-6456-49CB-8CB0-0664119216BD}" destId="{D285389F-8757-4917-82F1-91C0CB9A6FF8}" srcOrd="1" destOrd="0" presId="urn:microsoft.com/office/officeart/2008/layout/LinedList"/>
    <dgm:cxn modelId="{5375DA4C-A24E-4F3D-B32F-A19FBBAB653F}" type="presParOf" srcId="{77EF3F20-2C8F-42F9-8620-2C1FE2FF94FC}" destId="{591287CC-1673-47E2-A4EF-FF4A85FE9FB1}" srcOrd="2" destOrd="0" presId="urn:microsoft.com/office/officeart/2008/layout/LinedList"/>
    <dgm:cxn modelId="{F15D7021-78D6-4EE1-8065-B995CE64A2B9}" type="presParOf" srcId="{77EF3F20-2C8F-42F9-8620-2C1FE2FF94FC}" destId="{CC0F8D7F-5851-433A-AEEA-0B0D234A1C1F}" srcOrd="3" destOrd="0" presId="urn:microsoft.com/office/officeart/2008/layout/LinedList"/>
    <dgm:cxn modelId="{B5ED5D5F-767D-4DF6-BB35-A7B8D1A8274A}" type="presParOf" srcId="{CC0F8D7F-5851-433A-AEEA-0B0D234A1C1F}" destId="{D3B33B4B-DA30-41A1-865A-D38F8A7A98C2}" srcOrd="0" destOrd="0" presId="urn:microsoft.com/office/officeart/2008/layout/LinedList"/>
    <dgm:cxn modelId="{B4FEAD22-C8B3-4301-BF50-E6AD36DF4DFF}" type="presParOf" srcId="{CC0F8D7F-5851-433A-AEEA-0B0D234A1C1F}" destId="{AB15A1B2-7A02-41D8-818A-DE2AF9E6D5B9}" srcOrd="1" destOrd="0" presId="urn:microsoft.com/office/officeart/2008/layout/LinedList"/>
    <dgm:cxn modelId="{A72498BB-4751-48E9-B4B4-2CE1FED592DE}" type="presParOf" srcId="{77EF3F20-2C8F-42F9-8620-2C1FE2FF94FC}" destId="{915DF52B-9EC5-4255-BBC8-1465546258BB}" srcOrd="4" destOrd="0" presId="urn:microsoft.com/office/officeart/2008/layout/LinedList"/>
    <dgm:cxn modelId="{AA962A14-77C4-4219-8F15-A45E895EE34C}" type="presParOf" srcId="{77EF3F20-2C8F-42F9-8620-2C1FE2FF94FC}" destId="{9240F01F-2FA4-4DEE-9ECC-5B3AC1ABB8A6}" srcOrd="5" destOrd="0" presId="urn:microsoft.com/office/officeart/2008/layout/LinedList"/>
    <dgm:cxn modelId="{AB89EF0D-DC5E-478A-9873-2E7CFBB95FE1}" type="presParOf" srcId="{9240F01F-2FA4-4DEE-9ECC-5B3AC1ABB8A6}" destId="{FACBCB1C-F03B-4FED-9592-709977CA26FF}" srcOrd="0" destOrd="0" presId="urn:microsoft.com/office/officeart/2008/layout/LinedList"/>
    <dgm:cxn modelId="{38A58F8A-61B5-430D-94AA-65DEB0861861}" type="presParOf" srcId="{9240F01F-2FA4-4DEE-9ECC-5B3AC1ABB8A6}" destId="{FED529F0-E9ED-4B71-ACC3-1217AC4649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F695E6-951B-486D-9651-FF3AAAFEE39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8AEEBD3-C13B-4AEB-8484-1B1A35002E1C}">
      <dgm:prSet/>
      <dgm:spPr/>
      <dgm:t>
        <a:bodyPr/>
        <a:lstStyle/>
        <a:p>
          <a:r>
            <a:rPr lang="en-GB"/>
            <a:t>A child who has stolen a scooter and is at school.</a:t>
          </a:r>
          <a:endParaRPr lang="en-US"/>
        </a:p>
      </dgm:t>
    </dgm:pt>
    <dgm:pt modelId="{4655C83B-CBBA-477D-A4DE-0FE6BB386A80}" type="parTrans" cxnId="{F3716F87-3544-41F2-A955-3FA2FF4C9B23}">
      <dgm:prSet/>
      <dgm:spPr/>
      <dgm:t>
        <a:bodyPr/>
        <a:lstStyle/>
        <a:p>
          <a:endParaRPr lang="en-US"/>
        </a:p>
      </dgm:t>
    </dgm:pt>
    <dgm:pt modelId="{F529DCDF-5457-4F4E-B1D2-D5414A9358D3}" type="sibTrans" cxnId="{F3716F87-3544-41F2-A955-3FA2FF4C9B23}">
      <dgm:prSet/>
      <dgm:spPr/>
      <dgm:t>
        <a:bodyPr/>
        <a:lstStyle/>
        <a:p>
          <a:endParaRPr lang="en-US"/>
        </a:p>
      </dgm:t>
    </dgm:pt>
    <dgm:pt modelId="{02DD5097-D96B-4A90-9A25-9E293B500087}">
      <dgm:prSet/>
      <dgm:spPr/>
      <dgm:t>
        <a:bodyPr/>
        <a:lstStyle/>
        <a:p>
          <a:r>
            <a:rPr lang="en-GB"/>
            <a:t>A driver who has been reported by a member of the public as driving dangerously on a road.</a:t>
          </a:r>
          <a:endParaRPr lang="en-US"/>
        </a:p>
      </dgm:t>
    </dgm:pt>
    <dgm:pt modelId="{9B395CA0-D62B-44B3-8FAF-B2CFC933B5FC}" type="parTrans" cxnId="{A8867DFF-8CD0-4FC3-A092-079A2B41340D}">
      <dgm:prSet/>
      <dgm:spPr/>
      <dgm:t>
        <a:bodyPr/>
        <a:lstStyle/>
        <a:p>
          <a:endParaRPr lang="en-US"/>
        </a:p>
      </dgm:t>
    </dgm:pt>
    <dgm:pt modelId="{BC61915D-F5D4-4F90-BC40-1BFD988CC7F9}" type="sibTrans" cxnId="{A8867DFF-8CD0-4FC3-A092-079A2B41340D}">
      <dgm:prSet/>
      <dgm:spPr/>
      <dgm:t>
        <a:bodyPr/>
        <a:lstStyle/>
        <a:p>
          <a:endParaRPr lang="en-US"/>
        </a:p>
      </dgm:t>
    </dgm:pt>
    <dgm:pt modelId="{D88952F7-7AB5-4314-A791-107317572B9C}">
      <dgm:prSet/>
      <dgm:spPr/>
      <dgm:t>
        <a:bodyPr/>
        <a:lstStyle/>
        <a:p>
          <a:r>
            <a:rPr lang="en-GB"/>
            <a:t>A registered paedophile who has breached his registration conditions and been seen approaching children at a school yard.</a:t>
          </a:r>
          <a:endParaRPr lang="en-US"/>
        </a:p>
      </dgm:t>
    </dgm:pt>
    <dgm:pt modelId="{3210465F-0214-4E46-BFF3-40CA2E6BA647}" type="parTrans" cxnId="{E00BE521-9FC6-4EAB-8BD3-6DDED10A4DBD}">
      <dgm:prSet/>
      <dgm:spPr/>
      <dgm:t>
        <a:bodyPr/>
        <a:lstStyle/>
        <a:p>
          <a:endParaRPr lang="en-US"/>
        </a:p>
      </dgm:t>
    </dgm:pt>
    <dgm:pt modelId="{CA717A3A-C9E9-4219-B191-6CFC438F3D9B}" type="sibTrans" cxnId="{E00BE521-9FC6-4EAB-8BD3-6DDED10A4DBD}">
      <dgm:prSet/>
      <dgm:spPr/>
      <dgm:t>
        <a:bodyPr/>
        <a:lstStyle/>
        <a:p>
          <a:endParaRPr lang="en-US"/>
        </a:p>
      </dgm:t>
    </dgm:pt>
    <dgm:pt modelId="{FBFDF407-8F82-4EAE-9EB6-631E20B5CCBE}" type="pres">
      <dgm:prSet presAssocID="{2DF695E6-951B-486D-9651-FF3AAAFEE398}" presName="outerComposite" presStyleCnt="0">
        <dgm:presLayoutVars>
          <dgm:chMax val="5"/>
          <dgm:dir/>
          <dgm:resizeHandles val="exact"/>
        </dgm:presLayoutVars>
      </dgm:prSet>
      <dgm:spPr/>
    </dgm:pt>
    <dgm:pt modelId="{96A61FA8-760D-4BEB-895E-C591F324158E}" type="pres">
      <dgm:prSet presAssocID="{2DF695E6-951B-486D-9651-FF3AAAFEE398}" presName="dummyMaxCanvas" presStyleCnt="0">
        <dgm:presLayoutVars/>
      </dgm:prSet>
      <dgm:spPr/>
    </dgm:pt>
    <dgm:pt modelId="{F5F9EF2F-3BD3-491E-A071-3F355E42B4C3}" type="pres">
      <dgm:prSet presAssocID="{2DF695E6-951B-486D-9651-FF3AAAFEE398}" presName="ThreeNodes_1" presStyleLbl="node1" presStyleIdx="0" presStyleCnt="3">
        <dgm:presLayoutVars>
          <dgm:bulletEnabled val="1"/>
        </dgm:presLayoutVars>
      </dgm:prSet>
      <dgm:spPr/>
    </dgm:pt>
    <dgm:pt modelId="{8719D9B2-AE2C-401F-8A79-DE853A79447C}" type="pres">
      <dgm:prSet presAssocID="{2DF695E6-951B-486D-9651-FF3AAAFEE398}" presName="ThreeNodes_2" presStyleLbl="node1" presStyleIdx="1" presStyleCnt="3">
        <dgm:presLayoutVars>
          <dgm:bulletEnabled val="1"/>
        </dgm:presLayoutVars>
      </dgm:prSet>
      <dgm:spPr/>
    </dgm:pt>
    <dgm:pt modelId="{D9F55AEE-B97D-4CA0-B4F7-C14B63826BB9}" type="pres">
      <dgm:prSet presAssocID="{2DF695E6-951B-486D-9651-FF3AAAFEE398}" presName="ThreeNodes_3" presStyleLbl="node1" presStyleIdx="2" presStyleCnt="3">
        <dgm:presLayoutVars>
          <dgm:bulletEnabled val="1"/>
        </dgm:presLayoutVars>
      </dgm:prSet>
      <dgm:spPr/>
    </dgm:pt>
    <dgm:pt modelId="{998C1626-F7DE-40E7-88EF-2A21E2DFBB4A}" type="pres">
      <dgm:prSet presAssocID="{2DF695E6-951B-486D-9651-FF3AAAFEE398}" presName="ThreeConn_1-2" presStyleLbl="fgAccFollowNode1" presStyleIdx="0" presStyleCnt="2">
        <dgm:presLayoutVars>
          <dgm:bulletEnabled val="1"/>
        </dgm:presLayoutVars>
      </dgm:prSet>
      <dgm:spPr/>
    </dgm:pt>
    <dgm:pt modelId="{BADD3F49-6F8E-4C07-97F0-E35C6EE1BFBC}" type="pres">
      <dgm:prSet presAssocID="{2DF695E6-951B-486D-9651-FF3AAAFEE398}" presName="ThreeConn_2-3" presStyleLbl="fgAccFollowNode1" presStyleIdx="1" presStyleCnt="2">
        <dgm:presLayoutVars>
          <dgm:bulletEnabled val="1"/>
        </dgm:presLayoutVars>
      </dgm:prSet>
      <dgm:spPr/>
    </dgm:pt>
    <dgm:pt modelId="{6D447581-2D45-40A0-B85B-BB206D1C3107}" type="pres">
      <dgm:prSet presAssocID="{2DF695E6-951B-486D-9651-FF3AAAFEE398}" presName="ThreeNodes_1_text" presStyleLbl="node1" presStyleIdx="2" presStyleCnt="3">
        <dgm:presLayoutVars>
          <dgm:bulletEnabled val="1"/>
        </dgm:presLayoutVars>
      </dgm:prSet>
      <dgm:spPr/>
    </dgm:pt>
    <dgm:pt modelId="{AC00DBE7-9B8C-4629-B9B3-67CBC7907486}" type="pres">
      <dgm:prSet presAssocID="{2DF695E6-951B-486D-9651-FF3AAAFEE398}" presName="ThreeNodes_2_text" presStyleLbl="node1" presStyleIdx="2" presStyleCnt="3">
        <dgm:presLayoutVars>
          <dgm:bulletEnabled val="1"/>
        </dgm:presLayoutVars>
      </dgm:prSet>
      <dgm:spPr/>
    </dgm:pt>
    <dgm:pt modelId="{622C1A97-C9F9-43B1-9D8D-2670FF3CF2CF}" type="pres">
      <dgm:prSet presAssocID="{2DF695E6-951B-486D-9651-FF3AAAFEE398}" presName="ThreeNodes_3_text" presStyleLbl="node1" presStyleIdx="2" presStyleCnt="3">
        <dgm:presLayoutVars>
          <dgm:bulletEnabled val="1"/>
        </dgm:presLayoutVars>
      </dgm:prSet>
      <dgm:spPr/>
    </dgm:pt>
  </dgm:ptLst>
  <dgm:cxnLst>
    <dgm:cxn modelId="{A9B17A0B-75DC-468B-96A4-72EA19F05862}" type="presOf" srcId="{BC61915D-F5D4-4F90-BC40-1BFD988CC7F9}" destId="{BADD3F49-6F8E-4C07-97F0-E35C6EE1BFBC}" srcOrd="0" destOrd="0" presId="urn:microsoft.com/office/officeart/2005/8/layout/vProcess5"/>
    <dgm:cxn modelId="{E00BE521-9FC6-4EAB-8BD3-6DDED10A4DBD}" srcId="{2DF695E6-951B-486D-9651-FF3AAAFEE398}" destId="{D88952F7-7AB5-4314-A791-107317572B9C}" srcOrd="2" destOrd="0" parTransId="{3210465F-0214-4E46-BFF3-40CA2E6BA647}" sibTransId="{CA717A3A-C9E9-4219-B191-6CFC438F3D9B}"/>
    <dgm:cxn modelId="{67D6AA60-E0BF-42A6-9B7D-E6F970A78E22}" type="presOf" srcId="{D88952F7-7AB5-4314-A791-107317572B9C}" destId="{D9F55AEE-B97D-4CA0-B4F7-C14B63826BB9}" srcOrd="0" destOrd="0" presId="urn:microsoft.com/office/officeart/2005/8/layout/vProcess5"/>
    <dgm:cxn modelId="{A0B0296E-4E8F-4643-8FBA-94B228D25ADC}" type="presOf" srcId="{F529DCDF-5457-4F4E-B1D2-D5414A9358D3}" destId="{998C1626-F7DE-40E7-88EF-2A21E2DFBB4A}" srcOrd="0" destOrd="0" presId="urn:microsoft.com/office/officeart/2005/8/layout/vProcess5"/>
    <dgm:cxn modelId="{846B5C84-3984-4ABC-9FF7-ACBE8CCAB643}" type="presOf" srcId="{68AEEBD3-C13B-4AEB-8484-1B1A35002E1C}" destId="{F5F9EF2F-3BD3-491E-A071-3F355E42B4C3}" srcOrd="0" destOrd="0" presId="urn:microsoft.com/office/officeart/2005/8/layout/vProcess5"/>
    <dgm:cxn modelId="{F3716F87-3544-41F2-A955-3FA2FF4C9B23}" srcId="{2DF695E6-951B-486D-9651-FF3AAAFEE398}" destId="{68AEEBD3-C13B-4AEB-8484-1B1A35002E1C}" srcOrd="0" destOrd="0" parTransId="{4655C83B-CBBA-477D-A4DE-0FE6BB386A80}" sibTransId="{F529DCDF-5457-4F4E-B1D2-D5414A9358D3}"/>
    <dgm:cxn modelId="{5C54D793-7357-4C5C-B3AD-0385AC561D5C}" type="presOf" srcId="{68AEEBD3-C13B-4AEB-8484-1B1A35002E1C}" destId="{6D447581-2D45-40A0-B85B-BB206D1C3107}" srcOrd="1" destOrd="0" presId="urn:microsoft.com/office/officeart/2005/8/layout/vProcess5"/>
    <dgm:cxn modelId="{917D40A1-FA37-4DB4-8D0F-0A63833805C5}" type="presOf" srcId="{02DD5097-D96B-4A90-9A25-9E293B500087}" destId="{AC00DBE7-9B8C-4629-B9B3-67CBC7907486}" srcOrd="1" destOrd="0" presId="urn:microsoft.com/office/officeart/2005/8/layout/vProcess5"/>
    <dgm:cxn modelId="{B8446BCB-FFC7-49DC-94CC-87EEBB15673E}" type="presOf" srcId="{02DD5097-D96B-4A90-9A25-9E293B500087}" destId="{8719D9B2-AE2C-401F-8A79-DE853A79447C}" srcOrd="0" destOrd="0" presId="urn:microsoft.com/office/officeart/2005/8/layout/vProcess5"/>
    <dgm:cxn modelId="{C6FA53F5-67C9-4F15-AB30-88D490C48F26}" type="presOf" srcId="{2DF695E6-951B-486D-9651-FF3AAAFEE398}" destId="{FBFDF407-8F82-4EAE-9EB6-631E20B5CCBE}" srcOrd="0" destOrd="0" presId="urn:microsoft.com/office/officeart/2005/8/layout/vProcess5"/>
    <dgm:cxn modelId="{A8867DFF-8CD0-4FC3-A092-079A2B41340D}" srcId="{2DF695E6-951B-486D-9651-FF3AAAFEE398}" destId="{02DD5097-D96B-4A90-9A25-9E293B500087}" srcOrd="1" destOrd="0" parTransId="{9B395CA0-D62B-44B3-8FAF-B2CFC933B5FC}" sibTransId="{BC61915D-F5D4-4F90-BC40-1BFD988CC7F9}"/>
    <dgm:cxn modelId="{3509F4FF-D245-488A-BB1E-72B231A4499C}" type="presOf" srcId="{D88952F7-7AB5-4314-A791-107317572B9C}" destId="{622C1A97-C9F9-43B1-9D8D-2670FF3CF2CF}" srcOrd="1" destOrd="0" presId="urn:microsoft.com/office/officeart/2005/8/layout/vProcess5"/>
    <dgm:cxn modelId="{12997F2E-531C-4C28-A072-EA04C2855DAF}" type="presParOf" srcId="{FBFDF407-8F82-4EAE-9EB6-631E20B5CCBE}" destId="{96A61FA8-760D-4BEB-895E-C591F324158E}" srcOrd="0" destOrd="0" presId="urn:microsoft.com/office/officeart/2005/8/layout/vProcess5"/>
    <dgm:cxn modelId="{78B552E5-6C69-4240-97CA-1062396D91EB}" type="presParOf" srcId="{FBFDF407-8F82-4EAE-9EB6-631E20B5CCBE}" destId="{F5F9EF2F-3BD3-491E-A071-3F355E42B4C3}" srcOrd="1" destOrd="0" presId="urn:microsoft.com/office/officeart/2005/8/layout/vProcess5"/>
    <dgm:cxn modelId="{BADADBFA-85DA-4EE7-BEA8-EC8A6E33D9E9}" type="presParOf" srcId="{FBFDF407-8F82-4EAE-9EB6-631E20B5CCBE}" destId="{8719D9B2-AE2C-401F-8A79-DE853A79447C}" srcOrd="2" destOrd="0" presId="urn:microsoft.com/office/officeart/2005/8/layout/vProcess5"/>
    <dgm:cxn modelId="{99331DB2-2BBB-4FBF-8830-2B4619D9BAC9}" type="presParOf" srcId="{FBFDF407-8F82-4EAE-9EB6-631E20B5CCBE}" destId="{D9F55AEE-B97D-4CA0-B4F7-C14B63826BB9}" srcOrd="3" destOrd="0" presId="urn:microsoft.com/office/officeart/2005/8/layout/vProcess5"/>
    <dgm:cxn modelId="{D0D89364-474D-4D90-A568-EB476BBC0349}" type="presParOf" srcId="{FBFDF407-8F82-4EAE-9EB6-631E20B5CCBE}" destId="{998C1626-F7DE-40E7-88EF-2A21E2DFBB4A}" srcOrd="4" destOrd="0" presId="urn:microsoft.com/office/officeart/2005/8/layout/vProcess5"/>
    <dgm:cxn modelId="{B78A2087-3663-49F2-80EA-3FC5043CEA79}" type="presParOf" srcId="{FBFDF407-8F82-4EAE-9EB6-631E20B5CCBE}" destId="{BADD3F49-6F8E-4C07-97F0-E35C6EE1BFBC}" srcOrd="5" destOrd="0" presId="urn:microsoft.com/office/officeart/2005/8/layout/vProcess5"/>
    <dgm:cxn modelId="{A6F9AD79-44AF-44CD-B316-00CC4487FAD3}" type="presParOf" srcId="{FBFDF407-8F82-4EAE-9EB6-631E20B5CCBE}" destId="{6D447581-2D45-40A0-B85B-BB206D1C3107}" srcOrd="6" destOrd="0" presId="urn:microsoft.com/office/officeart/2005/8/layout/vProcess5"/>
    <dgm:cxn modelId="{6C0579AD-378F-4F29-B073-E80251A9446D}" type="presParOf" srcId="{FBFDF407-8F82-4EAE-9EB6-631E20B5CCBE}" destId="{AC00DBE7-9B8C-4629-B9B3-67CBC7907486}" srcOrd="7" destOrd="0" presId="urn:microsoft.com/office/officeart/2005/8/layout/vProcess5"/>
    <dgm:cxn modelId="{BDFA6598-54DE-41A6-AEC7-9563B35E9356}" type="presParOf" srcId="{FBFDF407-8F82-4EAE-9EB6-631E20B5CCBE}" destId="{622C1A97-C9F9-43B1-9D8D-2670FF3CF2C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B679E-8469-41F7-B691-CF90BD46A52F}">
      <dsp:nvSpPr>
        <dsp:cNvPr id="0" name=""/>
        <dsp:cNvSpPr/>
      </dsp:nvSpPr>
      <dsp:spPr>
        <a:xfrm>
          <a:off x="9202" y="1536104"/>
          <a:ext cx="2750427" cy="2346458"/>
        </a:xfrm>
        <a:prstGeom prst="roundRect">
          <a:avLst>
            <a:gd name="adj" fmla="val 10000"/>
          </a:avLst>
        </a:prstGeom>
        <a:solidFill>
          <a:schemeClr val="accent2">
            <a:lumMod val="40000"/>
            <a:lumOff val="6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evidence against the suspect, which you would otherwise be unable to obtain</a:t>
          </a:r>
        </a:p>
      </dsp:txBody>
      <dsp:txXfrm>
        <a:off x="77927" y="1604829"/>
        <a:ext cx="2612977" cy="2209008"/>
      </dsp:txXfrm>
    </dsp:sp>
    <dsp:sp modelId="{261E20D6-0600-4DD6-B740-AC9D626FE345}">
      <dsp:nvSpPr>
        <dsp:cNvPr id="0" name=""/>
        <dsp:cNvSpPr/>
      </dsp:nvSpPr>
      <dsp:spPr>
        <a:xfrm>
          <a:off x="3034672"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34672" y="2504701"/>
        <a:ext cx="408163" cy="409264"/>
      </dsp:txXfrm>
    </dsp:sp>
    <dsp:sp modelId="{FF15559A-CAA8-454C-BD37-38CEC1DE7743}">
      <dsp:nvSpPr>
        <dsp:cNvPr id="0" name=""/>
        <dsp:cNvSpPr/>
      </dsp:nvSpPr>
      <dsp:spPr>
        <a:xfrm>
          <a:off x="3859801" y="1536104"/>
          <a:ext cx="2750427" cy="2346458"/>
        </a:xfrm>
        <a:prstGeom prst="roundRect">
          <a:avLst>
            <a:gd name="adj" fmla="val 10000"/>
          </a:avLst>
        </a:prstGeom>
        <a:solidFill>
          <a:schemeClr val="accent2">
            <a:lumMod val="60000"/>
            <a:lumOff val="4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information revealing further lines of inquiry</a:t>
          </a:r>
        </a:p>
      </dsp:txBody>
      <dsp:txXfrm>
        <a:off x="3928526" y="1604829"/>
        <a:ext cx="2612977" cy="2209008"/>
      </dsp:txXfrm>
    </dsp:sp>
    <dsp:sp modelId="{46E6F455-0033-4536-843B-1430DBBF875F}">
      <dsp:nvSpPr>
        <dsp:cNvPr id="0" name=""/>
        <dsp:cNvSpPr/>
      </dsp:nvSpPr>
      <dsp:spPr>
        <a:xfrm>
          <a:off x="6885271"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85271" y="2504701"/>
        <a:ext cx="408163" cy="409264"/>
      </dsp:txXfrm>
    </dsp:sp>
    <dsp:sp modelId="{3B1FB046-ED01-42BD-803D-88716B9197C6}">
      <dsp:nvSpPr>
        <dsp:cNvPr id="0" name=""/>
        <dsp:cNvSpPr/>
      </dsp:nvSpPr>
      <dsp:spPr>
        <a:xfrm>
          <a:off x="7710400" y="1536104"/>
          <a:ext cx="2750427" cy="2346458"/>
        </a:xfrm>
        <a:prstGeom prst="roundRect">
          <a:avLst>
            <a:gd name="adj" fmla="val 10000"/>
          </a:avLst>
        </a:prstGeom>
        <a:solidFill>
          <a:schemeClr val="accent2">
            <a:lumMod val="40000"/>
            <a:lumOff val="6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Relevant information to be considered in the prosecution decision</a:t>
          </a:r>
        </a:p>
      </dsp:txBody>
      <dsp:txXfrm>
        <a:off x="7779125" y="1604829"/>
        <a:ext cx="2612977" cy="22090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DD290-3A19-41C6-B48B-1F1CC06D6E05}">
      <dsp:nvSpPr>
        <dsp:cNvPr id="0" name=""/>
        <dsp:cNvSpPr/>
      </dsp:nvSpPr>
      <dsp:spPr>
        <a:xfrm>
          <a:off x="1283" y="73062"/>
          <a:ext cx="4205213" cy="420521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a:t>The short answer to this is no.</a:t>
          </a:r>
          <a:endParaRPr lang="en-US" sz="2300" kern="1200"/>
        </a:p>
      </dsp:txBody>
      <dsp:txXfrm>
        <a:off x="617122" y="688901"/>
        <a:ext cx="2973535" cy="2973535"/>
      </dsp:txXfrm>
    </dsp:sp>
    <dsp:sp modelId="{94A04029-CA54-4E90-88F9-8656A7679E09}">
      <dsp:nvSpPr>
        <dsp:cNvPr id="0" name=""/>
        <dsp:cNvSpPr/>
      </dsp:nvSpPr>
      <dsp:spPr>
        <a:xfrm rot="5400000">
          <a:off x="4553426" y="1618478"/>
          <a:ext cx="1471824" cy="1114381"/>
        </a:xfrm>
        <a:prstGeom prst="triangl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33AC7D-C2AA-46D1-B765-C47EB32195CA}">
      <dsp:nvSpPr>
        <dsp:cNvPr id="0" name=""/>
        <dsp:cNvSpPr/>
      </dsp:nvSpPr>
      <dsp:spPr>
        <a:xfrm>
          <a:off x="6309103" y="73062"/>
          <a:ext cx="4205213" cy="4205213"/>
        </a:xfrm>
        <a:prstGeom prst="ellips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a:t>Depending on the nature of the allegation the interview may take place at Custody, an interview room at the police station or at another suitable location, possibly even the suspect's home.</a:t>
          </a:r>
          <a:endParaRPr lang="en-US" sz="2300" kern="1200"/>
        </a:p>
      </dsp:txBody>
      <dsp:txXfrm>
        <a:off x="6924942" y="688901"/>
        <a:ext cx="2973535" cy="2973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1294A-4D62-422C-A5BA-71D31365CEEC}">
      <dsp:nvSpPr>
        <dsp:cNvPr id="0" name=""/>
        <dsp:cNvSpPr/>
      </dsp:nvSpPr>
      <dsp:spPr>
        <a:xfrm>
          <a:off x="2863283" y="0"/>
          <a:ext cx="4789034" cy="4789034"/>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50080-F28E-44F5-B78B-359E7CD223C7}">
      <dsp:nvSpPr>
        <dsp:cNvPr id="0" name=""/>
        <dsp:cNvSpPr/>
      </dsp:nvSpPr>
      <dsp:spPr>
        <a:xfrm>
          <a:off x="3174570" y="311287"/>
          <a:ext cx="1915613" cy="191561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is essential that all suspect interviews comply with Code E PACE 1984, </a:t>
          </a:r>
          <a:endParaRPr lang="en-US" sz="1800" kern="1200"/>
        </a:p>
      </dsp:txBody>
      <dsp:txXfrm>
        <a:off x="3268083" y="404800"/>
        <a:ext cx="1728587" cy="1728587"/>
      </dsp:txXfrm>
    </dsp:sp>
    <dsp:sp modelId="{AD769F10-0134-4323-96C6-D8AB8534EB35}">
      <dsp:nvSpPr>
        <dsp:cNvPr id="0" name=""/>
        <dsp:cNvSpPr/>
      </dsp:nvSpPr>
      <dsp:spPr>
        <a:xfrm>
          <a:off x="5244419" y="311287"/>
          <a:ext cx="2277607" cy="1915613"/>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That the suspect is Provided with their rights,</a:t>
          </a:r>
          <a:endParaRPr lang="en-US" sz="1800" kern="1200" dirty="0"/>
        </a:p>
      </dsp:txBody>
      <dsp:txXfrm>
        <a:off x="5337932" y="404800"/>
        <a:ext cx="2090581" cy="1728587"/>
      </dsp:txXfrm>
    </dsp:sp>
    <dsp:sp modelId="{06188150-F37C-4B41-B4FC-F5AB13A11CE7}">
      <dsp:nvSpPr>
        <dsp:cNvPr id="0" name=""/>
        <dsp:cNvSpPr/>
      </dsp:nvSpPr>
      <dsp:spPr>
        <a:xfrm>
          <a:off x="3174570" y="2562133"/>
          <a:ext cx="1915613" cy="1915613"/>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They are cautioned appropriately and,</a:t>
          </a:r>
          <a:endParaRPr lang="en-US" sz="1800" kern="1200"/>
        </a:p>
      </dsp:txBody>
      <dsp:txXfrm>
        <a:off x="3268083" y="2655646"/>
        <a:ext cx="1728587" cy="1728587"/>
      </dsp:txXfrm>
    </dsp:sp>
    <dsp:sp modelId="{BC5522B3-E0BD-4FDB-87CA-BFA4D3C5C1BC}">
      <dsp:nvSpPr>
        <dsp:cNvPr id="0" name=""/>
        <dsp:cNvSpPr/>
      </dsp:nvSpPr>
      <dsp:spPr>
        <a:xfrm>
          <a:off x="5425416" y="2562133"/>
          <a:ext cx="1915613" cy="1915613"/>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That the interview is properly recorded.</a:t>
          </a:r>
          <a:endParaRPr lang="en-US" sz="1800" kern="1200"/>
        </a:p>
      </dsp:txBody>
      <dsp:txXfrm>
        <a:off x="5518929" y="2655646"/>
        <a:ext cx="1728587" cy="17285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1C707-9750-485A-803F-C16E465F288D}">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347A92-6D07-493A-8B82-5B437E2F53BA}">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Ensure that Interviews were conducted in a fair and lawful manner</a:t>
          </a:r>
          <a:endParaRPr lang="en-US" sz="1900" kern="1200"/>
        </a:p>
      </dsp:txBody>
      <dsp:txXfrm>
        <a:off x="383617" y="1447754"/>
        <a:ext cx="2847502" cy="1768010"/>
      </dsp:txXfrm>
    </dsp:sp>
    <dsp:sp modelId="{B20A00CC-9305-4E03-B8C9-B08EEEB7AA84}">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A81734-65ED-4469-9A70-3623B6A58629}">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That they had the opportunity to receive legal advice, and this was free and independent of the police</a:t>
          </a:r>
          <a:endParaRPr lang="en-US" sz="1900" kern="1200"/>
        </a:p>
      </dsp:txBody>
      <dsp:txXfrm>
        <a:off x="3998355" y="1447754"/>
        <a:ext cx="2847502" cy="1768010"/>
      </dsp:txXfrm>
    </dsp:sp>
    <dsp:sp modelId="{8541EBCC-37C7-46A7-9FD2-0A01EA6B98F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4F2B3-9E37-4891-ACCC-0226920C2672}">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That Children and vulnerable persons had an appropriate adult independent of the police to explain things to them.</a:t>
          </a:r>
          <a:endParaRPr lang="en-US" sz="1900" kern="1200"/>
        </a:p>
      </dsp:txBody>
      <dsp:txXfrm>
        <a:off x="7613092" y="1447754"/>
        <a:ext cx="2847502" cy="1768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35AAF-3192-4DBB-9D56-E6458EF5C7A5}">
      <dsp:nvSpPr>
        <dsp:cNvPr id="0" name=""/>
        <dsp:cNvSpPr/>
      </dsp:nvSpPr>
      <dsp:spPr>
        <a:xfrm>
          <a:off x="0" y="2682"/>
          <a:ext cx="107442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41E0B-30CC-447B-B34E-F6E26C9998D2}">
      <dsp:nvSpPr>
        <dsp:cNvPr id="0" name=""/>
        <dsp:cNvSpPr/>
      </dsp:nvSpPr>
      <dsp:spPr>
        <a:xfrm>
          <a:off x="0" y="2682"/>
          <a:ext cx="10744200" cy="1829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That interviewees were not subject to oppressive practices</a:t>
          </a:r>
          <a:endParaRPr lang="en-US" sz="3600" kern="1200"/>
        </a:p>
      </dsp:txBody>
      <dsp:txXfrm>
        <a:off x="0" y="2682"/>
        <a:ext cx="10744200" cy="1829615"/>
      </dsp:txXfrm>
    </dsp:sp>
    <dsp:sp modelId="{591287CC-1673-47E2-A4EF-FF4A85FE9FB1}">
      <dsp:nvSpPr>
        <dsp:cNvPr id="0" name=""/>
        <dsp:cNvSpPr/>
      </dsp:nvSpPr>
      <dsp:spPr>
        <a:xfrm>
          <a:off x="0" y="1832297"/>
          <a:ext cx="107442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33B4B-DA30-41A1-865A-D38F8A7A98C2}">
      <dsp:nvSpPr>
        <dsp:cNvPr id="0" name=""/>
        <dsp:cNvSpPr/>
      </dsp:nvSpPr>
      <dsp:spPr>
        <a:xfrm>
          <a:off x="0" y="1832297"/>
          <a:ext cx="10744200" cy="1829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That they were allowed rest periods</a:t>
          </a:r>
          <a:endParaRPr lang="en-US" sz="3600" kern="1200"/>
        </a:p>
      </dsp:txBody>
      <dsp:txXfrm>
        <a:off x="0" y="1832297"/>
        <a:ext cx="10744200" cy="1829615"/>
      </dsp:txXfrm>
    </dsp:sp>
    <dsp:sp modelId="{915DF52B-9EC5-4255-BBC8-1465546258BB}">
      <dsp:nvSpPr>
        <dsp:cNvPr id="0" name=""/>
        <dsp:cNvSpPr/>
      </dsp:nvSpPr>
      <dsp:spPr>
        <a:xfrm>
          <a:off x="0" y="3661913"/>
          <a:ext cx="107442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CBCB1C-F03B-4FED-9592-709977CA26FF}">
      <dsp:nvSpPr>
        <dsp:cNvPr id="0" name=""/>
        <dsp:cNvSpPr/>
      </dsp:nvSpPr>
      <dsp:spPr>
        <a:xfrm>
          <a:off x="0" y="3661913"/>
          <a:ext cx="10744200" cy="1829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That the interviews themselves would be recorded in order that the court could be provided with a fit and proper account of the content of the interview.</a:t>
          </a:r>
          <a:endParaRPr lang="en-US" sz="3600" kern="1200"/>
        </a:p>
      </dsp:txBody>
      <dsp:txXfrm>
        <a:off x="0" y="3661913"/>
        <a:ext cx="10744200" cy="18296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9EF2F-3BD3-491E-A071-3F355E42B4C3}">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child who has stolen a scooter and is at school.</a:t>
          </a:r>
          <a:endParaRPr lang="en-US" sz="2400" kern="1200"/>
        </a:p>
      </dsp:txBody>
      <dsp:txXfrm>
        <a:off x="38234" y="38234"/>
        <a:ext cx="7529629" cy="1228933"/>
      </dsp:txXfrm>
    </dsp:sp>
    <dsp:sp modelId="{8719D9B2-AE2C-401F-8A79-DE853A79447C}">
      <dsp:nvSpPr>
        <dsp:cNvPr id="0" name=""/>
        <dsp:cNvSpPr/>
      </dsp:nvSpPr>
      <dsp:spPr>
        <a:xfrm>
          <a:off x="788669" y="1522968"/>
          <a:ext cx="8938260" cy="130540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driver who has been reported by a member of the public as driving dangerously on a road.</a:t>
          </a:r>
          <a:endParaRPr lang="en-US" sz="2400" kern="1200"/>
        </a:p>
      </dsp:txBody>
      <dsp:txXfrm>
        <a:off x="826903" y="1561202"/>
        <a:ext cx="7224611" cy="1228933"/>
      </dsp:txXfrm>
    </dsp:sp>
    <dsp:sp modelId="{D9F55AEE-B97D-4CA0-B4F7-C14B63826BB9}">
      <dsp:nvSpPr>
        <dsp:cNvPr id="0" name=""/>
        <dsp:cNvSpPr/>
      </dsp:nvSpPr>
      <dsp:spPr>
        <a:xfrm>
          <a:off x="1577339" y="3045936"/>
          <a:ext cx="8938260" cy="130540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registered paedophile who has breached his registration conditions and been seen approaching children at a school yard.</a:t>
          </a:r>
          <a:endParaRPr lang="en-US" sz="2400" kern="1200"/>
        </a:p>
      </dsp:txBody>
      <dsp:txXfrm>
        <a:off x="1615573" y="3084170"/>
        <a:ext cx="7224611" cy="1228933"/>
      </dsp:txXfrm>
    </dsp:sp>
    <dsp:sp modelId="{998C1626-F7DE-40E7-88EF-2A21E2DFBB4A}">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BADD3F49-6F8E-4C07-97F0-E35C6EE1BFBC}">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31F7C5-C25E-4903-974A-485FFF81D046}" type="datetimeFigureOut">
              <a:rPr lang="en-GB" smtClean="0"/>
              <a:t>19/02/2025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3BF67A-F9CA-44B4-8A7F-CD2F8BBC1C46}" type="slidenum">
              <a:rPr lang="en-GB" smtClean="0"/>
              <a:t>‹#›</a:t>
            </a:fld>
            <a:endParaRPr lang="en-GB"/>
          </a:p>
        </p:txBody>
      </p:sp>
    </p:spTree>
    <p:extLst>
      <p:ext uri="{BB962C8B-B14F-4D97-AF65-F5344CB8AC3E}">
        <p14:creationId xmlns:p14="http://schemas.microsoft.com/office/powerpoint/2010/main" val="3342541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713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D68AD-D95B-E694-EBA5-A24A522ABF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5C1706-2E54-B94A-ED66-3FF3335113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0749DF-5A04-A65C-F1D9-59ADD04098FC}"/>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5" name="Footer Placeholder 4">
            <a:extLst>
              <a:ext uri="{FF2B5EF4-FFF2-40B4-BE49-F238E27FC236}">
                <a16:creationId xmlns:a16="http://schemas.microsoft.com/office/drawing/2014/main" id="{9C92A788-49B5-A4A6-4EDC-5C909AA6EA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794495-CAE2-A51D-F5D7-7E4A15422A14}"/>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3567008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9B145-7A67-C361-0473-5438423A54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A8282A-A67C-4BFE-C8AF-4CDDA9081A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40A248-DA5A-B3B0-BF33-EDB880E517FC}"/>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5" name="Footer Placeholder 4">
            <a:extLst>
              <a:ext uri="{FF2B5EF4-FFF2-40B4-BE49-F238E27FC236}">
                <a16:creationId xmlns:a16="http://schemas.microsoft.com/office/drawing/2014/main" id="{5F9D545D-F451-9143-3AAE-B0E2589D1F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CAFA9C-474C-B6AA-FE50-B068C3E239DB}"/>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2308929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526EC-8384-836B-C37E-B97DC927FB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57EF12-89EE-1E5B-E650-35F79B6F98E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1BF290-6208-3C19-5F2E-36CCCBD4AE14}"/>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5" name="Footer Placeholder 4">
            <a:extLst>
              <a:ext uri="{FF2B5EF4-FFF2-40B4-BE49-F238E27FC236}">
                <a16:creationId xmlns:a16="http://schemas.microsoft.com/office/drawing/2014/main" id="{2A6F5B9E-6456-F76B-F5AA-DC297C666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8F43DA-3C36-62AB-0E7E-79696862C883}"/>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3160226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EEF5-655E-DD5D-9B7D-24C3839414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5936D6-9E0D-B62B-8FD3-17AF505D6F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475214-8FA5-E8B5-68F7-0C25499028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B0F6A6-EC42-1944-D72D-7E961B82FBF7}"/>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6" name="Footer Placeholder 5">
            <a:extLst>
              <a:ext uri="{FF2B5EF4-FFF2-40B4-BE49-F238E27FC236}">
                <a16:creationId xmlns:a16="http://schemas.microsoft.com/office/drawing/2014/main" id="{5CA90876-57CC-6E07-F1AE-2820CCCCE0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E5D92B-DBC1-01F1-F989-30F00D87E392}"/>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1696321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7F89F-D092-939B-ABBC-4E0F619EA4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D97B1-3881-A1EE-984C-9352EC8D65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B8D31F-3573-7704-62B6-89A67889D3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2D4405-3371-3965-363D-479639B299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3B7462-C331-F9AB-7EC8-ED9B672BF8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640C69-6C21-0C70-19FC-94F1CD8C805C}"/>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8" name="Footer Placeholder 7">
            <a:extLst>
              <a:ext uri="{FF2B5EF4-FFF2-40B4-BE49-F238E27FC236}">
                <a16:creationId xmlns:a16="http://schemas.microsoft.com/office/drawing/2014/main" id="{B531FFCD-696C-DC9A-D031-78E91E4DAF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74D313-7B38-A69C-1A93-253225D668B8}"/>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2425731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F595-E2B3-0E68-8813-362A5BF19F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A2B931-330A-352C-0E89-0DE1DA4F5BF4}"/>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4" name="Footer Placeholder 3">
            <a:extLst>
              <a:ext uri="{FF2B5EF4-FFF2-40B4-BE49-F238E27FC236}">
                <a16:creationId xmlns:a16="http://schemas.microsoft.com/office/drawing/2014/main" id="{21437FED-6FEA-876C-9C08-9601D28A17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553085-1644-35C4-B7E0-B2DD0A807CC5}"/>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730677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0E5AC-EDA5-D9F3-C2CD-16E4DF829262}"/>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3" name="Footer Placeholder 2">
            <a:extLst>
              <a:ext uri="{FF2B5EF4-FFF2-40B4-BE49-F238E27FC236}">
                <a16:creationId xmlns:a16="http://schemas.microsoft.com/office/drawing/2014/main" id="{BB15BC5D-7F57-F2E0-CFE7-30814C53F1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020D94-882E-0CF3-F836-17F6F6300AB4}"/>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1730362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69BF6-B440-ACAC-1D6A-4729B13C8A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28386A-5064-937B-DACD-AED574D692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B31F62-A196-0277-0D5A-AC9EF972FF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9D3013-6C59-57C1-15F8-0FAE16D44033}"/>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6" name="Footer Placeholder 5">
            <a:extLst>
              <a:ext uri="{FF2B5EF4-FFF2-40B4-BE49-F238E27FC236}">
                <a16:creationId xmlns:a16="http://schemas.microsoft.com/office/drawing/2014/main" id="{676D78EB-89A1-50AD-3639-213554036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C4D05-F3D8-7312-C641-47D0DAC4F08D}"/>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72681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801B-2E81-EB9D-9051-9F204C0F3C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5BC936-F11D-C8BA-5513-46DE0BA6BE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E408D7-7ABB-152B-37DE-3C6C6BE04A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D91F64-B170-C4E1-CBA8-1889C49526D7}"/>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6" name="Footer Placeholder 5">
            <a:extLst>
              <a:ext uri="{FF2B5EF4-FFF2-40B4-BE49-F238E27FC236}">
                <a16:creationId xmlns:a16="http://schemas.microsoft.com/office/drawing/2014/main" id="{ABC4F44E-9121-F9B7-4682-0D9844D3B5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70AAA8-0905-CD1F-02F5-C801863C214B}"/>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3662061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CCAD-17AF-9AFE-123D-37BC96C53B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1D07AC-D137-D7B5-C831-F5E5469C3E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E62DC6-8456-A670-1511-6E527B84A209}"/>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5" name="Footer Placeholder 4">
            <a:extLst>
              <a:ext uri="{FF2B5EF4-FFF2-40B4-BE49-F238E27FC236}">
                <a16:creationId xmlns:a16="http://schemas.microsoft.com/office/drawing/2014/main" id="{01619902-ED22-3D47-C79B-0150738CF3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7E4DD-09EB-277E-9178-944DCE221D8F}"/>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4230289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9DA3C0-EBC2-A609-56D3-4219C7E5348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61581E-4A15-3AA6-F458-0BB5CE4E18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43C253-3F42-FF54-D935-41E0AB824E94}"/>
              </a:ext>
            </a:extLst>
          </p:cNvPr>
          <p:cNvSpPr>
            <a:spLocks noGrp="1"/>
          </p:cNvSpPr>
          <p:nvPr>
            <p:ph type="dt" sz="half" idx="10"/>
          </p:nvPr>
        </p:nvSpPr>
        <p:spPr/>
        <p:txBody>
          <a:bodyPr/>
          <a:lstStyle/>
          <a:p>
            <a:fld id="{F1111341-E1A8-4FC2-97C4-73C558A85512}" type="datetimeFigureOut">
              <a:rPr lang="en-GB" smtClean="0"/>
              <a:t>19/02/2025</a:t>
            </a:fld>
            <a:endParaRPr lang="en-GB"/>
          </a:p>
        </p:txBody>
      </p:sp>
      <p:sp>
        <p:nvSpPr>
          <p:cNvPr id="5" name="Footer Placeholder 4">
            <a:extLst>
              <a:ext uri="{FF2B5EF4-FFF2-40B4-BE49-F238E27FC236}">
                <a16:creationId xmlns:a16="http://schemas.microsoft.com/office/drawing/2014/main" id="{086D498A-5FC9-D642-E420-B0497595EE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932C91-F0F8-D18F-BBF2-25DA9F493579}"/>
              </a:ext>
            </a:extLst>
          </p:cNvPr>
          <p:cNvSpPr>
            <a:spLocks noGrp="1"/>
          </p:cNvSpPr>
          <p:nvPr>
            <p:ph type="sldNum" sz="quarter" idx="12"/>
          </p:nvPr>
        </p:nvSpPr>
        <p:spPr/>
        <p:txBody>
          <a:bodyPr/>
          <a:lstStyle/>
          <a:p>
            <a:fld id="{0E909030-16A0-41F0-B082-AC51D4E924D9}" type="slidenum">
              <a:rPr lang="en-GB" smtClean="0"/>
              <a:t>‹#›</a:t>
            </a:fld>
            <a:endParaRPr lang="en-GB"/>
          </a:p>
        </p:txBody>
      </p:sp>
    </p:spTree>
    <p:extLst>
      <p:ext uri="{BB962C8B-B14F-4D97-AF65-F5344CB8AC3E}">
        <p14:creationId xmlns:p14="http://schemas.microsoft.com/office/powerpoint/2010/main" val="1576143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0BB18B-17C6-F11D-BF5D-335B47D4BC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69811D-AA28-5635-6C49-748F90D305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C225B-53F6-F64D-24BB-A8EA4D1380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111341-E1A8-4FC2-97C4-73C558A85512}" type="datetimeFigureOut">
              <a:rPr lang="en-GB" smtClean="0"/>
              <a:t>19/02/2025</a:t>
            </a:fld>
            <a:endParaRPr lang="en-GB"/>
          </a:p>
        </p:txBody>
      </p:sp>
      <p:sp>
        <p:nvSpPr>
          <p:cNvPr id="5" name="Footer Placeholder 4">
            <a:extLst>
              <a:ext uri="{FF2B5EF4-FFF2-40B4-BE49-F238E27FC236}">
                <a16:creationId xmlns:a16="http://schemas.microsoft.com/office/drawing/2014/main" id="{6EFE110C-6E0F-AAC9-FACF-B812090C48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8569E8-B235-019E-DB51-CAB20320DB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909030-16A0-41F0-B082-AC51D4E924D9}" type="slidenum">
              <a:rPr lang="en-GB" smtClean="0"/>
              <a:t>‹#›</a:t>
            </a:fld>
            <a:endParaRPr lang="en-GB"/>
          </a:p>
        </p:txBody>
      </p:sp>
    </p:spTree>
    <p:extLst>
      <p:ext uri="{BB962C8B-B14F-4D97-AF65-F5344CB8AC3E}">
        <p14:creationId xmlns:p14="http://schemas.microsoft.com/office/powerpoint/2010/main" val="2867092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bbc.co.uk/news/articles/c70j2d4v24wo"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3498D9-633E-DD2D-0624-389C518F99BD}"/>
              </a:ext>
            </a:extLst>
          </p:cNvPr>
          <p:cNvSpPr>
            <a:spLocks noGrp="1"/>
          </p:cNvSpPr>
          <p:nvPr>
            <p:ph type="ctrTitle"/>
          </p:nvPr>
        </p:nvSpPr>
        <p:spPr>
          <a:xfrm>
            <a:off x="1524003" y="1999615"/>
            <a:ext cx="9144000" cy="2764028"/>
          </a:xfrm>
        </p:spPr>
        <p:txBody>
          <a:bodyPr anchor="ctr">
            <a:normAutofit/>
          </a:bodyPr>
          <a:lstStyle/>
          <a:p>
            <a:r>
              <a:rPr lang="en-GB" sz="7200" dirty="0"/>
              <a:t>Suspect interviews 1</a:t>
            </a:r>
          </a:p>
        </p:txBody>
      </p:sp>
      <p:sp>
        <p:nvSpPr>
          <p:cNvPr id="3" name="Subtitle 2">
            <a:extLst>
              <a:ext uri="{FF2B5EF4-FFF2-40B4-BE49-F238E27FC236}">
                <a16:creationId xmlns:a16="http://schemas.microsoft.com/office/drawing/2014/main" id="{18C60E12-2B73-4EE3-A50D-F5BD6EB18988}"/>
              </a:ext>
            </a:extLst>
          </p:cNvPr>
          <p:cNvSpPr>
            <a:spLocks noGrp="1"/>
          </p:cNvSpPr>
          <p:nvPr>
            <p:ph type="subTitle" idx="1"/>
          </p:nvPr>
        </p:nvSpPr>
        <p:spPr>
          <a:xfrm>
            <a:off x="1966912" y="5645150"/>
            <a:ext cx="8258176" cy="631825"/>
          </a:xfrm>
        </p:spPr>
        <p:txBody>
          <a:bodyPr anchor="ctr">
            <a:normAutofit/>
          </a:bodyPr>
          <a:lstStyle/>
          <a:p>
            <a:r>
              <a:rPr lang="en-GB" sz="2800"/>
              <a:t>Code E PACE 1984</a:t>
            </a:r>
          </a:p>
        </p:txBody>
      </p:sp>
      <p:sp>
        <p:nvSpPr>
          <p:cNvPr id="25" name="Rectangle 24">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3295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225F-BBED-3CF7-7E8F-65DCEE1DB832}"/>
              </a:ext>
            </a:extLst>
          </p:cNvPr>
          <p:cNvSpPr>
            <a:spLocks noGrp="1"/>
          </p:cNvSpPr>
          <p:nvPr>
            <p:ph type="title"/>
          </p:nvPr>
        </p:nvSpPr>
        <p:spPr/>
        <p:txBody>
          <a:bodyPr/>
          <a:lstStyle/>
          <a:p>
            <a:r>
              <a:rPr lang="en-GB" dirty="0"/>
              <a:t>Why is there a need to interview if the police have evidence of an offence?</a:t>
            </a:r>
          </a:p>
        </p:txBody>
      </p:sp>
      <p:pic>
        <p:nvPicPr>
          <p:cNvPr id="6" name="Content Placeholder 5">
            <a:extLst>
              <a:ext uri="{FF2B5EF4-FFF2-40B4-BE49-F238E27FC236}">
                <a16:creationId xmlns:a16="http://schemas.microsoft.com/office/drawing/2014/main" id="{31318F35-4882-6A54-E11B-DCBAE56A5EE6}"/>
              </a:ext>
            </a:extLst>
          </p:cNvPr>
          <p:cNvPicPr>
            <a:picLocks noGrp="1" noChangeAspect="1"/>
          </p:cNvPicPr>
          <p:nvPr>
            <p:ph sz="half" idx="2"/>
          </p:nvPr>
        </p:nvPicPr>
        <p:blipFill>
          <a:blip r:embed="rId2"/>
          <a:stretch>
            <a:fillRect/>
          </a:stretch>
        </p:blipFill>
        <p:spPr>
          <a:xfrm>
            <a:off x="7672235" y="3410661"/>
            <a:ext cx="4345594" cy="2761539"/>
          </a:xfrm>
        </p:spPr>
      </p:pic>
    </p:spTree>
    <p:extLst>
      <p:ext uri="{BB962C8B-B14F-4D97-AF65-F5344CB8AC3E}">
        <p14:creationId xmlns:p14="http://schemas.microsoft.com/office/powerpoint/2010/main" val="2683656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95082" y="270279"/>
            <a:ext cx="10343478"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Why</a:t>
            </a:r>
            <a:r>
              <a:rPr kumimoji="0" lang="en-GB" sz="3600" b="1" i="0" u="none" strike="noStrike" kern="1200" cap="none" spc="0" normalizeH="0" noProof="0" dirty="0">
                <a:ln>
                  <a:noFill/>
                </a:ln>
                <a:solidFill>
                  <a:schemeClr val="bg1"/>
                </a:solidFill>
                <a:effectLst/>
                <a:uLnTx/>
                <a:uFillTx/>
                <a:latin typeface="Calibri" panose="020F0502020204030204"/>
                <a:ea typeface="+mn-ea"/>
                <a:cs typeface="+mn-cs"/>
              </a:rPr>
              <a:t> do we interview suspects</a:t>
            </a: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 ?</a:t>
            </a:r>
          </a:p>
        </p:txBody>
      </p:sp>
      <p:sp>
        <p:nvSpPr>
          <p:cNvPr id="4" name="Down Arrow Callout 3"/>
          <p:cNvSpPr/>
          <p:nvPr/>
        </p:nvSpPr>
        <p:spPr>
          <a:xfrm>
            <a:off x="995082" y="1058926"/>
            <a:ext cx="10343478" cy="225910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Investigators have a duty to allow a suspect the opportunity to answer the allegations against them &amp; give their own account before a decision on prosecution is made. An interview under caution may provide:-</a:t>
            </a:r>
          </a:p>
        </p:txBody>
      </p:sp>
      <p:graphicFrame>
        <p:nvGraphicFramePr>
          <p:cNvPr id="5" name="Diagram 4"/>
          <p:cNvGraphicFramePr/>
          <p:nvPr/>
        </p:nvGraphicFramePr>
        <p:xfrm>
          <a:off x="931806" y="1747842"/>
          <a:ext cx="1047003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100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47B679E-8469-41F7-B691-CF90BD46A52F}"/>
                                            </p:graphicEl>
                                          </p:spTgt>
                                        </p:tgtEl>
                                        <p:attrNameLst>
                                          <p:attrName>style.visibility</p:attrName>
                                        </p:attrNameLst>
                                      </p:cBhvr>
                                      <p:to>
                                        <p:strVal val="visible"/>
                                      </p:to>
                                    </p:set>
                                    <p:animEffect transition="in" filter="fade">
                                      <p:cBhvr>
                                        <p:cTn id="12" dur="500"/>
                                        <p:tgtEl>
                                          <p:spTgt spid="5">
                                            <p:graphicEl>
                                              <a:dgm id="{C47B679E-8469-41F7-B691-CF90BD46A5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61E20D6-0600-4DD6-B740-AC9D626FE345}"/>
                                            </p:graphicEl>
                                          </p:spTgt>
                                        </p:tgtEl>
                                        <p:attrNameLst>
                                          <p:attrName>style.visibility</p:attrName>
                                        </p:attrNameLst>
                                      </p:cBhvr>
                                      <p:to>
                                        <p:strVal val="visible"/>
                                      </p:to>
                                    </p:set>
                                    <p:animEffect transition="in" filter="fade">
                                      <p:cBhvr>
                                        <p:cTn id="17" dur="500"/>
                                        <p:tgtEl>
                                          <p:spTgt spid="5">
                                            <p:graphicEl>
                                              <a:dgm id="{261E20D6-0600-4DD6-B740-AC9D626FE34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F15559A-CAA8-454C-BD37-38CEC1DE7743}"/>
                                            </p:graphicEl>
                                          </p:spTgt>
                                        </p:tgtEl>
                                        <p:attrNameLst>
                                          <p:attrName>style.visibility</p:attrName>
                                        </p:attrNameLst>
                                      </p:cBhvr>
                                      <p:to>
                                        <p:strVal val="visible"/>
                                      </p:to>
                                    </p:set>
                                    <p:animEffect transition="in" filter="fade">
                                      <p:cBhvr>
                                        <p:cTn id="20" dur="500"/>
                                        <p:tgtEl>
                                          <p:spTgt spid="5">
                                            <p:graphicEl>
                                              <a:dgm id="{FF15559A-CAA8-454C-BD37-38CEC1DE774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6E6F455-0033-4536-843B-1430DBBF875F}"/>
                                            </p:graphicEl>
                                          </p:spTgt>
                                        </p:tgtEl>
                                        <p:attrNameLst>
                                          <p:attrName>style.visibility</p:attrName>
                                        </p:attrNameLst>
                                      </p:cBhvr>
                                      <p:to>
                                        <p:strVal val="visible"/>
                                      </p:to>
                                    </p:set>
                                    <p:animEffect transition="in" filter="fade">
                                      <p:cBhvr>
                                        <p:cTn id="25" dur="500"/>
                                        <p:tgtEl>
                                          <p:spTgt spid="5">
                                            <p:graphicEl>
                                              <a:dgm id="{46E6F455-0033-4536-843B-1430DBBF875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B1FB046-ED01-42BD-803D-88716B9197C6}"/>
                                            </p:graphicEl>
                                          </p:spTgt>
                                        </p:tgtEl>
                                        <p:attrNameLst>
                                          <p:attrName>style.visibility</p:attrName>
                                        </p:attrNameLst>
                                      </p:cBhvr>
                                      <p:to>
                                        <p:strVal val="visible"/>
                                      </p:to>
                                    </p:set>
                                    <p:animEffect transition="in" filter="fade">
                                      <p:cBhvr>
                                        <p:cTn id="28" dur="500"/>
                                        <p:tgtEl>
                                          <p:spTgt spid="5">
                                            <p:graphicEl>
                                              <a:dgm id="{3B1FB046-ED01-42BD-803D-88716B919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EA16B34-65A1-7056-1379-685051B01929}"/>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C093D-1E94-6067-E734-812D01726C5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Do all interviews have to take place in custody?</a:t>
            </a:r>
          </a:p>
        </p:txBody>
      </p:sp>
      <p:graphicFrame>
        <p:nvGraphicFramePr>
          <p:cNvPr id="5" name="Content Placeholder 2">
            <a:extLst>
              <a:ext uri="{FF2B5EF4-FFF2-40B4-BE49-F238E27FC236}">
                <a16:creationId xmlns:a16="http://schemas.microsoft.com/office/drawing/2014/main" id="{94D48BD4-8937-EEC7-9C6E-E8225F8121EC}"/>
              </a:ext>
            </a:extLst>
          </p:cNvPr>
          <p:cNvGraphicFramePr>
            <a:graphicFrameLocks noGrp="1"/>
          </p:cNvGraphicFramePr>
          <p:nvPr>
            <p:ph sz="half" idx="1"/>
            <p:extLst>
              <p:ext uri="{D42A27DB-BD31-4B8C-83A1-F6EECF244321}">
                <p14:modId xmlns:p14="http://schemas.microsoft.com/office/powerpoint/2010/main" val="12361723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2809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4AD68FD-16DE-B4F2-41A6-E89515EA9D9D}"/>
              </a:ext>
            </a:extLst>
          </p:cNvPr>
          <p:cNvPicPr>
            <a:picLocks noChangeAspect="1"/>
          </p:cNvPicPr>
          <p:nvPr/>
        </p:nvPicPr>
        <p:blipFill>
          <a:blip r:embed="rId2">
            <a:duotone>
              <a:schemeClr val="bg2">
                <a:shade val="45000"/>
                <a:satMod val="135000"/>
              </a:schemeClr>
              <a:prstClr val="white"/>
            </a:duotone>
          </a:blip>
          <a:srcRect t="3859" b="11872"/>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E84DB-AC81-7B82-3EFC-B5CF629D7DE6}"/>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What safeguarding is in place for the interviewee?</a:t>
            </a:r>
          </a:p>
        </p:txBody>
      </p:sp>
      <p:graphicFrame>
        <p:nvGraphicFramePr>
          <p:cNvPr id="5" name="Content Placeholder 2">
            <a:extLst>
              <a:ext uri="{FF2B5EF4-FFF2-40B4-BE49-F238E27FC236}">
                <a16:creationId xmlns:a16="http://schemas.microsoft.com/office/drawing/2014/main" id="{5965CAFC-9F5C-D036-4228-C5E6E6C6B7EB}"/>
              </a:ext>
            </a:extLst>
          </p:cNvPr>
          <p:cNvGraphicFramePr>
            <a:graphicFrameLocks noGrp="1"/>
          </p:cNvGraphicFramePr>
          <p:nvPr>
            <p:ph sz="half" idx="1"/>
            <p:extLst>
              <p:ext uri="{D42A27DB-BD31-4B8C-83A1-F6EECF244321}">
                <p14:modId xmlns:p14="http://schemas.microsoft.com/office/powerpoint/2010/main" val="32128144"/>
              </p:ext>
            </p:extLst>
          </p:nvPr>
        </p:nvGraphicFramePr>
        <p:xfrm>
          <a:off x="838200" y="1387929"/>
          <a:ext cx="10515600" cy="478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628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F0B8D1A-DBEA-E88E-481C-D62CFE29D6B9}"/>
              </a:ext>
            </a:extLst>
          </p:cNvPr>
          <p:cNvPicPr>
            <a:picLocks noGrp="1" noChangeAspect="1"/>
          </p:cNvPicPr>
          <p:nvPr>
            <p:ph idx="1"/>
          </p:nvPr>
        </p:nvPicPr>
        <p:blipFill>
          <a:blip r:embed="rId2"/>
          <a:stretch>
            <a:fillRect/>
          </a:stretch>
        </p:blipFill>
        <p:spPr>
          <a:xfrm>
            <a:off x="2302329" y="326571"/>
            <a:ext cx="7723414" cy="5850392"/>
          </a:xfrm>
        </p:spPr>
      </p:pic>
    </p:spTree>
    <p:extLst>
      <p:ext uri="{BB962C8B-B14F-4D97-AF65-F5344CB8AC3E}">
        <p14:creationId xmlns:p14="http://schemas.microsoft.com/office/powerpoint/2010/main" val="1421934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FE9ACB5-3D04-0D26-8530-E266943C53B5}"/>
              </a:ext>
            </a:extLst>
          </p:cNvPr>
          <p:cNvPicPr>
            <a:picLocks noChangeAspect="1"/>
          </p:cNvPicPr>
          <p:nvPr/>
        </p:nvPicPr>
        <p:blipFill>
          <a:blip r:embed="rId2">
            <a:duotone>
              <a:schemeClr val="bg2">
                <a:shade val="45000"/>
                <a:satMod val="135000"/>
              </a:schemeClr>
              <a:prstClr val="white"/>
            </a:duotone>
          </a:blip>
          <a:srcRect t="5552" b="1017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FE5A8-6C2F-2E16-68B8-7EDDD12CA2B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The purpose of Police and Criminal Evidence Act 1984, Code E introduction was to…</a:t>
            </a:r>
          </a:p>
        </p:txBody>
      </p:sp>
      <p:graphicFrame>
        <p:nvGraphicFramePr>
          <p:cNvPr id="5" name="Content Placeholder 2">
            <a:extLst>
              <a:ext uri="{FF2B5EF4-FFF2-40B4-BE49-F238E27FC236}">
                <a16:creationId xmlns:a16="http://schemas.microsoft.com/office/drawing/2014/main" id="{B58CF6B2-CCC0-94EF-4155-FFC1B9C9DD94}"/>
              </a:ext>
            </a:extLst>
          </p:cNvPr>
          <p:cNvGraphicFramePr>
            <a:graphicFrameLocks noGrp="1"/>
          </p:cNvGraphicFramePr>
          <p:nvPr>
            <p:ph sz="half" idx="1"/>
            <p:extLst>
              <p:ext uri="{D42A27DB-BD31-4B8C-83A1-F6EECF244321}">
                <p14:modId xmlns:p14="http://schemas.microsoft.com/office/powerpoint/2010/main" val="36142338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1253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64B68BA7-D095-EA0C-B4B6-4A4798F06B47}"/>
              </a:ext>
            </a:extLst>
          </p:cNvPr>
          <p:cNvGraphicFramePr>
            <a:graphicFrameLocks noGrp="1"/>
          </p:cNvGraphicFramePr>
          <p:nvPr>
            <p:ph sz="half" idx="1"/>
          </p:nvPr>
        </p:nvGraphicFramePr>
        <p:xfrm>
          <a:off x="838200" y="682752"/>
          <a:ext cx="10744200" cy="5494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966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89F0B-B7C8-5A44-5A01-BE843478B299}"/>
              </a:ext>
            </a:extLst>
          </p:cNvPr>
          <p:cNvSpPr>
            <a:spLocks noGrp="1"/>
          </p:cNvSpPr>
          <p:nvPr>
            <p:ph type="title"/>
          </p:nvPr>
        </p:nvSpPr>
        <p:spPr>
          <a:xfrm>
            <a:off x="761840" y="1138265"/>
            <a:ext cx="4651204" cy="1401183"/>
          </a:xfrm>
        </p:spPr>
        <p:txBody>
          <a:bodyPr vert="horz" lIns="91440" tIns="45720" rIns="91440" bIns="45720" rtlCol="0" anchor="t">
            <a:normAutofit/>
          </a:bodyPr>
          <a:lstStyle/>
          <a:p>
            <a:r>
              <a:rPr lang="en-US" sz="3000"/>
              <a:t>The Human Rights Act 1998 </a:t>
            </a:r>
            <a:br>
              <a:rPr lang="en-US" sz="3000"/>
            </a:br>
            <a:br>
              <a:rPr lang="en-US" sz="3000"/>
            </a:br>
            <a:r>
              <a:rPr lang="en-US" sz="3000"/>
              <a:t>Article 6  Right to a fair trial.</a:t>
            </a:r>
          </a:p>
        </p:txBody>
      </p:sp>
      <p:cxnSp>
        <p:nvCxnSpPr>
          <p:cNvPr id="20" name="Straight Connector 1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E9D120-C1F7-9DD9-9CE2-AE551FB51C62}"/>
              </a:ext>
            </a:extLst>
          </p:cNvPr>
          <p:cNvSpPr>
            <a:spLocks noGrp="1"/>
          </p:cNvSpPr>
          <p:nvPr>
            <p:ph sz="half" idx="1"/>
          </p:nvPr>
        </p:nvSpPr>
        <p:spPr>
          <a:xfrm>
            <a:off x="761839" y="2551176"/>
            <a:ext cx="4651205" cy="3602935"/>
          </a:xfrm>
        </p:spPr>
        <p:txBody>
          <a:bodyPr vert="horz" lIns="91440" tIns="45720" rIns="91440" bIns="45720" rtlCol="0">
            <a:normAutofit/>
          </a:bodyPr>
          <a:lstStyle/>
          <a:p>
            <a:r>
              <a:rPr lang="en-US" sz="2400" dirty="0"/>
              <a:t>The suspect must be informed of the offence for which they are being investigated.</a:t>
            </a:r>
          </a:p>
          <a:p>
            <a:r>
              <a:rPr lang="en-US" sz="2400" dirty="0"/>
              <a:t>They must have the opportunity to be able to give an account / defend themselves against any allegation / charge made against them.</a:t>
            </a:r>
          </a:p>
        </p:txBody>
      </p:sp>
      <p:pic>
        <p:nvPicPr>
          <p:cNvPr id="6" name="Picture 5">
            <a:extLst>
              <a:ext uri="{FF2B5EF4-FFF2-40B4-BE49-F238E27FC236}">
                <a16:creationId xmlns:a16="http://schemas.microsoft.com/office/drawing/2014/main" id="{D5A438C0-8940-9361-7F1F-65CFCE931B4E}"/>
              </a:ext>
            </a:extLst>
          </p:cNvPr>
          <p:cNvPicPr>
            <a:picLocks noChangeAspect="1"/>
          </p:cNvPicPr>
          <p:nvPr/>
        </p:nvPicPr>
        <p:blipFill>
          <a:blip r:embed="rId2"/>
          <a:srcRect l="21921" r="1" b="1"/>
          <a:stretch/>
        </p:blipFill>
        <p:spPr>
          <a:xfrm>
            <a:off x="6096000" y="838013"/>
            <a:ext cx="5234538" cy="5186267"/>
          </a:xfrm>
          <a:prstGeom prst="rect">
            <a:avLst/>
          </a:prstGeom>
        </p:spPr>
      </p:pic>
    </p:spTree>
    <p:extLst>
      <p:ext uri="{BB962C8B-B14F-4D97-AF65-F5344CB8AC3E}">
        <p14:creationId xmlns:p14="http://schemas.microsoft.com/office/powerpoint/2010/main" val="418802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98979-0D14-4A35-7DF6-91071D1E8ED0}"/>
              </a:ext>
            </a:extLst>
          </p:cNvPr>
          <p:cNvSpPr>
            <a:spLocks noGrp="1"/>
          </p:cNvSpPr>
          <p:nvPr>
            <p:ph type="title"/>
          </p:nvPr>
        </p:nvSpPr>
        <p:spPr>
          <a:xfrm>
            <a:off x="1075767" y="1188637"/>
            <a:ext cx="2988234" cy="4480726"/>
          </a:xfrm>
        </p:spPr>
        <p:txBody>
          <a:bodyPr vert="horz" lIns="91440" tIns="45720" rIns="91440" bIns="45720" rtlCol="0" anchor="ctr">
            <a:normAutofit/>
          </a:bodyPr>
          <a:lstStyle/>
          <a:p>
            <a:pPr algn="r"/>
            <a:r>
              <a:rPr lang="en-US" sz="4100" kern="1200">
                <a:solidFill>
                  <a:schemeClr val="tx1"/>
                </a:solidFill>
                <a:latin typeface="+mj-lt"/>
                <a:ea typeface="+mj-ea"/>
                <a:cs typeface="+mj-cs"/>
              </a:rPr>
              <a:t>Miscarriages of Justice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A109B5-0A2C-11D8-6288-82A079391A5D}"/>
              </a:ext>
            </a:extLst>
          </p:cNvPr>
          <p:cNvSpPr>
            <a:spLocks noGrp="1"/>
          </p:cNvSpPr>
          <p:nvPr>
            <p:ph sz="half" idx="1"/>
          </p:nvPr>
        </p:nvSpPr>
        <p:spPr>
          <a:xfrm>
            <a:off x="5255260" y="1648870"/>
            <a:ext cx="4702848" cy="3560260"/>
          </a:xfrm>
        </p:spPr>
        <p:txBody>
          <a:bodyPr vert="horz" lIns="91440" tIns="45720" rIns="91440" bIns="45720" rtlCol="0" anchor="ctr">
            <a:normAutofit/>
          </a:bodyPr>
          <a:lstStyle/>
          <a:p>
            <a:r>
              <a:rPr lang="en-US" sz="2400">
                <a:hlinkClick r:id="rId2"/>
              </a:rPr>
              <a:t>Oliver Campbell cleared of murder after decades ‘not had a life’ - BBC News</a:t>
            </a:r>
            <a:endParaRPr lang="en-US" sz="2400"/>
          </a:p>
          <a:p>
            <a:endParaRPr lang="en-US" sz="2400"/>
          </a:p>
          <a:p>
            <a:endParaRPr lang="en-US" sz="2400"/>
          </a:p>
        </p:txBody>
      </p:sp>
    </p:spTree>
    <p:extLst>
      <p:ext uri="{BB962C8B-B14F-4D97-AF65-F5344CB8AC3E}">
        <p14:creationId xmlns:p14="http://schemas.microsoft.com/office/powerpoint/2010/main" val="218379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6CA19-ED6B-73F9-6E1B-93A7850F5E2A}"/>
              </a:ext>
            </a:extLst>
          </p:cNvPr>
          <p:cNvSpPr>
            <a:spLocks noGrp="1"/>
          </p:cNvSpPr>
          <p:nvPr>
            <p:ph type="title"/>
          </p:nvPr>
        </p:nvSpPr>
        <p:spPr>
          <a:xfrm>
            <a:off x="1285240" y="1050595"/>
            <a:ext cx="8074815" cy="1618489"/>
          </a:xfrm>
        </p:spPr>
        <p:txBody>
          <a:bodyPr vert="horz" lIns="91440" tIns="45720" rIns="91440" bIns="45720" rtlCol="0" anchor="ctr">
            <a:normAutofit/>
          </a:bodyPr>
          <a:lstStyle/>
          <a:p>
            <a:r>
              <a:rPr lang="en-US" sz="4500" kern="1200" dirty="0">
                <a:solidFill>
                  <a:schemeClr val="tx1"/>
                </a:solidFill>
                <a:latin typeface="+mj-lt"/>
                <a:ea typeface="+mj-ea"/>
                <a:cs typeface="+mj-cs"/>
              </a:rPr>
              <a:t>What do you think, should be covered in a suspect interview?</a:t>
            </a:r>
          </a:p>
        </p:txBody>
      </p:sp>
      <p:sp>
        <p:nvSpPr>
          <p:cNvPr id="3" name="Content Placeholder 2">
            <a:extLst>
              <a:ext uri="{FF2B5EF4-FFF2-40B4-BE49-F238E27FC236}">
                <a16:creationId xmlns:a16="http://schemas.microsoft.com/office/drawing/2014/main" id="{5226E6A6-330A-36E1-1BA8-0184D60D33DC}"/>
              </a:ext>
            </a:extLst>
          </p:cNvPr>
          <p:cNvSpPr>
            <a:spLocks noGrp="1"/>
          </p:cNvSpPr>
          <p:nvPr>
            <p:ph sz="half" idx="1"/>
          </p:nvPr>
        </p:nvSpPr>
        <p:spPr>
          <a:xfrm>
            <a:off x="1285240" y="2969469"/>
            <a:ext cx="8074815" cy="2800395"/>
          </a:xfrm>
        </p:spPr>
        <p:txBody>
          <a:bodyPr vert="horz" lIns="91440" tIns="45720" rIns="91440" bIns="45720" rtlCol="0" anchor="t">
            <a:normAutofit/>
          </a:bodyPr>
          <a:lstStyle/>
          <a:p>
            <a:r>
              <a:rPr lang="en-US" sz="2400" dirty="0"/>
              <a:t>Who the suspect is that is being interviewed?</a:t>
            </a:r>
          </a:p>
          <a:p>
            <a:r>
              <a:rPr lang="en-US" sz="2400" dirty="0"/>
              <a:t>Where is the interview taking place?</a:t>
            </a:r>
          </a:p>
          <a:p>
            <a:r>
              <a:rPr lang="en-US" sz="2400" dirty="0"/>
              <a:t>Time and date?</a:t>
            </a:r>
          </a:p>
          <a:p>
            <a:r>
              <a:rPr lang="en-US" sz="2400" dirty="0"/>
              <a:t>Who is in the interview room?</a:t>
            </a:r>
          </a:p>
          <a:p>
            <a:r>
              <a:rPr lang="en-US" sz="2400" dirty="0"/>
              <a:t>The purpose of the interview?</a:t>
            </a:r>
          </a:p>
          <a:p>
            <a:r>
              <a:rPr lang="en-US" sz="2400" dirty="0"/>
              <a:t>The offence that is being investigated?</a:t>
            </a:r>
          </a:p>
        </p:txBody>
      </p:sp>
    </p:spTree>
    <p:extLst>
      <p:ext uri="{BB962C8B-B14F-4D97-AF65-F5344CB8AC3E}">
        <p14:creationId xmlns:p14="http://schemas.microsoft.com/office/powerpoint/2010/main" val="33043292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A3F38-31CF-16B5-3E32-8ED97717BE98}"/>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C95632CB-3185-8B4B-D712-E438198C315C}"/>
              </a:ext>
            </a:extLst>
          </p:cNvPr>
          <p:cNvSpPr>
            <a:spLocks noGrp="1"/>
          </p:cNvSpPr>
          <p:nvPr>
            <p:ph sz="half" idx="1"/>
          </p:nvPr>
        </p:nvSpPr>
        <p:spPr>
          <a:xfrm>
            <a:off x="838200" y="1825625"/>
            <a:ext cx="10805160" cy="4351338"/>
          </a:xfrm>
        </p:spPr>
        <p:txBody>
          <a:bodyPr/>
          <a:lstStyle/>
          <a:p>
            <a:r>
              <a:rPr lang="en-GB" dirty="0"/>
              <a:t>Design an interview aide memoire that  you may use during your studies and potentially when you go on to become police officers.</a:t>
            </a:r>
          </a:p>
        </p:txBody>
      </p:sp>
    </p:spTree>
    <p:extLst>
      <p:ext uri="{BB962C8B-B14F-4D97-AF65-F5344CB8AC3E}">
        <p14:creationId xmlns:p14="http://schemas.microsoft.com/office/powerpoint/2010/main" val="1772051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E9FED49-E698-6715-4C43-2AC65BB6717B}"/>
              </a:ext>
            </a:extLst>
          </p:cNvPr>
          <p:cNvPicPr>
            <a:picLocks noChangeAspect="1"/>
          </p:cNvPicPr>
          <p:nvPr/>
        </p:nvPicPr>
        <p:blipFill>
          <a:blip r:embed="rId2">
            <a:duotone>
              <a:schemeClr val="bg2">
                <a:shade val="45000"/>
                <a:satMod val="135000"/>
              </a:schemeClr>
              <a:prstClr val="white"/>
            </a:duotone>
          </a:blip>
          <a:srcRect t="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76441-EFF2-A847-9287-C25E02E1744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2800" dirty="0"/>
              <a:t>Having designed your interview aide memoire, please consider, the below scenarios and decide where the interviews may be held.</a:t>
            </a:r>
          </a:p>
        </p:txBody>
      </p:sp>
      <p:graphicFrame>
        <p:nvGraphicFramePr>
          <p:cNvPr id="5" name="Content Placeholder 2">
            <a:extLst>
              <a:ext uri="{FF2B5EF4-FFF2-40B4-BE49-F238E27FC236}">
                <a16:creationId xmlns:a16="http://schemas.microsoft.com/office/drawing/2014/main" id="{641F0290-DD8C-7D9C-868E-51429AFC2E5C}"/>
              </a:ext>
            </a:extLst>
          </p:cNvPr>
          <p:cNvGraphicFramePr>
            <a:graphicFrameLocks noGrp="1"/>
          </p:cNvGraphicFramePr>
          <p:nvPr>
            <p:ph sz="half" idx="1"/>
            <p:extLst>
              <p:ext uri="{D42A27DB-BD31-4B8C-83A1-F6EECF244321}">
                <p14:modId xmlns:p14="http://schemas.microsoft.com/office/powerpoint/2010/main" val="5751960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4399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98BAF-B579-AB9F-95FC-09A6F9BF32F6}"/>
              </a:ext>
            </a:extLst>
          </p:cNvPr>
          <p:cNvSpPr>
            <a:spLocks noGrp="1"/>
          </p:cNvSpPr>
          <p:nvPr>
            <p:ph type="title"/>
          </p:nvPr>
        </p:nvSpPr>
        <p:spPr>
          <a:xfrm>
            <a:off x="1123356" y="1188637"/>
            <a:ext cx="9984615" cy="1597228"/>
          </a:xfrm>
        </p:spPr>
        <p:txBody>
          <a:bodyPr vert="horz" lIns="91440" tIns="45720" rIns="91440" bIns="45720" rtlCol="0" anchor="ctr">
            <a:normAutofit/>
          </a:bodyPr>
          <a:lstStyle/>
          <a:p>
            <a:r>
              <a:rPr lang="en-US" sz="6000" dirty="0"/>
              <a:t>Task</a:t>
            </a:r>
          </a:p>
        </p:txBody>
      </p:sp>
      <p:pic>
        <p:nvPicPr>
          <p:cNvPr id="6" name="Content Placeholder 5">
            <a:extLst>
              <a:ext uri="{FF2B5EF4-FFF2-40B4-BE49-F238E27FC236}">
                <a16:creationId xmlns:a16="http://schemas.microsoft.com/office/drawing/2014/main" id="{676D3F98-3E18-BF2A-FAF1-42971895114D}"/>
              </a:ext>
            </a:extLst>
          </p:cNvPr>
          <p:cNvPicPr>
            <a:picLocks noGrp="1" noChangeAspect="1"/>
          </p:cNvPicPr>
          <p:nvPr>
            <p:ph sz="half" idx="2"/>
          </p:nvPr>
        </p:nvPicPr>
        <p:blipFill>
          <a:blip r:embed="rId2"/>
          <a:srcRect l="1125" r="4392" b="2"/>
          <a:stretch/>
        </p:blipFill>
        <p:spPr>
          <a:xfrm>
            <a:off x="1123357" y="3018327"/>
            <a:ext cx="3533985" cy="2728198"/>
          </a:xfrm>
          <a:prstGeom prst="rect">
            <a:avLst/>
          </a:prstGeom>
        </p:spPr>
      </p:pic>
      <p:sp>
        <p:nvSpPr>
          <p:cNvPr id="3" name="Content Placeholder 2">
            <a:extLst>
              <a:ext uri="{FF2B5EF4-FFF2-40B4-BE49-F238E27FC236}">
                <a16:creationId xmlns:a16="http://schemas.microsoft.com/office/drawing/2014/main" id="{0C2D7F28-178C-2145-E441-D7D20088430D}"/>
              </a:ext>
            </a:extLst>
          </p:cNvPr>
          <p:cNvSpPr>
            <a:spLocks noGrp="1"/>
          </p:cNvSpPr>
          <p:nvPr>
            <p:ph sz="half" idx="1"/>
          </p:nvPr>
        </p:nvSpPr>
        <p:spPr>
          <a:xfrm>
            <a:off x="5255260" y="1681843"/>
            <a:ext cx="4428236" cy="4044633"/>
          </a:xfrm>
        </p:spPr>
        <p:txBody>
          <a:bodyPr vert="horz" lIns="91440" tIns="45720" rIns="91440" bIns="45720" rtlCol="0" anchor="t">
            <a:normAutofit/>
          </a:bodyPr>
          <a:lstStyle/>
          <a:p>
            <a:r>
              <a:rPr lang="en-US" sz="2400" dirty="0"/>
              <a:t>You are dealing with a 14-year-old youth who has been found inside a dwelling whilst the occupants are away on holiday they were arrested, cautioned and provided with a special warning due to their presence within the flat and being in possession of a necklace believed to be stolen from the flat.</a:t>
            </a:r>
          </a:p>
        </p:txBody>
      </p:sp>
    </p:spTree>
    <p:extLst>
      <p:ext uri="{BB962C8B-B14F-4D97-AF65-F5344CB8AC3E}">
        <p14:creationId xmlns:p14="http://schemas.microsoft.com/office/powerpoint/2010/main" val="3412536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9F64DF-9482-40FE-5B51-47463FB8BD89}"/>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dirty="0"/>
              <a:t>The youth has been booked into custody.</a:t>
            </a:r>
          </a:p>
          <a:p>
            <a:endParaRPr lang="en-US" sz="2200" dirty="0"/>
          </a:p>
          <a:p>
            <a:r>
              <a:rPr lang="en-US" sz="2200" dirty="0"/>
              <a:t>They have an appropriate adult and a solicitor.</a:t>
            </a:r>
          </a:p>
          <a:p>
            <a:endParaRPr lang="en-US" sz="2200" dirty="0"/>
          </a:p>
          <a:p>
            <a:r>
              <a:rPr lang="en-US" sz="2200" dirty="0"/>
              <a:t>They have been given their rights and are in the cell awaiting interview for burglary.</a:t>
            </a:r>
          </a:p>
        </p:txBody>
      </p:sp>
      <p:pic>
        <p:nvPicPr>
          <p:cNvPr id="6" name="Content Placeholder 5">
            <a:extLst>
              <a:ext uri="{FF2B5EF4-FFF2-40B4-BE49-F238E27FC236}">
                <a16:creationId xmlns:a16="http://schemas.microsoft.com/office/drawing/2014/main" id="{A09895A3-41A2-24DD-FBF7-A303068E1D3B}"/>
              </a:ext>
            </a:extLst>
          </p:cNvPr>
          <p:cNvPicPr>
            <a:picLocks noGrp="1" noChangeAspect="1"/>
          </p:cNvPicPr>
          <p:nvPr>
            <p:ph sz="half" idx="2"/>
          </p:nvPr>
        </p:nvPicPr>
        <p:blipFill>
          <a:blip r:embed="rId2"/>
          <a:srcRect l="26465" r="1010" b="-2"/>
          <a:stretch/>
        </p:blipFill>
        <p:spPr>
          <a:xfrm>
            <a:off x="7675658" y="2093976"/>
            <a:ext cx="3941064" cy="4096512"/>
          </a:xfrm>
          <a:prstGeom prst="rect">
            <a:avLst/>
          </a:prstGeom>
        </p:spPr>
      </p:pic>
    </p:spTree>
    <p:extLst>
      <p:ext uri="{BB962C8B-B14F-4D97-AF65-F5344CB8AC3E}">
        <p14:creationId xmlns:p14="http://schemas.microsoft.com/office/powerpoint/2010/main" val="1708549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5802D-7BFE-5783-54BB-4258AE9064A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000" kern="1200">
                <a:solidFill>
                  <a:schemeClr val="tx1"/>
                </a:solidFill>
                <a:latin typeface="+mj-lt"/>
                <a:ea typeface="+mj-ea"/>
                <a:cs typeface="+mj-cs"/>
              </a:rPr>
              <a:t>Your task now is to plan for the interview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1E7322-1B1A-B944-AAE7-B7A52CD0DC95}"/>
              </a:ext>
            </a:extLst>
          </p:cNvPr>
          <p:cNvSpPr>
            <a:spLocks noGrp="1"/>
          </p:cNvSpPr>
          <p:nvPr>
            <p:ph sz="half" idx="1"/>
          </p:nvPr>
        </p:nvSpPr>
        <p:spPr>
          <a:xfrm>
            <a:off x="838200" y="1929384"/>
            <a:ext cx="10515600" cy="4251960"/>
          </a:xfrm>
        </p:spPr>
        <p:txBody>
          <a:bodyPr vert="horz" lIns="91440" tIns="45720" rIns="91440" bIns="45720" rtlCol="0">
            <a:normAutofit/>
          </a:bodyPr>
          <a:lstStyle/>
          <a:p>
            <a:r>
              <a:rPr lang="en-US" dirty="0"/>
              <a:t>Matters you may wish to consider are:</a:t>
            </a:r>
          </a:p>
          <a:p>
            <a:r>
              <a:rPr lang="en-US" dirty="0"/>
              <a:t>The alleged offence</a:t>
            </a:r>
          </a:p>
          <a:p>
            <a:r>
              <a:rPr lang="en-US" dirty="0"/>
              <a:t>Points to prove of the offence</a:t>
            </a:r>
          </a:p>
          <a:p>
            <a:r>
              <a:rPr lang="en-US" dirty="0"/>
              <a:t>Significant statements</a:t>
            </a:r>
          </a:p>
          <a:p>
            <a:r>
              <a:rPr lang="en-US" dirty="0"/>
              <a:t>Special Warnings</a:t>
            </a:r>
          </a:p>
          <a:p>
            <a:r>
              <a:rPr lang="en-US" dirty="0"/>
              <a:t>Caution replies</a:t>
            </a:r>
          </a:p>
          <a:p>
            <a:r>
              <a:rPr lang="en-US" dirty="0"/>
              <a:t>How you are going to interview</a:t>
            </a:r>
          </a:p>
        </p:txBody>
      </p:sp>
    </p:spTree>
    <p:extLst>
      <p:ext uri="{BB962C8B-B14F-4D97-AF65-F5344CB8AC3E}">
        <p14:creationId xmlns:p14="http://schemas.microsoft.com/office/powerpoint/2010/main" val="2197978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287D-A54D-86BC-5775-24B19C46E290}"/>
              </a:ext>
            </a:extLst>
          </p:cNvPr>
          <p:cNvSpPr>
            <a:spLocks noGrp="1"/>
          </p:cNvSpPr>
          <p:nvPr>
            <p:ph type="title"/>
          </p:nvPr>
        </p:nvSpPr>
        <p:spPr/>
        <p:txBody>
          <a:bodyPr/>
          <a:lstStyle/>
          <a:p>
            <a:r>
              <a:rPr lang="en-GB" dirty="0"/>
              <a:t>You may wish to consider the following interview model</a:t>
            </a:r>
          </a:p>
        </p:txBody>
      </p:sp>
      <p:sp>
        <p:nvSpPr>
          <p:cNvPr id="4" name="Content Placeholder 3">
            <a:extLst>
              <a:ext uri="{FF2B5EF4-FFF2-40B4-BE49-F238E27FC236}">
                <a16:creationId xmlns:a16="http://schemas.microsoft.com/office/drawing/2014/main" id="{A2D9D610-0721-52D4-6755-C480E0F4ED27}"/>
              </a:ext>
            </a:extLst>
          </p:cNvPr>
          <p:cNvSpPr>
            <a:spLocks noGrp="1"/>
          </p:cNvSpPr>
          <p:nvPr>
            <p:ph sz="half" idx="2"/>
          </p:nvPr>
        </p:nvSpPr>
        <p:spPr/>
        <p:txBody>
          <a:bodyPr/>
          <a:lstStyle/>
          <a:p>
            <a:r>
              <a:rPr lang="en-GB" dirty="0"/>
              <a:t>You will find this on the college of policing website.</a:t>
            </a:r>
          </a:p>
        </p:txBody>
      </p:sp>
      <p:pic>
        <p:nvPicPr>
          <p:cNvPr id="5" name="Content Placeholder 4">
            <a:extLst>
              <a:ext uri="{FF2B5EF4-FFF2-40B4-BE49-F238E27FC236}">
                <a16:creationId xmlns:a16="http://schemas.microsoft.com/office/drawing/2014/main" id="{6441376E-C55A-4A65-EF4C-6AA4AAC079BE}"/>
              </a:ext>
            </a:extLst>
          </p:cNvPr>
          <p:cNvPicPr>
            <a:picLocks noGrp="1" noChangeAspect="1"/>
          </p:cNvPicPr>
          <p:nvPr>
            <p:ph sz="half" idx="1"/>
          </p:nvPr>
        </p:nvPicPr>
        <p:blipFill>
          <a:blip r:embed="rId2"/>
          <a:stretch>
            <a:fillRect/>
          </a:stretch>
        </p:blipFill>
        <p:spPr>
          <a:xfrm>
            <a:off x="1066517" y="1825625"/>
            <a:ext cx="4724966" cy="4351338"/>
          </a:xfrm>
          <a:prstGeom prst="rect">
            <a:avLst/>
          </a:prstGeom>
        </p:spPr>
      </p:pic>
    </p:spTree>
    <p:extLst>
      <p:ext uri="{BB962C8B-B14F-4D97-AF65-F5344CB8AC3E}">
        <p14:creationId xmlns:p14="http://schemas.microsoft.com/office/powerpoint/2010/main" val="123187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835BD-DFBE-50D7-1FAF-37A481E70F05}"/>
              </a:ext>
            </a:extLst>
          </p:cNvPr>
          <p:cNvSpPr>
            <a:spLocks noGrp="1"/>
          </p:cNvSpPr>
          <p:nvPr>
            <p:ph type="title"/>
          </p:nvPr>
        </p:nvSpPr>
        <p:spPr/>
        <p:txBody>
          <a:bodyPr/>
          <a:lstStyle/>
          <a:p>
            <a:r>
              <a:rPr lang="en-GB" dirty="0"/>
              <a:t>Debrief</a:t>
            </a:r>
          </a:p>
        </p:txBody>
      </p:sp>
    </p:spTree>
    <p:extLst>
      <p:ext uri="{BB962C8B-B14F-4D97-AF65-F5344CB8AC3E}">
        <p14:creationId xmlns:p14="http://schemas.microsoft.com/office/powerpoint/2010/main" val="2917812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670</Words>
  <Application>Microsoft Office PowerPoint</Application>
  <PresentationFormat>Widescreen</PresentationFormat>
  <Paragraphs>60</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Suspect interviews 1</vt:lpstr>
      <vt:lpstr>Why is there a need to interview if the police have evidence of an offence?</vt:lpstr>
      <vt:lpstr>PowerPoint Presentation</vt:lpstr>
      <vt:lpstr>Do all interviews have to take place in custody?</vt:lpstr>
      <vt:lpstr>What safeguarding is in place for the interviewee?</vt:lpstr>
      <vt:lpstr>PowerPoint Presentation</vt:lpstr>
      <vt:lpstr>The purpose of Police and Criminal Evidence Act 1984, Code E introduction was to…</vt:lpstr>
      <vt:lpstr>PowerPoint Presentation</vt:lpstr>
      <vt:lpstr>The Human Rights Act 1998   Article 6  Right to a fair trial.</vt:lpstr>
      <vt:lpstr>Miscarriages of Justice</vt:lpstr>
      <vt:lpstr>What do you think, should be covered in a suspect interview?</vt:lpstr>
      <vt:lpstr>Task 1</vt:lpstr>
      <vt:lpstr>Having designed your interview aide memoire, please consider, the below scenarios and decide where the interviews may be held.</vt:lpstr>
      <vt:lpstr>Task</vt:lpstr>
      <vt:lpstr>PowerPoint Presentation</vt:lpstr>
      <vt:lpstr>Your task now is to plan for the interview</vt:lpstr>
      <vt:lpstr>You may wish to consider the following interview model</vt:lpstr>
      <vt:lpstr>Debrief</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13</cp:revision>
  <dcterms:created xsi:type="dcterms:W3CDTF">2025-02-19T15:47:26Z</dcterms:created>
  <dcterms:modified xsi:type="dcterms:W3CDTF">2025-02-19T17:10:45Z</dcterms:modified>
</cp:coreProperties>
</file>