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4" r:id="rId3"/>
    <p:sldId id="257" r:id="rId4"/>
    <p:sldId id="258" r:id="rId5"/>
    <p:sldId id="260" r:id="rId6"/>
    <p:sldId id="259" r:id="rId7"/>
    <p:sldId id="261" r:id="rId8"/>
    <p:sldId id="262" r:id="rId9"/>
    <p:sldId id="266" r:id="rId10"/>
    <p:sldId id="263" r:id="rId11"/>
    <p:sldId id="267" r:id="rId12"/>
    <p:sldId id="268" r:id="rId13"/>
    <p:sldId id="271" r:id="rId14"/>
    <p:sldId id="269" r:id="rId15"/>
    <p:sldId id="270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735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3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706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24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847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29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41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373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89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64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61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6044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21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8715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353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506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81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F1A5F-E4B0-40C3-BCF4-D75B96CA8B2E}" type="datetimeFigureOut">
              <a:rPr lang="en-GB" smtClean="0"/>
              <a:pPr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E9B1CB-6369-4A22-AF81-5EA2CB0E03F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523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Case </a:t>
            </a:r>
            <a:r>
              <a:rPr lang="en-GB" dirty="0" smtClean="0"/>
              <a:t>Studies</a:t>
            </a:r>
          </a:p>
          <a:p>
            <a:r>
              <a:rPr lang="en-GB" dirty="0" smtClean="0"/>
              <a:t>Health and Safety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Accidents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Negligence by guest</a:t>
            </a:r>
          </a:p>
          <a:p>
            <a:r>
              <a:rPr lang="en-GB" dirty="0" smtClean="0"/>
              <a:t>Guests known or unknown health issues</a:t>
            </a:r>
          </a:p>
          <a:p>
            <a:r>
              <a:rPr lang="en-GB" dirty="0" smtClean="0"/>
              <a:t>Negligence by attraction either by ride operator or maintenance</a:t>
            </a:r>
          </a:p>
          <a:p>
            <a:r>
              <a:rPr lang="en-GB" dirty="0" smtClean="0"/>
              <a:t>Act of God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657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Alton Towers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£18m Smiler ride</a:t>
            </a:r>
          </a:p>
          <a:p>
            <a:r>
              <a:rPr lang="en-GB" dirty="0" smtClean="0"/>
              <a:t>Empty train starting a test run around the 14 loop rollercoaster came to a complete stop (</a:t>
            </a:r>
            <a:r>
              <a:rPr lang="en-GB" dirty="0" err="1" smtClean="0"/>
              <a:t>Valleying</a:t>
            </a:r>
            <a:r>
              <a:rPr lang="en-GB" dirty="0" smtClean="0"/>
              <a:t>)</a:t>
            </a:r>
          </a:p>
          <a:p>
            <a:r>
              <a:rPr lang="en-GB" dirty="0" smtClean="0"/>
              <a:t>46mph gusts caused train to stall</a:t>
            </a:r>
          </a:p>
          <a:p>
            <a:r>
              <a:rPr lang="en-GB" dirty="0"/>
              <a:t>Full ride held at the top of the 1</a:t>
            </a:r>
            <a:r>
              <a:rPr lang="en-GB" baseline="30000" dirty="0"/>
              <a:t>st</a:t>
            </a:r>
            <a:r>
              <a:rPr lang="en-GB" dirty="0"/>
              <a:t> loop for nearly 8 minutes</a:t>
            </a:r>
          </a:p>
          <a:p>
            <a:r>
              <a:rPr lang="en-GB" dirty="0" smtClean="0"/>
              <a:t>Staff failed to act on warning signs it was still on the track and dismissed the this as false alarms and over rode the system</a:t>
            </a:r>
          </a:p>
          <a:p>
            <a:r>
              <a:rPr lang="en-GB" dirty="0" smtClean="0"/>
              <a:t>Caused carriage to plunge down the loop crashing into the empty train</a:t>
            </a:r>
          </a:p>
          <a:p>
            <a:r>
              <a:rPr lang="en-GB" dirty="0" smtClean="0"/>
              <a:t>1.5 tonne crashing at 90mph</a:t>
            </a:r>
          </a:p>
          <a:p>
            <a:r>
              <a:rPr lang="en-GB" dirty="0" smtClean="0"/>
              <a:t>5 </a:t>
            </a:r>
            <a:r>
              <a:rPr lang="en-GB" dirty="0" err="1" smtClean="0"/>
              <a:t>pax</a:t>
            </a:r>
            <a:r>
              <a:rPr lang="en-GB" dirty="0" smtClean="0"/>
              <a:t> life changing injuries and others seriously hurt</a:t>
            </a:r>
          </a:p>
          <a:p>
            <a:r>
              <a:rPr lang="en-GB" dirty="0" smtClean="0"/>
              <a:t>2 victims lost legs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889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en-GB" dirty="0" smtClean="0"/>
              <a:t>Trains mashed together</a:t>
            </a:r>
          </a:p>
          <a:p>
            <a:r>
              <a:rPr lang="en-GB" dirty="0" smtClean="0"/>
              <a:t>Injured screaming for help</a:t>
            </a:r>
          </a:p>
          <a:p>
            <a:r>
              <a:rPr lang="en-GB" dirty="0" smtClean="0"/>
              <a:t>Crowds watching</a:t>
            </a:r>
          </a:p>
          <a:p>
            <a:r>
              <a:rPr lang="en-GB" dirty="0" smtClean="0"/>
              <a:t>Filming</a:t>
            </a:r>
          </a:p>
          <a:p>
            <a:r>
              <a:rPr lang="en-GB" dirty="0" smtClean="0"/>
              <a:t>17 minutes after the crash emergency services called</a:t>
            </a:r>
          </a:p>
          <a:p>
            <a:r>
              <a:rPr lang="en-GB" dirty="0" smtClean="0"/>
              <a:t>News coverage</a:t>
            </a:r>
          </a:p>
          <a:p>
            <a:r>
              <a:rPr lang="en-GB" dirty="0" smtClean="0"/>
              <a:t>Merlin stated they had accepted responsibility from the day it happened</a:t>
            </a:r>
          </a:p>
          <a:p>
            <a:r>
              <a:rPr lang="en-GB" dirty="0" smtClean="0"/>
              <a:t>Apologised to victims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9912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HSE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254 page report</a:t>
            </a:r>
          </a:p>
          <a:p>
            <a:r>
              <a:rPr lang="en-GB" dirty="0" smtClean="0"/>
              <a:t>4 engineers on duty had not read or seen Smiler operations instructions</a:t>
            </a:r>
          </a:p>
          <a:p>
            <a:r>
              <a:rPr lang="en-GB" dirty="0" smtClean="0"/>
              <a:t>2 of them had not seen risk assessment</a:t>
            </a:r>
          </a:p>
          <a:p>
            <a:r>
              <a:rPr lang="en-GB" dirty="0" smtClean="0"/>
              <a:t>Senior </a:t>
            </a:r>
            <a:r>
              <a:rPr lang="en-GB" dirty="0" err="1" smtClean="0"/>
              <a:t>Mgt</a:t>
            </a:r>
            <a:r>
              <a:rPr lang="en-GB" dirty="0" smtClean="0"/>
              <a:t> not aware or failed to act on the inadequacies</a:t>
            </a:r>
          </a:p>
          <a:p>
            <a:r>
              <a:rPr lang="en-GB" dirty="0" smtClean="0"/>
              <a:t>Conclusion – “very likely that this accident could have been avoided”</a:t>
            </a:r>
          </a:p>
          <a:p>
            <a:r>
              <a:rPr lang="en-GB" dirty="0" smtClean="0"/>
              <a:t>If adequate technical training and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968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HSE Prosecuting Barrister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Prosecution bought by HSE </a:t>
            </a:r>
          </a:p>
          <a:p>
            <a:r>
              <a:rPr lang="en-GB" dirty="0" smtClean="0"/>
              <a:t>A number of human errors</a:t>
            </a:r>
          </a:p>
          <a:p>
            <a:r>
              <a:rPr lang="en-GB" dirty="0" smtClean="0"/>
              <a:t>Fault here is with the employers and not individuals</a:t>
            </a:r>
          </a:p>
          <a:p>
            <a:r>
              <a:rPr lang="en-GB" dirty="0" smtClean="0"/>
              <a:t>Victims saw what was happening before the accident</a:t>
            </a:r>
          </a:p>
          <a:p>
            <a:r>
              <a:rPr lang="en-GB" dirty="0" smtClean="0"/>
              <a:t>Ride not supposed to be operated in more than 34mph winds</a:t>
            </a:r>
          </a:p>
          <a:p>
            <a:r>
              <a:rPr lang="en-GB" dirty="0" smtClean="0"/>
              <a:t>Merlin fell far short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01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Merlin criticised for catastrophic failure to assess risk</a:t>
            </a:r>
          </a:p>
          <a:p>
            <a:r>
              <a:rPr lang="en-GB" dirty="0" smtClean="0"/>
              <a:t>Fined a record £5m (Merlin turnover £50m)</a:t>
            </a:r>
          </a:p>
          <a:p>
            <a:r>
              <a:rPr lang="en-GB" dirty="0" smtClean="0"/>
              <a:t>Judge stated if it had gone to trial it would be £7.5m but reduced as guilty plea</a:t>
            </a:r>
          </a:p>
          <a:p>
            <a:r>
              <a:rPr lang="en-GB" dirty="0" err="1" smtClean="0"/>
              <a:t>Woofully</a:t>
            </a:r>
            <a:r>
              <a:rPr lang="en-GB" dirty="0" smtClean="0"/>
              <a:t> inadequate</a:t>
            </a:r>
          </a:p>
          <a:p>
            <a:r>
              <a:rPr lang="en-GB" dirty="0" smtClean="0"/>
              <a:t>Shambles</a:t>
            </a:r>
          </a:p>
          <a:p>
            <a:r>
              <a:rPr lang="en-GB" dirty="0" smtClean="0"/>
              <a:t>Flawed system</a:t>
            </a:r>
          </a:p>
          <a:p>
            <a:r>
              <a:rPr lang="en-GB" dirty="0" smtClean="0"/>
              <a:t>Serious breach of a high duty of care</a:t>
            </a:r>
          </a:p>
          <a:p>
            <a:r>
              <a:rPr lang="en-GB" dirty="0" smtClean="0"/>
              <a:t>Put thousands at risk of death or serious injuries over a long period of time</a:t>
            </a:r>
          </a:p>
          <a:p>
            <a:endParaRPr lang="en-GB" dirty="0" smtClean="0"/>
          </a:p>
          <a:p>
            <a:r>
              <a:rPr lang="en-GB" dirty="0" smtClean="0"/>
              <a:t>Fortunate not to have been killed or bled to death</a:t>
            </a:r>
          </a:p>
          <a:p>
            <a:r>
              <a:rPr lang="en-GB" dirty="0" smtClean="0"/>
              <a:t>Fell short of safety standards expected by UK’s biggest theme park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783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Failure to assess risk</a:t>
            </a:r>
          </a:p>
          <a:p>
            <a:r>
              <a:rPr lang="en-GB" dirty="0" smtClean="0"/>
              <a:t>Inadequate training</a:t>
            </a:r>
          </a:p>
          <a:p>
            <a:r>
              <a:rPr lang="en-GB" dirty="0" smtClean="0"/>
              <a:t>Inadequate supervision</a:t>
            </a:r>
          </a:p>
          <a:p>
            <a:r>
              <a:rPr lang="en-GB" dirty="0" smtClean="0"/>
              <a:t>Failure to communicate</a:t>
            </a:r>
          </a:p>
          <a:p>
            <a:r>
              <a:rPr lang="en-GB" dirty="0" smtClean="0"/>
              <a:t>Failure to put in place safe systems of work</a:t>
            </a:r>
          </a:p>
          <a:p>
            <a:r>
              <a:rPr lang="en-GB" dirty="0" smtClean="0"/>
              <a:t>Failed to protect their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494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Compentsation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Statement after crash recommended victims to instruct a </a:t>
            </a:r>
            <a:r>
              <a:rPr lang="en-GB" dirty="0" err="1" smtClean="0"/>
              <a:t>laywer</a:t>
            </a:r>
            <a:r>
              <a:rPr lang="en-GB" dirty="0" smtClean="0"/>
              <a:t> and submit claim for compensation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810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Press Coverage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Freedom of Information </a:t>
            </a:r>
          </a:p>
          <a:p>
            <a:r>
              <a:rPr lang="en-GB" dirty="0" smtClean="0"/>
              <a:t>30 accidents in Alton Towers in 3 years</a:t>
            </a:r>
          </a:p>
          <a:p>
            <a:r>
              <a:rPr lang="en-GB" dirty="0" smtClean="0"/>
              <a:t>Chessington -2012 Tomb Blaster – 4 year old fell from an elevated platform (broken ribs and cracked skull) –pleaded guilty in 2015, apologised, found guilty due to water rotting the wood and fined £150K#</a:t>
            </a:r>
          </a:p>
          <a:p>
            <a:r>
              <a:rPr lang="en-GB" dirty="0" smtClean="0"/>
              <a:t>Coney Beach 1994 9 year old killed after being flung off the Water Chute which was 58 years old when a steel hoop fell into the carriage in the wind and rain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09837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Merlin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£500k a day when closed</a:t>
            </a:r>
          </a:p>
          <a:p>
            <a:r>
              <a:rPr lang="en-GB" dirty="0" smtClean="0"/>
              <a:t>Trading after accident fallen significantly</a:t>
            </a:r>
          </a:p>
          <a:p>
            <a:r>
              <a:rPr lang="en-GB" dirty="0" smtClean="0"/>
              <a:t>September announcement numbers and revenues dropped significantly since accident</a:t>
            </a:r>
          </a:p>
          <a:p>
            <a:r>
              <a:rPr lang="en-GB" dirty="0" smtClean="0"/>
              <a:t>Numbers rose at Halloween</a:t>
            </a:r>
          </a:p>
          <a:p>
            <a:r>
              <a:rPr lang="en-GB" dirty="0" smtClean="0"/>
              <a:t>Group profits same as 2014</a:t>
            </a:r>
          </a:p>
          <a:p>
            <a:r>
              <a:rPr lang="en-GB" dirty="0" smtClean="0"/>
              <a:t>Barclays (2016)estimated 13% fall in revenues during final quarter of 2015 and 20% in 3</a:t>
            </a:r>
            <a:r>
              <a:rPr lang="en-GB" baseline="30000" dirty="0" smtClean="0"/>
              <a:t>rd</a:t>
            </a:r>
            <a:r>
              <a:rPr lang="en-GB" dirty="0" smtClean="0"/>
              <a:t> quarter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948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2013 company floatation flagged Smiler ride six times as a driver for growth in visitor numbers, attendance and revenue</a:t>
            </a:r>
          </a:p>
          <a:p>
            <a:r>
              <a:rPr lang="en-GB" dirty="0" smtClean="0"/>
              <a:t>2014 2.5m visitors increasing 200k since Smiler opened a year before</a:t>
            </a:r>
          </a:p>
          <a:p>
            <a:r>
              <a:rPr lang="en-GB" dirty="0" smtClean="0"/>
              <a:t>2014 theme park revenue £331m</a:t>
            </a:r>
          </a:p>
          <a:p>
            <a:r>
              <a:rPr lang="en-GB" dirty="0" err="1" smtClean="0"/>
              <a:t>Legoland</a:t>
            </a:r>
            <a:r>
              <a:rPr lang="en-GB" dirty="0" smtClean="0"/>
              <a:t> sales £386m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929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Alton Towers / Merlin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190 job losses</a:t>
            </a:r>
          </a:p>
          <a:p>
            <a:r>
              <a:rPr lang="en-GB" dirty="0" smtClean="0"/>
              <a:t>Mid week closures in 2015/ 2016during off peak season</a:t>
            </a:r>
          </a:p>
          <a:p>
            <a:r>
              <a:rPr lang="en-GB" dirty="0" smtClean="0"/>
              <a:t>Link to Merlin Group Business Plan</a:t>
            </a:r>
          </a:p>
          <a:p>
            <a:r>
              <a:rPr lang="en-GB" dirty="0" smtClean="0"/>
              <a:t>1200 jobs for 2016 season</a:t>
            </a:r>
          </a:p>
          <a:p>
            <a:r>
              <a:rPr lang="en-GB" dirty="0" smtClean="0"/>
              <a:t>New Developments - Thorpe Park Container Hotel to provide seasonal resort </a:t>
            </a:r>
            <a:r>
              <a:rPr lang="en-GB" dirty="0" err="1" smtClean="0"/>
              <a:t>accomodation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77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Merlin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 growth </a:t>
            </a:r>
          </a:p>
          <a:p>
            <a:r>
              <a:rPr lang="en-GB" dirty="0" err="1" smtClean="0"/>
              <a:t>Pretax</a:t>
            </a:r>
            <a:r>
              <a:rPr lang="en-GB" dirty="0" smtClean="0"/>
              <a:t> profit £277m in 2016 compared to £237m in 2015</a:t>
            </a:r>
          </a:p>
          <a:p>
            <a:r>
              <a:rPr lang="en-GB" dirty="0" smtClean="0"/>
              <a:t>Midway Attractions (Sea Life and MT) grew 11% year on year</a:t>
            </a:r>
          </a:p>
          <a:p>
            <a:r>
              <a:rPr lang="en-GB" dirty="0" err="1" smtClean="0"/>
              <a:t>Legolands</a:t>
            </a:r>
            <a:r>
              <a:rPr lang="en-GB" dirty="0" smtClean="0"/>
              <a:t> 14%</a:t>
            </a:r>
          </a:p>
          <a:p>
            <a:r>
              <a:rPr lang="en-GB" dirty="0" smtClean="0"/>
              <a:t>Resort Theme Park Divisions 12%</a:t>
            </a:r>
          </a:p>
          <a:p>
            <a:r>
              <a:rPr lang="en-GB" dirty="0" smtClean="0"/>
              <a:t>Dividend 7.1p per share same as 2015</a:t>
            </a:r>
          </a:p>
        </p:txBody>
      </p:sp>
    </p:spTree>
    <p:extLst>
      <p:ext uri="{BB962C8B-B14F-4D97-AF65-F5344CB8AC3E}">
        <p14:creationId xmlns:p14="http://schemas.microsoft.com/office/powerpoint/2010/main" val="3387200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2017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Ongoing </a:t>
            </a:r>
            <a:r>
              <a:rPr lang="en-GB" dirty="0" err="1" smtClean="0"/>
              <a:t>volality</a:t>
            </a:r>
            <a:r>
              <a:rPr lang="en-GB" dirty="0" smtClean="0"/>
              <a:t> and cost pressures</a:t>
            </a:r>
          </a:p>
          <a:p>
            <a:r>
              <a:rPr lang="en-GB" dirty="0" smtClean="0"/>
              <a:t>Aim to increase cost efficiency and productivity</a:t>
            </a:r>
          </a:p>
          <a:p>
            <a:r>
              <a:rPr lang="en-GB" dirty="0" smtClean="0"/>
              <a:t>Invest in products, marketing and people to deliver safe and memorable experiences to our guests (Nick Varney CEO)</a:t>
            </a:r>
          </a:p>
          <a:p>
            <a:r>
              <a:rPr lang="en-GB" dirty="0" smtClean="0"/>
              <a:t>Long term growth opportunities, prudent planning, confidence to perform</a:t>
            </a:r>
          </a:p>
        </p:txBody>
      </p:sp>
    </p:spTree>
    <p:extLst>
      <p:ext uri="{BB962C8B-B14F-4D97-AF65-F5344CB8AC3E}">
        <p14:creationId xmlns:p14="http://schemas.microsoft.com/office/powerpoint/2010/main" val="552465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2010 </a:t>
            </a:r>
            <a:r>
              <a:rPr lang="en-GB" dirty="0"/>
              <a:t>Death of worker on It’s a Small World </a:t>
            </a:r>
          </a:p>
          <a:p>
            <a:r>
              <a:rPr lang="en-GB" dirty="0"/>
              <a:t>2016 Death of worker in Phantom Manor </a:t>
            </a:r>
            <a:endParaRPr lang="en-GB" dirty="0" smtClean="0"/>
          </a:p>
          <a:p>
            <a:r>
              <a:rPr lang="en-GB" dirty="0" smtClean="0"/>
              <a:t>2015 Worker died falling from scaffolding at Newport Bay Club</a:t>
            </a:r>
          </a:p>
          <a:p>
            <a:r>
              <a:rPr lang="en-GB" dirty="0" smtClean="0"/>
              <a:t>1996 </a:t>
            </a:r>
            <a:r>
              <a:rPr lang="en-GB" dirty="0" err="1" smtClean="0"/>
              <a:t>Seqouia</a:t>
            </a:r>
            <a:r>
              <a:rPr lang="en-GB" dirty="0" smtClean="0"/>
              <a:t> Lodge Fire – 1,500 evacuated</a:t>
            </a:r>
          </a:p>
          <a:p>
            <a:r>
              <a:rPr lang="en-GB" dirty="0" smtClean="0"/>
              <a:t>Evacuation when guest claimed to be Hayat </a:t>
            </a:r>
            <a:r>
              <a:rPr lang="en-GB" dirty="0" err="1" smtClean="0"/>
              <a:t>Boumeddiene</a:t>
            </a:r>
            <a:r>
              <a:rPr lang="en-GB" dirty="0" smtClean="0"/>
              <a:t> who was wanted in connection with Charlie Hebdo shooting 3 days before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2878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82</TotalTime>
  <Words>758</Words>
  <Application>Microsoft Office PowerPoint</Application>
  <PresentationFormat>On-screen Show (4:3)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Vapor Trail</vt:lpstr>
      <vt:lpstr>Leisure Attraction Management</vt:lpstr>
      <vt:lpstr>Accidents</vt:lpstr>
      <vt:lpstr>Alton Towers</vt:lpstr>
      <vt:lpstr>Impacts</vt:lpstr>
      <vt:lpstr>HSE Report</vt:lpstr>
      <vt:lpstr>HSE Prosecuting Barrister</vt:lpstr>
      <vt:lpstr>Court</vt:lpstr>
      <vt:lpstr>Key Issues</vt:lpstr>
      <vt:lpstr>Compentsation</vt:lpstr>
      <vt:lpstr>Press Coverage</vt:lpstr>
      <vt:lpstr>Merlin Impact</vt:lpstr>
      <vt:lpstr>Financial Impacts</vt:lpstr>
      <vt:lpstr>Alton Towers / Merlin</vt:lpstr>
      <vt:lpstr>Merlin 2016</vt:lpstr>
      <vt:lpstr>2017 </vt:lpstr>
      <vt:lpstr>Disney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Leisure Attraction Management</dc:title>
  <dc:creator>J Jones</dc:creator>
  <cp:lastModifiedBy>Jacqui Jones</cp:lastModifiedBy>
  <cp:revision>5</cp:revision>
  <dcterms:created xsi:type="dcterms:W3CDTF">2012-05-08T07:54:48Z</dcterms:created>
  <dcterms:modified xsi:type="dcterms:W3CDTF">2017-03-15T16:26:05Z</dcterms:modified>
</cp:coreProperties>
</file>