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91" autoAdjust="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FD1EE4-5D80-4C9A-88A5-BB21ED1CFE6A}" type="datetimeFigureOut">
              <a:rPr lang="en-US" smtClean="0"/>
              <a:t>6/29/2023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ABF491-81E3-43D9-A80B-90102D541F4C}" type="slidenum">
              <a:rPr lang="en-US" smtClean="0"/>
              <a:t>‹#›</a:t>
            </a:fld>
            <a:endParaRPr lang="en-US"/>
          </a:p>
        </p:txBody>
      </p:sp>
    </p:spTree>
    <p:extLst>
      <p:ext uri="{BB962C8B-B14F-4D97-AF65-F5344CB8AC3E}">
        <p14:creationId xmlns:p14="http://schemas.microsoft.com/office/powerpoint/2010/main" val="2349221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Motivation is a crucial part of the human resources management of each organisation which is directly or indirectly related to internal and external drivers. This presentation covers the above-mentioned areas with clear analysis and appropriate examples when and where needed.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2</a:t>
            </a:fld>
            <a:endParaRPr lang="en-US"/>
          </a:p>
        </p:txBody>
      </p:sp>
    </p:spTree>
    <p:extLst>
      <p:ext uri="{BB962C8B-B14F-4D97-AF65-F5344CB8AC3E}">
        <p14:creationId xmlns:p14="http://schemas.microsoft.com/office/powerpoint/2010/main" val="4020911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Motivation indicates to attempt and influence others to do their will based on the possibility to be rewarded and acknowledged. It deals with inspiring individuals, empowering them in decision-making, resource designing and utilising for accomplishing the targets. For example, Tesco PLC asks for inputs and raw ideas or information from their low and middle-level staff for product development. this practice enhances their decision-making skills and enhances participation in group assignments. Motivation also refers to acknowledging the efforts and contributions of the employees for the productivity and efficiency of the organisation. Tesco acknowledges the performance and work of all levels of employees which enhances their employee engagement in decision-making, fosters their goal-oriented behaviours etc.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3</a:t>
            </a:fld>
            <a:endParaRPr lang="en-US"/>
          </a:p>
        </p:txBody>
      </p:sp>
    </p:spTree>
    <p:extLst>
      <p:ext uri="{BB962C8B-B14F-4D97-AF65-F5344CB8AC3E}">
        <p14:creationId xmlns:p14="http://schemas.microsoft.com/office/powerpoint/2010/main" val="2639950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latin typeface="Georgia" panose="02040502050405020303" pitchFamily="18" charset="0"/>
                <a:ea typeface="Calibri" panose="020F0502020204030204" pitchFamily="34" charset="0"/>
                <a:cs typeface="Times New Roman" panose="02020603050405020304" pitchFamily="18" charset="0"/>
              </a:rPr>
              <a:t>The term intrinsic motivation refers to the motivation made by intrinsic or internal desire or wish of an individual within an organisation. It is related to the willingness to do something that the individual love to do. In this motivation type, employees do not depend on external rewards. </a:t>
            </a: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Within an organisation such as Tesco PLC, the intrinsic motivation of employees is supported by factors including core responsibility, belonging, recognition, challenging work, purposeful work, achievement, opportunities for personal growth etc. on the other hand, extrinsic motivation is done with the factors such as high salary level, increment, benefits, status, job position, better work conditions, empowerment etc. Within the organisation, intrinsic motivation is intangible such as pride, innovation and growth whereas extrinsic motivation is visible or tangible in terms of money, praise or financial rewards. Intrinsic motivation inspires employees more than extrinsic because it fosters innovation, and enhances efficiency on a long-term basis. </a:t>
            </a:r>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4</a:t>
            </a:fld>
            <a:endParaRPr lang="en-US"/>
          </a:p>
        </p:txBody>
      </p:sp>
    </p:spTree>
    <p:extLst>
      <p:ext uri="{BB962C8B-B14F-4D97-AF65-F5344CB8AC3E}">
        <p14:creationId xmlns:p14="http://schemas.microsoft.com/office/powerpoint/2010/main" val="527119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It does not make me dependable on external factors, resources and facilities rather the internal drivers inspire me to work for a longer time to ensure sustainability. It helps me feel motivated through enhancing personal growth, innovation, creative thinking, quick problem solving, acceptance and acknowledgement by the senior staff and belonging to all. On the other hand, extrinsic motivation creates give and take relationship which indirectly leads to distance between the organisation and myself.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5</a:t>
            </a:fld>
            <a:endParaRPr lang="en-US"/>
          </a:p>
        </p:txBody>
      </p:sp>
    </p:spTree>
    <p:extLst>
      <p:ext uri="{BB962C8B-B14F-4D97-AF65-F5344CB8AC3E}">
        <p14:creationId xmlns:p14="http://schemas.microsoft.com/office/powerpoint/2010/main" val="2567157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It inspires individuals in learning activities that improve organisation learning and development of new knowledge of interest resulting in higher personal growth, satisfaction level and professional development. As it does not depend on external driers, employees do work best at their willingness that fasters the operations, sales, growth, profitability and organisational excellence. As it is not influenced by external factors, it promotes health and well-being based on mental satisfaction and internal learning domains. But organisations and managers have little control over the work and performance of the employees as they don’t depend on their support, resources and facilities provided. Employees with intrinsic motivation are restricted from learning something new because they only focus on their interest areas.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6</a:t>
            </a:fld>
            <a:endParaRPr lang="en-US"/>
          </a:p>
        </p:txBody>
      </p:sp>
    </p:spTree>
    <p:extLst>
      <p:ext uri="{BB962C8B-B14F-4D97-AF65-F5344CB8AC3E}">
        <p14:creationId xmlns:p14="http://schemas.microsoft.com/office/powerpoint/2010/main" val="2865633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Extrinsic motivation makes employees goal-oriented because to accomplish targets they are provided with resources, facilities, and financial benefits. This type of motivation increases the productivity level of Tesco and efficiency because employees take more responsibilities, do these appropriately, and maximise sales, and profitability. This motivation helps the organisation to maintain a good relationship with employees through recognition, engagement and empowerment which also makes them loyal to the organisation. But it creates pressure on employees’ freedom and mindset. More resources and facilities offered to employees indicate more pressure and workloads to employees that provide little or no scope to be passionate about growth, self-assessment, and personal growth. Extrinsic motivation inspires employees on a short-term basis after which employees tend to be slower and focus on their benefits rather than fostering sustainability and innovation in their performance.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7</a:t>
            </a:fld>
            <a:endParaRPr lang="en-US"/>
          </a:p>
        </p:txBody>
      </p:sp>
    </p:spTree>
    <p:extLst>
      <p:ext uri="{BB962C8B-B14F-4D97-AF65-F5344CB8AC3E}">
        <p14:creationId xmlns:p14="http://schemas.microsoft.com/office/powerpoint/2010/main" val="3225566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The first three needs fulfilment motivates low and mid-level employees more whereas the last two types of needs are eligible for top-level employees. </a:t>
            </a:r>
            <a:r>
              <a:rPr lang="en-US" sz="1800" dirty="0">
                <a:effectLst/>
                <a:latin typeface="Georgia" panose="02040502050405020303" pitchFamily="18" charset="0"/>
                <a:ea typeface="Calibri" panose="020F0502020204030204" pitchFamily="34" charset="0"/>
                <a:cs typeface="Times New Roman" panose="02020603050405020304" pitchFamily="18" charset="0"/>
              </a:rPr>
              <a:t>Maslow’s motivation theory works best because it manages external factors to meet the needs. For example, giving lunches, snacks, and drinks, offering flexible working conditions, flexibility and empowerment and other psychological and safety needs inspire low and mid-level employees to accept more risks and tasks. They communicate with customers and internal members to share skills, resources and innovative ideas. </a:t>
            </a:r>
          </a:p>
          <a:p>
            <a:endParaRPr lang="en-US" sz="1800" dirty="0">
              <a:effectLst/>
              <a:latin typeface="Georgia" panose="02040502050405020303" pitchFamily="18" charset="0"/>
              <a:cs typeface="Times New Roman" panose="02020603050405020304" pitchFamily="18" charset="0"/>
            </a:endParaRPr>
          </a:p>
          <a:p>
            <a:r>
              <a:rPr lang="en-US" sz="1800" dirty="0">
                <a:effectLst/>
                <a:latin typeface="Georgia" panose="02040502050405020303" pitchFamily="18" charset="0"/>
                <a:ea typeface="Calibri" panose="020F0502020204030204" pitchFamily="34" charset="0"/>
                <a:cs typeface="Times New Roman" panose="02020603050405020304" pitchFamily="18" charset="0"/>
              </a:rPr>
              <a:t>Management of the need for affiliation of employees promotes interpersonal relationships among the employees and has proper control over resources, decision-making and emotional stability. A high need for power makes employees loyal to the organisation, perform difficult or more challenging jobs to achieve power and direct subordinates. </a:t>
            </a:r>
            <a:r>
              <a:rPr lang="en-US" sz="1200" kern="100" dirty="0">
                <a:effectLst/>
                <a:latin typeface="Georgia" panose="02040502050405020303" pitchFamily="18" charset="0"/>
                <a:ea typeface="Calibri" panose="020F0502020204030204" pitchFamily="34" charset="0"/>
                <a:cs typeface="Times New Roman" panose="02020603050405020304" pitchFamily="18" charset="0"/>
              </a:rPr>
              <a:t>Employees with the need for achievement drive more success for the organisation by meeting objectives and doing more challenging work based on intrinsic factors, </a:t>
            </a:r>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8</a:t>
            </a:fld>
            <a:endParaRPr lang="en-US"/>
          </a:p>
        </p:txBody>
      </p:sp>
    </p:spTree>
    <p:extLst>
      <p:ext uri="{BB962C8B-B14F-4D97-AF65-F5344CB8AC3E}">
        <p14:creationId xmlns:p14="http://schemas.microsoft.com/office/powerpoint/2010/main" val="329785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Georgia" panose="02040502050405020303" pitchFamily="18" charset="0"/>
                <a:ea typeface="Calibri" panose="020F0502020204030204" pitchFamily="34" charset="0"/>
                <a:cs typeface="Times New Roman" panose="02020603050405020304" pitchFamily="18" charset="0"/>
              </a:rPr>
              <a:t>This theory of motivation inspires employees to foster their challenging behaviours and willingness to do more for enhancing learning, developing knowledge and thus enhancing organisational performance. This theory promotes problem-solving skills, creative thinking, and time management resulting in more appropriate management job roles and the accomplishment of job goals. </a:t>
            </a:r>
            <a:r>
              <a:rPr lang="en-US" sz="1200" kern="100" dirty="0">
                <a:effectLst/>
                <a:latin typeface="Georgia" panose="02040502050405020303" pitchFamily="18" charset="0"/>
                <a:ea typeface="Calibri" panose="020F0502020204030204" pitchFamily="34" charset="0"/>
                <a:cs typeface="Times New Roman" panose="02020603050405020304" pitchFamily="18" charset="0"/>
              </a:rPr>
              <a:t>This theory inspires people to be determined in their work, their style, and their self-confidence for personal growth, professional development, and organisational excellence.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9</a:t>
            </a:fld>
            <a:endParaRPr lang="en-US"/>
          </a:p>
        </p:txBody>
      </p:sp>
    </p:spTree>
    <p:extLst>
      <p:ext uri="{BB962C8B-B14F-4D97-AF65-F5344CB8AC3E}">
        <p14:creationId xmlns:p14="http://schemas.microsoft.com/office/powerpoint/2010/main" val="2588344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Georgia" panose="02040502050405020303" pitchFamily="18" charset="0"/>
                <a:ea typeface="Calibri" panose="020F0502020204030204" pitchFamily="34" charset="0"/>
                <a:cs typeface="Times New Roman" panose="02020603050405020304" pitchFamily="18" charset="0"/>
              </a:rPr>
              <a:t>Notes: as an organisation needs to motivate employees for quick accomplishment of goals and assigned roles, they must focus on appropriate theories because theories provide detailed direction on what to do, where, when and how to do it.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10</a:t>
            </a:fld>
            <a:endParaRPr lang="en-US"/>
          </a:p>
        </p:txBody>
      </p:sp>
    </p:spTree>
    <p:extLst>
      <p:ext uri="{BB962C8B-B14F-4D97-AF65-F5344CB8AC3E}">
        <p14:creationId xmlns:p14="http://schemas.microsoft.com/office/powerpoint/2010/main" val="1913517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ABF491-81E3-43D9-A80B-90102D541F4C}" type="slidenum">
              <a:rPr lang="en-US" smtClean="0"/>
              <a:t>11</a:t>
            </a:fld>
            <a:endParaRPr lang="en-US"/>
          </a:p>
        </p:txBody>
      </p:sp>
    </p:spTree>
    <p:extLst>
      <p:ext uri="{BB962C8B-B14F-4D97-AF65-F5344CB8AC3E}">
        <p14:creationId xmlns:p14="http://schemas.microsoft.com/office/powerpoint/2010/main" val="3317660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4A20E24-A3E6-4109-A907-9C887AABF175}" type="slidenum">
              <a:rPr lang="en-US" smtClean="0"/>
              <a:t>‹#›</a:t>
            </a:fld>
            <a:endParaRPr lang="en-US"/>
          </a:p>
        </p:txBody>
      </p:sp>
    </p:spTree>
    <p:extLst>
      <p:ext uri="{BB962C8B-B14F-4D97-AF65-F5344CB8AC3E}">
        <p14:creationId xmlns:p14="http://schemas.microsoft.com/office/powerpoint/2010/main" val="2753288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695136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455073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917899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2AEF2A-8940-4A97-BC83-31D5B4F2C97B}" type="datetimeFigureOut">
              <a:rPr lang="en-US" smtClean="0"/>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997451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2AEF2A-8940-4A97-BC83-31D5B4F2C97B}" type="datetimeFigureOut">
              <a:rPr lang="en-US" smtClean="0"/>
              <a:t>6/29/2023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2712342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2AEF2A-8940-4A97-BC83-31D5B4F2C97B}" type="datetimeFigureOut">
              <a:rPr lang="en-US" smtClean="0"/>
              <a:t>6/29/2023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077378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626143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68047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AEF2A-8940-4A97-BC83-31D5B4F2C97B}"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2711748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437578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38088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336637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2AEF2A-8940-4A97-BC83-31D5B4F2C97B}" type="datetimeFigureOut">
              <a:rPr lang="en-US" smtClean="0"/>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586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2AEF2A-8940-4A97-BC83-31D5B4F2C97B}" type="datetimeFigureOut">
              <a:rPr lang="en-US" smtClean="0"/>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2313075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3168952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AEF2A-8940-4A97-BC83-31D5B4F2C97B}"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A20E24-A3E6-4109-A907-9C887AABF175}" type="slidenum">
              <a:rPr lang="en-US" smtClean="0"/>
              <a:t>‹#›</a:t>
            </a:fld>
            <a:endParaRPr lang="en-US"/>
          </a:p>
        </p:txBody>
      </p:sp>
    </p:spTree>
    <p:extLst>
      <p:ext uri="{BB962C8B-B14F-4D97-AF65-F5344CB8AC3E}">
        <p14:creationId xmlns:p14="http://schemas.microsoft.com/office/powerpoint/2010/main" val="135257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8B2AEF2A-8940-4A97-BC83-31D5B4F2C97B}" type="datetimeFigureOut">
              <a:rPr lang="en-US" smtClean="0"/>
              <a:t>6/29/2023</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34A20E24-A3E6-4109-A907-9C887AABF175}" type="slidenum">
              <a:rPr lang="en-US" smtClean="0"/>
              <a:t>‹#›</a:t>
            </a:fld>
            <a:endParaRPr lang="en-US"/>
          </a:p>
        </p:txBody>
      </p:sp>
    </p:spTree>
    <p:extLst>
      <p:ext uri="{BB962C8B-B14F-4D97-AF65-F5344CB8AC3E}">
        <p14:creationId xmlns:p14="http://schemas.microsoft.com/office/powerpoint/2010/main" val="264120931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4.jpeg"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4.xml" /><Relationship Id="rId4" Type="http://schemas.openxmlformats.org/officeDocument/2006/relationships/image" Target="../media/image9.jpeg"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4.xml" /><Relationship Id="rId4" Type="http://schemas.openxmlformats.org/officeDocument/2006/relationships/image" Target="../media/image11.png"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www.betterup.com/blog/advantages-of-intrinsic-motivation" TargetMode="External" /><Relationship Id="rId7" Type="http://schemas.openxmlformats.org/officeDocument/2006/relationships/hyperlink" Target="https://doi.org/10.1037/0003-066X.55.1.68"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hyperlink" Target="https://www.simplypsychology.org/differences-between-extrinsic-and-intrinsic-motivation.html" TargetMode="External" /><Relationship Id="rId5" Type="http://schemas.openxmlformats.org/officeDocument/2006/relationships/hyperlink" Target="https://doi.org/10.15226/2374-6874/1/1/00104" TargetMode="External" /><Relationship Id="rId4" Type="http://schemas.openxmlformats.org/officeDocument/2006/relationships/hyperlink" Target="https://doi.org/10.26522/tl.v6i1.379" TargetMode="External" /></Relationships>
</file>

<file path=ppt/slides/_rels/slide12.xml.rels><?xml version="1.0" encoding="UTF-8" standalone="yes"?>
<Relationships xmlns="http://schemas.openxmlformats.org/package/2006/relationships"><Relationship Id="rId2" Type="http://schemas.openxmlformats.org/officeDocument/2006/relationships/hyperlink" Target="http://smartlearningway.blogspot.com/2015/01/defination-and-meaning-of-motivation.html"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8BE16-1A89-6FAE-197C-459050073955}"/>
              </a:ext>
            </a:extLst>
          </p:cNvPr>
          <p:cNvSpPr>
            <a:spLocks noGrp="1"/>
          </p:cNvSpPr>
          <p:nvPr>
            <p:ph type="ctrTitle"/>
          </p:nvPr>
        </p:nvSpPr>
        <p:spPr>
          <a:xfrm>
            <a:off x="1154955" y="2080620"/>
            <a:ext cx="8825658" cy="2005781"/>
          </a:xfrm>
        </p:spPr>
        <p:txBody>
          <a:bodyPr/>
          <a:lstStyle/>
          <a:p>
            <a:pPr marL="0" marR="0" algn="ctr">
              <a:lnSpc>
                <a:spcPct val="107000"/>
              </a:lnSpc>
              <a:spcBef>
                <a:spcPts val="0"/>
              </a:spcBef>
              <a:spcAft>
                <a:spcPts val="800"/>
              </a:spcAft>
            </a:pPr>
            <a:r>
              <a:rPr lang="en-US" sz="3600" b="1" kern="100" dirty="0">
                <a:effectLst/>
                <a:latin typeface="Georgia" panose="02040502050405020303" pitchFamily="18" charset="0"/>
                <a:ea typeface="Calibri" panose="020F0502020204030204" pitchFamily="34" charset="0"/>
                <a:cs typeface="Arial" panose="020B0604020202020204" pitchFamily="34" charset="0"/>
              </a:rPr>
              <a:t>Programme: BA (Hons) Management and Leadership Skills for the Workplace</a:t>
            </a:r>
            <a:endParaRPr lang="en-US" sz="7200" dirty="0">
              <a:latin typeface="Georgia" panose="02040502050405020303" pitchFamily="18" charset="0"/>
              <a:cs typeface="Arial" panose="020B0604020202020204" pitchFamily="34" charset="0"/>
            </a:endParaRPr>
          </a:p>
        </p:txBody>
      </p:sp>
      <p:sp>
        <p:nvSpPr>
          <p:cNvPr id="3" name="Subtitle 2">
            <a:extLst>
              <a:ext uri="{FF2B5EF4-FFF2-40B4-BE49-F238E27FC236}">
                <a16:creationId xmlns:a16="http://schemas.microsoft.com/office/drawing/2014/main" id="{6D370943-0CD1-5324-040C-ED34F338463B}"/>
              </a:ext>
            </a:extLst>
          </p:cNvPr>
          <p:cNvSpPr>
            <a:spLocks noGrp="1"/>
          </p:cNvSpPr>
          <p:nvPr>
            <p:ph type="subTitle" idx="1"/>
          </p:nvPr>
        </p:nvSpPr>
        <p:spPr/>
        <p:txBody>
          <a:bodyPr>
            <a:normAutofit/>
          </a:bodyPr>
          <a:lstStyle/>
          <a:p>
            <a:pPr algn="ctr"/>
            <a:r>
              <a:rPr lang="en-US" sz="2400" b="1" kern="100" dirty="0">
                <a:solidFill>
                  <a:schemeClr val="accent3">
                    <a:lumMod val="60000"/>
                    <a:lumOff val="40000"/>
                  </a:schemeClr>
                </a:solidFill>
                <a:effectLst/>
                <a:latin typeface="Eras Demi ITC" panose="020B0805030504020804" pitchFamily="34" charset="0"/>
                <a:ea typeface="Calibri" panose="020F0502020204030204" pitchFamily="34" charset="0"/>
                <a:cs typeface="Times New Roman" panose="02020603050405020304" pitchFamily="18" charset="0"/>
              </a:rPr>
              <a:t>Assignment Title: Developing Relationships and Workplace Achievement</a:t>
            </a:r>
            <a:endParaRPr lang="en-US" sz="2400" dirty="0">
              <a:solidFill>
                <a:schemeClr val="accent3">
                  <a:lumMod val="60000"/>
                  <a:lumOff val="40000"/>
                </a:schemeClr>
              </a:solidFill>
              <a:latin typeface="Eras Demi ITC" panose="020B0805030504020804" pitchFamily="34" charset="0"/>
            </a:endParaRPr>
          </a:p>
        </p:txBody>
      </p:sp>
    </p:spTree>
    <p:extLst>
      <p:ext uri="{BB962C8B-B14F-4D97-AF65-F5344CB8AC3E}">
        <p14:creationId xmlns:p14="http://schemas.microsoft.com/office/powerpoint/2010/main" val="1363184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73BA7-9E04-BE43-B9F4-426F43A3F746}"/>
              </a:ext>
            </a:extLst>
          </p:cNvPr>
          <p:cNvSpPr>
            <a:spLocks noGrp="1"/>
          </p:cNvSpPr>
          <p:nvPr>
            <p:ph type="title"/>
          </p:nvPr>
        </p:nvSpPr>
        <p:spPr>
          <a:xfrm>
            <a:off x="1063513" y="973668"/>
            <a:ext cx="8761413" cy="706964"/>
          </a:xfrm>
        </p:spPr>
        <p:txBody>
          <a:bodyPr/>
          <a:lstStyle/>
          <a:p>
            <a:r>
              <a:rPr lang="en-US" sz="4400" b="1" dirty="0">
                <a:effectLst/>
                <a:latin typeface="Georgia" panose="02040502050405020303" pitchFamily="18" charset="0"/>
                <a:ea typeface="Calibri" panose="020F0502020204030204" pitchFamily="34" charset="0"/>
                <a:cs typeface="Times New Roman" panose="02020603050405020304" pitchFamily="18" charset="0"/>
              </a:rPr>
              <a:t>Introduction</a:t>
            </a:r>
            <a:endParaRPr lang="en-US" sz="7200" b="1" dirty="0"/>
          </a:p>
        </p:txBody>
      </p:sp>
      <p:sp>
        <p:nvSpPr>
          <p:cNvPr id="3" name="Content Placeholder 2">
            <a:extLst>
              <a:ext uri="{FF2B5EF4-FFF2-40B4-BE49-F238E27FC236}">
                <a16:creationId xmlns:a16="http://schemas.microsoft.com/office/drawing/2014/main" id="{F8BB694E-8271-71E2-5494-49FD2B866861}"/>
              </a:ext>
            </a:extLst>
          </p:cNvPr>
          <p:cNvSpPr>
            <a:spLocks noGrp="1"/>
          </p:cNvSpPr>
          <p:nvPr>
            <p:ph idx="1"/>
          </p:nvPr>
        </p:nvSpPr>
        <p:spPr>
          <a:xfrm>
            <a:off x="1063513" y="3293532"/>
            <a:ext cx="3166702" cy="2590800"/>
          </a:xfrm>
          <a:solidFill>
            <a:schemeClr val="accent2">
              <a:lumMod val="40000"/>
              <a:lumOff val="60000"/>
            </a:schemeClr>
          </a:solidFill>
          <a:effectLst>
            <a:outerShdw blurRad="50800" dist="38100" dir="5400000" algn="t" rotWithShape="0">
              <a:prstClr val="black">
                <a:alpha val="40000"/>
              </a:prstClr>
            </a:outerShdw>
          </a:effectLst>
        </p:spPr>
        <p:txBody>
          <a:bodyPr>
            <a:normAutofit/>
          </a:bodyPr>
          <a:lstStyle/>
          <a:p>
            <a:pPr marL="0" marR="0" indent="0">
              <a:lnSpc>
                <a:spcPct val="107000"/>
              </a:lnSpc>
              <a:spcBef>
                <a:spcPts val="0"/>
              </a:spcBef>
              <a:spcAft>
                <a:spcPts val="800"/>
              </a:spcAft>
              <a:buNone/>
            </a:pP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Motivation</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is all about inspiring individuals to apply their skills and abilities, knowledge and experiences in appropriate business situations to accomplish set targets to ensure organisational performance, efficiency and effectiveness </a:t>
            </a:r>
            <a:r>
              <a:rPr lang="en-US" sz="1600" dirty="0">
                <a:effectLst/>
                <a:latin typeface="Georgia" panose="02040502050405020303" pitchFamily="18" charset="0"/>
                <a:ea typeface="Calibri" panose="020F0502020204030204" pitchFamily="34" charset="0"/>
                <a:cs typeface="Times New Roman" panose="02020603050405020304" pitchFamily="18" charset="0"/>
              </a:rPr>
              <a:t>(Grant, 2021)</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5" name="Content Placeholder 2">
            <a:extLst>
              <a:ext uri="{FF2B5EF4-FFF2-40B4-BE49-F238E27FC236}">
                <a16:creationId xmlns:a16="http://schemas.microsoft.com/office/drawing/2014/main" id="{594B6A8D-507C-5FC7-8A3E-9A7BD4F859A0}"/>
              </a:ext>
            </a:extLst>
          </p:cNvPr>
          <p:cNvSpPr txBox="1">
            <a:spLocks/>
          </p:cNvSpPr>
          <p:nvPr/>
        </p:nvSpPr>
        <p:spPr>
          <a:xfrm>
            <a:off x="7359445" y="2654710"/>
            <a:ext cx="4198374" cy="3395870"/>
          </a:xfrm>
          <a:prstGeom prst="rect">
            <a:avLst/>
          </a:prstGeom>
          <a:solidFill>
            <a:schemeClr val="accent1">
              <a:lumMod val="60000"/>
              <a:lumOff val="40000"/>
            </a:schemeClr>
          </a:solidFill>
          <a:effectLst>
            <a:outerShdw blurRad="50800" dist="38100" dir="2700000" algn="tl" rotWithShape="0">
              <a:prstClr val="black">
                <a:alpha val="40000"/>
              </a:prstClr>
            </a:outerShdw>
          </a:effectLst>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nSpc>
                <a:spcPct val="107000"/>
              </a:lnSpc>
              <a:spcBef>
                <a:spcPts val="0"/>
              </a:spcBef>
              <a:spcAft>
                <a:spcPts val="800"/>
              </a:spcAft>
            </a:pPr>
            <a:r>
              <a:rPr lang="en-US" sz="2000" b="1" kern="100" dirty="0">
                <a:latin typeface="Georgia" panose="02040502050405020303" pitchFamily="18" charset="0"/>
                <a:ea typeface="Calibri" panose="020F0502020204030204" pitchFamily="34" charset="0"/>
                <a:cs typeface="Times New Roman" panose="02020603050405020304" pitchFamily="18" charset="0"/>
              </a:rPr>
              <a:t>Contents</a:t>
            </a:r>
            <a:r>
              <a:rPr lang="en-US" sz="1600" kern="100" dirty="0">
                <a:latin typeface="Georgia" panose="02040502050405020303" pitchFamily="18" charset="0"/>
                <a:ea typeface="Calibri" panose="020F0502020204030204" pitchFamily="34" charset="0"/>
                <a:cs typeface="Times New Roman" panose="02020603050405020304" pitchFamily="18" charset="0"/>
              </a:rPr>
              <a:t>:</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Meaning of Motivation </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Difference between extrinsic and intrinsic motivation</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Effectiveness of each type of motivation</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Disadvantages and advantages of each motivation type</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07000"/>
              </a:lnSpc>
              <a:spcBef>
                <a:spcPts val="0"/>
              </a:spcBef>
              <a:spcAft>
                <a:spcPts val="800"/>
              </a:spcAft>
              <a:buFont typeface="+mj-lt"/>
              <a:buAutoNum type="arabicPeriod"/>
            </a:pPr>
            <a:r>
              <a:rPr lang="en-US" sz="1800" kern="100" dirty="0">
                <a:latin typeface="Georgia" panose="02040502050405020303" pitchFamily="18" charset="0"/>
                <a:ea typeface="Calibri" panose="020F0502020204030204" pitchFamily="34" charset="0"/>
                <a:cs typeface="Times New Roman" panose="02020603050405020304" pitchFamily="18" charset="0"/>
              </a:rPr>
              <a:t>Theories o Motivation in an Organisation </a:t>
            </a:r>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6" name="Arrow: Right 5">
            <a:extLst>
              <a:ext uri="{FF2B5EF4-FFF2-40B4-BE49-F238E27FC236}">
                <a16:creationId xmlns:a16="http://schemas.microsoft.com/office/drawing/2014/main" id="{91C3DCC9-517A-DE3B-85D5-1C68D72DA444}"/>
              </a:ext>
            </a:extLst>
          </p:cNvPr>
          <p:cNvSpPr/>
          <p:nvPr/>
        </p:nvSpPr>
        <p:spPr>
          <a:xfrm>
            <a:off x="4347301" y="5224370"/>
            <a:ext cx="2895058" cy="501445"/>
          </a:xfrm>
          <a:prstGeom prst="rightArrow">
            <a:avLst/>
          </a:prstGeom>
          <a:solidFill>
            <a:schemeClr val="accent1">
              <a:lumMod val="60000"/>
              <a:lumOff val="40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F27912E-4165-AB0F-823F-30D30B5197D1}"/>
              </a:ext>
            </a:extLst>
          </p:cNvPr>
          <p:cNvSpPr/>
          <p:nvPr/>
        </p:nvSpPr>
        <p:spPr>
          <a:xfrm>
            <a:off x="634181" y="2594434"/>
            <a:ext cx="3318387" cy="51619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2"/>
                </a:solidFill>
              </a:rPr>
              <a:t>Meaning of Motivation</a:t>
            </a:r>
          </a:p>
        </p:txBody>
      </p:sp>
      <p:pic>
        <p:nvPicPr>
          <p:cNvPr id="4098" name="Picture 2" descr="Employee Motivation - Why Recognition is most important?">
            <a:extLst>
              <a:ext uri="{FF2B5EF4-FFF2-40B4-BE49-F238E27FC236}">
                <a16:creationId xmlns:a16="http://schemas.microsoft.com/office/drawing/2014/main" id="{B3C91A08-90EB-7CC7-CEE1-2B601F827B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4859" y="3293532"/>
            <a:ext cx="2857500" cy="1930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314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9A4C-6F71-F39A-1114-BDBABF10D46D}"/>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The Meaning of Employee Motivation</a:t>
            </a:r>
            <a:endParaRPr lang="en-US" sz="5400" dirty="0"/>
          </a:p>
        </p:txBody>
      </p:sp>
      <p:sp>
        <p:nvSpPr>
          <p:cNvPr id="3" name="Content Placeholder 2">
            <a:extLst>
              <a:ext uri="{FF2B5EF4-FFF2-40B4-BE49-F238E27FC236}">
                <a16:creationId xmlns:a16="http://schemas.microsoft.com/office/drawing/2014/main" id="{6EF7AE0C-2FB1-C5A8-7AE6-BC6CD1827B23}"/>
              </a:ext>
            </a:extLst>
          </p:cNvPr>
          <p:cNvSpPr>
            <a:spLocks noGrp="1"/>
          </p:cNvSpPr>
          <p:nvPr>
            <p:ph idx="1"/>
          </p:nvPr>
        </p:nvSpPr>
        <p:spPr>
          <a:xfrm>
            <a:off x="3916681" y="2537460"/>
            <a:ext cx="3825240" cy="1783080"/>
          </a:xfrm>
          <a:solidFill>
            <a:schemeClr val="accent2">
              <a:lumMod val="40000"/>
              <a:lumOff val="60000"/>
            </a:schemeClr>
          </a:solidFill>
        </p:spPr>
        <p:txBody>
          <a:bodyPr>
            <a:normAutofit/>
          </a:bodyPr>
          <a:lstStyle/>
          <a:p>
            <a:pPr marL="0" marR="0" algn="just">
              <a:lnSpc>
                <a:spcPct val="107000"/>
              </a:lnSpc>
              <a:spcBef>
                <a:spcPts val="0"/>
              </a:spcBef>
              <a:spcAft>
                <a:spcPts val="800"/>
              </a:spcAft>
            </a:pPr>
            <a:r>
              <a:rPr lang="en-US" b="1" kern="100" dirty="0">
                <a:effectLst/>
                <a:latin typeface="Georgia" panose="02040502050405020303" pitchFamily="18" charset="0"/>
                <a:ea typeface="Calibri" panose="020F0502020204030204" pitchFamily="34" charset="0"/>
                <a:cs typeface="Times New Roman" panose="02020603050405020304" pitchFamily="18" charset="0"/>
              </a:rPr>
              <a:t>Motivation</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is the combination of steps managers of an organisation such as Tesco Plc apply to inspire its employees, team and group members to achieve the set goals and perform the regular actions efficiently (Grant, 2021).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629004C4-6649-FB4B-5F35-E1B00D57C19E}"/>
              </a:ext>
            </a:extLst>
          </p:cNvPr>
          <p:cNvSpPr txBox="1">
            <a:spLocks/>
          </p:cNvSpPr>
          <p:nvPr/>
        </p:nvSpPr>
        <p:spPr>
          <a:xfrm>
            <a:off x="927997" y="4969984"/>
            <a:ext cx="3400163" cy="1571557"/>
          </a:xfrm>
          <a:prstGeom prst="rect">
            <a:avLst/>
          </a:prstGeom>
          <a:solidFill>
            <a:schemeClr val="accent4">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Michael J. Jucious </a:t>
            </a:r>
            <a:r>
              <a:rPr lang="en-US" sz="1600" kern="100" dirty="0">
                <a:latin typeface="Georgia" panose="02040502050405020303" pitchFamily="18" charset="0"/>
                <a:ea typeface="Calibri" panose="020F0502020204030204" pitchFamily="34" charset="0"/>
                <a:cs typeface="Times New Roman" panose="02020603050405020304" pitchFamily="18" charset="0"/>
              </a:rPr>
              <a:t>reported motivation as the act of stimulating individuals to get things done, meet the set targets and improve desired outcome levels (Grant, 2021).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5" name="Content Placeholder 2">
            <a:extLst>
              <a:ext uri="{FF2B5EF4-FFF2-40B4-BE49-F238E27FC236}">
                <a16:creationId xmlns:a16="http://schemas.microsoft.com/office/drawing/2014/main" id="{565E6D6D-5072-C470-9F45-C3181A05EC7D}"/>
              </a:ext>
            </a:extLst>
          </p:cNvPr>
          <p:cNvSpPr txBox="1">
            <a:spLocks/>
          </p:cNvSpPr>
          <p:nvPr/>
        </p:nvSpPr>
        <p:spPr>
          <a:xfrm>
            <a:off x="7863839" y="4940652"/>
            <a:ext cx="3261360" cy="1600889"/>
          </a:xfrm>
          <a:prstGeom prst="rect">
            <a:avLst/>
          </a:prstGeom>
          <a:solidFill>
            <a:schemeClr val="accent1">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Robert Dubin </a:t>
            </a:r>
            <a:r>
              <a:rPr lang="en-US" sz="1600" kern="100" dirty="0">
                <a:latin typeface="Georgia" panose="02040502050405020303" pitchFamily="18" charset="0"/>
                <a:ea typeface="Calibri" panose="020F0502020204030204" pitchFamily="34" charset="0"/>
                <a:cs typeface="Times New Roman" panose="02020603050405020304" pitchFamily="18" charset="0"/>
              </a:rPr>
              <a:t>states motivation as the complex process of standing and keeping a person at work in an organisation (Smart Learning Way, 2015).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Content Placeholder 2">
            <a:extLst>
              <a:ext uri="{FF2B5EF4-FFF2-40B4-BE49-F238E27FC236}">
                <a16:creationId xmlns:a16="http://schemas.microsoft.com/office/drawing/2014/main" id="{ECE223D4-A36F-D235-A4C1-4DDCF3486E11}"/>
              </a:ext>
            </a:extLst>
          </p:cNvPr>
          <p:cNvSpPr txBox="1">
            <a:spLocks/>
          </p:cNvSpPr>
          <p:nvPr/>
        </p:nvSpPr>
        <p:spPr>
          <a:xfrm>
            <a:off x="4624518" y="4492305"/>
            <a:ext cx="2942963" cy="1600890"/>
          </a:xfrm>
          <a:prstGeom prst="rect">
            <a:avLst/>
          </a:prstGeom>
          <a:solidFill>
            <a:schemeClr val="accent3">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Stanley Vance </a:t>
            </a:r>
            <a:r>
              <a:rPr lang="en-US" sz="1600" kern="100" dirty="0">
                <a:latin typeface="Georgia" panose="02040502050405020303" pitchFamily="18" charset="0"/>
                <a:ea typeface="Calibri" panose="020F0502020204030204" pitchFamily="34" charset="0"/>
                <a:cs typeface="Times New Roman" panose="02020603050405020304" pitchFamily="18" charset="0"/>
              </a:rPr>
              <a:t>defines motivation as any emotion or desire that individuals apply into action (Smart Learning Way, 2015).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descr="Motivating your Employees - Institute of Entrepreneurship Development">
            <a:extLst>
              <a:ext uri="{FF2B5EF4-FFF2-40B4-BE49-F238E27FC236}">
                <a16:creationId xmlns:a16="http://schemas.microsoft.com/office/drawing/2014/main" id="{C7AC6A6C-D36E-6B2F-DFE6-DE7C3692BD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239" y="2255520"/>
            <a:ext cx="3383279" cy="247177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mployee Motivation | The Human Capital Hub">
            <a:extLst>
              <a:ext uri="{FF2B5EF4-FFF2-40B4-BE49-F238E27FC236}">
                <a16:creationId xmlns:a16="http://schemas.microsoft.com/office/drawing/2014/main" id="{CF371A72-249B-79FD-E55A-AA8CD241B1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1922" y="2255520"/>
            <a:ext cx="3866084" cy="2471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3691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098B-8D17-6C4B-2A3A-8F16610C20B1}"/>
              </a:ext>
            </a:extLst>
          </p:cNvPr>
          <p:cNvSpPr>
            <a:spLocks noGrp="1"/>
          </p:cNvSpPr>
          <p:nvPr>
            <p:ph type="title"/>
          </p:nvPr>
        </p:nvSpPr>
        <p:spPr>
          <a:xfrm>
            <a:off x="1154953" y="973667"/>
            <a:ext cx="9015742" cy="774921"/>
          </a:xfrm>
        </p:spPr>
        <p:txBody>
          <a:bodyPr/>
          <a:lstStyle/>
          <a:p>
            <a:r>
              <a:rPr lang="en-US" sz="2800" b="1" dirty="0">
                <a:effectLst/>
                <a:latin typeface="Georgia" panose="02040502050405020303" pitchFamily="18" charset="0"/>
                <a:ea typeface="Calibri" panose="020F0502020204030204" pitchFamily="34" charset="0"/>
                <a:cs typeface="Times New Roman" panose="02020603050405020304" pitchFamily="18" charset="0"/>
              </a:rPr>
              <a:t>Key Difference Between Extrinsic and Intrinsic Motivation Type as a Development </a:t>
            </a:r>
            <a:r>
              <a:rPr lang="en-US" sz="2800" b="1" dirty="0">
                <a:latin typeface="Georgia" panose="02040502050405020303" pitchFamily="18" charset="0"/>
                <a:ea typeface="Calibri" panose="020F0502020204030204" pitchFamily="34" charset="0"/>
                <a:cs typeface="Times New Roman" panose="02020603050405020304" pitchFamily="18" charset="0"/>
              </a:rPr>
              <a:t>V</a:t>
            </a:r>
            <a:r>
              <a:rPr lang="en-US" sz="2800" b="1" dirty="0">
                <a:effectLst/>
                <a:latin typeface="Georgia" panose="02040502050405020303" pitchFamily="18" charset="0"/>
                <a:ea typeface="Calibri" panose="020F0502020204030204" pitchFamily="34" charset="0"/>
                <a:cs typeface="Times New Roman" panose="02020603050405020304" pitchFamily="18" charset="0"/>
              </a:rPr>
              <a:t>ehicle</a:t>
            </a:r>
            <a:endParaRPr lang="en-US" sz="4800" dirty="0"/>
          </a:p>
        </p:txBody>
      </p:sp>
      <p:sp>
        <p:nvSpPr>
          <p:cNvPr id="3" name="Content Placeholder 2">
            <a:extLst>
              <a:ext uri="{FF2B5EF4-FFF2-40B4-BE49-F238E27FC236}">
                <a16:creationId xmlns:a16="http://schemas.microsoft.com/office/drawing/2014/main" id="{3EDF0C89-9B7C-7803-9998-E87F40513B5D}"/>
              </a:ext>
            </a:extLst>
          </p:cNvPr>
          <p:cNvSpPr>
            <a:spLocks noGrp="1"/>
          </p:cNvSpPr>
          <p:nvPr>
            <p:ph idx="1"/>
          </p:nvPr>
        </p:nvSpPr>
        <p:spPr>
          <a:xfrm>
            <a:off x="1030597" y="4717628"/>
            <a:ext cx="4272923" cy="1814404"/>
          </a:xfrm>
        </p:spPr>
        <p:txBody>
          <a:bodyPr>
            <a:normAutofit/>
          </a:bodyPr>
          <a:lstStyle/>
          <a:p>
            <a:pPr marL="0" marR="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I</a:t>
            </a: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ntrinsic motivation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refers to the motivation made by intrinsic or internal desire or wish of an individual within an organisation. It is related to the willingness to do something that the individual love to do. In this motivation type, (Staw, 2016).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5" name="Content Placeholder 2">
            <a:extLst>
              <a:ext uri="{FF2B5EF4-FFF2-40B4-BE49-F238E27FC236}">
                <a16:creationId xmlns:a16="http://schemas.microsoft.com/office/drawing/2014/main" id="{12857D0C-EA58-CDA2-4908-B1346EACA917}"/>
              </a:ext>
            </a:extLst>
          </p:cNvPr>
          <p:cNvSpPr txBox="1">
            <a:spLocks/>
          </p:cNvSpPr>
          <p:nvPr/>
        </p:nvSpPr>
        <p:spPr>
          <a:xfrm>
            <a:off x="6096000" y="4717628"/>
            <a:ext cx="4958723" cy="18144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algn="just">
              <a:lnSpc>
                <a:spcPct val="107000"/>
              </a:lnSpc>
              <a:spcBef>
                <a:spcPts val="0"/>
              </a:spcBef>
              <a:spcAft>
                <a:spcPts val="800"/>
              </a:spcAft>
            </a:pPr>
            <a:r>
              <a:rPr lang="en-US" sz="1600" b="1" kern="100" dirty="0">
                <a:latin typeface="Georgia" panose="02040502050405020303" pitchFamily="18" charset="0"/>
                <a:ea typeface="Calibri" panose="020F0502020204030204" pitchFamily="34" charset="0"/>
                <a:cs typeface="Times New Roman" panose="02020603050405020304" pitchFamily="18" charset="0"/>
              </a:rPr>
              <a:t>External motivation </a:t>
            </a:r>
            <a:r>
              <a:rPr lang="en-US" sz="1600" kern="100" dirty="0">
                <a:latin typeface="Georgia" panose="02040502050405020303" pitchFamily="18" charset="0"/>
                <a:ea typeface="Calibri" panose="020F0502020204030204" pitchFamily="34" charset="0"/>
                <a:cs typeface="Times New Roman" panose="02020603050405020304" pitchFamily="18" charset="0"/>
              </a:rPr>
              <a:t>is temporary whereas internal motivation is long-lasting (Hummel, 2014). Intrinsic motivation is more efficient for the organisation because it does not depend on resources and rewards whereas extrinsic motivation depends on push factors (Staw, 2016).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pic>
        <p:nvPicPr>
          <p:cNvPr id="7" name="Picture 6">
            <a:extLst>
              <a:ext uri="{FF2B5EF4-FFF2-40B4-BE49-F238E27FC236}">
                <a16:creationId xmlns:a16="http://schemas.microsoft.com/office/drawing/2014/main" id="{C0691BBD-0348-9F6B-8C74-0B0A6D99F2FF}"/>
              </a:ext>
            </a:extLst>
          </p:cNvPr>
          <p:cNvPicPr>
            <a:picLocks noChangeAspect="1"/>
          </p:cNvPicPr>
          <p:nvPr/>
        </p:nvPicPr>
        <p:blipFill>
          <a:blip r:embed="rId3"/>
          <a:stretch>
            <a:fillRect/>
          </a:stretch>
        </p:blipFill>
        <p:spPr>
          <a:xfrm>
            <a:off x="1745164" y="2140372"/>
            <a:ext cx="7943098" cy="2371938"/>
          </a:xfrm>
          <a:prstGeom prst="rect">
            <a:avLst/>
          </a:prstGeom>
        </p:spPr>
      </p:pic>
    </p:spTree>
    <p:extLst>
      <p:ext uri="{BB962C8B-B14F-4D97-AF65-F5344CB8AC3E}">
        <p14:creationId xmlns:p14="http://schemas.microsoft.com/office/powerpoint/2010/main" val="4271941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E60081C-9D6C-85FC-F1CB-3B63AFCF6E32}"/>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Which motivation type motivates you most at work</a:t>
            </a:r>
            <a:endParaRPr lang="en-US" sz="5400" dirty="0"/>
          </a:p>
        </p:txBody>
      </p:sp>
      <p:sp>
        <p:nvSpPr>
          <p:cNvPr id="9" name="Content Placeholder 8">
            <a:extLst>
              <a:ext uri="{FF2B5EF4-FFF2-40B4-BE49-F238E27FC236}">
                <a16:creationId xmlns:a16="http://schemas.microsoft.com/office/drawing/2014/main" id="{7E871DD0-BC8D-7747-F399-3199101D480A}"/>
              </a:ext>
            </a:extLst>
          </p:cNvPr>
          <p:cNvSpPr>
            <a:spLocks noGrp="1"/>
          </p:cNvSpPr>
          <p:nvPr>
            <p:ph sz="half" idx="2"/>
          </p:nvPr>
        </p:nvSpPr>
        <p:spPr>
          <a:xfrm>
            <a:off x="874296" y="4368541"/>
            <a:ext cx="4323346" cy="1323440"/>
          </a:xfrm>
          <a:solidFill>
            <a:schemeClr val="accent3">
              <a:lumMod val="40000"/>
              <a:lumOff val="60000"/>
            </a:schemeClr>
          </a:solidFill>
        </p:spPr>
        <p:txBody>
          <a:bodyPr>
            <a:normAutofit/>
          </a:bodyPr>
          <a:lstStyle/>
          <a:p>
            <a:pPr marL="0" indent="0" algn="just">
              <a:buNone/>
            </a:pPr>
            <a:r>
              <a:rPr lang="en-US" sz="1600" kern="100" dirty="0">
                <a:solidFill>
                  <a:schemeClr val="tx1"/>
                </a:solidFill>
                <a:latin typeface="Georgia" panose="02040502050405020303" pitchFamily="18" charset="0"/>
                <a:ea typeface="Calibri" panose="020F0502020204030204" pitchFamily="34" charset="0"/>
                <a:cs typeface="Times New Roman" panose="02020603050405020304" pitchFamily="18" charset="0"/>
              </a:rPr>
              <a:t>But </a:t>
            </a:r>
            <a:r>
              <a:rPr lang="en-US" sz="1600" kern="100" dirty="0">
                <a:solidFill>
                  <a:schemeClr val="tx1"/>
                </a:solidFill>
                <a:effectLst/>
                <a:latin typeface="Georgia" panose="02040502050405020303" pitchFamily="18" charset="0"/>
                <a:ea typeface="Calibri" panose="020F0502020204030204" pitchFamily="34" charset="0"/>
                <a:cs typeface="Times New Roman" panose="02020603050405020304" pitchFamily="18" charset="0"/>
              </a:rPr>
              <a:t>intrinsic motivation helps me improve efficiency and effectiveness at work on a long-term basis. Intrinsic motivation motivates more than extrinsic at the workplace (Ryan and Deci, 2019). </a:t>
            </a:r>
            <a:endParaRPr lang="en-US" sz="16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4" name="Picture 13">
            <a:extLst>
              <a:ext uri="{FF2B5EF4-FFF2-40B4-BE49-F238E27FC236}">
                <a16:creationId xmlns:a16="http://schemas.microsoft.com/office/drawing/2014/main" id="{14AFCDC7-3853-F79D-7660-B23501E49E86}"/>
              </a:ext>
            </a:extLst>
          </p:cNvPr>
          <p:cNvPicPr>
            <a:picLocks noChangeAspect="1"/>
          </p:cNvPicPr>
          <p:nvPr/>
        </p:nvPicPr>
        <p:blipFill>
          <a:blip r:embed="rId3"/>
          <a:stretch>
            <a:fillRect/>
          </a:stretch>
        </p:blipFill>
        <p:spPr>
          <a:xfrm>
            <a:off x="5426242" y="2362867"/>
            <a:ext cx="6234864" cy="3725111"/>
          </a:xfrm>
          <a:prstGeom prst="rect">
            <a:avLst/>
          </a:prstGeom>
        </p:spPr>
      </p:pic>
      <p:sp>
        <p:nvSpPr>
          <p:cNvPr id="16" name="TextBox 15">
            <a:extLst>
              <a:ext uri="{FF2B5EF4-FFF2-40B4-BE49-F238E27FC236}">
                <a16:creationId xmlns:a16="http://schemas.microsoft.com/office/drawing/2014/main" id="{19AAC5F8-AE61-001B-1D4C-D318F7443FD4}"/>
              </a:ext>
            </a:extLst>
          </p:cNvPr>
          <p:cNvSpPr txBox="1"/>
          <p:nvPr/>
        </p:nvSpPr>
        <p:spPr>
          <a:xfrm>
            <a:off x="874296" y="2767280"/>
            <a:ext cx="4323346" cy="1323439"/>
          </a:xfrm>
          <a:prstGeom prst="rect">
            <a:avLst/>
          </a:prstGeom>
          <a:solidFill>
            <a:schemeClr val="tx2">
              <a:lumMod val="20000"/>
              <a:lumOff val="80000"/>
            </a:schemeClr>
          </a:solidFill>
        </p:spPr>
        <p:txBody>
          <a:bodyPr wrap="square">
            <a:sp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On a short-term basis, extrinsic motivation helps me to overcome problems and do work in a particular situation such as completing a project or carrying out risk management activities (Sansone and Harackiewicz, 2020</a:t>
            </a:r>
            <a:r>
              <a:rPr lang="en-US" sz="1600" kern="100" dirty="0">
                <a:latin typeface="Georgia" panose="02040502050405020303" pitchFamily="18" charset="0"/>
                <a:ea typeface="Calibri" panose="020F0502020204030204" pitchFamily="34" charset="0"/>
                <a:cs typeface="Times New Roman" panose="02020603050405020304" pitchFamily="18" charset="0"/>
              </a:rPr>
              <a:t> ).</a:t>
            </a:r>
            <a:endParaRPr lang="en-US" sz="1600" dirty="0"/>
          </a:p>
        </p:txBody>
      </p:sp>
    </p:spTree>
    <p:extLst>
      <p:ext uri="{BB962C8B-B14F-4D97-AF65-F5344CB8AC3E}">
        <p14:creationId xmlns:p14="http://schemas.microsoft.com/office/powerpoint/2010/main" val="156684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4CCD-E92E-7056-9AC0-C19658D4EB79}"/>
              </a:ext>
            </a:extLst>
          </p:cNvPr>
          <p:cNvSpPr>
            <a:spLocks noGrp="1"/>
          </p:cNvSpPr>
          <p:nvPr>
            <p:ph type="title"/>
          </p:nvPr>
        </p:nvSpPr>
        <p:spPr/>
        <p:txBody>
          <a:bodyPr/>
          <a:lstStyle/>
          <a:p>
            <a:r>
              <a:rPr lang="en-US" sz="2800" b="1" dirty="0">
                <a:effectLst/>
                <a:latin typeface="Georgia" panose="02040502050405020303" pitchFamily="18" charset="0"/>
                <a:ea typeface="Calibri" panose="020F0502020204030204" pitchFamily="34" charset="0"/>
                <a:cs typeface="Times New Roman" panose="02020603050405020304" pitchFamily="18" charset="0"/>
              </a:rPr>
              <a:t>Evaluate the advantages and disadvantages of each motivation type</a:t>
            </a:r>
            <a:endParaRPr lang="en-US" sz="4800" dirty="0"/>
          </a:p>
        </p:txBody>
      </p:sp>
      <p:graphicFrame>
        <p:nvGraphicFramePr>
          <p:cNvPr id="11" name="Content Placeholder 10">
            <a:extLst>
              <a:ext uri="{FF2B5EF4-FFF2-40B4-BE49-F238E27FC236}">
                <a16:creationId xmlns:a16="http://schemas.microsoft.com/office/drawing/2014/main" id="{A7195AA6-1595-D914-B281-F170E062DDAF}"/>
              </a:ext>
            </a:extLst>
          </p:cNvPr>
          <p:cNvGraphicFramePr>
            <a:graphicFrameLocks noGrp="1"/>
          </p:cNvGraphicFramePr>
          <p:nvPr>
            <p:ph sz="half" idx="1"/>
            <p:extLst>
              <p:ext uri="{D42A27DB-BD31-4B8C-83A1-F6EECF244321}">
                <p14:modId xmlns:p14="http://schemas.microsoft.com/office/powerpoint/2010/main" val="390039709"/>
              </p:ext>
            </p:extLst>
          </p:nvPr>
        </p:nvGraphicFramePr>
        <p:xfrm>
          <a:off x="1254383" y="2809025"/>
          <a:ext cx="9509872" cy="2212153"/>
        </p:xfrm>
        <a:graphic>
          <a:graphicData uri="http://schemas.openxmlformats.org/drawingml/2006/table">
            <a:tbl>
              <a:tblPr firstRow="1" firstCol="1" bandRow="1">
                <a:tableStyleId>{69012ECD-51FC-41F1-AA8D-1B2483CD663E}</a:tableStyleId>
              </a:tblPr>
              <a:tblGrid>
                <a:gridCol w="4754936">
                  <a:extLst>
                    <a:ext uri="{9D8B030D-6E8A-4147-A177-3AD203B41FA5}">
                      <a16:colId xmlns:a16="http://schemas.microsoft.com/office/drawing/2014/main" val="3192530942"/>
                    </a:ext>
                  </a:extLst>
                </a:gridCol>
                <a:gridCol w="4754936">
                  <a:extLst>
                    <a:ext uri="{9D8B030D-6E8A-4147-A177-3AD203B41FA5}">
                      <a16:colId xmlns:a16="http://schemas.microsoft.com/office/drawing/2014/main" val="1792665321"/>
                    </a:ext>
                  </a:extLst>
                </a:gridCol>
              </a:tblGrid>
              <a:tr h="320177">
                <a:tc>
                  <a:txBody>
                    <a:bodyPr/>
                    <a:lstStyle/>
                    <a:p>
                      <a:pPr marL="0" marR="0" algn="ctr">
                        <a:lnSpc>
                          <a:spcPct val="107000"/>
                        </a:lnSpc>
                        <a:spcBef>
                          <a:spcPts val="0"/>
                        </a:spcBef>
                        <a:spcAft>
                          <a:spcPts val="0"/>
                        </a:spcAft>
                      </a:pPr>
                      <a:r>
                        <a:rPr lang="en-US" sz="2000" b="1" kern="100" dirty="0">
                          <a:effectLst/>
                          <a:latin typeface="Georgia" panose="02040502050405020303" pitchFamily="18" charset="0"/>
                        </a:rPr>
                        <a:t>Advantages</a:t>
                      </a:r>
                      <a:endParaRPr lang="en-US" sz="2000" b="1"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tc>
                <a:tc>
                  <a:txBody>
                    <a:bodyPr/>
                    <a:lstStyle/>
                    <a:p>
                      <a:pPr marL="0" marR="0" algn="ctr">
                        <a:lnSpc>
                          <a:spcPct val="107000"/>
                        </a:lnSpc>
                        <a:spcBef>
                          <a:spcPts val="0"/>
                        </a:spcBef>
                        <a:spcAft>
                          <a:spcPts val="0"/>
                        </a:spcAft>
                      </a:pPr>
                      <a:r>
                        <a:rPr lang="en-US" sz="2000" b="1" kern="100" dirty="0">
                          <a:effectLst/>
                          <a:latin typeface="Georgia" panose="02040502050405020303" pitchFamily="18" charset="0"/>
                        </a:rPr>
                        <a:t>Disadvantages </a:t>
                      </a:r>
                      <a:endParaRPr lang="en-US" sz="2000" b="1"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tc>
                <a:extLst>
                  <a:ext uri="{0D108BD9-81ED-4DB2-BD59-A6C34878D82A}">
                    <a16:rowId xmlns:a16="http://schemas.microsoft.com/office/drawing/2014/main" val="4115042817"/>
                  </a:ext>
                </a:extLst>
              </a:tr>
              <a:tr h="1891976">
                <a:tc>
                  <a:txBody>
                    <a:bodyPr/>
                    <a:lstStyle/>
                    <a:p>
                      <a:pPr marL="342900" marR="0" lvl="0" indent="-342900" algn="l">
                        <a:lnSpc>
                          <a:spcPct val="107000"/>
                        </a:lnSpc>
                        <a:spcBef>
                          <a:spcPts val="0"/>
                        </a:spcBef>
                        <a:spcAft>
                          <a:spcPts val="0"/>
                        </a:spcAft>
                        <a:buFont typeface="+mj-lt"/>
                        <a:buAutoNum type="arabicPeriod"/>
                      </a:pPr>
                      <a:endParaRPr lang="en-US" sz="1600" b="0" kern="100" dirty="0">
                        <a:effectLst/>
                        <a:latin typeface="Georgia" panose="02040502050405020303" pitchFamily="18" charset="0"/>
                      </a:endParaRP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Faster engagement to works (Better Up, 2022)</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Efficient learning and development </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Higher employee retention rates (Cameron and W  David Pierce, 2012)</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Improved mental health &amp; well-being</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Superior level of loyalty &amp; dedication</a:t>
                      </a:r>
                      <a:endParaRPr lang="en-US" sz="1600" b="0"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solidFill>
                      <a:schemeClr val="accent2">
                        <a:lumMod val="40000"/>
                        <a:lumOff val="60000"/>
                      </a:schemeClr>
                    </a:solidFill>
                  </a:tcPr>
                </a:tc>
                <a:tc>
                  <a:txBody>
                    <a:bodyPr/>
                    <a:lstStyle/>
                    <a:p>
                      <a:pPr marL="342900" marR="0" lvl="0" indent="-342900" algn="l">
                        <a:lnSpc>
                          <a:spcPct val="107000"/>
                        </a:lnSpc>
                        <a:spcBef>
                          <a:spcPts val="0"/>
                        </a:spcBef>
                        <a:spcAft>
                          <a:spcPts val="0"/>
                        </a:spcAft>
                        <a:buFont typeface="+mj-lt"/>
                        <a:buAutoNum type="arabicPeriod"/>
                      </a:pPr>
                      <a:endParaRPr lang="en-US" sz="1600" b="0" kern="100" dirty="0">
                        <a:effectLst/>
                        <a:latin typeface="Georgia" panose="02040502050405020303" pitchFamily="18" charset="0"/>
                      </a:endParaRP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Little control over work and performance (Thomas, 2010)</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Disinterest in the new task </a:t>
                      </a:r>
                    </a:p>
                    <a:p>
                      <a:pPr marL="342900" marR="0" lvl="0" indent="-342900" algn="l">
                        <a:lnSpc>
                          <a:spcPct val="107000"/>
                        </a:lnSpc>
                        <a:spcBef>
                          <a:spcPts val="0"/>
                        </a:spcBef>
                        <a:spcAft>
                          <a:spcPts val="0"/>
                        </a:spcAft>
                        <a:buFont typeface="+mj-lt"/>
                        <a:buAutoNum type="arabicPeriod"/>
                      </a:pPr>
                      <a:r>
                        <a:rPr lang="en-US" sz="1600" b="0" kern="100" dirty="0">
                          <a:effectLst/>
                          <a:latin typeface="Georgia" panose="02040502050405020303" pitchFamily="18" charset="0"/>
                        </a:rPr>
                        <a:t>Educational and learning anxiety (Cameron and W  David Pierce, 2012)</a:t>
                      </a:r>
                      <a:endParaRPr lang="en-US" sz="1600" b="0" kern="100" dirty="0">
                        <a:effectLst/>
                        <a:latin typeface="Georgia" panose="02040502050405020303" pitchFamily="18" charset="0"/>
                        <a:ea typeface="Calibri" panose="020F0502020204030204" pitchFamily="34" charset="0"/>
                        <a:cs typeface="Times New Roman" panose="02020603050405020304" pitchFamily="18" charset="0"/>
                      </a:endParaRPr>
                    </a:p>
                  </a:txBody>
                  <a:tcPr marL="55726" marR="55726" marT="0" marB="0">
                    <a:solidFill>
                      <a:schemeClr val="accent6">
                        <a:lumMod val="40000"/>
                        <a:lumOff val="60000"/>
                      </a:schemeClr>
                    </a:solidFill>
                  </a:tcPr>
                </a:tc>
                <a:extLst>
                  <a:ext uri="{0D108BD9-81ED-4DB2-BD59-A6C34878D82A}">
                    <a16:rowId xmlns:a16="http://schemas.microsoft.com/office/drawing/2014/main" val="3410094814"/>
                  </a:ext>
                </a:extLst>
              </a:tr>
            </a:tbl>
          </a:graphicData>
        </a:graphic>
      </p:graphicFrame>
      <p:sp>
        <p:nvSpPr>
          <p:cNvPr id="10" name="Content Placeholder 9">
            <a:extLst>
              <a:ext uri="{FF2B5EF4-FFF2-40B4-BE49-F238E27FC236}">
                <a16:creationId xmlns:a16="http://schemas.microsoft.com/office/drawing/2014/main" id="{5214CD71-279A-63AF-B61A-932777B681FB}"/>
              </a:ext>
            </a:extLst>
          </p:cNvPr>
          <p:cNvSpPr>
            <a:spLocks noGrp="1"/>
          </p:cNvSpPr>
          <p:nvPr>
            <p:ph sz="half" idx="2"/>
          </p:nvPr>
        </p:nvSpPr>
        <p:spPr>
          <a:xfrm>
            <a:off x="1254384" y="5330888"/>
            <a:ext cx="9509872" cy="966536"/>
          </a:xfrm>
        </p:spPr>
        <p:txBody>
          <a:bodyPr>
            <a:normAutofit/>
          </a:bodyPr>
          <a:lstStyle/>
          <a:p>
            <a:pPr algn="just"/>
            <a:r>
              <a:rPr lang="en-US" kern="100" dirty="0">
                <a:effectLst/>
                <a:latin typeface="Georgia" panose="02040502050405020303" pitchFamily="18" charset="0"/>
                <a:ea typeface="Calibri" panose="020F0502020204030204" pitchFamily="34" charset="0"/>
                <a:cs typeface="Times New Roman" panose="02020603050405020304" pitchFamily="18" charset="0"/>
              </a:rPr>
              <a:t>At work in an organisation, intrinsic motivation helps to be persistent in doing tasks properly supported by the internal force or willingness. It inspires individuals to engage in more challenging roles and responsibilities (Nickerson, 2021).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dirty="0"/>
          </a:p>
        </p:txBody>
      </p:sp>
      <p:sp>
        <p:nvSpPr>
          <p:cNvPr id="13" name="TextBox 12">
            <a:extLst>
              <a:ext uri="{FF2B5EF4-FFF2-40B4-BE49-F238E27FC236}">
                <a16:creationId xmlns:a16="http://schemas.microsoft.com/office/drawing/2014/main" id="{475EA1C5-C5FF-DB56-228C-F4308E578B80}"/>
              </a:ext>
            </a:extLst>
          </p:cNvPr>
          <p:cNvSpPr txBox="1"/>
          <p:nvPr/>
        </p:nvSpPr>
        <p:spPr>
          <a:xfrm>
            <a:off x="521563" y="2229551"/>
            <a:ext cx="6092686" cy="405239"/>
          </a:xfrm>
          <a:prstGeom prst="rect">
            <a:avLst/>
          </a:prstGeom>
          <a:noFill/>
        </p:spPr>
        <p:txBody>
          <a:bodyPr wrap="square">
            <a:spAutoFit/>
          </a:bodyPr>
          <a:lstStyle/>
          <a:p>
            <a:pPr marL="0" marR="0" algn="just">
              <a:lnSpc>
                <a:spcPct val="107000"/>
              </a:lnSpc>
              <a:spcBef>
                <a:spcPts val="0"/>
              </a:spcBef>
              <a:spcAft>
                <a:spcPts val="800"/>
              </a:spcAft>
            </a:pPr>
            <a:r>
              <a:rPr lang="en-US" sz="2000" b="1" kern="100" dirty="0">
                <a:effectLst/>
                <a:latin typeface="Georgia" panose="02040502050405020303" pitchFamily="18" charset="0"/>
                <a:ea typeface="Calibri" panose="020F0502020204030204" pitchFamily="34" charset="0"/>
                <a:cs typeface="Times New Roman" panose="02020603050405020304" pitchFamily="18" charset="0"/>
              </a:rPr>
              <a:t>Intrinsic Motivation</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1381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084F8-195B-E639-5321-F6121C7858AF}"/>
              </a:ext>
            </a:extLst>
          </p:cNvPr>
          <p:cNvSpPr>
            <a:spLocks noGrp="1"/>
          </p:cNvSpPr>
          <p:nvPr>
            <p:ph type="title"/>
          </p:nvPr>
        </p:nvSpPr>
        <p:spPr/>
        <p:txBody>
          <a:bodyPr/>
          <a:lstStyle/>
          <a:p>
            <a:r>
              <a:rPr lang="en-US" sz="2800" b="1" dirty="0">
                <a:effectLst/>
                <a:latin typeface="Georgia" panose="02040502050405020303" pitchFamily="18" charset="0"/>
                <a:ea typeface="Calibri" panose="020F0502020204030204" pitchFamily="34" charset="0"/>
                <a:cs typeface="Times New Roman" panose="02020603050405020304" pitchFamily="18" charset="0"/>
              </a:rPr>
              <a:t>Evaluate the advantages and disadvantages of each motivation type</a:t>
            </a:r>
            <a:endParaRPr lang="en-US" sz="4800" dirty="0"/>
          </a:p>
        </p:txBody>
      </p:sp>
      <p:sp>
        <p:nvSpPr>
          <p:cNvPr id="3" name="Content Placeholder 2">
            <a:extLst>
              <a:ext uri="{FF2B5EF4-FFF2-40B4-BE49-F238E27FC236}">
                <a16:creationId xmlns:a16="http://schemas.microsoft.com/office/drawing/2014/main" id="{33BA65F0-3126-ABBD-6CDD-C47EA368A27A}"/>
              </a:ext>
            </a:extLst>
          </p:cNvPr>
          <p:cNvSpPr>
            <a:spLocks noGrp="1"/>
          </p:cNvSpPr>
          <p:nvPr>
            <p:ph sz="half" idx="1"/>
          </p:nvPr>
        </p:nvSpPr>
        <p:spPr>
          <a:xfrm>
            <a:off x="899414" y="2796005"/>
            <a:ext cx="4201976" cy="3416301"/>
          </a:xfrm>
          <a:solidFill>
            <a:schemeClr val="accent1">
              <a:lumMod val="20000"/>
              <a:lumOff val="80000"/>
            </a:schemeClr>
          </a:solidFill>
        </p:spPr>
        <p:txBody>
          <a:bodyPr>
            <a:normAutofit fontScale="92500" lnSpcReduction="20000"/>
          </a:bodyPr>
          <a:lstStyle/>
          <a:p>
            <a:pPr marL="0" marR="0">
              <a:lnSpc>
                <a:spcPct val="107000"/>
              </a:lnSpc>
              <a:spcBef>
                <a:spcPts val="0"/>
              </a:spcBef>
              <a:spcAft>
                <a:spcPts val="800"/>
              </a:spcAft>
            </a:pPr>
            <a:r>
              <a:rPr lang="en-US" sz="2000" b="1" kern="100" dirty="0">
                <a:effectLst/>
                <a:latin typeface="Georgia" panose="02040502050405020303" pitchFamily="18" charset="0"/>
                <a:ea typeface="Calibri" panose="020F0502020204030204" pitchFamily="34" charset="0"/>
                <a:cs typeface="Times New Roman" panose="02020603050405020304" pitchFamily="18" charset="0"/>
              </a:rPr>
              <a:t>Advantages:</a:t>
            </a:r>
            <a:endParaRPr lang="en-US"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Less absenteeism and turnover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Increase productivity and performance</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Facilitate goal-oriented behaviours (Nickerson, 2021)</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mj-lt"/>
              <a:buAutoNum type="arabicPeriod"/>
            </a:pPr>
            <a:r>
              <a:rPr lang="en-US" kern="100" dirty="0">
                <a:effectLst/>
                <a:latin typeface="Georgia" panose="02040502050405020303" pitchFamily="18" charset="0"/>
                <a:ea typeface="Calibri" panose="020F0502020204030204" pitchFamily="34" charset="0"/>
                <a:cs typeface="Times New Roman" panose="02020603050405020304" pitchFamily="18" charset="0"/>
              </a:rPr>
              <a:t>Better employer-employee relations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b="1" kern="100" dirty="0">
                <a:effectLst/>
                <a:latin typeface="Georgia" panose="02040502050405020303" pitchFamily="18" charset="0"/>
                <a:ea typeface="Calibri" panose="020F0502020204030204" pitchFamily="34" charset="0"/>
                <a:cs typeface="Times New Roman" panose="02020603050405020304" pitchFamily="18" charset="0"/>
              </a:rPr>
              <a:t>Disadvantages: </a:t>
            </a:r>
            <a:endParaRPr lang="en-US"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sz="1700" kern="100" dirty="0">
                <a:effectLst/>
                <a:latin typeface="Georgia" panose="02040502050405020303" pitchFamily="18" charset="0"/>
                <a:ea typeface="Calibri" panose="020F0502020204030204" pitchFamily="34" charset="0"/>
                <a:cs typeface="Times New Roman" panose="02020603050405020304" pitchFamily="18" charset="0"/>
              </a:rPr>
              <a:t>Create more pressure to complete tasks</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buFont typeface="+mj-lt"/>
              <a:buAutoNum type="arabicPeriod"/>
            </a:pPr>
            <a:r>
              <a:rPr lang="en-US" sz="1700" kern="100" dirty="0">
                <a:effectLst/>
                <a:latin typeface="Georgia" panose="02040502050405020303" pitchFamily="18" charset="0"/>
                <a:ea typeface="Calibri" panose="020F0502020204030204" pitchFamily="34" charset="0"/>
                <a:cs typeface="Times New Roman" panose="02020603050405020304" pitchFamily="18" charset="0"/>
              </a:rPr>
              <a:t>Discourage crate passion or growth (Staw, 2016)</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mj-lt"/>
              <a:buAutoNum type="arabicPeriod"/>
            </a:pPr>
            <a:r>
              <a:rPr lang="en-US" sz="1700" kern="100" dirty="0">
                <a:effectLst/>
                <a:latin typeface="Georgia" panose="02040502050405020303" pitchFamily="18" charset="0"/>
                <a:ea typeface="Calibri" panose="020F0502020204030204" pitchFamily="34" charset="0"/>
                <a:cs typeface="Times New Roman" panose="02020603050405020304" pitchFamily="18" charset="0"/>
              </a:rPr>
              <a:t>Avoid sustainability in performance </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Content Placeholder 3">
            <a:extLst>
              <a:ext uri="{FF2B5EF4-FFF2-40B4-BE49-F238E27FC236}">
                <a16:creationId xmlns:a16="http://schemas.microsoft.com/office/drawing/2014/main" id="{61EAD690-8CAC-5202-A03E-F17446845BE9}"/>
              </a:ext>
            </a:extLst>
          </p:cNvPr>
          <p:cNvSpPr>
            <a:spLocks noGrp="1"/>
          </p:cNvSpPr>
          <p:nvPr>
            <p:ph sz="half" idx="2"/>
          </p:nvPr>
        </p:nvSpPr>
        <p:spPr>
          <a:xfrm>
            <a:off x="5433220" y="5169044"/>
            <a:ext cx="6004801" cy="1043262"/>
          </a:xfrm>
        </p:spPr>
        <p:txBody>
          <a:bodyPr>
            <a:no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Extrinsic motivation is beneficial to the organisation because it reduces absenteeism and increases employee retention rate in terms of needs and requirements such as salaries, job position, facilities and completion (Staw, 2016). </a:t>
            </a:r>
            <a:endParaRPr lang="en-US" sz="1600" dirty="0"/>
          </a:p>
        </p:txBody>
      </p:sp>
      <p:sp>
        <p:nvSpPr>
          <p:cNvPr id="6" name="TextBox 5">
            <a:extLst>
              <a:ext uri="{FF2B5EF4-FFF2-40B4-BE49-F238E27FC236}">
                <a16:creationId xmlns:a16="http://schemas.microsoft.com/office/drawing/2014/main" id="{B7873620-28F9-6663-9F24-FCBAA435C3B9}"/>
              </a:ext>
            </a:extLst>
          </p:cNvPr>
          <p:cNvSpPr txBox="1"/>
          <p:nvPr/>
        </p:nvSpPr>
        <p:spPr>
          <a:xfrm>
            <a:off x="819979" y="2229551"/>
            <a:ext cx="6092686" cy="373949"/>
          </a:xfrm>
          <a:prstGeom prst="rect">
            <a:avLst/>
          </a:prstGeom>
          <a:noFill/>
        </p:spPr>
        <p:txBody>
          <a:bodyPr wrap="square">
            <a:spAutoFit/>
          </a:bodyPr>
          <a:lstStyle/>
          <a:p>
            <a:pPr marL="0" marR="0" algn="just">
              <a:lnSpc>
                <a:spcPct val="107000"/>
              </a:lnSpc>
              <a:spcBef>
                <a:spcPts val="0"/>
              </a:spcBef>
              <a:spcAft>
                <a:spcPts val="800"/>
              </a:spcAft>
            </a:pPr>
            <a:r>
              <a:rPr lang="en-US" sz="1800" b="1" kern="100" dirty="0">
                <a:effectLst/>
                <a:latin typeface="Georgia" panose="02040502050405020303" pitchFamily="18" charset="0"/>
                <a:ea typeface="Calibri" panose="020F0502020204030204" pitchFamily="34" charset="0"/>
                <a:cs typeface="Times New Roman" panose="02020603050405020304" pitchFamily="18" charset="0"/>
              </a:rPr>
              <a:t>Extrinsic Motivation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a:extLst>
              <a:ext uri="{FF2B5EF4-FFF2-40B4-BE49-F238E27FC236}">
                <a16:creationId xmlns:a16="http://schemas.microsoft.com/office/drawing/2014/main" id="{2C719A14-302F-BFED-DF90-4F68FAF9C236}"/>
              </a:ext>
            </a:extLst>
          </p:cNvPr>
          <p:cNvPicPr>
            <a:picLocks noChangeAspect="1"/>
          </p:cNvPicPr>
          <p:nvPr/>
        </p:nvPicPr>
        <p:blipFill>
          <a:blip r:embed="rId3"/>
          <a:stretch>
            <a:fillRect/>
          </a:stretch>
        </p:blipFill>
        <p:spPr>
          <a:xfrm>
            <a:off x="5101390" y="1913827"/>
            <a:ext cx="6561221" cy="3206506"/>
          </a:xfrm>
          <a:prstGeom prst="rect">
            <a:avLst/>
          </a:prstGeom>
        </p:spPr>
      </p:pic>
    </p:spTree>
    <p:extLst>
      <p:ext uri="{BB962C8B-B14F-4D97-AF65-F5344CB8AC3E}">
        <p14:creationId xmlns:p14="http://schemas.microsoft.com/office/powerpoint/2010/main" val="1379451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2EE6C-FE0C-C460-6451-A8C086285DC4}"/>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Key Motivation Theories</a:t>
            </a:r>
            <a:endParaRPr lang="en-US" sz="5400" dirty="0"/>
          </a:p>
        </p:txBody>
      </p:sp>
      <p:sp>
        <p:nvSpPr>
          <p:cNvPr id="3" name="Content Placeholder 2">
            <a:extLst>
              <a:ext uri="{FF2B5EF4-FFF2-40B4-BE49-F238E27FC236}">
                <a16:creationId xmlns:a16="http://schemas.microsoft.com/office/drawing/2014/main" id="{095C4919-4103-B699-C07F-AC0E8787EDED}"/>
              </a:ext>
            </a:extLst>
          </p:cNvPr>
          <p:cNvSpPr>
            <a:spLocks noGrp="1"/>
          </p:cNvSpPr>
          <p:nvPr>
            <p:ph sz="half" idx="1"/>
          </p:nvPr>
        </p:nvSpPr>
        <p:spPr>
          <a:xfrm>
            <a:off x="721895" y="5101389"/>
            <a:ext cx="5489993" cy="1443790"/>
          </a:xfrm>
        </p:spPr>
        <p:txBody>
          <a:bodyPr>
            <a:norm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The hierarchy of </a:t>
            </a: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Needs Theory of Maslow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indicates that the motivation of employees is related to meeting five basic types of needs such as physiological needs, safety needs, social needs, esteem needs and self-</a:t>
            </a:r>
            <a:r>
              <a:rPr lang="en-US" sz="1600" kern="100" dirty="0" err="1">
                <a:effectLst/>
                <a:latin typeface="Georgia" panose="02040502050405020303" pitchFamily="18" charset="0"/>
                <a:ea typeface="Calibri" panose="020F0502020204030204" pitchFamily="34" charset="0"/>
                <a:cs typeface="Times New Roman" panose="02020603050405020304" pitchFamily="18" charset="0"/>
              </a:rPr>
              <a:t>actualisation</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needs (</a:t>
            </a:r>
            <a:r>
              <a:rPr lang="en-US" sz="1600" kern="100" dirty="0" err="1">
                <a:effectLst/>
                <a:latin typeface="Georgia" panose="02040502050405020303" pitchFamily="18" charset="0"/>
                <a:ea typeface="Calibri" panose="020F0502020204030204" pitchFamily="34" charset="0"/>
                <a:cs typeface="Times New Roman" panose="02020603050405020304" pitchFamily="18" charset="0"/>
              </a:rPr>
              <a:t>Stoyanov</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2017). </a:t>
            </a:r>
            <a:endParaRPr lang="en-US" sz="1600" dirty="0"/>
          </a:p>
        </p:txBody>
      </p:sp>
      <p:sp>
        <p:nvSpPr>
          <p:cNvPr id="4" name="Content Placeholder 3">
            <a:extLst>
              <a:ext uri="{FF2B5EF4-FFF2-40B4-BE49-F238E27FC236}">
                <a16:creationId xmlns:a16="http://schemas.microsoft.com/office/drawing/2014/main" id="{359B827C-E6FD-FA72-0426-AF833E496489}"/>
              </a:ext>
            </a:extLst>
          </p:cNvPr>
          <p:cNvSpPr>
            <a:spLocks noGrp="1"/>
          </p:cNvSpPr>
          <p:nvPr>
            <p:ph sz="half" idx="2"/>
          </p:nvPr>
        </p:nvSpPr>
        <p:spPr>
          <a:xfrm>
            <a:off x="6211888" y="2431047"/>
            <a:ext cx="4825159" cy="1583489"/>
          </a:xfrm>
        </p:spPr>
        <p:txBody>
          <a:bodyPr>
            <a:normAutofit/>
          </a:bodyPr>
          <a:lstStyle/>
          <a:p>
            <a:pPr algn="just"/>
            <a:r>
              <a:rPr lang="en-US" sz="1600" kern="100" dirty="0">
                <a:effectLst/>
                <a:latin typeface="Georgia" panose="02040502050405020303" pitchFamily="18" charset="0"/>
                <a:ea typeface="Calibri" panose="020F0502020204030204" pitchFamily="34" charset="0"/>
                <a:cs typeface="Times New Roman" panose="02020603050405020304" pitchFamily="18" charset="0"/>
              </a:rPr>
              <a:t>The </a:t>
            </a:r>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theory of Needs McClelland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states that employees are motivated by meeting three major types of needs the need for achievement, the need for affiliation and the need for power (McClelland, 1988).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pic>
        <p:nvPicPr>
          <p:cNvPr id="6" name="Picture 5">
            <a:extLst>
              <a:ext uri="{FF2B5EF4-FFF2-40B4-BE49-F238E27FC236}">
                <a16:creationId xmlns:a16="http://schemas.microsoft.com/office/drawing/2014/main" id="{FB2266B8-4559-BA42-223C-C1118964C56E}"/>
              </a:ext>
            </a:extLst>
          </p:cNvPr>
          <p:cNvPicPr>
            <a:picLocks noChangeAspect="1"/>
          </p:cNvPicPr>
          <p:nvPr/>
        </p:nvPicPr>
        <p:blipFill>
          <a:blip r:embed="rId3"/>
          <a:stretch>
            <a:fillRect/>
          </a:stretch>
        </p:blipFill>
        <p:spPr>
          <a:xfrm>
            <a:off x="1154953" y="2245894"/>
            <a:ext cx="4380706" cy="2662655"/>
          </a:xfrm>
          <a:prstGeom prst="rect">
            <a:avLst/>
          </a:prstGeom>
        </p:spPr>
      </p:pic>
      <p:pic>
        <p:nvPicPr>
          <p:cNvPr id="6148" name="Picture 4" descr="What is McClelland's Needs Theory? definition and meaning ...">
            <a:extLst>
              <a:ext uri="{FF2B5EF4-FFF2-40B4-BE49-F238E27FC236}">
                <a16:creationId xmlns:a16="http://schemas.microsoft.com/office/drawing/2014/main" id="{153EC459-A4D3-D8E0-0735-6960652CF9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6343" y="3926306"/>
            <a:ext cx="4762500" cy="2506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744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D6FAB-446C-F7A8-E2FE-6885906194CC}"/>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Key Motivation Theories</a:t>
            </a:r>
            <a:endParaRPr lang="en-US" sz="5400" dirty="0"/>
          </a:p>
        </p:txBody>
      </p:sp>
      <p:sp>
        <p:nvSpPr>
          <p:cNvPr id="3" name="Content Placeholder 2">
            <a:extLst>
              <a:ext uri="{FF2B5EF4-FFF2-40B4-BE49-F238E27FC236}">
                <a16:creationId xmlns:a16="http://schemas.microsoft.com/office/drawing/2014/main" id="{34B0F112-C923-6954-5AC9-049EDAF0A946}"/>
              </a:ext>
            </a:extLst>
          </p:cNvPr>
          <p:cNvSpPr>
            <a:spLocks noGrp="1"/>
          </p:cNvSpPr>
          <p:nvPr>
            <p:ph sz="half" idx="1"/>
          </p:nvPr>
        </p:nvSpPr>
        <p:spPr>
          <a:xfrm>
            <a:off x="1154953" y="4588042"/>
            <a:ext cx="4267279" cy="1620253"/>
          </a:xfrm>
        </p:spPr>
        <p:txBody>
          <a:bodyPr>
            <a:normAutofit/>
          </a:bodyPr>
          <a:lstStyle/>
          <a:p>
            <a:pPr algn="just"/>
            <a:r>
              <a:rPr lang="en-US" sz="1600" b="1" kern="100" dirty="0">
                <a:effectLst/>
                <a:latin typeface="Georgia" panose="02040502050405020303" pitchFamily="18" charset="0"/>
                <a:ea typeface="Calibri" panose="020F0502020204030204" pitchFamily="34" charset="0"/>
                <a:cs typeface="Times New Roman" panose="02020603050405020304" pitchFamily="18" charset="0"/>
              </a:rPr>
              <a:t>Self-determination theory </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suggests intrinsic motivation as the best method of motivation because it inspires the internal drivers of employees that influence them positively to do their work in their interest (</a:t>
            </a:r>
            <a:r>
              <a:rPr lang="en-US" sz="1600" kern="100" dirty="0" err="1">
                <a:effectLst/>
                <a:latin typeface="Georgia" panose="02040502050405020303" pitchFamily="18" charset="0"/>
                <a:ea typeface="Calibri" panose="020F0502020204030204" pitchFamily="34" charset="0"/>
                <a:cs typeface="Times New Roman" panose="02020603050405020304" pitchFamily="18" charset="0"/>
              </a:rPr>
              <a:t>Gagné</a:t>
            </a: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 2015). </a:t>
            </a:r>
            <a:endParaRPr lang="en-US" sz="1600" dirty="0"/>
          </a:p>
        </p:txBody>
      </p:sp>
      <p:pic>
        <p:nvPicPr>
          <p:cNvPr id="7170" name="Picture 2" descr="Self Determination Theory and How It Explains Motivation">
            <a:extLst>
              <a:ext uri="{FF2B5EF4-FFF2-40B4-BE49-F238E27FC236}">
                <a16:creationId xmlns:a16="http://schemas.microsoft.com/office/drawing/2014/main" id="{EEE293DF-22E4-A1C6-40A0-E288EAEE8A1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422232" y="2588783"/>
            <a:ext cx="5951621" cy="361951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4A786AA-39E8-54C3-5643-DE0193F2DD42}"/>
              </a:ext>
            </a:extLst>
          </p:cNvPr>
          <p:cNvPicPr>
            <a:picLocks noChangeAspect="1"/>
          </p:cNvPicPr>
          <p:nvPr/>
        </p:nvPicPr>
        <p:blipFill>
          <a:blip r:embed="rId4"/>
          <a:stretch>
            <a:fillRect/>
          </a:stretch>
        </p:blipFill>
        <p:spPr>
          <a:xfrm>
            <a:off x="1395663" y="2149641"/>
            <a:ext cx="3769895" cy="2236323"/>
          </a:xfrm>
          <a:prstGeom prst="rect">
            <a:avLst/>
          </a:prstGeom>
        </p:spPr>
      </p:pic>
    </p:spTree>
    <p:extLst>
      <p:ext uri="{BB962C8B-B14F-4D97-AF65-F5344CB8AC3E}">
        <p14:creationId xmlns:p14="http://schemas.microsoft.com/office/powerpoint/2010/main" val="1338698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E26E2-EA99-8EDD-07F8-2B6D75517122}"/>
              </a:ext>
            </a:extLst>
          </p:cNvPr>
          <p:cNvSpPr>
            <a:spLocks noGrp="1"/>
          </p:cNvSpPr>
          <p:nvPr>
            <p:ph type="title"/>
          </p:nvPr>
        </p:nvSpPr>
        <p:spPr/>
        <p:txBody>
          <a:bodyPr/>
          <a:lstStyle/>
          <a:p>
            <a:r>
              <a:rPr lang="en-US" sz="3200" b="1" dirty="0">
                <a:effectLst/>
                <a:latin typeface="Georgia" panose="02040502050405020303" pitchFamily="18" charset="0"/>
                <a:ea typeface="Calibri" panose="020F0502020204030204" pitchFamily="34" charset="0"/>
                <a:cs typeface="Times New Roman" panose="02020603050405020304" pitchFamily="18" charset="0"/>
              </a:rPr>
              <a:t>Conclusion</a:t>
            </a:r>
            <a:endParaRPr lang="en-US" sz="5400" dirty="0"/>
          </a:p>
        </p:txBody>
      </p:sp>
      <p:sp>
        <p:nvSpPr>
          <p:cNvPr id="5" name="Content Placeholder 4">
            <a:extLst>
              <a:ext uri="{FF2B5EF4-FFF2-40B4-BE49-F238E27FC236}">
                <a16:creationId xmlns:a16="http://schemas.microsoft.com/office/drawing/2014/main" id="{F09EFC25-2930-A5CB-F0D3-3151C3857C26}"/>
              </a:ext>
            </a:extLst>
          </p:cNvPr>
          <p:cNvSpPr>
            <a:spLocks noGrp="1"/>
          </p:cNvSpPr>
          <p:nvPr>
            <p:ph idx="1"/>
          </p:nvPr>
        </p:nvSpPr>
        <p:spPr>
          <a:xfrm>
            <a:off x="1154955" y="2603500"/>
            <a:ext cx="5277929" cy="3416300"/>
          </a:xfrm>
        </p:spPr>
        <p:txBody>
          <a:bodyPr>
            <a:normAutofit/>
          </a:bodyPr>
          <a:lstStyle/>
          <a:p>
            <a:pPr marL="342900" marR="0" lvl="0" indent="-342900" algn="just">
              <a:lnSpc>
                <a:spcPct val="107000"/>
              </a:lnSpc>
              <a:spcBef>
                <a:spcPts val="0"/>
              </a:spcBef>
              <a:spcAft>
                <a:spcPts val="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Motivation is crucial for employee engagement in regular activities and goal achievement</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Extrinsic motivation depends on rewards and external factors but intrinsic motivation comes from internal desire and drivers.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Intrinsic motivation is more effective than extrinsic because it focuses on the sustainability of the performance and long-term commitment to the organisation</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pPr>
            <a:r>
              <a:rPr lang="en-US" sz="1600" kern="100" dirty="0">
                <a:effectLst/>
                <a:latin typeface="Georgia" panose="02040502050405020303" pitchFamily="18" charset="0"/>
                <a:ea typeface="Calibri" panose="020F0502020204030204" pitchFamily="34" charset="0"/>
                <a:cs typeface="Times New Roman" panose="02020603050405020304" pitchFamily="18" charset="0"/>
              </a:rPr>
              <a:t>Theories of motivation are essential for organisations because these show the right direction to engage employees in their works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pic>
        <p:nvPicPr>
          <p:cNvPr id="8194" name="Picture 2" descr="30 méthodes pour booster la motivation personnelle • Economie et Gestion">
            <a:extLst>
              <a:ext uri="{FF2B5EF4-FFF2-40B4-BE49-F238E27FC236}">
                <a16:creationId xmlns:a16="http://schemas.microsoft.com/office/drawing/2014/main" id="{57C594CC-8EA3-AB1B-F66E-8F51BEBA6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1853" y="2257132"/>
            <a:ext cx="4482766" cy="4109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027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AAAED-C267-3B79-EE14-D2C72B8A4366}"/>
              </a:ext>
            </a:extLst>
          </p:cNvPr>
          <p:cNvSpPr>
            <a:spLocks noGrp="1"/>
          </p:cNvSpPr>
          <p:nvPr>
            <p:ph type="title"/>
          </p:nvPr>
        </p:nvSpPr>
        <p:spPr/>
        <p:txBody>
          <a:bodyPr/>
          <a:lstStyle/>
          <a:p>
            <a:r>
              <a:rPr lang="en-US" sz="3200" b="1" dirty="0">
                <a:latin typeface="Georgia" panose="02040502050405020303" pitchFamily="18" charset="0"/>
              </a:rPr>
              <a:t>Reference</a:t>
            </a:r>
            <a:endParaRPr lang="en-US" dirty="0"/>
          </a:p>
        </p:txBody>
      </p:sp>
      <p:sp>
        <p:nvSpPr>
          <p:cNvPr id="3" name="Content Placeholder 2">
            <a:extLst>
              <a:ext uri="{FF2B5EF4-FFF2-40B4-BE49-F238E27FC236}">
                <a16:creationId xmlns:a16="http://schemas.microsoft.com/office/drawing/2014/main" id="{21E076FD-AEDC-6D42-A829-850148B9D313}"/>
              </a:ext>
            </a:extLst>
          </p:cNvPr>
          <p:cNvSpPr>
            <a:spLocks noGrp="1"/>
          </p:cNvSpPr>
          <p:nvPr>
            <p:ph idx="1"/>
          </p:nvPr>
        </p:nvSpPr>
        <p:spPr>
          <a:xfrm>
            <a:off x="273270" y="2207173"/>
            <a:ext cx="11918730" cy="4033206"/>
          </a:xfrm>
        </p:spPr>
        <p:txBody>
          <a:bodyPr>
            <a:normAutofit fontScale="62500" lnSpcReduction="20000"/>
          </a:bodyPr>
          <a:lstStyle/>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Better Up (2022).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The Key Advantages Of Intrinsic Motivation</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[online] www.betterup.com. Available at: </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3"/>
              </a:rPr>
              <a:t>https://www.betterup.com/blog/advantages-of-intrinsic-motivation</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Cameron, J. and W  David Pierce (2012).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Rewards and intrinsic motivation : resolving the controversy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Westport Ct: Bergin &amp; Garvey Publishers.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Gagné</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M. (2015).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The Oxford handbook of work engagement, motivation, and self-determination theory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New York: Oxford University Press.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Gallo, M. and Rinaldo, V. (2018). Intrinsic versus extrinsic motivation: A study of undergraduate student motivation in science.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Teaching and Learning</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6(1). </a:t>
            </a: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doi:</a:t>
            </a:r>
            <a:r>
              <a:rPr lang="en-US" sz="1900" u="sng" kern="100" dirty="0" err="1">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https</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://doi.org/10.26522/tl.v6i1.379</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Grant, P.C. (2021).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The effort-net return model of employee motivation : principles, propositions, and prescriptions</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New York: Quorum Books.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Hummel, J.H. (2014). Motivation: Origins of the Extrinsic/Intrinsic Debate.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SOJ Psychology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1(1). </a:t>
            </a: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doi:</a:t>
            </a:r>
            <a:r>
              <a:rPr lang="en-US" sz="1900" u="sng" kern="100" dirty="0" err="1">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https</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://doi.org/10.15226/2374-6874/1/1/00104</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McClelland, D.C. (1988).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Human Motivation</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Cambridge University Press.</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Nickerson, C. (2021).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Differences of Extrinsic and Intrinsic Motivation - Simply Psychology</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[online] www.simplypsychology.org. Available at: </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6"/>
              </a:rPr>
              <a:t>https://www.simplypsychology.org/differences-between-extrinsic-and-intrinsic-motivation.html</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900" kern="100" dirty="0">
                <a:effectLst/>
                <a:latin typeface="Times New Roman" panose="02020603050405020304" pitchFamily="18" charset="0"/>
                <a:ea typeface="Calibri" panose="020F0502020204030204" pitchFamily="34" charset="0"/>
                <a:cs typeface="Vrinda" panose="020B0502040204020203" pitchFamily="34" charset="0"/>
              </a:rPr>
              <a:t>Ryan, R.M. and Deci, E.L. (2019). Self-Determination Theory and the Facilitation of Intrinsic Motivation, Social Development, and Well-Being. </a:t>
            </a:r>
            <a:r>
              <a:rPr lang="en-US" sz="1900" i="1" kern="100" dirty="0">
                <a:effectLst/>
                <a:latin typeface="Times New Roman" panose="02020603050405020304" pitchFamily="18" charset="0"/>
                <a:ea typeface="Calibri" panose="020F0502020204030204" pitchFamily="34" charset="0"/>
                <a:cs typeface="Vrinda" panose="020B0502040204020203" pitchFamily="34" charset="0"/>
              </a:rPr>
              <a:t>American Psychologist</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 55(1), pp.68–78. </a:t>
            </a:r>
            <a:r>
              <a:rPr lang="en-US" sz="1900" kern="100" dirty="0" err="1">
                <a:effectLst/>
                <a:latin typeface="Times New Roman" panose="02020603050405020304" pitchFamily="18" charset="0"/>
                <a:ea typeface="Calibri" panose="020F0502020204030204" pitchFamily="34" charset="0"/>
                <a:cs typeface="Vrinda" panose="020B0502040204020203" pitchFamily="34" charset="0"/>
              </a:rPr>
              <a:t>doi:</a:t>
            </a:r>
            <a:r>
              <a:rPr lang="en-US" sz="1900" u="sng" kern="100" dirty="0" err="1">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https</a:t>
            </a:r>
            <a:r>
              <a:rPr lang="en-US" sz="19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://doi.org/10.1037/0003-066X.55.1.68</a:t>
            </a:r>
            <a:r>
              <a:rPr lang="en-US" sz="19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900" kern="100" dirty="0">
              <a:effectLst/>
              <a:latin typeface="Calibri" panose="020F0502020204030204" pitchFamily="34" charset="0"/>
              <a:ea typeface="Calibri" panose="020F0502020204030204" pitchFamily="34" charset="0"/>
              <a:cs typeface="Vrinda" panose="020B0502040204020203" pitchFamily="34" charset="0"/>
            </a:endParaRPr>
          </a:p>
          <a:p>
            <a:pPr marL="0" indent="0">
              <a:buNone/>
            </a:pPr>
            <a:endParaRPr lang="en-US" sz="1200" dirty="0"/>
          </a:p>
        </p:txBody>
      </p:sp>
    </p:spTree>
    <p:extLst>
      <p:ext uri="{BB962C8B-B14F-4D97-AF65-F5344CB8AC3E}">
        <p14:creationId xmlns:p14="http://schemas.microsoft.com/office/powerpoint/2010/main" val="4169638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A5D80-1753-E538-E9B3-ECBEC19CA556}"/>
              </a:ext>
            </a:extLst>
          </p:cNvPr>
          <p:cNvSpPr>
            <a:spLocks noGrp="1"/>
          </p:cNvSpPr>
          <p:nvPr>
            <p:ph type="title"/>
          </p:nvPr>
        </p:nvSpPr>
        <p:spPr/>
        <p:txBody>
          <a:bodyPr/>
          <a:lstStyle/>
          <a:p>
            <a:r>
              <a:rPr lang="en-US" b="1" dirty="0">
                <a:latin typeface="Georgia" panose="02040502050405020303" pitchFamily="18" charset="0"/>
              </a:rPr>
              <a:t>Reference</a:t>
            </a:r>
          </a:p>
        </p:txBody>
      </p:sp>
      <p:sp>
        <p:nvSpPr>
          <p:cNvPr id="3" name="Content Placeholder 2">
            <a:extLst>
              <a:ext uri="{FF2B5EF4-FFF2-40B4-BE49-F238E27FC236}">
                <a16:creationId xmlns:a16="http://schemas.microsoft.com/office/drawing/2014/main" id="{73A0E90E-0D68-3143-F07C-018C458BE54E}"/>
              </a:ext>
            </a:extLst>
          </p:cNvPr>
          <p:cNvSpPr>
            <a:spLocks noGrp="1"/>
          </p:cNvSpPr>
          <p:nvPr>
            <p:ph idx="1"/>
          </p:nvPr>
        </p:nvSpPr>
        <p:spPr>
          <a:xfrm>
            <a:off x="1154955" y="2294021"/>
            <a:ext cx="9176162" cy="4267200"/>
          </a:xfrm>
        </p:spPr>
        <p:txBody>
          <a:bodyPr>
            <a:noAutofit/>
          </a:bodyPr>
          <a:lstStyle/>
          <a:p>
            <a:pPr marL="0" indent="0" algn="just">
              <a:lnSpc>
                <a:spcPct val="107000"/>
              </a:lnSpc>
              <a:spcAft>
                <a:spcPts val="800"/>
              </a:spcAft>
              <a:buNone/>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Sansone, C. and </a:t>
            </a:r>
            <a:r>
              <a:rPr lang="en-US" sz="1200" kern="100" dirty="0" err="1">
                <a:effectLst/>
                <a:latin typeface="Times New Roman" panose="02020603050405020304" pitchFamily="18" charset="0"/>
                <a:ea typeface="Calibri" panose="020F0502020204030204" pitchFamily="34" charset="0"/>
                <a:cs typeface="Vrinda" panose="020B0502040204020203" pitchFamily="34" charset="0"/>
              </a:rPr>
              <a:t>Harackiewicz</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J.M. (2020).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Intrinsic and extrinsic motivation : the search for optimal motivation and performance</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Smart Learning Way (2015).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Smart Learning Way: DEFINATION AND MEANING OF MOTIVATION-PRINCIPLES OF MANAGEMENT</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[online] Smart Learning Way. Available at: </a:t>
            </a:r>
            <a:r>
              <a:rPr lang="en-US" sz="12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2"/>
              </a:rPr>
              <a:t>http://smartlearningway.blogspot.com/2015/01/defination-and-meaning-of-motivation.html</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err="1">
                <a:effectLst/>
                <a:latin typeface="Times New Roman" panose="02020603050405020304" pitchFamily="18" charset="0"/>
                <a:ea typeface="Calibri" panose="020F0502020204030204" pitchFamily="34" charset="0"/>
                <a:cs typeface="Vrinda" panose="020B0502040204020203" pitchFamily="34" charset="0"/>
              </a:rPr>
              <a:t>Staw</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B.M. (2016).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Intrinsic and extrinsic motivation</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Morristown, Nj General Learning Pr.</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err="1">
                <a:effectLst/>
                <a:latin typeface="Times New Roman" panose="02020603050405020304" pitchFamily="18" charset="0"/>
                <a:ea typeface="Calibri" panose="020F0502020204030204" pitchFamily="34" charset="0"/>
                <a:cs typeface="Vrinda" panose="020B0502040204020203" pitchFamily="34" charset="0"/>
              </a:rPr>
              <a:t>Stoyanov</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S. (2017).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An analysis of Abraham Maslow’s A theory of human motivation</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London: Routledge.</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gn="just">
              <a:lnSpc>
                <a:spcPct val="107000"/>
              </a:lnSpc>
              <a:spcAft>
                <a:spcPts val="800"/>
              </a:spcAft>
              <a:buNone/>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Thomas, K.W. (2010). </a:t>
            </a:r>
            <a:r>
              <a:rPr lang="en-US" sz="1200" i="1" kern="100" dirty="0">
                <a:effectLst/>
                <a:latin typeface="Times New Roman" panose="02020603050405020304" pitchFamily="18" charset="0"/>
                <a:ea typeface="Calibri" panose="020F0502020204030204" pitchFamily="34" charset="0"/>
                <a:cs typeface="Vrinda" panose="020B0502040204020203" pitchFamily="34" charset="0"/>
              </a:rPr>
              <a:t>Intrinsic motivation at work : what really drives employee engagement</a:t>
            </a:r>
            <a:r>
              <a:rPr lang="en-US" sz="1200" kern="100" dirty="0">
                <a:effectLst/>
                <a:latin typeface="Times New Roman" panose="02020603050405020304" pitchFamily="18" charset="0"/>
                <a:ea typeface="Calibri" panose="020F0502020204030204" pitchFamily="34" charset="0"/>
                <a:cs typeface="Vrinda" panose="020B0502040204020203" pitchFamily="34" charset="0"/>
              </a:rPr>
              <a:t>. San Francisco: Berrett-Koehler Publishers.</a:t>
            </a:r>
            <a:endParaRPr lang="en-US" sz="1200" kern="100" dirty="0">
              <a:effectLst/>
              <a:latin typeface="Calibri" panose="020F0502020204030204" pitchFamily="34" charset="0"/>
              <a:ea typeface="Calibri" panose="020F0502020204030204" pitchFamily="34" charset="0"/>
              <a:cs typeface="Vrinda" panose="020B0502040204020203" pitchFamily="34" charset="0"/>
            </a:endParaRPr>
          </a:p>
          <a:p>
            <a:pPr marL="0" indent="0">
              <a:lnSpc>
                <a:spcPct val="115000"/>
              </a:lnSpc>
              <a:spcBef>
                <a:spcPts val="0"/>
              </a:spcBef>
              <a:buNone/>
            </a:pPr>
            <a:endParaRPr lang="en-US" sz="15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7220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2254</Words>
  <Application>Microsoft Office PowerPoint</Application>
  <PresentationFormat>Ecran lat</PresentationFormat>
  <Paragraphs>96</Paragraphs>
  <Slides>12</Slides>
  <Notes>10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Ion Boardroom</vt:lpstr>
      <vt:lpstr>Programme: BA (Hons) Management and Leadership Skills for the Workplace</vt:lpstr>
      <vt:lpstr>Introduction</vt:lpstr>
      <vt:lpstr>The Meaning of Employee Motivation</vt:lpstr>
      <vt:lpstr>Key Difference Between Extrinsic and Intrinsic Motivation Type as a Development Vehicle</vt:lpstr>
      <vt:lpstr>Which motivation type motivates you most at work</vt:lpstr>
      <vt:lpstr>Evaluate the advantages and disadvantages of each motivation type</vt:lpstr>
      <vt:lpstr>Evaluate the advantages and disadvantages of each motivation type</vt:lpstr>
      <vt:lpstr>Key Motivation Theories</vt:lpstr>
      <vt:lpstr>Key Motivation Theories</vt:lpstr>
      <vt:lpstr>Conclusion</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Management and Leadership Skills for the Workplace</dc:title>
  <dc:creator/>
  <cp:lastModifiedBy>Iulia Dunareanu</cp:lastModifiedBy>
  <cp:revision>2</cp:revision>
  <dcterms:created xsi:type="dcterms:W3CDTF">2023-06-29T17:46:55Z</dcterms:created>
  <dcterms:modified xsi:type="dcterms:W3CDTF">2023-06-29T19:33:04Z</dcterms:modified>
</cp:coreProperties>
</file>