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68" r:id="rId7"/>
    <p:sldId id="258" r:id="rId8"/>
    <p:sldId id="269" r:id="rId9"/>
    <p:sldId id="266" r:id="rId10"/>
    <p:sldId id="271" r:id="rId11"/>
    <p:sldId id="260" r:id="rId12"/>
    <p:sldId id="262" r:id="rId13"/>
    <p:sldId id="263"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4EDE7-B6B0-F24C-AA2E-2B489C1ACF01}" v="238" dt="2026-01-15T00:43:08.728"/>
    <p1510:client id="{4EED7B17-B64B-496A-AB7E-E8631413D0B6}" v="35" dt="2026-01-15T03:12:01.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2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DD3AE4-60B3-436D-90EA-2BD698F8C35C}"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997BE9-1CE0-44D1-B01E-8ADB7455569C}" type="slidenum">
              <a:rPr lang="en-GB" smtClean="0"/>
              <a:t>‹#›</a:t>
            </a:fld>
            <a:endParaRPr lang="en-GB"/>
          </a:p>
        </p:txBody>
      </p:sp>
    </p:spTree>
    <p:extLst>
      <p:ext uri="{BB962C8B-B14F-4D97-AF65-F5344CB8AC3E}">
        <p14:creationId xmlns:p14="http://schemas.microsoft.com/office/powerpoint/2010/main" val="67652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997BE9-1CE0-44D1-B01E-8ADB7455569C}" type="slidenum">
              <a:rPr lang="en-GB" smtClean="0"/>
              <a:t>2</a:t>
            </a:fld>
            <a:endParaRPr lang="en-GB"/>
          </a:p>
        </p:txBody>
      </p:sp>
    </p:spTree>
    <p:extLst>
      <p:ext uri="{BB962C8B-B14F-4D97-AF65-F5344CB8AC3E}">
        <p14:creationId xmlns:p14="http://schemas.microsoft.com/office/powerpoint/2010/main" val="584629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AF71E-0736-E88F-99E4-C5B586F664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5ECB08-7BBC-C716-CDB4-8AAF54C264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7ABEF4-7BD4-5691-BC81-A3AA76C887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150708-6CD2-8F5E-68D1-F1E4885D1E12}"/>
              </a:ext>
            </a:extLst>
          </p:cNvPr>
          <p:cNvSpPr>
            <a:spLocks noGrp="1"/>
          </p:cNvSpPr>
          <p:nvPr>
            <p:ph type="sldNum" sz="quarter" idx="5"/>
          </p:nvPr>
        </p:nvSpPr>
        <p:spPr/>
        <p:txBody>
          <a:bodyPr/>
          <a:lstStyle/>
          <a:p>
            <a:fld id="{A5997BE9-1CE0-44D1-B01E-8ADB7455569C}" type="slidenum">
              <a:rPr lang="en-GB" smtClean="0"/>
              <a:t>3</a:t>
            </a:fld>
            <a:endParaRPr lang="en-GB"/>
          </a:p>
        </p:txBody>
      </p:sp>
    </p:spTree>
    <p:extLst>
      <p:ext uri="{BB962C8B-B14F-4D97-AF65-F5344CB8AC3E}">
        <p14:creationId xmlns:p14="http://schemas.microsoft.com/office/powerpoint/2010/main" val="3355432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93D3-A105-E2EE-1692-E2550A969F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37B8BA-A391-78CE-5240-A2E6F8E3E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D033D8-1453-4A4B-E5BA-A3432332DB5D}"/>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A6576209-34A0-C98E-C277-9E29A3B1BF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D68E9-35A9-3018-5533-DD75BA4400DB}"/>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1480120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9AC8-9A1F-FF43-E5C5-F6FB5B564B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8954C5-D987-C655-6EB5-2AFA17FED2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6F671-69D0-4F6A-84A0-F4C06BC84B4D}"/>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6AC2825D-D2F2-B2C0-2332-3170509546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75AD82-B0D0-85AF-B00C-46AD5B0FCC83}"/>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990589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E4151-894A-93A7-6F70-21D9EF0256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1C9524-776A-78F4-3817-7C0F42523B4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C185F2-52AA-8273-7636-128CCFC038F8}"/>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AE33F4ED-C4D1-1985-1BEB-3A76B1D4A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C3BB23-A592-7E1E-7DAC-2A59868A340E}"/>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027207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20A2F-DB84-B21A-CFC1-D2FBCC2D1D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205D80-9FB0-1422-D0AB-E9A8E1A64F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8D956B-37C0-E288-2467-68551066DF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AFE620-E1B1-C834-7D27-8870880DCADD}"/>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6" name="Footer Placeholder 5">
            <a:extLst>
              <a:ext uri="{FF2B5EF4-FFF2-40B4-BE49-F238E27FC236}">
                <a16:creationId xmlns:a16="http://schemas.microsoft.com/office/drawing/2014/main" id="{A8ADA090-55AC-FA9F-31EB-B9E1CB3F11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4A8047-9332-EBEE-C95B-DB2A222DD1EB}"/>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257651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71227-A390-DCEE-32F6-73084F0A5B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E4F017-5576-7238-B9BB-8E9597FDA4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88E0B3-CE23-84EB-15F6-CF9DD10DEC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D99392-42A3-654B-C652-94759C0553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A1DFC8-F797-17F6-CA4D-4382CC0FBE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BC821C-65B9-6CB8-E3B3-8BBCB37F2A1F}"/>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8" name="Footer Placeholder 7">
            <a:extLst>
              <a:ext uri="{FF2B5EF4-FFF2-40B4-BE49-F238E27FC236}">
                <a16:creationId xmlns:a16="http://schemas.microsoft.com/office/drawing/2014/main" id="{725BC387-793C-B9F8-4C3F-C8AB3B4DF7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6C0DDB-B1A0-DFFF-7D36-5DACBB3029C3}"/>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113652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2BEF8-F6AE-F9DB-0521-55EB22792A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35058D-5B52-482B-F841-4E9505F8A58C}"/>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4" name="Footer Placeholder 3">
            <a:extLst>
              <a:ext uri="{FF2B5EF4-FFF2-40B4-BE49-F238E27FC236}">
                <a16:creationId xmlns:a16="http://schemas.microsoft.com/office/drawing/2014/main" id="{2293ADA1-D0A5-69D8-63A5-21AE4DEEDA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AEB997-7D2C-41EA-F871-797AE53FB98F}"/>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621415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F9F151-5557-97EB-178D-F7A95C98E802}"/>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3" name="Footer Placeholder 2">
            <a:extLst>
              <a:ext uri="{FF2B5EF4-FFF2-40B4-BE49-F238E27FC236}">
                <a16:creationId xmlns:a16="http://schemas.microsoft.com/office/drawing/2014/main" id="{9606D695-747D-EE38-1C3D-E5FF6B7208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EE8D2B-F0E3-F3FF-00F3-24CEED0705CD}"/>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1569039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A800-0AB8-CBEB-829A-6CC080E014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610FAB-AF2A-5C15-86B1-685271E8D2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E46C-0365-C502-D469-2F0ABC4B69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C766E-68AE-7771-D039-2058B024374A}"/>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6" name="Footer Placeholder 5">
            <a:extLst>
              <a:ext uri="{FF2B5EF4-FFF2-40B4-BE49-F238E27FC236}">
                <a16:creationId xmlns:a16="http://schemas.microsoft.com/office/drawing/2014/main" id="{E1A547CF-E58D-A975-9D2B-592D400F82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AE8112-FCDA-D4DE-0D09-B1E523B87306}"/>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810233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CA0BB-9310-9B63-C566-C245986743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4A0782-88CD-BCA4-C20A-AC2BD67B6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687199-243E-1F78-1ACE-DF5581675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3966B2-2404-7C41-CAA3-F945583D4E38}"/>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6" name="Footer Placeholder 5">
            <a:extLst>
              <a:ext uri="{FF2B5EF4-FFF2-40B4-BE49-F238E27FC236}">
                <a16:creationId xmlns:a16="http://schemas.microsoft.com/office/drawing/2014/main" id="{B181270F-3A01-427A-34F7-4A89ED02C9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4D918C-A181-99A3-4288-47DBDBB54DD3}"/>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117959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426A-D657-94BD-44AC-D3D17843BA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07494-B4ED-78AB-F7DD-D763FEBFE7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885B9-34D3-6B2A-5CBC-0B459ACDDFEB}"/>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063497EC-5304-D2CE-07DF-A19197C6E6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15D3A-8DB3-2806-0CB4-0AC55D8F0A18}"/>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1917139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93EC20-E526-C537-3492-DD7D848720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3EAAF0-69A5-A7A7-1DA3-81E45839A0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9D5A0-71CB-9B45-65B8-3AD9200ED632}"/>
              </a:ext>
            </a:extLst>
          </p:cNvPr>
          <p:cNvSpPr>
            <a:spLocks noGrp="1"/>
          </p:cNvSpPr>
          <p:nvPr>
            <p:ph type="dt" sz="half" idx="10"/>
          </p:nvPr>
        </p:nvSpPr>
        <p:spPr/>
        <p:txBody>
          <a:body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CF8C009D-396A-170A-5A34-D0E6D6408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24F394-5847-34C1-0580-72D8E27F2A06}"/>
              </a:ext>
            </a:extLst>
          </p:cNvPr>
          <p:cNvSpPr>
            <a:spLocks noGrp="1"/>
          </p:cNvSpPr>
          <p:nvPr>
            <p:ph type="sldNum" sz="quarter" idx="12"/>
          </p:nvPr>
        </p:nvSpPr>
        <p:spPr/>
        <p:txBody>
          <a:bodyPr/>
          <a:lstStyle/>
          <a:p>
            <a:fld id="{4CE5BBFC-06CC-4A5E-B148-33FFEB171540}" type="slidenum">
              <a:rPr lang="en-GB" smtClean="0"/>
              <a:t>‹#›</a:t>
            </a:fld>
            <a:endParaRPr lang="en-GB"/>
          </a:p>
        </p:txBody>
      </p:sp>
    </p:spTree>
    <p:extLst>
      <p:ext uri="{BB962C8B-B14F-4D97-AF65-F5344CB8AC3E}">
        <p14:creationId xmlns:p14="http://schemas.microsoft.com/office/powerpoint/2010/main" val="3561018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A572DF-B802-6D4B-1649-7A58516755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C4977D-10F6-17F3-D3CF-3FCC58BC16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4EBB49-1D36-7285-80CE-F561C4D9C5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7BAB2D-2A37-4721-981C-B29FD2083FBF}" type="datetimeFigureOut">
              <a:rPr lang="en-GB" smtClean="0"/>
              <a:t>16/01/2026</a:t>
            </a:fld>
            <a:endParaRPr lang="en-GB"/>
          </a:p>
        </p:txBody>
      </p:sp>
      <p:sp>
        <p:nvSpPr>
          <p:cNvPr id="5" name="Footer Placeholder 4">
            <a:extLst>
              <a:ext uri="{FF2B5EF4-FFF2-40B4-BE49-F238E27FC236}">
                <a16:creationId xmlns:a16="http://schemas.microsoft.com/office/drawing/2014/main" id="{13DB42CA-2199-3D38-FD91-D185DEDBB4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93B029F-CE65-AD53-735A-D002BE8E20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E5BBFC-06CC-4A5E-B148-33FFEB171540}" type="slidenum">
              <a:rPr lang="en-GB" smtClean="0"/>
              <a:t>‹#›</a:t>
            </a:fld>
            <a:endParaRPr lang="en-GB"/>
          </a:p>
        </p:txBody>
      </p:sp>
    </p:spTree>
    <p:extLst>
      <p:ext uri="{BB962C8B-B14F-4D97-AF65-F5344CB8AC3E}">
        <p14:creationId xmlns:p14="http://schemas.microsoft.com/office/powerpoint/2010/main" val="1262739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5E10-73EC-F46A-2224-89A862803236}"/>
              </a:ext>
            </a:extLst>
          </p:cNvPr>
          <p:cNvSpPr>
            <a:spLocks noGrp="1"/>
          </p:cNvSpPr>
          <p:nvPr>
            <p:ph type="ctrTitle"/>
          </p:nvPr>
        </p:nvSpPr>
        <p:spPr>
          <a:xfrm>
            <a:off x="351692" y="2592265"/>
            <a:ext cx="11488616" cy="1216269"/>
          </a:xfrm>
        </p:spPr>
        <p:txBody>
          <a:bodyPr>
            <a:normAutofit/>
          </a:bodyPr>
          <a:lstStyle/>
          <a:p>
            <a:r>
              <a:rPr lang="en-GB" sz="3985">
                <a:solidFill>
                  <a:srgbClr val="0070C0"/>
                </a:solidFill>
              </a:rPr>
              <a:t>How can elements of an environment be used to provide information and affect the actions of the player?</a:t>
            </a:r>
          </a:p>
        </p:txBody>
      </p:sp>
      <p:sp>
        <p:nvSpPr>
          <p:cNvPr id="3" name="Subtitle 2">
            <a:extLst>
              <a:ext uri="{FF2B5EF4-FFF2-40B4-BE49-F238E27FC236}">
                <a16:creationId xmlns:a16="http://schemas.microsoft.com/office/drawing/2014/main" id="{90F4AF34-B460-08A7-85E7-3A8AFF70AA8F}"/>
              </a:ext>
            </a:extLst>
          </p:cNvPr>
          <p:cNvSpPr>
            <a:spLocks noGrp="1"/>
          </p:cNvSpPr>
          <p:nvPr>
            <p:ph type="subTitle" idx="1"/>
          </p:nvPr>
        </p:nvSpPr>
        <p:spPr>
          <a:xfrm>
            <a:off x="1524000" y="4685624"/>
            <a:ext cx="9144000" cy="1126671"/>
          </a:xfrm>
        </p:spPr>
        <p:txBody>
          <a:bodyPr>
            <a:normAutofit/>
          </a:bodyPr>
          <a:lstStyle/>
          <a:p>
            <a:r>
              <a:rPr lang="en-GB" sz="2000"/>
              <a:t>BA Computer Games Design – Independent Project</a:t>
            </a:r>
          </a:p>
          <a:p>
            <a:r>
              <a:rPr lang="en-GB" sz="2000"/>
              <a:t>Rebecca Jones – 2305750</a:t>
            </a:r>
          </a:p>
          <a:p>
            <a:endParaRPr lang="en-GB"/>
          </a:p>
        </p:txBody>
      </p:sp>
    </p:spTree>
    <p:extLst>
      <p:ext uri="{BB962C8B-B14F-4D97-AF65-F5344CB8AC3E}">
        <p14:creationId xmlns:p14="http://schemas.microsoft.com/office/powerpoint/2010/main" val="1596418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BA313-024B-BA49-FA92-DB0A98630594}"/>
              </a:ext>
            </a:extLst>
          </p:cNvPr>
          <p:cNvSpPr>
            <a:spLocks noGrp="1"/>
          </p:cNvSpPr>
          <p:nvPr>
            <p:ph type="title"/>
          </p:nvPr>
        </p:nvSpPr>
        <p:spPr>
          <a:xfrm>
            <a:off x="0" y="365125"/>
            <a:ext cx="12192000" cy="1325563"/>
          </a:xfrm>
        </p:spPr>
        <p:txBody>
          <a:bodyPr>
            <a:normAutofit fontScale="90000"/>
          </a:bodyPr>
          <a:lstStyle/>
          <a:p>
            <a:pPr algn="ctr"/>
            <a:r>
              <a:rPr lang="en-GB">
                <a:solidFill>
                  <a:srgbClr val="0070C0"/>
                </a:solidFill>
              </a:rPr>
              <a:t>How can elements of an environment be used to provide information and affect the actions of the player?</a:t>
            </a:r>
          </a:p>
        </p:txBody>
      </p:sp>
      <p:sp>
        <p:nvSpPr>
          <p:cNvPr id="3" name="Content Placeholder 2">
            <a:extLst>
              <a:ext uri="{FF2B5EF4-FFF2-40B4-BE49-F238E27FC236}">
                <a16:creationId xmlns:a16="http://schemas.microsoft.com/office/drawing/2014/main" id="{322C9D6D-E298-0051-9469-9C62220F073E}"/>
              </a:ext>
            </a:extLst>
          </p:cNvPr>
          <p:cNvSpPr>
            <a:spLocks noGrp="1"/>
          </p:cNvSpPr>
          <p:nvPr>
            <p:ph idx="1"/>
          </p:nvPr>
        </p:nvSpPr>
        <p:spPr>
          <a:xfrm>
            <a:off x="838200" y="2287289"/>
            <a:ext cx="10515600" cy="4879975"/>
          </a:xfrm>
        </p:spPr>
        <p:txBody>
          <a:bodyPr>
            <a:normAutofit/>
          </a:bodyPr>
          <a:lstStyle/>
          <a:p>
            <a:pPr marL="0" indent="0">
              <a:buNone/>
            </a:pPr>
            <a:r>
              <a:rPr lang="en-GB"/>
              <a:t>Visual elements of an environment can provide important information to the player such as what they can do and where they can go.</a:t>
            </a:r>
          </a:p>
          <a:p>
            <a:pPr marL="0" indent="0">
              <a:buNone/>
            </a:pPr>
            <a:endParaRPr lang="en-GB"/>
          </a:p>
          <a:p>
            <a:pPr marL="0" indent="0">
              <a:buNone/>
            </a:pPr>
            <a:r>
              <a:rPr lang="en-GB"/>
              <a:t>An environment that has been designed well can guide the player towards the game’s objectives without the use of clunky and invasive information dumps which can break player immersion and cause frustration.</a:t>
            </a:r>
          </a:p>
        </p:txBody>
      </p:sp>
    </p:spTree>
    <p:extLst>
      <p:ext uri="{BB962C8B-B14F-4D97-AF65-F5344CB8AC3E}">
        <p14:creationId xmlns:p14="http://schemas.microsoft.com/office/powerpoint/2010/main" val="2601681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547CD-5674-10A7-83B5-CBF9CEAD75A4}"/>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F8FDA189-9C04-43A9-5797-5592091D5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965" y="1198272"/>
            <a:ext cx="4577908" cy="2575074"/>
          </a:xfrm>
          <a:prstGeom prst="rect">
            <a:avLst/>
          </a:prstGeom>
        </p:spPr>
      </p:pic>
      <p:sp>
        <p:nvSpPr>
          <p:cNvPr id="10" name="Title 1">
            <a:extLst>
              <a:ext uri="{FF2B5EF4-FFF2-40B4-BE49-F238E27FC236}">
                <a16:creationId xmlns:a16="http://schemas.microsoft.com/office/drawing/2014/main" id="{C9F097F3-B06D-B4BF-B2F5-54204172CB8A}"/>
              </a:ext>
            </a:extLst>
          </p:cNvPr>
          <p:cNvSpPr txBox="1">
            <a:spLocks/>
          </p:cNvSpPr>
          <p:nvPr/>
        </p:nvSpPr>
        <p:spPr>
          <a:xfrm>
            <a:off x="1645998" y="204914"/>
            <a:ext cx="8900003" cy="6886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700">
                <a:solidFill>
                  <a:srgbClr val="0070C0"/>
                </a:solidFill>
              </a:rPr>
              <a:t>Elements of existing environments - Examples</a:t>
            </a:r>
          </a:p>
        </p:txBody>
      </p:sp>
      <p:pic>
        <p:nvPicPr>
          <p:cNvPr id="4" name="Picture 3">
            <a:extLst>
              <a:ext uri="{FF2B5EF4-FFF2-40B4-BE49-F238E27FC236}">
                <a16:creationId xmlns:a16="http://schemas.microsoft.com/office/drawing/2014/main" id="{5AB7209D-D875-19C1-0044-013071432675}"/>
              </a:ext>
            </a:extLst>
          </p:cNvPr>
          <p:cNvPicPr>
            <a:picLocks noChangeAspect="1"/>
          </p:cNvPicPr>
          <p:nvPr/>
        </p:nvPicPr>
        <p:blipFill>
          <a:blip r:embed="rId4"/>
          <a:stretch>
            <a:fillRect/>
          </a:stretch>
        </p:blipFill>
        <p:spPr>
          <a:xfrm>
            <a:off x="1119383" y="4078012"/>
            <a:ext cx="4577908" cy="2575073"/>
          </a:xfrm>
          <a:prstGeom prst="rect">
            <a:avLst/>
          </a:prstGeom>
        </p:spPr>
      </p:pic>
      <p:pic>
        <p:nvPicPr>
          <p:cNvPr id="8" name="Picture 7">
            <a:extLst>
              <a:ext uri="{FF2B5EF4-FFF2-40B4-BE49-F238E27FC236}">
                <a16:creationId xmlns:a16="http://schemas.microsoft.com/office/drawing/2014/main" id="{C144F4DC-100B-89CB-F41C-BC7C05AC9700}"/>
              </a:ext>
            </a:extLst>
          </p:cNvPr>
          <p:cNvPicPr>
            <a:picLocks noChangeAspect="1"/>
          </p:cNvPicPr>
          <p:nvPr/>
        </p:nvPicPr>
        <p:blipFill>
          <a:blip r:embed="rId5"/>
          <a:stretch>
            <a:fillRect/>
          </a:stretch>
        </p:blipFill>
        <p:spPr>
          <a:xfrm>
            <a:off x="6494711" y="4078011"/>
            <a:ext cx="4577906" cy="2575073"/>
          </a:xfrm>
          <a:prstGeom prst="rect">
            <a:avLst/>
          </a:prstGeom>
        </p:spPr>
      </p:pic>
      <p:pic>
        <p:nvPicPr>
          <p:cNvPr id="13" name="Picture 12">
            <a:extLst>
              <a:ext uri="{FF2B5EF4-FFF2-40B4-BE49-F238E27FC236}">
                <a16:creationId xmlns:a16="http://schemas.microsoft.com/office/drawing/2014/main" id="{0C79B611-7745-C985-B5AB-D2A2C602CE85}"/>
              </a:ext>
            </a:extLst>
          </p:cNvPr>
          <p:cNvPicPr>
            <a:picLocks noChangeAspect="1"/>
          </p:cNvPicPr>
          <p:nvPr/>
        </p:nvPicPr>
        <p:blipFill>
          <a:blip r:embed="rId6"/>
          <a:stretch>
            <a:fillRect/>
          </a:stretch>
        </p:blipFill>
        <p:spPr>
          <a:xfrm>
            <a:off x="7187126" y="1198272"/>
            <a:ext cx="4577909" cy="2575074"/>
          </a:xfrm>
          <a:prstGeom prst="rect">
            <a:avLst/>
          </a:prstGeom>
        </p:spPr>
      </p:pic>
      <p:sp>
        <p:nvSpPr>
          <p:cNvPr id="2" name="Content Placeholder 2">
            <a:extLst>
              <a:ext uri="{FF2B5EF4-FFF2-40B4-BE49-F238E27FC236}">
                <a16:creationId xmlns:a16="http://schemas.microsoft.com/office/drawing/2014/main" id="{C62A42F2-3AD9-71C9-C95B-CA313F610D93}"/>
              </a:ext>
            </a:extLst>
          </p:cNvPr>
          <p:cNvSpPr>
            <a:spLocks noGrp="1"/>
          </p:cNvSpPr>
          <p:nvPr>
            <p:ph idx="1"/>
          </p:nvPr>
        </p:nvSpPr>
        <p:spPr>
          <a:xfrm>
            <a:off x="5004873" y="1242216"/>
            <a:ext cx="938727" cy="871064"/>
          </a:xfrm>
        </p:spPr>
        <p:txBody>
          <a:bodyPr>
            <a:normAutofit/>
          </a:bodyPr>
          <a:lstStyle/>
          <a:p>
            <a:pPr marL="0" lvl="0" indent="0">
              <a:buNone/>
            </a:pPr>
            <a:endParaRPr lang="en-GB" sz="2400" dirty="0"/>
          </a:p>
          <a:p>
            <a:pPr marL="0" lvl="0" indent="0">
              <a:buNone/>
            </a:pPr>
            <a:endParaRPr lang="en-GB" dirty="0"/>
          </a:p>
        </p:txBody>
      </p:sp>
      <p:sp>
        <p:nvSpPr>
          <p:cNvPr id="3" name="Content Placeholder 2">
            <a:extLst>
              <a:ext uri="{FF2B5EF4-FFF2-40B4-BE49-F238E27FC236}">
                <a16:creationId xmlns:a16="http://schemas.microsoft.com/office/drawing/2014/main" id="{E8E24B70-36D6-AF01-B6B5-CE5784C30679}"/>
              </a:ext>
            </a:extLst>
          </p:cNvPr>
          <p:cNvSpPr txBox="1">
            <a:spLocks/>
          </p:cNvSpPr>
          <p:nvPr/>
        </p:nvSpPr>
        <p:spPr>
          <a:xfrm>
            <a:off x="4927496" y="3389319"/>
            <a:ext cx="546740"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chemeClr val="tx2">
                    <a:lumMod val="75000"/>
                    <a:lumOff val="25000"/>
                  </a:schemeClr>
                </a:solidFill>
              </a:rPr>
              <a:t>[1]</a:t>
            </a:r>
          </a:p>
          <a:p>
            <a:pPr marL="0" indent="0">
              <a:buFont typeface="Arial" panose="020B0604020202020204" pitchFamily="34" charset="0"/>
              <a:buNone/>
            </a:pPr>
            <a:endParaRPr lang="en-GB" dirty="0">
              <a:solidFill>
                <a:schemeClr val="tx2">
                  <a:lumMod val="75000"/>
                  <a:lumOff val="25000"/>
                </a:schemeClr>
              </a:solidFill>
            </a:endParaRPr>
          </a:p>
        </p:txBody>
      </p:sp>
      <p:sp>
        <p:nvSpPr>
          <p:cNvPr id="6" name="Content Placeholder 2">
            <a:extLst>
              <a:ext uri="{FF2B5EF4-FFF2-40B4-BE49-F238E27FC236}">
                <a16:creationId xmlns:a16="http://schemas.microsoft.com/office/drawing/2014/main" id="{450C48B0-A360-8D43-8575-963C6DAD93BE}"/>
              </a:ext>
            </a:extLst>
          </p:cNvPr>
          <p:cNvSpPr txBox="1">
            <a:spLocks/>
          </p:cNvSpPr>
          <p:nvPr/>
        </p:nvSpPr>
        <p:spPr>
          <a:xfrm>
            <a:off x="11491665" y="3773346"/>
            <a:ext cx="546740"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chemeClr val="tx2">
                    <a:lumMod val="75000"/>
                    <a:lumOff val="25000"/>
                  </a:schemeClr>
                </a:solidFill>
              </a:rPr>
              <a:t>[2]</a:t>
            </a:r>
          </a:p>
          <a:p>
            <a:pPr marL="0" indent="0">
              <a:buFont typeface="Arial" panose="020B0604020202020204" pitchFamily="34" charset="0"/>
              <a:buNone/>
            </a:pPr>
            <a:endParaRPr lang="en-GB" dirty="0">
              <a:solidFill>
                <a:schemeClr val="tx2">
                  <a:lumMod val="75000"/>
                  <a:lumOff val="25000"/>
                </a:schemeClr>
              </a:solidFill>
            </a:endParaRPr>
          </a:p>
        </p:txBody>
      </p:sp>
      <p:sp>
        <p:nvSpPr>
          <p:cNvPr id="7" name="Content Placeholder 2">
            <a:extLst>
              <a:ext uri="{FF2B5EF4-FFF2-40B4-BE49-F238E27FC236}">
                <a16:creationId xmlns:a16="http://schemas.microsoft.com/office/drawing/2014/main" id="{41C24198-3986-DC96-1836-717C30CD87E4}"/>
              </a:ext>
            </a:extLst>
          </p:cNvPr>
          <p:cNvSpPr txBox="1">
            <a:spLocks/>
          </p:cNvSpPr>
          <p:nvPr/>
        </p:nvSpPr>
        <p:spPr>
          <a:xfrm>
            <a:off x="5697290" y="6269058"/>
            <a:ext cx="546740"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chemeClr val="tx2">
                    <a:lumMod val="75000"/>
                    <a:lumOff val="25000"/>
                  </a:schemeClr>
                </a:solidFill>
              </a:rPr>
              <a:t>[3]</a:t>
            </a:r>
          </a:p>
          <a:p>
            <a:pPr marL="0" indent="0">
              <a:buFont typeface="Arial" panose="020B0604020202020204" pitchFamily="34" charset="0"/>
              <a:buNone/>
            </a:pPr>
            <a:endParaRPr lang="en-GB" dirty="0">
              <a:solidFill>
                <a:schemeClr val="tx2">
                  <a:lumMod val="75000"/>
                  <a:lumOff val="25000"/>
                </a:schemeClr>
              </a:solidFill>
            </a:endParaRPr>
          </a:p>
        </p:txBody>
      </p:sp>
      <p:sp>
        <p:nvSpPr>
          <p:cNvPr id="11" name="Content Placeholder 2">
            <a:extLst>
              <a:ext uri="{FF2B5EF4-FFF2-40B4-BE49-F238E27FC236}">
                <a16:creationId xmlns:a16="http://schemas.microsoft.com/office/drawing/2014/main" id="{E3237E55-882E-C562-0462-9373FE3300F9}"/>
              </a:ext>
            </a:extLst>
          </p:cNvPr>
          <p:cNvSpPr txBox="1">
            <a:spLocks/>
          </p:cNvSpPr>
          <p:nvPr/>
        </p:nvSpPr>
        <p:spPr>
          <a:xfrm>
            <a:off x="11044037" y="6269057"/>
            <a:ext cx="546740"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chemeClr val="tx2">
                    <a:lumMod val="75000"/>
                    <a:lumOff val="25000"/>
                  </a:schemeClr>
                </a:solidFill>
              </a:rPr>
              <a:t>[4]</a:t>
            </a:r>
          </a:p>
          <a:p>
            <a:pPr marL="0" indent="0">
              <a:buFont typeface="Arial" panose="020B0604020202020204" pitchFamily="34" charset="0"/>
              <a:buNone/>
            </a:pPr>
            <a:endParaRPr lang="en-GB" dirty="0">
              <a:solidFill>
                <a:schemeClr val="tx2">
                  <a:lumMod val="75000"/>
                  <a:lumOff val="25000"/>
                </a:schemeClr>
              </a:solidFill>
            </a:endParaRPr>
          </a:p>
        </p:txBody>
      </p:sp>
    </p:spTree>
    <p:extLst>
      <p:ext uri="{BB962C8B-B14F-4D97-AF65-F5344CB8AC3E}">
        <p14:creationId xmlns:p14="http://schemas.microsoft.com/office/powerpoint/2010/main" val="839826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A58A-66DA-66EA-2A5F-A0315E814989}"/>
              </a:ext>
            </a:extLst>
          </p:cNvPr>
          <p:cNvSpPr>
            <a:spLocks noGrp="1"/>
          </p:cNvSpPr>
          <p:nvPr>
            <p:ph type="title"/>
          </p:nvPr>
        </p:nvSpPr>
        <p:spPr/>
        <p:txBody>
          <a:bodyPr/>
          <a:lstStyle/>
          <a:p>
            <a:r>
              <a:rPr lang="en-GB">
                <a:solidFill>
                  <a:srgbClr val="0070C0"/>
                </a:solidFill>
              </a:rPr>
              <a:t>What I hope to make</a:t>
            </a:r>
          </a:p>
        </p:txBody>
      </p:sp>
      <p:sp>
        <p:nvSpPr>
          <p:cNvPr id="3" name="Content Placeholder 2">
            <a:extLst>
              <a:ext uri="{FF2B5EF4-FFF2-40B4-BE49-F238E27FC236}">
                <a16:creationId xmlns:a16="http://schemas.microsoft.com/office/drawing/2014/main" id="{096ED56D-C352-286B-4B63-87040085E487}"/>
              </a:ext>
            </a:extLst>
          </p:cNvPr>
          <p:cNvSpPr>
            <a:spLocks noGrp="1"/>
          </p:cNvSpPr>
          <p:nvPr>
            <p:ph idx="1"/>
          </p:nvPr>
        </p:nvSpPr>
        <p:spPr/>
        <p:txBody>
          <a:bodyPr/>
          <a:lstStyle/>
          <a:p>
            <a:pPr marL="0" indent="0">
              <a:buNone/>
            </a:pPr>
            <a:r>
              <a:rPr lang="en-GB"/>
              <a:t>In this project, I hope to produce an interactable virtual environment that a potential player could navigate with very little or only subtle guidance.</a:t>
            </a:r>
          </a:p>
          <a:p>
            <a:pPr marL="0" indent="0">
              <a:buNone/>
            </a:pPr>
            <a:endParaRPr lang="en-GB"/>
          </a:p>
          <a:p>
            <a:pPr marL="0" indent="0">
              <a:buNone/>
            </a:pPr>
            <a:r>
              <a:rPr lang="en-GB"/>
              <a:t>Making the delivery of information easier for players should make game levels feel more intuitive to progress and provide the player with a better gameplay experience.</a:t>
            </a:r>
          </a:p>
        </p:txBody>
      </p:sp>
    </p:spTree>
    <p:extLst>
      <p:ext uri="{BB962C8B-B14F-4D97-AF65-F5344CB8AC3E}">
        <p14:creationId xmlns:p14="http://schemas.microsoft.com/office/powerpoint/2010/main" val="538443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05DD8-47DB-5A0D-2B12-7FF162A760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11ED42-6FCD-032A-D6DF-D3E2A663732B}"/>
              </a:ext>
            </a:extLst>
          </p:cNvPr>
          <p:cNvSpPr>
            <a:spLocks noGrp="1"/>
          </p:cNvSpPr>
          <p:nvPr>
            <p:ph type="title"/>
          </p:nvPr>
        </p:nvSpPr>
        <p:spPr>
          <a:xfrm>
            <a:off x="0" y="0"/>
            <a:ext cx="10515600" cy="1325563"/>
          </a:xfrm>
        </p:spPr>
        <p:txBody>
          <a:bodyPr/>
          <a:lstStyle/>
          <a:p>
            <a:r>
              <a:rPr lang="en-GB">
                <a:solidFill>
                  <a:srgbClr val="0070C0"/>
                </a:solidFill>
              </a:rPr>
              <a:t>What I’ve done so far</a:t>
            </a:r>
          </a:p>
        </p:txBody>
      </p:sp>
      <p:pic>
        <p:nvPicPr>
          <p:cNvPr id="4" name="Picture 3">
            <a:extLst>
              <a:ext uri="{FF2B5EF4-FFF2-40B4-BE49-F238E27FC236}">
                <a16:creationId xmlns:a16="http://schemas.microsoft.com/office/drawing/2014/main" id="{46F21EB2-C4E9-874E-BE97-D39687ECFD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869" y="1078056"/>
            <a:ext cx="5368741" cy="3792705"/>
          </a:xfrm>
          <a:prstGeom prst="rect">
            <a:avLst/>
          </a:prstGeom>
          <a:ln>
            <a:solidFill>
              <a:schemeClr val="tx1"/>
            </a:solidFill>
          </a:ln>
        </p:spPr>
      </p:pic>
      <p:pic>
        <p:nvPicPr>
          <p:cNvPr id="5" name="Picture 4">
            <a:extLst>
              <a:ext uri="{FF2B5EF4-FFF2-40B4-BE49-F238E27FC236}">
                <a16:creationId xmlns:a16="http://schemas.microsoft.com/office/drawing/2014/main" id="{EEA7D004-0E4D-E785-DAD6-602F01F491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7444" y="2168293"/>
            <a:ext cx="6322421" cy="4466424"/>
          </a:xfrm>
          <a:prstGeom prst="rect">
            <a:avLst/>
          </a:prstGeom>
        </p:spPr>
      </p:pic>
      <p:sp>
        <p:nvSpPr>
          <p:cNvPr id="6" name="Content Placeholder 2">
            <a:extLst>
              <a:ext uri="{FF2B5EF4-FFF2-40B4-BE49-F238E27FC236}">
                <a16:creationId xmlns:a16="http://schemas.microsoft.com/office/drawing/2014/main" id="{71CD6E09-58C9-7BCB-9104-F6A771738049}"/>
              </a:ext>
            </a:extLst>
          </p:cNvPr>
          <p:cNvSpPr txBox="1">
            <a:spLocks/>
          </p:cNvSpPr>
          <p:nvPr/>
        </p:nvSpPr>
        <p:spPr>
          <a:xfrm>
            <a:off x="206869" y="4962201"/>
            <a:ext cx="5496081"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solidFill>
                  <a:schemeClr val="tx2">
                    <a:lumMod val="75000"/>
                    <a:lumOff val="25000"/>
                  </a:schemeClr>
                </a:solidFill>
              </a:rPr>
              <a:t>Mind-map of ideas for the theme/look of the environment.</a:t>
            </a:r>
          </a:p>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A63C6113-D0FA-55A7-B549-72FD2334F9FE}"/>
              </a:ext>
            </a:extLst>
          </p:cNvPr>
          <p:cNvSpPr txBox="1">
            <a:spLocks/>
          </p:cNvSpPr>
          <p:nvPr/>
        </p:nvSpPr>
        <p:spPr>
          <a:xfrm>
            <a:off x="7217215" y="1564640"/>
            <a:ext cx="4812650" cy="51221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r>
              <a:rPr lang="en-GB" sz="1600" dirty="0">
                <a:solidFill>
                  <a:schemeClr val="tx2">
                    <a:lumMod val="75000"/>
                    <a:lumOff val="25000"/>
                  </a:schemeClr>
                </a:solidFill>
              </a:rPr>
              <a:t>Mood-board of related images to the proposed themes from the mind-map.</a:t>
            </a:r>
            <a:endParaRPr lang="en-GB" dirty="0"/>
          </a:p>
        </p:txBody>
      </p:sp>
    </p:spTree>
    <p:extLst>
      <p:ext uri="{BB962C8B-B14F-4D97-AF65-F5344CB8AC3E}">
        <p14:creationId xmlns:p14="http://schemas.microsoft.com/office/powerpoint/2010/main" val="1653819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2F6BC-CDC1-421B-73E9-56798EE223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B219C0-9A35-EFC9-B70D-9FC0EEAA2B2F}"/>
              </a:ext>
            </a:extLst>
          </p:cNvPr>
          <p:cNvSpPr>
            <a:spLocks noGrp="1"/>
          </p:cNvSpPr>
          <p:nvPr>
            <p:ph type="title"/>
          </p:nvPr>
        </p:nvSpPr>
        <p:spPr>
          <a:xfrm>
            <a:off x="0" y="0"/>
            <a:ext cx="10515600" cy="1325563"/>
          </a:xfrm>
        </p:spPr>
        <p:txBody>
          <a:bodyPr/>
          <a:lstStyle/>
          <a:p>
            <a:r>
              <a:rPr lang="en-GB" dirty="0">
                <a:solidFill>
                  <a:srgbClr val="0070C0"/>
                </a:solidFill>
              </a:rPr>
              <a:t>What I’ve done so far</a:t>
            </a:r>
          </a:p>
        </p:txBody>
      </p:sp>
      <p:pic>
        <p:nvPicPr>
          <p:cNvPr id="5" name="Picture 4">
            <a:extLst>
              <a:ext uri="{FF2B5EF4-FFF2-40B4-BE49-F238E27FC236}">
                <a16:creationId xmlns:a16="http://schemas.microsoft.com/office/drawing/2014/main" id="{D7DB0912-A499-444C-23C0-01C83CDCD08F}"/>
              </a:ext>
            </a:extLst>
          </p:cNvPr>
          <p:cNvPicPr>
            <a:picLocks noChangeAspect="1"/>
          </p:cNvPicPr>
          <p:nvPr/>
        </p:nvPicPr>
        <p:blipFill>
          <a:blip r:embed="rId2"/>
          <a:stretch>
            <a:fillRect/>
          </a:stretch>
        </p:blipFill>
        <p:spPr>
          <a:xfrm>
            <a:off x="6666612" y="368969"/>
            <a:ext cx="5298103" cy="2839452"/>
          </a:xfrm>
          <a:prstGeom prst="rect">
            <a:avLst/>
          </a:prstGeom>
        </p:spPr>
      </p:pic>
      <p:sp>
        <p:nvSpPr>
          <p:cNvPr id="9" name="Content Placeholder 2">
            <a:extLst>
              <a:ext uri="{FF2B5EF4-FFF2-40B4-BE49-F238E27FC236}">
                <a16:creationId xmlns:a16="http://schemas.microsoft.com/office/drawing/2014/main" id="{9CFEA6C8-C972-CE98-F0DA-7F41DD3251F3}"/>
              </a:ext>
            </a:extLst>
          </p:cNvPr>
          <p:cNvSpPr>
            <a:spLocks noGrp="1"/>
          </p:cNvSpPr>
          <p:nvPr>
            <p:ph idx="1"/>
          </p:nvPr>
        </p:nvSpPr>
        <p:spPr>
          <a:xfrm>
            <a:off x="687136" y="1582236"/>
            <a:ext cx="4318001" cy="4417512"/>
          </a:xfrm>
        </p:spPr>
        <p:txBody>
          <a:bodyPr>
            <a:normAutofit/>
          </a:bodyPr>
          <a:lstStyle/>
          <a:p>
            <a:pPr marL="0" lvl="0" indent="0">
              <a:buNone/>
            </a:pPr>
            <a:r>
              <a:rPr lang="en-GB" dirty="0"/>
              <a:t>Created a basic block-out of a level in Unreal Engine.</a:t>
            </a:r>
          </a:p>
          <a:p>
            <a:pPr marL="0" lvl="0" indent="0">
              <a:buNone/>
            </a:pPr>
            <a:endParaRPr lang="en-GB" dirty="0"/>
          </a:p>
          <a:p>
            <a:pPr marL="0" lvl="0" indent="0">
              <a:buNone/>
            </a:pPr>
            <a:r>
              <a:rPr lang="en-GB" dirty="0"/>
              <a:t>The idea behind this is to test whether players will follow ‘invisible instructions’ and go through the highlighted door.</a:t>
            </a:r>
          </a:p>
          <a:p>
            <a:pPr marL="0" lvl="0" indent="0">
              <a:buNone/>
            </a:pPr>
            <a:endParaRPr lang="en-GB" sz="2400" dirty="0"/>
          </a:p>
          <a:p>
            <a:pPr marL="0" lvl="0" indent="0">
              <a:buNone/>
            </a:pPr>
            <a:endParaRPr lang="en-GB" dirty="0"/>
          </a:p>
        </p:txBody>
      </p:sp>
      <p:pic>
        <p:nvPicPr>
          <p:cNvPr id="11" name="Picture 10">
            <a:extLst>
              <a:ext uri="{FF2B5EF4-FFF2-40B4-BE49-F238E27FC236}">
                <a16:creationId xmlns:a16="http://schemas.microsoft.com/office/drawing/2014/main" id="{659C4432-02D1-B7EC-85F1-6E9F05FFD1A4}"/>
              </a:ext>
            </a:extLst>
          </p:cNvPr>
          <p:cNvPicPr>
            <a:picLocks noChangeAspect="1"/>
          </p:cNvPicPr>
          <p:nvPr/>
        </p:nvPicPr>
        <p:blipFill>
          <a:blip r:embed="rId3"/>
          <a:stretch>
            <a:fillRect/>
          </a:stretch>
        </p:blipFill>
        <p:spPr>
          <a:xfrm>
            <a:off x="5585416" y="3429000"/>
            <a:ext cx="6031743" cy="3152591"/>
          </a:xfrm>
          <a:prstGeom prst="rect">
            <a:avLst/>
          </a:prstGeom>
        </p:spPr>
      </p:pic>
    </p:spTree>
    <p:extLst>
      <p:ext uri="{BB962C8B-B14F-4D97-AF65-F5344CB8AC3E}">
        <p14:creationId xmlns:p14="http://schemas.microsoft.com/office/powerpoint/2010/main" val="76127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CBCD4-C458-AC94-0353-20CF018B1A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7E5AED-A573-A02A-1F4E-FDC76B51BEC9}"/>
              </a:ext>
            </a:extLst>
          </p:cNvPr>
          <p:cNvSpPr>
            <a:spLocks noGrp="1"/>
          </p:cNvSpPr>
          <p:nvPr>
            <p:ph type="title"/>
          </p:nvPr>
        </p:nvSpPr>
        <p:spPr>
          <a:xfrm>
            <a:off x="0" y="0"/>
            <a:ext cx="10515600" cy="1325563"/>
          </a:xfrm>
        </p:spPr>
        <p:txBody>
          <a:bodyPr/>
          <a:lstStyle/>
          <a:p>
            <a:r>
              <a:rPr lang="en-GB" dirty="0">
                <a:solidFill>
                  <a:srgbClr val="0070C0"/>
                </a:solidFill>
              </a:rPr>
              <a:t>What I’ve done so far</a:t>
            </a:r>
          </a:p>
        </p:txBody>
      </p:sp>
      <p:pic>
        <p:nvPicPr>
          <p:cNvPr id="3" name="20260115-0152-57.4863302">
            <a:hlinkClick r:id="" action="ppaction://media"/>
            <a:extLst>
              <a:ext uri="{FF2B5EF4-FFF2-40B4-BE49-F238E27FC236}">
                <a16:creationId xmlns:a16="http://schemas.microsoft.com/office/drawing/2014/main" id="{28026F29-F6E1-B12D-2AB9-BB34B6C71AC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48759" y="1107946"/>
            <a:ext cx="10294482" cy="5479668"/>
          </a:xfrm>
          <a:prstGeom prst="rect">
            <a:avLst/>
          </a:prstGeom>
        </p:spPr>
      </p:pic>
    </p:spTree>
    <p:extLst>
      <p:ext uri="{BB962C8B-B14F-4D97-AF65-F5344CB8AC3E}">
        <p14:creationId xmlns:p14="http://schemas.microsoft.com/office/powerpoint/2010/main" val="10780370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repeatCount="indefinite" fill="remove"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2676E-9F51-9213-7896-327263CCB4DC}"/>
              </a:ext>
            </a:extLst>
          </p:cNvPr>
          <p:cNvSpPr>
            <a:spLocks noGrp="1"/>
          </p:cNvSpPr>
          <p:nvPr>
            <p:ph type="title"/>
          </p:nvPr>
        </p:nvSpPr>
        <p:spPr/>
        <p:txBody>
          <a:bodyPr/>
          <a:lstStyle/>
          <a:p>
            <a:r>
              <a:rPr lang="en-GB" dirty="0">
                <a:solidFill>
                  <a:srgbClr val="0070C0"/>
                </a:solidFill>
              </a:rPr>
              <a:t>What I’ve done so far</a:t>
            </a:r>
          </a:p>
        </p:txBody>
      </p:sp>
      <p:pic>
        <p:nvPicPr>
          <p:cNvPr id="7" name="Picture 6">
            <a:extLst>
              <a:ext uri="{FF2B5EF4-FFF2-40B4-BE49-F238E27FC236}">
                <a16:creationId xmlns:a16="http://schemas.microsoft.com/office/drawing/2014/main" id="{97AA744F-88C0-5DB7-4BE6-B6EEF2454301}"/>
              </a:ext>
            </a:extLst>
          </p:cNvPr>
          <p:cNvPicPr>
            <a:picLocks noChangeAspect="1"/>
          </p:cNvPicPr>
          <p:nvPr/>
        </p:nvPicPr>
        <p:blipFill>
          <a:blip r:embed="rId2"/>
          <a:srcRect t="17617"/>
          <a:stretch>
            <a:fillRect/>
          </a:stretch>
        </p:blipFill>
        <p:spPr>
          <a:xfrm>
            <a:off x="6309839" y="1625600"/>
            <a:ext cx="5630061" cy="3892652"/>
          </a:xfrm>
          <a:prstGeom prst="rect">
            <a:avLst/>
          </a:prstGeom>
          <a:ln>
            <a:solidFill>
              <a:schemeClr val="tx1"/>
            </a:solidFill>
          </a:ln>
        </p:spPr>
      </p:pic>
      <p:sp>
        <p:nvSpPr>
          <p:cNvPr id="8" name="Content Placeholder 2">
            <a:extLst>
              <a:ext uri="{FF2B5EF4-FFF2-40B4-BE49-F238E27FC236}">
                <a16:creationId xmlns:a16="http://schemas.microsoft.com/office/drawing/2014/main" id="{3C95936D-556F-79D0-9525-CD8077187F9F}"/>
              </a:ext>
            </a:extLst>
          </p:cNvPr>
          <p:cNvSpPr>
            <a:spLocks noGrp="1"/>
          </p:cNvSpPr>
          <p:nvPr>
            <p:ph idx="1"/>
          </p:nvPr>
        </p:nvSpPr>
        <p:spPr>
          <a:xfrm>
            <a:off x="838200" y="1759767"/>
            <a:ext cx="4318001" cy="4417512"/>
          </a:xfrm>
        </p:spPr>
        <p:txBody>
          <a:bodyPr>
            <a:normAutofit/>
          </a:bodyPr>
          <a:lstStyle/>
          <a:p>
            <a:pPr marL="0" lvl="0" indent="0">
              <a:buNone/>
            </a:pPr>
            <a:endParaRPr lang="en-GB" sz="2400" dirty="0"/>
          </a:p>
          <a:p>
            <a:pPr marL="0" lvl="0" indent="0">
              <a:buNone/>
            </a:pPr>
            <a:endParaRPr lang="en-GB" dirty="0"/>
          </a:p>
        </p:txBody>
      </p:sp>
      <p:sp>
        <p:nvSpPr>
          <p:cNvPr id="9" name="Content Placeholder 2">
            <a:extLst>
              <a:ext uri="{FF2B5EF4-FFF2-40B4-BE49-F238E27FC236}">
                <a16:creationId xmlns:a16="http://schemas.microsoft.com/office/drawing/2014/main" id="{4EF32A30-C416-673D-AB95-18084AADADA9}"/>
              </a:ext>
            </a:extLst>
          </p:cNvPr>
          <p:cNvSpPr txBox="1">
            <a:spLocks/>
          </p:cNvSpPr>
          <p:nvPr/>
        </p:nvSpPr>
        <p:spPr>
          <a:xfrm>
            <a:off x="6309838" y="5518252"/>
            <a:ext cx="5496081" cy="688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solidFill>
                  <a:schemeClr val="tx2">
                    <a:lumMod val="75000"/>
                    <a:lumOff val="25000"/>
                  </a:schemeClr>
                </a:solidFill>
              </a:rPr>
              <a:t>Screenshot of important quotes in a word document from ‘An Architectural Approach To Level Design’. [1]</a:t>
            </a:r>
          </a:p>
          <a:p>
            <a:pPr marL="0" indent="0">
              <a:buFont typeface="Arial" panose="020B0604020202020204" pitchFamily="34" charset="0"/>
              <a:buNone/>
            </a:pPr>
            <a:endParaRPr lang="en-GB" dirty="0"/>
          </a:p>
        </p:txBody>
      </p:sp>
      <p:sp>
        <p:nvSpPr>
          <p:cNvPr id="10" name="Content Placeholder 2">
            <a:extLst>
              <a:ext uri="{FF2B5EF4-FFF2-40B4-BE49-F238E27FC236}">
                <a16:creationId xmlns:a16="http://schemas.microsoft.com/office/drawing/2014/main" id="{9948DB5A-C931-E122-9BC2-DA7F3F17FCC3}"/>
              </a:ext>
            </a:extLst>
          </p:cNvPr>
          <p:cNvSpPr txBox="1">
            <a:spLocks/>
          </p:cNvSpPr>
          <p:nvPr/>
        </p:nvSpPr>
        <p:spPr>
          <a:xfrm>
            <a:off x="376399" y="1582236"/>
            <a:ext cx="5719601" cy="48287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300" dirty="0"/>
              <a:t>“An Architectural Approach to Level Design” mentions the work of behaviourists, and how their work can apply to game design.</a:t>
            </a:r>
          </a:p>
          <a:p>
            <a:pPr marL="0" indent="0">
              <a:buFont typeface="Arial" panose="020B0604020202020204" pitchFamily="34" charset="0"/>
              <a:buNone/>
            </a:pPr>
            <a:r>
              <a:rPr lang="en-GB" sz="2300" dirty="0"/>
              <a:t>The mention of ‘incentivising’ desired behaviours provided an idea for an altered version of my existing level, in which an interactable item (perhaps sweets or another desirable object) is used to guide the player instead.</a:t>
            </a:r>
          </a:p>
          <a:p>
            <a:pPr marL="0" indent="0">
              <a:buFont typeface="Arial" panose="020B0604020202020204" pitchFamily="34" charset="0"/>
              <a:buNone/>
            </a:pPr>
            <a:r>
              <a:rPr lang="en-GB" sz="2300" dirty="0"/>
              <a:t>The conditioning chamber mentioned in the text, A skinner box, could also be used as a possible visual theme in which players could play as ‘lab rats’ being tested on.</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889302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79241-73D1-C9D0-7622-8AF9243C13EE}"/>
              </a:ext>
            </a:extLst>
          </p:cNvPr>
          <p:cNvSpPr>
            <a:spLocks noGrp="1"/>
          </p:cNvSpPr>
          <p:nvPr>
            <p:ph type="title"/>
          </p:nvPr>
        </p:nvSpPr>
        <p:spPr>
          <a:xfrm>
            <a:off x="838200" y="243205"/>
            <a:ext cx="10515600" cy="1325563"/>
          </a:xfrm>
        </p:spPr>
        <p:txBody>
          <a:bodyPr/>
          <a:lstStyle/>
          <a:p>
            <a:r>
              <a:rPr lang="en-GB" dirty="0">
                <a:solidFill>
                  <a:srgbClr val="0070C0"/>
                </a:solidFill>
              </a:rPr>
              <a:t>Next steps</a:t>
            </a:r>
          </a:p>
        </p:txBody>
      </p:sp>
      <p:sp>
        <p:nvSpPr>
          <p:cNvPr id="3" name="Content Placeholder 2">
            <a:extLst>
              <a:ext uri="{FF2B5EF4-FFF2-40B4-BE49-F238E27FC236}">
                <a16:creationId xmlns:a16="http://schemas.microsoft.com/office/drawing/2014/main" id="{757F5F79-BE1E-94A0-56CA-BEB5E1A38F16}"/>
              </a:ext>
            </a:extLst>
          </p:cNvPr>
          <p:cNvSpPr>
            <a:spLocks noGrp="1"/>
          </p:cNvSpPr>
          <p:nvPr>
            <p:ph idx="1"/>
          </p:nvPr>
        </p:nvSpPr>
        <p:spPr>
          <a:xfrm>
            <a:off x="411480" y="1524000"/>
            <a:ext cx="11369040" cy="5090795"/>
          </a:xfrm>
        </p:spPr>
        <p:txBody>
          <a:bodyPr>
            <a:normAutofit/>
          </a:bodyPr>
          <a:lstStyle/>
          <a:p>
            <a:pPr marL="0" indent="0">
              <a:buNone/>
            </a:pPr>
            <a:r>
              <a:rPr lang="en-GB" dirty="0"/>
              <a:t>Next for the practical work, I want to:</a:t>
            </a:r>
          </a:p>
          <a:p>
            <a:pPr marL="0" indent="0">
              <a:buNone/>
            </a:pPr>
            <a:endParaRPr lang="en-GB" dirty="0"/>
          </a:p>
          <a:p>
            <a:pPr>
              <a:buFontTx/>
              <a:buChar char="-"/>
            </a:pPr>
            <a:r>
              <a:rPr lang="en-GB" dirty="0"/>
              <a:t>Explore ‘lab rat’ visual theme</a:t>
            </a:r>
          </a:p>
          <a:p>
            <a:pPr>
              <a:buFontTx/>
              <a:buChar char="-"/>
            </a:pPr>
            <a:r>
              <a:rPr lang="en-GB" dirty="0"/>
              <a:t>Create an enhanced level using research</a:t>
            </a:r>
          </a:p>
          <a:p>
            <a:pPr>
              <a:buFontTx/>
              <a:buChar char="-"/>
            </a:pPr>
            <a:r>
              <a:rPr lang="en-GB" dirty="0"/>
              <a:t>Test the original level, and the new level once completed</a:t>
            </a:r>
          </a:p>
          <a:p>
            <a:pPr>
              <a:buFontTx/>
              <a:buChar char="-"/>
            </a:pPr>
            <a:r>
              <a:rPr lang="en-GB" dirty="0"/>
              <a:t>Use the information gathered from these tests and research to create an improved level</a:t>
            </a:r>
          </a:p>
          <a:p>
            <a:pPr marL="0" indent="0">
              <a:buNone/>
            </a:pPr>
            <a:r>
              <a:rPr lang="en-GB" dirty="0"/>
              <a:t>- Start to work on visual theming of the level</a:t>
            </a:r>
          </a:p>
          <a:p>
            <a:pPr marL="0" indent="0">
              <a:buNone/>
            </a:pPr>
            <a:endParaRPr lang="en-GB" dirty="0"/>
          </a:p>
        </p:txBody>
      </p:sp>
    </p:spTree>
    <p:extLst>
      <p:ext uri="{BB962C8B-B14F-4D97-AF65-F5344CB8AC3E}">
        <p14:creationId xmlns:p14="http://schemas.microsoft.com/office/powerpoint/2010/main" val="442767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2ACA4-ECE0-1826-C5FE-278DE7EE69D6}"/>
              </a:ext>
            </a:extLst>
          </p:cNvPr>
          <p:cNvSpPr>
            <a:spLocks noGrp="1"/>
          </p:cNvSpPr>
          <p:nvPr>
            <p:ph type="title"/>
          </p:nvPr>
        </p:nvSpPr>
        <p:spPr/>
        <p:txBody>
          <a:bodyPr/>
          <a:lstStyle/>
          <a:p>
            <a:r>
              <a:rPr lang="en-GB" dirty="0">
                <a:solidFill>
                  <a:srgbClr val="0070C0"/>
                </a:solidFill>
              </a:rPr>
              <a:t>Current issues</a:t>
            </a:r>
          </a:p>
        </p:txBody>
      </p:sp>
      <p:sp>
        <p:nvSpPr>
          <p:cNvPr id="3" name="Content Placeholder 2">
            <a:extLst>
              <a:ext uri="{FF2B5EF4-FFF2-40B4-BE49-F238E27FC236}">
                <a16:creationId xmlns:a16="http://schemas.microsoft.com/office/drawing/2014/main" id="{ABF9AAAC-7B12-104B-1A7F-5353F97C9E0C}"/>
              </a:ext>
            </a:extLst>
          </p:cNvPr>
          <p:cNvSpPr>
            <a:spLocks noGrp="1"/>
          </p:cNvSpPr>
          <p:nvPr>
            <p:ph idx="1"/>
          </p:nvPr>
        </p:nvSpPr>
        <p:spPr/>
        <p:txBody>
          <a:bodyPr/>
          <a:lstStyle/>
          <a:p>
            <a:pPr marL="0" indent="0">
              <a:buNone/>
            </a:pPr>
            <a:r>
              <a:rPr lang="en-GB" dirty="0"/>
              <a:t>As most of the focus so far has been on the practical side, there has been less focus on the writing segments which has led to that half of the work being left behind.</a:t>
            </a:r>
          </a:p>
          <a:p>
            <a:pPr marL="0" indent="0">
              <a:buNone/>
            </a:pPr>
            <a:endParaRPr lang="en-GB" dirty="0"/>
          </a:p>
          <a:p>
            <a:pPr marL="0" indent="0">
              <a:buNone/>
            </a:pPr>
            <a:r>
              <a:rPr lang="en-GB" dirty="0"/>
              <a:t>To solve this, I plan to make it a priority over a one-to-two-week period in order to catch 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49659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6459C-0740-45CC-6E8D-CCEE21429930}"/>
              </a:ext>
            </a:extLst>
          </p:cNvPr>
          <p:cNvSpPr>
            <a:spLocks noGrp="1"/>
          </p:cNvSpPr>
          <p:nvPr>
            <p:ph type="title"/>
          </p:nvPr>
        </p:nvSpPr>
        <p:spPr/>
        <p:txBody>
          <a:bodyPr/>
          <a:lstStyle/>
          <a:p>
            <a:r>
              <a:rPr lang="en-GB">
                <a:solidFill>
                  <a:srgbClr val="0070C0"/>
                </a:solidFill>
              </a:rPr>
              <a:t>References</a:t>
            </a:r>
          </a:p>
        </p:txBody>
      </p:sp>
      <p:sp>
        <p:nvSpPr>
          <p:cNvPr id="3" name="Content Placeholder 2">
            <a:extLst>
              <a:ext uri="{FF2B5EF4-FFF2-40B4-BE49-F238E27FC236}">
                <a16:creationId xmlns:a16="http://schemas.microsoft.com/office/drawing/2014/main" id="{FAF7D2EC-5198-8780-DFA6-CD07FED3161A}"/>
              </a:ext>
            </a:extLst>
          </p:cNvPr>
          <p:cNvSpPr>
            <a:spLocks noGrp="1"/>
          </p:cNvSpPr>
          <p:nvPr>
            <p:ph idx="1"/>
          </p:nvPr>
        </p:nvSpPr>
        <p:spPr/>
        <p:txBody>
          <a:bodyPr/>
          <a:lstStyle/>
          <a:p>
            <a:r>
              <a:rPr lang="en-GB" dirty="0"/>
              <a:t>[1] Peak. Aggro Crab, Landfall, 2025</a:t>
            </a:r>
          </a:p>
          <a:p>
            <a:r>
              <a:rPr lang="en-GB" dirty="0"/>
              <a:t>[2] Sky: Children of the Light. </a:t>
            </a:r>
            <a:r>
              <a:rPr lang="en-GB" dirty="0" err="1"/>
              <a:t>Thatgamecompany</a:t>
            </a:r>
            <a:r>
              <a:rPr lang="en-GB" dirty="0"/>
              <a:t>, </a:t>
            </a:r>
            <a:r>
              <a:rPr lang="en-GB" dirty="0" err="1"/>
              <a:t>Thatgamecompany</a:t>
            </a:r>
            <a:r>
              <a:rPr lang="en-GB"/>
              <a:t>, 2019</a:t>
            </a:r>
            <a:endParaRPr lang="en-GB" dirty="0"/>
          </a:p>
          <a:p>
            <a:r>
              <a:rPr lang="en-GB" dirty="0"/>
              <a:t>[3] The Legend of Zelda: Skyward Sword. Nintendo, Nintendo EAD, 2011</a:t>
            </a:r>
          </a:p>
          <a:p>
            <a:r>
              <a:rPr lang="en-GB" dirty="0"/>
              <a:t>[4] </a:t>
            </a:r>
            <a:r>
              <a:rPr lang="en-GB" i="1" dirty="0"/>
              <a:t>The Legend of Zelda: Breath of the Wild. </a:t>
            </a:r>
            <a:r>
              <a:rPr lang="en-GB" dirty="0"/>
              <a:t>Nintendo, Nintendo EPD, 2017</a:t>
            </a:r>
          </a:p>
          <a:p>
            <a:r>
              <a:rPr lang="en-GB" dirty="0"/>
              <a:t>[5] C. W. Totten, </a:t>
            </a:r>
            <a:r>
              <a:rPr lang="en-GB" i="1" dirty="0"/>
              <a:t>An architectural approach to level design</a:t>
            </a:r>
            <a:r>
              <a:rPr lang="en-GB" dirty="0"/>
              <a:t>. CRC Press, 2019.</a:t>
            </a:r>
          </a:p>
          <a:p>
            <a:pPr marL="0" indent="0">
              <a:buNone/>
            </a:pPr>
            <a:endParaRPr lang="en-GB" dirty="0"/>
          </a:p>
        </p:txBody>
      </p:sp>
    </p:spTree>
    <p:extLst>
      <p:ext uri="{BB962C8B-B14F-4D97-AF65-F5344CB8AC3E}">
        <p14:creationId xmlns:p14="http://schemas.microsoft.com/office/powerpoint/2010/main" val="36938051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d484abdf07162f3a2000589f88dcaec3">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7b24776e8dc63c04b3a82738fd0cbf0c"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SharingHintHash" ma:index="2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E6ECE3CC-EB1F-4C66-BD94-A85F08B37D3C}">
  <ds:schemaRefs>
    <ds:schemaRef ds:uri="47a3e2db-67be-4841-b3a5-2f2fb1d7c7b3"/>
    <ds:schemaRef ds:uri="60ab93c2-c2e2-4a82-ab36-09e8ba3f753e"/>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97BE4A-377C-4A93-BB19-8851EC790C90}">
  <ds:schemaRefs>
    <ds:schemaRef ds:uri="http://schemas.microsoft.com/sharepoint/v3/contenttype/forms"/>
  </ds:schemaRefs>
</ds:datastoreItem>
</file>

<file path=customXml/itemProps3.xml><?xml version="1.0" encoding="utf-8"?>
<ds:datastoreItem xmlns:ds="http://schemas.openxmlformats.org/officeDocument/2006/customXml" ds:itemID="{00088583-CC9A-4972-B186-6CF8CD9B0FD9}">
  <ds:schemaRefs>
    <ds:schemaRef ds:uri="http://purl.org/dc/elements/1.1/"/>
    <ds:schemaRef ds:uri="http://purl.org/dc/terms/"/>
    <ds:schemaRef ds:uri="http://schemas.microsoft.com/office/2006/documentManagement/types"/>
    <ds:schemaRef ds:uri="http://schemas.microsoft.com/office/2006/metadata/properties"/>
    <ds:schemaRef ds:uri="http://purl.org/dc/dcmitype/"/>
    <ds:schemaRef ds:uri="http://www.w3.org/XML/1998/namespace"/>
    <ds:schemaRef ds:uri="http://schemas.microsoft.com/office/infopath/2007/PartnerControls"/>
    <ds:schemaRef ds:uri="47a3e2db-67be-4841-b3a5-2f2fb1d7c7b3"/>
    <ds:schemaRef ds:uri="http://schemas.openxmlformats.org/package/2006/metadata/core-properties"/>
    <ds:schemaRef ds:uri="60ab93c2-c2e2-4a82-ab36-09e8ba3f753e"/>
  </ds:schemaRefs>
</ds:datastoreItem>
</file>

<file path=docProps/app.xml><?xml version="1.0" encoding="utf-8"?>
<Properties xmlns="http://schemas.openxmlformats.org/officeDocument/2006/extended-properties" xmlns:vt="http://schemas.openxmlformats.org/officeDocument/2006/docPropsVTypes">
  <TotalTime>884</TotalTime>
  <Words>584</Words>
  <Application>Microsoft Office PowerPoint</Application>
  <PresentationFormat>Widescreen</PresentationFormat>
  <Paragraphs>49</Paragraphs>
  <Slides>11</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How can elements of an environment be used to provide information and affect the actions of the player?</vt:lpstr>
      <vt:lpstr>How can elements of an environment be used to provide information and affect the actions of the player?</vt:lpstr>
      <vt:lpstr>PowerPoint Presentation</vt:lpstr>
      <vt:lpstr>What I hope to make</vt:lpstr>
      <vt:lpstr>What I’ve done so far</vt:lpstr>
      <vt:lpstr>What I’ve done so far</vt:lpstr>
      <vt:lpstr>What I’ve done so far</vt:lpstr>
      <vt:lpstr>What I’ve done so far</vt:lpstr>
      <vt:lpstr>Next steps</vt:lpstr>
      <vt:lpstr>Current issues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elements of an environment be used to provide information and affect the actions of the player?</dc:title>
  <dc:creator>Rebecca Jones (2305750)</dc:creator>
  <cp:lastModifiedBy>Rebecca Jones (2305750)</cp:lastModifiedBy>
  <cp:revision>2</cp:revision>
  <dcterms:created xsi:type="dcterms:W3CDTF">2026-01-13T16:16:53Z</dcterms:created>
  <dcterms:modified xsi:type="dcterms:W3CDTF">2026-01-16T14:53:12Z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