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D2EF82C-61E5-449D-92EC-87348032538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B85B86-ED64-45EE-8815-B3EDA309959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5F4DFF-4738-4091-B1D7-14F29BAE2AE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E3F97-923B-48A8-8CD1-79EFC7372AA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1310AF-C6CE-4238-A3BF-7E47D58B5E3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3829B6-DD2A-49C2-A539-96A044D3E40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CDC0139-78E7-4460-9EDA-F15896E2417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3C0B7-F7FB-46D9-AD9F-55EB0B017C3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754E10D2-DF27-4E14-BAE6-A37ED56BDE8E}"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7B70B9-7385-4668-B47E-87DDF215D9C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F2655-B7C8-41F7-A0DE-B524AA811F0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FF1BF50-D9B5-414B-9948-27B43013C55E}"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algn="ctr"/>
            <a:r>
              <a:rPr lang="en-GB" dirty="0"/>
              <a:t>Purchasing Performance Evaluation</a:t>
            </a:r>
          </a:p>
        </p:txBody>
      </p:sp>
      <p:sp>
        <p:nvSpPr>
          <p:cNvPr id="2051" name="Rectangle 3"/>
          <p:cNvSpPr>
            <a:spLocks noGrp="1" noChangeArrowheads="1"/>
          </p:cNvSpPr>
          <p:nvPr>
            <p:ph type="subTitle" idx="1"/>
          </p:nvPr>
        </p:nvSpPr>
        <p:spPr/>
        <p:txBody>
          <a:bodyPr>
            <a:normAutofit/>
          </a:bodyPr>
          <a:lstStyle/>
          <a:p>
            <a:pPr algn="ctr"/>
            <a:r>
              <a:rPr lang="en-GB" sz="3200" dirty="0"/>
              <a:t>By</a:t>
            </a:r>
          </a:p>
          <a:p>
            <a:pPr algn="ctr"/>
            <a:endParaRPr lang="en-GB" sz="3200" dirty="0"/>
          </a:p>
          <a:p>
            <a:pPr algn="ctr"/>
            <a:r>
              <a:rPr lang="en-GB" sz="3200" dirty="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260648"/>
            <a:ext cx="8229600" cy="936104"/>
          </a:xfrm>
        </p:spPr>
        <p:txBody>
          <a:bodyPr/>
          <a:lstStyle/>
          <a:p>
            <a:pPr algn="ctr"/>
            <a:r>
              <a:rPr lang="en-GB" dirty="0"/>
              <a:t>Management Views</a:t>
            </a:r>
          </a:p>
        </p:txBody>
      </p:sp>
      <p:sp>
        <p:nvSpPr>
          <p:cNvPr id="3075" name="Rectangle 3"/>
          <p:cNvSpPr>
            <a:spLocks noGrp="1" noChangeArrowheads="1"/>
          </p:cNvSpPr>
          <p:nvPr>
            <p:ph idx="1"/>
          </p:nvPr>
        </p:nvSpPr>
        <p:spPr>
          <a:xfrm>
            <a:off x="457200" y="1600200"/>
            <a:ext cx="8229600" cy="5068888"/>
          </a:xfrm>
        </p:spPr>
        <p:txBody>
          <a:bodyPr/>
          <a:lstStyle/>
          <a:p>
            <a:pPr>
              <a:lnSpc>
                <a:spcPct val="90000"/>
              </a:lnSpc>
            </a:pPr>
            <a:r>
              <a:rPr lang="en-GB"/>
              <a:t>One of the most important factors that influences the way in which purchasing results are measured, is how management looks upon the role and the importance of the purchasing function.</a:t>
            </a:r>
          </a:p>
          <a:p>
            <a:pPr>
              <a:lnSpc>
                <a:spcPct val="90000"/>
              </a:lnSpc>
            </a:pPr>
            <a:r>
              <a:rPr lang="en-GB"/>
              <a:t>Four different management views are:</a:t>
            </a:r>
          </a:p>
          <a:p>
            <a:pPr>
              <a:lnSpc>
                <a:spcPct val="90000"/>
              </a:lnSpc>
              <a:buFontTx/>
              <a:buNone/>
            </a:pPr>
            <a:r>
              <a:rPr lang="en-GB"/>
              <a:t>	- Operational activity</a:t>
            </a:r>
          </a:p>
          <a:p>
            <a:pPr>
              <a:lnSpc>
                <a:spcPct val="90000"/>
              </a:lnSpc>
              <a:buFontTx/>
              <a:buNone/>
            </a:pPr>
            <a:r>
              <a:rPr lang="en-GB"/>
              <a:t>	- Commercial activity</a:t>
            </a:r>
          </a:p>
          <a:p>
            <a:pPr>
              <a:lnSpc>
                <a:spcPct val="90000"/>
              </a:lnSpc>
              <a:buFontTx/>
              <a:buNone/>
            </a:pPr>
            <a:r>
              <a:rPr lang="en-GB"/>
              <a:t>	- Part of integrated logistics</a:t>
            </a:r>
          </a:p>
          <a:p>
            <a:pPr>
              <a:lnSpc>
                <a:spcPct val="90000"/>
              </a:lnSpc>
              <a:buFontTx/>
              <a:buNone/>
            </a:pPr>
            <a:r>
              <a:rPr lang="en-GB"/>
              <a:t>	- Strategic business area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lgn="ctr"/>
            <a:r>
              <a:rPr lang="en-GB" dirty="0"/>
              <a:t>Purchasing Performance</a:t>
            </a:r>
          </a:p>
        </p:txBody>
      </p:sp>
      <p:sp>
        <p:nvSpPr>
          <p:cNvPr id="4099" name="Rectangle 3"/>
          <p:cNvSpPr>
            <a:spLocks noGrp="1" noChangeArrowheads="1"/>
          </p:cNvSpPr>
          <p:nvPr>
            <p:ph idx="1"/>
          </p:nvPr>
        </p:nvSpPr>
        <p:spPr/>
        <p:txBody>
          <a:bodyPr/>
          <a:lstStyle/>
          <a:p>
            <a:pPr>
              <a:buFontTx/>
              <a:buNone/>
            </a:pPr>
            <a:r>
              <a:rPr lang="en-GB" b="1"/>
              <a:t>Definition</a:t>
            </a:r>
          </a:p>
          <a:p>
            <a:pPr>
              <a:buFontTx/>
              <a:buNone/>
            </a:pPr>
            <a:endParaRPr lang="en-GB" b="1"/>
          </a:p>
          <a:p>
            <a:pPr>
              <a:buFontTx/>
              <a:buNone/>
            </a:pPr>
            <a:r>
              <a:rPr lang="en-GB" b="1"/>
              <a:t>	</a:t>
            </a:r>
            <a:r>
              <a:rPr lang="en-GB"/>
              <a:t>‘</a:t>
            </a:r>
            <a:r>
              <a:rPr lang="en-GB" i="1"/>
              <a:t>The quantitative or qualitative assessment of the degree to which the purchasing function and those employed there in achieve the general or specific objectives assigned to them</a:t>
            </a:r>
            <a:endParaRPr lang="en-GB" b="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lgn="ctr"/>
            <a:r>
              <a:rPr lang="en-GB" dirty="0"/>
              <a:t>Why Measure Performance?</a:t>
            </a:r>
          </a:p>
        </p:txBody>
      </p:sp>
      <p:sp>
        <p:nvSpPr>
          <p:cNvPr id="5123" name="Rectangle 3"/>
          <p:cNvSpPr>
            <a:spLocks noGrp="1" noChangeArrowheads="1"/>
          </p:cNvSpPr>
          <p:nvPr>
            <p:ph idx="1"/>
          </p:nvPr>
        </p:nvSpPr>
        <p:spPr/>
        <p:txBody>
          <a:bodyPr/>
          <a:lstStyle/>
          <a:p>
            <a:pPr>
              <a:buFontTx/>
              <a:buNone/>
            </a:pPr>
            <a:r>
              <a:rPr lang="en-GB" b="1"/>
              <a:t>Benefits</a:t>
            </a:r>
          </a:p>
          <a:p>
            <a:pPr>
              <a:buFontTx/>
              <a:buNone/>
            </a:pPr>
            <a:endParaRPr lang="en-GB" b="1"/>
          </a:p>
          <a:p>
            <a:r>
              <a:rPr lang="en-GB"/>
              <a:t>Better decision making</a:t>
            </a:r>
          </a:p>
          <a:p>
            <a:r>
              <a:rPr lang="en-GB"/>
              <a:t>Better communication</a:t>
            </a:r>
          </a:p>
          <a:p>
            <a:r>
              <a:rPr lang="en-GB"/>
              <a:t>Visibility</a:t>
            </a:r>
          </a:p>
          <a:p>
            <a:r>
              <a:rPr lang="en-GB"/>
              <a:t>Improved motivation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en-GB" dirty="0"/>
              <a:t>Purchasing Performance</a:t>
            </a:r>
          </a:p>
        </p:txBody>
      </p:sp>
      <p:sp>
        <p:nvSpPr>
          <p:cNvPr id="6147" name="Rectangle 3"/>
          <p:cNvSpPr>
            <a:spLocks noGrp="1" noChangeArrowheads="1"/>
          </p:cNvSpPr>
          <p:nvPr>
            <p:ph idx="1"/>
          </p:nvPr>
        </p:nvSpPr>
        <p:spPr/>
        <p:txBody>
          <a:bodyPr/>
          <a:lstStyle/>
          <a:p>
            <a:pPr>
              <a:buFontTx/>
              <a:buNone/>
            </a:pPr>
            <a:r>
              <a:rPr lang="en-GB" b="1"/>
              <a:t>Two elements</a:t>
            </a:r>
          </a:p>
          <a:p>
            <a:r>
              <a:rPr lang="en-GB" u="sng"/>
              <a:t>Purchasing effectiveness</a:t>
            </a:r>
            <a:r>
              <a:rPr lang="en-GB"/>
              <a:t>: - is the ability of the function or organisation to accomplish given goals</a:t>
            </a:r>
            <a:endParaRPr lang="en-GB" u="sng"/>
          </a:p>
          <a:p>
            <a:r>
              <a:rPr lang="en-GB" u="sng"/>
              <a:t>Purchasing efficiency</a:t>
            </a:r>
            <a:r>
              <a:rPr lang="en-GB"/>
              <a:t>: - is the ability of function or organisation to maximise productivity with the least amount of effort, time, money or other resources</a:t>
            </a:r>
            <a:endParaRPr lang="en-GB" u="sng"/>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ctr"/>
            <a:r>
              <a:rPr lang="en-GB" dirty="0"/>
              <a:t>Approaches to Assessment</a:t>
            </a:r>
          </a:p>
        </p:txBody>
      </p:sp>
      <p:sp>
        <p:nvSpPr>
          <p:cNvPr id="7171" name="Rectangle 3"/>
          <p:cNvSpPr>
            <a:spLocks noGrp="1" noChangeArrowheads="1"/>
          </p:cNvSpPr>
          <p:nvPr>
            <p:ph idx="1"/>
          </p:nvPr>
        </p:nvSpPr>
        <p:spPr/>
        <p:txBody>
          <a:bodyPr/>
          <a:lstStyle/>
          <a:p>
            <a:r>
              <a:rPr lang="en-GB"/>
              <a:t>Van Weele (1984) states that the measures used to evaluate purchasing differ significantly according to whether the status of purchasing within an organisation is that of clerical or commercial activity or a strategic business function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a:r>
              <a:rPr lang="en-GB" dirty="0"/>
              <a:t>Quantitative Assessment</a:t>
            </a:r>
          </a:p>
        </p:txBody>
      </p:sp>
      <p:sp>
        <p:nvSpPr>
          <p:cNvPr id="8195" name="Rectangle 3"/>
          <p:cNvSpPr>
            <a:spLocks noGrp="1" noChangeArrowheads="1"/>
          </p:cNvSpPr>
          <p:nvPr>
            <p:ph idx="1"/>
          </p:nvPr>
        </p:nvSpPr>
        <p:spPr/>
        <p:txBody>
          <a:bodyPr/>
          <a:lstStyle/>
          <a:p>
            <a:pPr>
              <a:buFontTx/>
              <a:buNone/>
            </a:pPr>
            <a:r>
              <a:rPr lang="en-GB" b="1"/>
              <a:t>Using measures such as:</a:t>
            </a:r>
          </a:p>
          <a:p>
            <a:r>
              <a:rPr lang="en-GB"/>
              <a:t>Number of orders placed</a:t>
            </a:r>
          </a:p>
          <a:p>
            <a:r>
              <a:rPr lang="en-GB"/>
              <a:t>Reduction in lead time</a:t>
            </a:r>
          </a:p>
          <a:p>
            <a:r>
              <a:rPr lang="en-GB"/>
              <a:t>Cost savings</a:t>
            </a:r>
          </a:p>
          <a:p>
            <a:r>
              <a:rPr lang="en-GB"/>
              <a:t>Reduction in administration costs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ctr"/>
            <a:r>
              <a:rPr lang="en-GB" dirty="0"/>
              <a:t>Qualitative Assessment</a:t>
            </a:r>
          </a:p>
        </p:txBody>
      </p:sp>
      <p:sp>
        <p:nvSpPr>
          <p:cNvPr id="9219" name="Rectangle 3"/>
          <p:cNvSpPr>
            <a:spLocks noGrp="1" noChangeArrowheads="1"/>
          </p:cNvSpPr>
          <p:nvPr>
            <p:ph idx="1"/>
          </p:nvPr>
        </p:nvSpPr>
        <p:spPr/>
        <p:txBody>
          <a:bodyPr/>
          <a:lstStyle/>
          <a:p>
            <a:r>
              <a:rPr lang="en-GB"/>
              <a:t>Contribution to supplier development</a:t>
            </a:r>
          </a:p>
          <a:p>
            <a:r>
              <a:rPr lang="en-GB"/>
              <a:t>Internal customer satisfaction</a:t>
            </a:r>
          </a:p>
          <a:p>
            <a:r>
              <a:rPr lang="en-GB"/>
              <a:t>Degree of partnership development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algn="ctr"/>
            <a:r>
              <a:rPr lang="en-GB" dirty="0"/>
              <a:t>Traditional Measures</a:t>
            </a:r>
          </a:p>
        </p:txBody>
      </p:sp>
      <p:sp>
        <p:nvSpPr>
          <p:cNvPr id="10243" name="Rectangle 3"/>
          <p:cNvSpPr>
            <a:spLocks noGrp="1" noChangeArrowheads="1"/>
          </p:cNvSpPr>
          <p:nvPr>
            <p:ph idx="1"/>
          </p:nvPr>
        </p:nvSpPr>
        <p:spPr/>
        <p:txBody>
          <a:bodyPr/>
          <a:lstStyle/>
          <a:p>
            <a:r>
              <a:rPr lang="en-GB"/>
              <a:t>Savings on cost of purchased supplies</a:t>
            </a:r>
          </a:p>
          <a:p>
            <a:r>
              <a:rPr lang="en-GB"/>
              <a:t>Inventory levels</a:t>
            </a:r>
          </a:p>
          <a:p>
            <a:r>
              <a:rPr lang="en-GB"/>
              <a:t>Level of defects, rework or returns to suppliers</a:t>
            </a:r>
          </a:p>
          <a:p>
            <a:r>
              <a:rPr lang="en-GB"/>
              <a:t>Number of on-time deliveries</a:t>
            </a:r>
          </a:p>
          <a:p>
            <a:r>
              <a:rPr lang="en-GB"/>
              <a:t>Costs of placing purchase orders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ctr"/>
            <a:r>
              <a:rPr lang="en-GB" dirty="0"/>
              <a:t>Strategic Measures</a:t>
            </a:r>
          </a:p>
        </p:txBody>
      </p:sp>
      <p:sp>
        <p:nvSpPr>
          <p:cNvPr id="11267" name="Rectangle 3"/>
          <p:cNvSpPr>
            <a:spLocks noGrp="1" noChangeArrowheads="1"/>
          </p:cNvSpPr>
          <p:nvPr>
            <p:ph idx="1"/>
          </p:nvPr>
        </p:nvSpPr>
        <p:spPr/>
        <p:txBody>
          <a:bodyPr/>
          <a:lstStyle/>
          <a:p>
            <a:r>
              <a:rPr lang="en-GB"/>
              <a:t>Financial performance</a:t>
            </a:r>
          </a:p>
          <a:p>
            <a:r>
              <a:rPr lang="en-GB"/>
              <a:t>Supplier base reduction/supplier development</a:t>
            </a:r>
          </a:p>
          <a:p>
            <a:r>
              <a:rPr lang="en-GB"/>
              <a:t>Introduction of e-procurement or use on e-auctions</a:t>
            </a:r>
          </a:p>
          <a:p>
            <a:pPr>
              <a:buFontTx/>
              <a:buNone/>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pPr algn="ctr"/>
            <a:r>
              <a:rPr lang="en-GB" sz="4000" dirty="0"/>
              <a:t>Approaches to Performance Measurement</a:t>
            </a:r>
          </a:p>
        </p:txBody>
      </p:sp>
      <p:sp>
        <p:nvSpPr>
          <p:cNvPr id="12291" name="Rectangle 3"/>
          <p:cNvSpPr>
            <a:spLocks noGrp="1" noChangeArrowheads="1"/>
          </p:cNvSpPr>
          <p:nvPr>
            <p:ph idx="1"/>
          </p:nvPr>
        </p:nvSpPr>
        <p:spPr/>
        <p:txBody>
          <a:bodyPr/>
          <a:lstStyle/>
          <a:p>
            <a:pPr>
              <a:buFontTx/>
              <a:buNone/>
            </a:pPr>
            <a:r>
              <a:rPr lang="en-GB"/>
              <a:t>	Van Weele (2002) suggests measurement and evaluation can be based on four dimensions</a:t>
            </a:r>
          </a:p>
          <a:p>
            <a:r>
              <a:rPr lang="en-GB"/>
              <a:t>Price/cost</a:t>
            </a:r>
          </a:p>
          <a:p>
            <a:r>
              <a:rPr lang="en-GB"/>
              <a:t>Product/quality</a:t>
            </a:r>
          </a:p>
          <a:p>
            <a:r>
              <a:rPr lang="en-GB"/>
              <a:t>Logistics</a:t>
            </a:r>
          </a:p>
          <a:p>
            <a:r>
              <a:rPr lang="en-GB"/>
              <a:t>organisational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a:r>
              <a:rPr lang="en-GB" dirty="0"/>
              <a:t>Alternative Approaches</a:t>
            </a:r>
          </a:p>
        </p:txBody>
      </p:sp>
      <p:sp>
        <p:nvSpPr>
          <p:cNvPr id="13315" name="Rectangle 3"/>
          <p:cNvSpPr>
            <a:spLocks noGrp="1" noChangeArrowheads="1"/>
          </p:cNvSpPr>
          <p:nvPr>
            <p:ph idx="1"/>
          </p:nvPr>
        </p:nvSpPr>
        <p:spPr/>
        <p:txBody>
          <a:bodyPr/>
          <a:lstStyle/>
          <a:p>
            <a:r>
              <a:rPr lang="en-GB"/>
              <a:t>Accounting approaches</a:t>
            </a:r>
          </a:p>
          <a:p>
            <a:r>
              <a:rPr lang="en-GB"/>
              <a:t>Comparative approaches</a:t>
            </a:r>
          </a:p>
          <a:p>
            <a:r>
              <a:rPr lang="en-GB"/>
              <a:t>The purchasing management audit approach</a:t>
            </a:r>
          </a:p>
          <a:p>
            <a:r>
              <a:rPr lang="en-GB"/>
              <a:t>Management by objectives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GB" dirty="0"/>
              <a:t>Accounting Approaches</a:t>
            </a:r>
          </a:p>
        </p:txBody>
      </p:sp>
      <p:sp>
        <p:nvSpPr>
          <p:cNvPr id="14339" name="Rectangle 3"/>
          <p:cNvSpPr>
            <a:spLocks noGrp="1" noChangeArrowheads="1"/>
          </p:cNvSpPr>
          <p:nvPr>
            <p:ph idx="1"/>
          </p:nvPr>
        </p:nvSpPr>
        <p:spPr/>
        <p:txBody>
          <a:bodyPr/>
          <a:lstStyle/>
          <a:p>
            <a:r>
              <a:rPr lang="en-GB"/>
              <a:t>Activity based costing</a:t>
            </a:r>
          </a:p>
          <a:p>
            <a:pPr>
              <a:buFontTx/>
              <a:buNone/>
            </a:pPr>
            <a:endParaRPr lang="en-GB"/>
          </a:p>
          <a:p>
            <a:r>
              <a:rPr lang="en-GB"/>
              <a:t>Standard costing</a:t>
            </a:r>
          </a:p>
          <a:p>
            <a:pPr>
              <a:buFontTx/>
              <a:buNone/>
            </a:pPr>
            <a:endParaRPr lang="en-GB"/>
          </a:p>
          <a:p>
            <a:r>
              <a:rPr lang="en-GB"/>
              <a:t>Budgetary control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ctr"/>
            <a:r>
              <a:rPr lang="en-GB" dirty="0"/>
              <a:t>Logistics Dimension</a:t>
            </a:r>
          </a:p>
        </p:txBody>
      </p:sp>
      <p:sp>
        <p:nvSpPr>
          <p:cNvPr id="19459" name="Rectangle 3"/>
          <p:cNvSpPr>
            <a:spLocks noGrp="1" noChangeArrowheads="1"/>
          </p:cNvSpPr>
          <p:nvPr>
            <p:ph idx="1"/>
          </p:nvPr>
        </p:nvSpPr>
        <p:spPr/>
        <p:txBody>
          <a:bodyPr/>
          <a:lstStyle/>
          <a:p>
            <a:r>
              <a:rPr lang="en-GB"/>
              <a:t>A key performance area is purchasing’s contribution to efficient incoming flow of purchased materials and services</a:t>
            </a:r>
          </a:p>
          <a:p>
            <a:r>
              <a:rPr lang="en-GB"/>
              <a:t>Control of timely and accurate handling of materials requisitions </a:t>
            </a:r>
          </a:p>
          <a:p>
            <a:r>
              <a:rPr lang="en-GB"/>
              <a:t>Control of timely delivery by suppliers</a:t>
            </a:r>
          </a:p>
          <a:p>
            <a:r>
              <a:rPr lang="en-GB"/>
              <a:t>Control of quantities delivered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ctr"/>
            <a:r>
              <a:rPr lang="en-GB" dirty="0"/>
              <a:t>Comparative Approaches</a:t>
            </a:r>
          </a:p>
        </p:txBody>
      </p:sp>
      <p:sp>
        <p:nvSpPr>
          <p:cNvPr id="20483" name="Rectangle 3"/>
          <p:cNvSpPr>
            <a:spLocks noGrp="1" noChangeArrowheads="1"/>
          </p:cNvSpPr>
          <p:nvPr>
            <p:ph idx="1"/>
          </p:nvPr>
        </p:nvSpPr>
        <p:spPr/>
        <p:txBody>
          <a:bodyPr/>
          <a:lstStyle/>
          <a:p>
            <a:pPr marL="609600" indent="-609600">
              <a:buFontTx/>
              <a:buNone/>
            </a:pPr>
            <a:r>
              <a:rPr lang="en-GB"/>
              <a:t>	Two techniques can be used to measure purchasing performance</a:t>
            </a:r>
          </a:p>
          <a:p>
            <a:pPr marL="609600" indent="-609600">
              <a:buFontTx/>
              <a:buNone/>
            </a:pPr>
            <a:endParaRPr lang="en-GB"/>
          </a:p>
          <a:p>
            <a:pPr marL="609600" indent="-609600">
              <a:buFontTx/>
              <a:buAutoNum type="arabicPeriod"/>
            </a:pPr>
            <a:r>
              <a:rPr lang="en-GB"/>
              <a:t>Benchmarking</a:t>
            </a:r>
          </a:p>
          <a:p>
            <a:pPr marL="609600" indent="-609600">
              <a:buFontTx/>
              <a:buAutoNum type="arabicPeriod"/>
            </a:pPr>
            <a:r>
              <a:rPr lang="en-GB"/>
              <a:t>Ratios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lgn="ctr"/>
            <a:r>
              <a:rPr lang="en-GB" dirty="0"/>
              <a:t>Benchmarking</a:t>
            </a:r>
          </a:p>
        </p:txBody>
      </p:sp>
      <p:sp>
        <p:nvSpPr>
          <p:cNvPr id="21507" name="Rectangle 3"/>
          <p:cNvSpPr>
            <a:spLocks noGrp="1" noChangeArrowheads="1"/>
          </p:cNvSpPr>
          <p:nvPr>
            <p:ph idx="1"/>
          </p:nvPr>
        </p:nvSpPr>
        <p:spPr/>
        <p:txBody>
          <a:bodyPr/>
          <a:lstStyle/>
          <a:p>
            <a:r>
              <a:rPr lang="en-GB"/>
              <a:t>Is defined as a point of reference from which measurement may be made</a:t>
            </a:r>
          </a:p>
          <a:p>
            <a:r>
              <a:rPr lang="en-GB"/>
              <a:t>Something that serves as a standard by which others may be measured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lgn="ctr"/>
            <a:r>
              <a:rPr lang="en-GB" dirty="0"/>
              <a:t>Benchmarking</a:t>
            </a:r>
          </a:p>
        </p:txBody>
      </p:sp>
      <p:sp>
        <p:nvSpPr>
          <p:cNvPr id="22531" name="Rectangle 3"/>
          <p:cNvSpPr>
            <a:spLocks noGrp="1" noChangeArrowheads="1"/>
          </p:cNvSpPr>
          <p:nvPr>
            <p:ph idx="1"/>
          </p:nvPr>
        </p:nvSpPr>
        <p:spPr/>
        <p:txBody>
          <a:bodyPr/>
          <a:lstStyle/>
          <a:p>
            <a:pPr>
              <a:buFontTx/>
              <a:buNone/>
            </a:pPr>
            <a:r>
              <a:rPr lang="en-GB"/>
              <a:t>Kearney defines company benchmarking as:</a:t>
            </a:r>
          </a:p>
          <a:p>
            <a:pPr>
              <a:buFontTx/>
              <a:buNone/>
            </a:pPr>
            <a:endParaRPr lang="en-GB"/>
          </a:p>
          <a:p>
            <a:pPr>
              <a:buFontTx/>
              <a:buNone/>
            </a:pPr>
            <a:r>
              <a:rPr lang="en-GB" i="1"/>
              <a:t>	‘An objective and comparative evaluation of processes using indicators established through direct research among a representative group of similar or competing organisations, which can lead to the implementation of best practice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60648"/>
            <a:ext cx="8229600" cy="1080120"/>
          </a:xfrm>
        </p:spPr>
        <p:txBody>
          <a:bodyPr/>
          <a:lstStyle/>
          <a:p>
            <a:pPr algn="ctr"/>
            <a:r>
              <a:rPr lang="en-GB" dirty="0"/>
              <a:t>Benchmarking</a:t>
            </a:r>
          </a:p>
        </p:txBody>
      </p:sp>
      <p:sp>
        <p:nvSpPr>
          <p:cNvPr id="23555" name="Rectangle 3"/>
          <p:cNvSpPr>
            <a:spLocks noGrp="1" noChangeArrowheads="1"/>
          </p:cNvSpPr>
          <p:nvPr>
            <p:ph idx="1"/>
          </p:nvPr>
        </p:nvSpPr>
        <p:spPr>
          <a:xfrm>
            <a:off x="457200" y="1600200"/>
            <a:ext cx="8229600" cy="4997450"/>
          </a:xfrm>
        </p:spPr>
        <p:txBody>
          <a:bodyPr/>
          <a:lstStyle/>
          <a:p>
            <a:pPr>
              <a:lnSpc>
                <a:spcPct val="90000"/>
              </a:lnSpc>
              <a:buNone/>
            </a:pPr>
            <a:r>
              <a:rPr lang="en-GB" dirty="0"/>
              <a:t>The keys to successful benchmarking </a:t>
            </a:r>
            <a:r>
              <a:rPr lang="en-GB" dirty="0" smtClean="0"/>
              <a:t>are: -</a:t>
            </a:r>
          </a:p>
          <a:p>
            <a:pPr>
              <a:lnSpc>
                <a:spcPct val="90000"/>
              </a:lnSpc>
              <a:buNone/>
            </a:pPr>
            <a:endParaRPr lang="en-GB" dirty="0" smtClean="0"/>
          </a:p>
          <a:p>
            <a:pPr>
              <a:lnSpc>
                <a:spcPct val="90000"/>
              </a:lnSpc>
            </a:pPr>
            <a:r>
              <a:rPr lang="en-GB" dirty="0" smtClean="0"/>
              <a:t> A </a:t>
            </a:r>
            <a:r>
              <a:rPr lang="en-GB" dirty="0"/>
              <a:t>tight scope and detailed planning</a:t>
            </a:r>
          </a:p>
          <a:p>
            <a:pPr>
              <a:lnSpc>
                <a:spcPct val="90000"/>
              </a:lnSpc>
            </a:pPr>
            <a:r>
              <a:rPr lang="en-GB" dirty="0"/>
              <a:t>To understand the area you wish to </a:t>
            </a:r>
            <a:r>
              <a:rPr lang="en-GB" dirty="0" smtClean="0"/>
              <a:t>benchmark</a:t>
            </a:r>
            <a:endParaRPr lang="en-GB" dirty="0"/>
          </a:p>
          <a:p>
            <a:pPr>
              <a:lnSpc>
                <a:spcPct val="90000"/>
              </a:lnSpc>
            </a:pPr>
            <a:r>
              <a:rPr lang="en-GB" dirty="0"/>
              <a:t>This also enables you to determine the data that you need to collect</a:t>
            </a:r>
          </a:p>
          <a:p>
            <a:pPr>
              <a:lnSpc>
                <a:spcPct val="90000"/>
              </a:lnSpc>
              <a:buNone/>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0"/>
            <a:ext cx="8229600" cy="836613"/>
          </a:xfrm>
        </p:spPr>
        <p:txBody>
          <a:bodyPr/>
          <a:lstStyle/>
          <a:p>
            <a:pPr algn="ctr"/>
            <a:r>
              <a:rPr lang="en-GB" dirty="0"/>
              <a:t>Choosing an area to benchmark</a:t>
            </a:r>
          </a:p>
        </p:txBody>
      </p:sp>
      <p:sp>
        <p:nvSpPr>
          <p:cNvPr id="24579" name="Rectangle 3"/>
          <p:cNvSpPr>
            <a:spLocks noGrp="1" noChangeArrowheads="1"/>
          </p:cNvSpPr>
          <p:nvPr>
            <p:ph idx="1"/>
          </p:nvPr>
        </p:nvSpPr>
        <p:spPr>
          <a:xfrm>
            <a:off x="179388" y="981075"/>
            <a:ext cx="8785225" cy="5616575"/>
          </a:xfrm>
        </p:spPr>
        <p:txBody>
          <a:bodyPr/>
          <a:lstStyle/>
          <a:p>
            <a:pPr>
              <a:lnSpc>
                <a:spcPct val="90000"/>
              </a:lnSpc>
            </a:pPr>
            <a:r>
              <a:rPr lang="en-GB" dirty="0"/>
              <a:t>Benchmarking requires detailed data gathering and analysis, therefore an organisation should concentrate its resources on benchmarking areas that are considered key to itself and/or key to its customers (competitive advantage)</a:t>
            </a:r>
          </a:p>
          <a:p>
            <a:pPr>
              <a:lnSpc>
                <a:spcPct val="90000"/>
              </a:lnSpc>
            </a:pPr>
            <a:r>
              <a:rPr lang="en-GB" dirty="0"/>
              <a:t>Another consideration is the organisation previous experience of benchmarking </a:t>
            </a:r>
          </a:p>
          <a:p>
            <a:pPr>
              <a:lnSpc>
                <a:spcPct val="90000"/>
              </a:lnSpc>
            </a:pPr>
            <a:r>
              <a:rPr lang="en-GB" dirty="0"/>
              <a:t>Therefore, the first study should be short, focused and demonstrate significant learning value and high impact within the area studied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260648"/>
            <a:ext cx="8229600" cy="1080120"/>
          </a:xfrm>
        </p:spPr>
        <p:txBody>
          <a:bodyPr/>
          <a:lstStyle/>
          <a:p>
            <a:r>
              <a:rPr lang="en-GB" dirty="0"/>
              <a:t>Choosing an area to benchmark</a:t>
            </a:r>
          </a:p>
        </p:txBody>
      </p:sp>
      <p:sp>
        <p:nvSpPr>
          <p:cNvPr id="25603" name="Rectangle 3"/>
          <p:cNvSpPr>
            <a:spLocks noGrp="1" noChangeArrowheads="1"/>
          </p:cNvSpPr>
          <p:nvPr>
            <p:ph idx="1"/>
          </p:nvPr>
        </p:nvSpPr>
        <p:spPr>
          <a:xfrm>
            <a:off x="457200" y="1600200"/>
            <a:ext cx="8229600" cy="4924425"/>
          </a:xfrm>
        </p:spPr>
        <p:txBody>
          <a:bodyPr/>
          <a:lstStyle/>
          <a:p>
            <a:r>
              <a:rPr lang="en-GB"/>
              <a:t>Many benchmarking studies fail because the focus is too broad</a:t>
            </a:r>
          </a:p>
          <a:p>
            <a:r>
              <a:rPr lang="en-GB"/>
              <a:t>It is essential that the focus of the study be determined by the importance of the project to your customers and to your organisation</a:t>
            </a:r>
          </a:p>
          <a:p>
            <a:r>
              <a:rPr lang="en-GB"/>
              <a:t>A good area to benchmark is one in which you feel you are competitively disadvantaged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algn="ctr"/>
            <a:r>
              <a:rPr lang="en-GB" dirty="0"/>
              <a:t>Benchmarking Process</a:t>
            </a:r>
          </a:p>
        </p:txBody>
      </p:sp>
      <p:sp>
        <p:nvSpPr>
          <p:cNvPr id="26627" name="Rectangle 3"/>
          <p:cNvSpPr>
            <a:spLocks noGrp="1" noChangeArrowheads="1"/>
          </p:cNvSpPr>
          <p:nvPr>
            <p:ph idx="1"/>
          </p:nvPr>
        </p:nvSpPr>
        <p:spPr/>
        <p:txBody>
          <a:bodyPr/>
          <a:lstStyle/>
          <a:p>
            <a:pPr marL="609600" indent="-609600">
              <a:buFontTx/>
              <a:buNone/>
            </a:pPr>
            <a:r>
              <a:rPr lang="en-GB"/>
              <a:t>Consists of four phases</a:t>
            </a:r>
          </a:p>
          <a:p>
            <a:pPr marL="609600" indent="-609600">
              <a:buFontTx/>
              <a:buNone/>
            </a:pPr>
            <a:endParaRPr lang="en-GB"/>
          </a:p>
          <a:p>
            <a:pPr marL="609600" indent="-609600">
              <a:buFontTx/>
              <a:buAutoNum type="arabicPeriod"/>
            </a:pPr>
            <a:r>
              <a:rPr lang="en-GB"/>
              <a:t>Planning: - What? Data? Who?</a:t>
            </a:r>
          </a:p>
          <a:p>
            <a:pPr marL="609600" indent="-609600">
              <a:buFontTx/>
              <a:buAutoNum type="arabicPeriod"/>
            </a:pPr>
            <a:r>
              <a:rPr lang="en-GB"/>
              <a:t>Analysis: - Measure trends</a:t>
            </a:r>
          </a:p>
          <a:p>
            <a:pPr marL="609600" indent="-609600">
              <a:buFontTx/>
              <a:buAutoNum type="arabicPeriod"/>
            </a:pPr>
            <a:r>
              <a:rPr lang="en-GB"/>
              <a:t>Integration: - Communicate goals</a:t>
            </a:r>
          </a:p>
          <a:p>
            <a:pPr marL="609600" indent="-609600">
              <a:buFontTx/>
              <a:buAutoNum type="arabicPeriod"/>
            </a:pPr>
            <a:r>
              <a:rPr lang="en-GB"/>
              <a:t>Action: - Plan implement, recalibrate</a:t>
            </a:r>
          </a:p>
          <a:p>
            <a:pPr marL="609600" indent="-609600">
              <a:buFontTx/>
              <a:buNone/>
            </a:pP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0"/>
            <a:ext cx="8229600" cy="908050"/>
          </a:xfrm>
        </p:spPr>
        <p:txBody>
          <a:bodyPr/>
          <a:lstStyle/>
          <a:p>
            <a:pPr algn="ctr"/>
            <a:r>
              <a:rPr lang="en-GB" dirty="0"/>
              <a:t>Planning</a:t>
            </a:r>
          </a:p>
        </p:txBody>
      </p:sp>
      <p:sp>
        <p:nvSpPr>
          <p:cNvPr id="27651" name="Rectangle 3"/>
          <p:cNvSpPr>
            <a:spLocks noGrp="1" noChangeArrowheads="1"/>
          </p:cNvSpPr>
          <p:nvPr>
            <p:ph idx="1"/>
          </p:nvPr>
        </p:nvSpPr>
        <p:spPr>
          <a:xfrm>
            <a:off x="179388" y="908050"/>
            <a:ext cx="8785225" cy="5761038"/>
          </a:xfrm>
        </p:spPr>
        <p:txBody>
          <a:bodyPr/>
          <a:lstStyle/>
          <a:p>
            <a:pPr>
              <a:lnSpc>
                <a:spcPct val="90000"/>
              </a:lnSpc>
            </a:pPr>
            <a:r>
              <a:rPr lang="en-GB"/>
              <a:t>Thinking of a business in terms of processes is important for the understanding of current practices and therefore, future process improvements</a:t>
            </a:r>
          </a:p>
          <a:p>
            <a:pPr>
              <a:lnSpc>
                <a:spcPct val="90000"/>
              </a:lnSpc>
            </a:pPr>
            <a:r>
              <a:rPr lang="en-GB"/>
              <a:t>An understanding of the process you are to benchmark enables you to determine the data to collect</a:t>
            </a:r>
          </a:p>
          <a:p>
            <a:pPr>
              <a:lnSpc>
                <a:spcPct val="90000"/>
              </a:lnSpc>
            </a:pPr>
            <a:r>
              <a:rPr lang="en-GB"/>
              <a:t>The process can be mapped to include both inputs and outputs</a:t>
            </a:r>
          </a:p>
          <a:p>
            <a:pPr>
              <a:lnSpc>
                <a:spcPct val="90000"/>
              </a:lnSpc>
            </a:pPr>
            <a:r>
              <a:rPr lang="en-GB"/>
              <a:t>The process should also include details of who conducts each stage, with which resources and to what standards</a:t>
            </a:r>
          </a:p>
          <a:p>
            <a:pPr>
              <a:lnSpc>
                <a:spcPct val="90000"/>
              </a:lnSpc>
            </a:pPr>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algn="ctr"/>
            <a:r>
              <a:rPr lang="en-GB" dirty="0"/>
              <a:t>Benchmark Selection</a:t>
            </a:r>
          </a:p>
        </p:txBody>
      </p:sp>
      <p:sp>
        <p:nvSpPr>
          <p:cNvPr id="28675" name="Rectangle 3"/>
          <p:cNvSpPr>
            <a:spLocks noGrp="1" noChangeArrowheads="1"/>
          </p:cNvSpPr>
          <p:nvPr>
            <p:ph idx="1"/>
          </p:nvPr>
        </p:nvSpPr>
        <p:spPr/>
        <p:txBody>
          <a:bodyPr/>
          <a:lstStyle/>
          <a:p>
            <a:pPr marL="609600" indent="-609600">
              <a:buFontTx/>
              <a:buNone/>
            </a:pPr>
            <a:r>
              <a:rPr lang="en-GB"/>
              <a:t>Four categories</a:t>
            </a:r>
          </a:p>
          <a:p>
            <a:pPr marL="609600" indent="-609600">
              <a:buFontTx/>
              <a:buNone/>
            </a:pPr>
            <a:endParaRPr lang="en-GB"/>
          </a:p>
          <a:p>
            <a:pPr marL="609600" indent="-609600">
              <a:buFontTx/>
              <a:buAutoNum type="arabicPeriod"/>
            </a:pPr>
            <a:r>
              <a:rPr lang="en-GB"/>
              <a:t>Internal</a:t>
            </a:r>
          </a:p>
          <a:p>
            <a:pPr marL="609600" indent="-609600">
              <a:buFontTx/>
              <a:buAutoNum type="arabicPeriod"/>
            </a:pPr>
            <a:r>
              <a:rPr lang="en-GB"/>
              <a:t>Competitive</a:t>
            </a:r>
          </a:p>
          <a:p>
            <a:pPr marL="609600" indent="-609600">
              <a:buFontTx/>
              <a:buAutoNum type="arabicPeriod"/>
            </a:pPr>
            <a:r>
              <a:rPr lang="en-GB"/>
              <a:t>Functional</a:t>
            </a:r>
          </a:p>
          <a:p>
            <a:pPr marL="609600" indent="-609600">
              <a:buFontTx/>
              <a:buAutoNum type="arabicPeriod"/>
            </a:pPr>
            <a:r>
              <a:rPr lang="en-GB"/>
              <a:t>Generic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260648"/>
            <a:ext cx="8229600" cy="1080120"/>
          </a:xfrm>
        </p:spPr>
        <p:txBody>
          <a:bodyPr/>
          <a:lstStyle/>
          <a:p>
            <a:pPr algn="ctr"/>
            <a:r>
              <a:rPr lang="en-GB" dirty="0"/>
              <a:t>Internal Benchmarking</a:t>
            </a:r>
          </a:p>
        </p:txBody>
      </p:sp>
      <p:sp>
        <p:nvSpPr>
          <p:cNvPr id="29699" name="Rectangle 3"/>
          <p:cNvSpPr>
            <a:spLocks noGrp="1" noChangeArrowheads="1"/>
          </p:cNvSpPr>
          <p:nvPr>
            <p:ph idx="1"/>
          </p:nvPr>
        </p:nvSpPr>
        <p:spPr>
          <a:xfrm>
            <a:off x="457200" y="1600200"/>
            <a:ext cx="8229600" cy="4997450"/>
          </a:xfrm>
        </p:spPr>
        <p:txBody>
          <a:bodyPr/>
          <a:lstStyle/>
          <a:p>
            <a:r>
              <a:rPr lang="en-GB" dirty="0"/>
              <a:t>Against similar internal units</a:t>
            </a:r>
          </a:p>
          <a:p>
            <a:r>
              <a:rPr lang="en-GB" dirty="0"/>
              <a:t>This has high credibility, and normally provides easy access to the date</a:t>
            </a:r>
          </a:p>
          <a:p>
            <a:r>
              <a:rPr lang="en-GB" dirty="0"/>
              <a:t>In addition, there are rarely issues with confidentiality</a:t>
            </a:r>
          </a:p>
          <a:p>
            <a:r>
              <a:rPr lang="en-GB" dirty="0"/>
              <a:t>This is particularly useful where there is little previous experience of benchmarking because of the ease of access, and the opportunity to make mistakes in private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188640"/>
            <a:ext cx="8229600" cy="1008112"/>
          </a:xfrm>
        </p:spPr>
        <p:txBody>
          <a:bodyPr/>
          <a:lstStyle/>
          <a:p>
            <a:pPr algn="ctr"/>
            <a:r>
              <a:rPr lang="en-GB" dirty="0"/>
              <a:t>Internal Benchmarking</a:t>
            </a:r>
          </a:p>
        </p:txBody>
      </p:sp>
      <p:sp>
        <p:nvSpPr>
          <p:cNvPr id="30723" name="Rectangle 3"/>
          <p:cNvSpPr>
            <a:spLocks noGrp="1" noChangeArrowheads="1"/>
          </p:cNvSpPr>
          <p:nvPr>
            <p:ph idx="1"/>
          </p:nvPr>
        </p:nvSpPr>
        <p:spPr>
          <a:xfrm>
            <a:off x="457200" y="1600200"/>
            <a:ext cx="8229600" cy="4997450"/>
          </a:xfrm>
        </p:spPr>
        <p:txBody>
          <a:bodyPr/>
          <a:lstStyle/>
          <a:p>
            <a:pPr>
              <a:lnSpc>
                <a:spcPct val="90000"/>
              </a:lnSpc>
            </a:pPr>
            <a:r>
              <a:rPr lang="en-GB"/>
              <a:t>This method can often work effectively where there are a number of similar locations or units that are currently operating in consistently</a:t>
            </a:r>
          </a:p>
          <a:p>
            <a:pPr>
              <a:lnSpc>
                <a:spcPct val="90000"/>
              </a:lnSpc>
            </a:pPr>
            <a:r>
              <a:rPr lang="en-GB"/>
              <a:t>The limitation of this method is that you benchmark is internal, and therefore you are not bringing new learning to the organisation, but only maximising the current knowledge and practices of the firm</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60648"/>
            <a:ext cx="8229600" cy="936104"/>
          </a:xfrm>
        </p:spPr>
        <p:txBody>
          <a:bodyPr/>
          <a:lstStyle/>
          <a:p>
            <a:pPr algn="ctr"/>
            <a:r>
              <a:rPr lang="en-GB" dirty="0"/>
              <a:t>Competitive Benchmarking</a:t>
            </a:r>
          </a:p>
        </p:txBody>
      </p:sp>
      <p:sp>
        <p:nvSpPr>
          <p:cNvPr id="31747" name="Rectangle 3"/>
          <p:cNvSpPr>
            <a:spLocks noGrp="1" noChangeArrowheads="1"/>
          </p:cNvSpPr>
          <p:nvPr>
            <p:ph idx="1"/>
          </p:nvPr>
        </p:nvSpPr>
        <p:spPr>
          <a:xfrm>
            <a:off x="457200" y="1600200"/>
            <a:ext cx="8229600" cy="4924425"/>
          </a:xfrm>
        </p:spPr>
        <p:txBody>
          <a:bodyPr/>
          <a:lstStyle/>
          <a:p>
            <a:pPr>
              <a:lnSpc>
                <a:spcPct val="90000"/>
              </a:lnSpc>
            </a:pPr>
            <a:r>
              <a:rPr lang="en-GB"/>
              <a:t>Against competitor organisations</a:t>
            </a:r>
          </a:p>
          <a:p>
            <a:pPr>
              <a:lnSpc>
                <a:spcPct val="90000"/>
              </a:lnSpc>
            </a:pPr>
            <a:r>
              <a:rPr lang="en-GB"/>
              <a:t>Competitive benchmarking normally has the highest credibility within the organisation, but it has some major disadvantages</a:t>
            </a:r>
          </a:p>
          <a:p>
            <a:pPr>
              <a:lnSpc>
                <a:spcPct val="90000"/>
              </a:lnSpc>
            </a:pPr>
            <a:r>
              <a:rPr lang="en-GB"/>
              <a:t>Confidentiality of data may be a problem, and any best practices incorporated will only allow you to catch up with competitors, not gain an advantage over them</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355</TotalTime>
  <Words>760</Words>
  <Application>Microsoft Office PowerPoint</Application>
  <PresentationFormat>On-screen Show (4:3)</PresentationFormat>
  <Paragraphs>127</Paragraphs>
  <Slides>26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26</vt:i4>
      </vt:variant>
    </vt:vector>
  </HeadingPairs>
  <TitlesOfParts>
    <vt:vector size="28" baseType="lpstr">
      <vt:lpstr>Arial</vt:lpstr>
      <vt:lpstr>Flow</vt:lpstr>
      <vt:lpstr>Purchasing Performance Evaluation</vt:lpstr>
      <vt:lpstr>Management Views</vt:lpstr>
      <vt:lpstr>Purchasing Performance</vt:lpstr>
      <vt:lpstr>Why Measure Performance?</vt:lpstr>
      <vt:lpstr>Purchasing Performance</vt:lpstr>
      <vt:lpstr>Approaches to Assessment</vt:lpstr>
      <vt:lpstr>Quantitative Assessment</vt:lpstr>
      <vt:lpstr>Qualitative Assessment</vt:lpstr>
      <vt:lpstr>Traditional Measures</vt:lpstr>
      <vt:lpstr>Strategic Measures</vt:lpstr>
      <vt:lpstr>Approaches to Performance Measurement</vt:lpstr>
      <vt:lpstr>Alternative Approaches</vt:lpstr>
      <vt:lpstr>Accounting Approaches</vt:lpstr>
      <vt:lpstr>Logistics Dimension</vt:lpstr>
      <vt:lpstr>Comparative Approaches</vt:lpstr>
      <vt:lpstr>Benchmarking</vt:lpstr>
      <vt:lpstr>Benchmarking</vt:lpstr>
      <vt:lpstr>Benchmarking</vt:lpstr>
      <vt:lpstr>Choosing an area to benchmark</vt:lpstr>
      <vt:lpstr>Choosing an area to benchmark</vt:lpstr>
      <vt:lpstr>Benchmarking Process</vt:lpstr>
      <vt:lpstr>Planning</vt:lpstr>
      <vt:lpstr>Benchmark Selection</vt:lpstr>
      <vt:lpstr>Internal Benchmarking</vt:lpstr>
      <vt:lpstr>Internal Benchmarking</vt:lpstr>
      <vt:lpstr>Competitive Benchmarking</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Purchasing Performance Evaluation</dc:title>
  <dc:creator>Andrew Thorn</dc:creator>
  <cp:lastModifiedBy>Andrew</cp:lastModifiedBy>
  <cp:revision>4</cp:revision>
  <dcterms:created xsi:type="dcterms:W3CDTF">2008-03-11T23:21:45Z</dcterms:created>
  <dcterms:modified xsi:type="dcterms:W3CDTF">2014-05-22T08:22:50Z</dcterms:modified>
</cp:coreProperties>
</file>