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96" r:id="rId6"/>
    <p:sldId id="297" r:id="rId7"/>
    <p:sldId id="272" r:id="rId8"/>
    <p:sldId id="305" r:id="rId9"/>
    <p:sldId id="273" r:id="rId10"/>
    <p:sldId id="274" r:id="rId11"/>
    <p:sldId id="275" r:id="rId12"/>
    <p:sldId id="266" r:id="rId13"/>
    <p:sldId id="269" r:id="rId14"/>
    <p:sldId id="298" r:id="rId15"/>
    <p:sldId id="299" r:id="rId16"/>
    <p:sldId id="300" r:id="rId17"/>
    <p:sldId id="301" r:id="rId18"/>
    <p:sldId id="277" r:id="rId19"/>
    <p:sldId id="302" r:id="rId20"/>
    <p:sldId id="281" r:id="rId21"/>
    <p:sldId id="303" r:id="rId22"/>
    <p:sldId id="304" r:id="rId23"/>
    <p:sldId id="306" r:id="rId24"/>
    <p:sldId id="26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64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2197AD-614D-42CF-BD4E-8DB45C96A77D}" v="62" dt="2024-10-11T19:16:19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5958" autoAdjust="0"/>
  </p:normalViewPr>
  <p:slideViewPr>
    <p:cSldViewPr>
      <p:cViewPr varScale="1">
        <p:scale>
          <a:sx n="111" d="100"/>
          <a:sy n="111" d="100"/>
        </p:scale>
        <p:origin x="460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A7616-5FF0-4820-BFB6-8344BACE2E3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31871-5EFB-49B0-B511-513B6AE2E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9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23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414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376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427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16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134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0005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902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979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0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136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96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70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8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02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355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1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92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9D0C5-AE7D-410B-BFEE-A1B3454BDE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75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47768-26AE-4A39-9868-497AD247D995}" type="datetimeFigureOut">
              <a:rPr lang="en-GB" smtClean="0"/>
              <a:t>08/01/2025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1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our-work/policy-positions/mental-health/" TargetMode="External"/><Relationship Id="rId2" Type="http://schemas.openxmlformats.org/officeDocument/2006/relationships/hyperlink" Target="https://www.complantcymru.org.uk/ein-gwaith/safbwyntiau-polisi/iechyd-meddwl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?s=mental+health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omplantcymru.org.uk/?s=iechyd+meddw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cy/about-us/future-generations-commissioner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uturegenerations.wales/about-us/future-generations-act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iechyd-a-ll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curriculum-for-wales/health-and-well-bein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hyperlink" Target="https://www.bbc.co.uk/news/uk-wales-41267915" TargetMode="External"/><Relationship Id="rId7" Type="http://schemas.openxmlformats.org/officeDocument/2006/relationships/hyperlink" Target="https://www.bbc.co.uk/news/uk-wales-politics-54470934" TargetMode="External"/><Relationship Id="rId2" Type="http://schemas.openxmlformats.org/officeDocument/2006/relationships/hyperlink" Target="https://www.bbc.co.uk/news/uk-wales-4389489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wales-41361491" TargetMode="External"/><Relationship Id="rId5" Type="http://schemas.openxmlformats.org/officeDocument/2006/relationships/hyperlink" Target="https://www.bbc.co.uk/news/health-39955295" TargetMode="External"/><Relationship Id="rId4" Type="http://schemas.openxmlformats.org/officeDocument/2006/relationships/hyperlink" Target="https://www.bbc.co.uk/news/uk-wales-42622297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cc.gig.cymru/newyddion1/osgoi-trasiedi-atal-hunanladdiad-ymhlith-plant-a-phobl-ifanc-cymru/adolygiad-thematig-marwolaethau-plant-trwy-hunanladdiad-tebygol-2013-2017-prif-adolygiad/" TargetMode="External"/><Relationship Id="rId2" Type="http://schemas.openxmlformats.org/officeDocument/2006/relationships/hyperlink" Target="https://phw.nhs.wales/news/averting-tragedy-suicide-prevention-in-welsh-children-and-young-people/thematic-review-of-deaths-of-children-and-young-people-through-probable-suicide-2013-2017-main-report/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21-03/framework-on-embedding-a-whole-school-approach-to-emotional-and-mental-well-being.pdf" TargetMode="External"/><Relationship Id="rId2" Type="http://schemas.openxmlformats.org/officeDocument/2006/relationships/hyperlink" Target="https://www.llyw.cymru/sites/default/files/publications/2021-03/fframwaith-ar-sefydlu-dull-ysgol-gyfan-ar-gyfer-llesiant-emosiynol-a-meddyliol.pdf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bipba.gig.cymru/newyddion/newyddion-iechyd-bae-abertawe/noddfa-plant-a-phobl-ifanc-yn-agor-24-7/" TargetMode="External"/><Relationship Id="rId2" Type="http://schemas.openxmlformats.org/officeDocument/2006/relationships/hyperlink" Target="https://www.llyw.cymru/hwb-iechyd-meddwl-cyntaf-cymru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sbuhb.nhs.wales/news/swansea-bay-health-news/children-and-young-peoples-sanctuary-goes-247/" TargetMode="External"/><Relationship Id="rId4" Type="http://schemas.openxmlformats.org/officeDocument/2006/relationships/hyperlink" Target="https://www.gov.wales/first-wales-mental-health-hub-offers-new-way-helping-young-people-crisis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sembly.wales/laid%20documents/cr-ld11522/cr-ld11522-e.pdf" TargetMode="External"/><Relationship Id="rId2" Type="http://schemas.openxmlformats.org/officeDocument/2006/relationships/hyperlink" Target="https://futuregenerations.wales/about-us/future-generations-ac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ta.gov.wales/sites/default/files/publications/2018-03/respecting-others-anti-bullying-overview.pdf" TargetMode="External"/><Relationship Id="rId5" Type="http://schemas.openxmlformats.org/officeDocument/2006/relationships/hyperlink" Target="https://gov.wales/sites/default/files/publications/2018-03/thinking-positively-emotional-health-and-well-being-in-schools-and-early-years-settings.pdf" TargetMode="External"/><Relationship Id="rId4" Type="http://schemas.openxmlformats.org/officeDocument/2006/relationships/hyperlink" Target="https://phw.nhs.wales/news/averting-tragedy-suicide-prevention-in-welsh-children-and-young-people/thematic-review-of-deaths-of-children-and-young-people-through-probable-suicide-2013-2017-main-re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12576" y="980728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ECES5006/C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All Means All </a:t>
            </a:r>
            <a:br>
              <a:rPr lang="en-GB" sz="4000" dirty="0"/>
            </a:br>
            <a:r>
              <a:rPr lang="en-GB" sz="3600" b="1" dirty="0" err="1"/>
              <a:t>Pawb</a:t>
            </a:r>
            <a:r>
              <a:rPr lang="en-GB" sz="3600" b="1" dirty="0"/>
              <a:t> yn </a:t>
            </a:r>
            <a:r>
              <a:rPr lang="en-GB" sz="3600" b="1" dirty="0" err="1"/>
              <a:t>Golygu</a:t>
            </a:r>
            <a:r>
              <a:rPr lang="en-GB" sz="3600" b="1" dirty="0"/>
              <a:t> </a:t>
            </a:r>
            <a:r>
              <a:rPr lang="en-GB" sz="3600" b="1" dirty="0" err="1"/>
              <a:t>Pawb</a:t>
            </a:r>
            <a:r>
              <a:rPr lang="en-GB" sz="3600" b="1" dirty="0"/>
              <a:t> 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48580" y="3717032"/>
            <a:ext cx="6400800" cy="17526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err="1"/>
              <a:t>Sesiwn</a:t>
            </a:r>
            <a:r>
              <a:rPr lang="en-GB" dirty="0"/>
              <a:t> 10  / Session 10</a:t>
            </a:r>
          </a:p>
          <a:p>
            <a:endParaRPr lang="en-GB" dirty="0"/>
          </a:p>
        </p:txBody>
      </p:sp>
      <p:pic>
        <p:nvPicPr>
          <p:cNvPr id="6" name="Picture 5" descr="Free photo Depression Mental Health Mental Health Hea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916832"/>
            <a:ext cx="2926080" cy="208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831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Ddadansoddi materion yn ymwneud ag arfer 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 b="1" i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422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b="1" i="1" dirty="0"/>
              <a:t>Recognise and show appreciation of the range of values attitudes and skills needed to live in a diverse society.</a:t>
            </a:r>
          </a:p>
          <a:p>
            <a:endParaRPr lang="en-GB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7152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09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1143000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256" y="4005064"/>
            <a:ext cx="302895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b="1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0617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2536" y="274638"/>
            <a:ext cx="9396536" cy="1143000"/>
          </a:xfrm>
        </p:spPr>
        <p:txBody>
          <a:bodyPr>
            <a:noAutofit/>
          </a:bodyPr>
          <a:lstStyle/>
          <a:p>
            <a:r>
              <a:rPr lang="en-GB" sz="3600" dirty="0" err="1"/>
              <a:t>Dyfyniadau</a:t>
            </a:r>
            <a:r>
              <a:rPr lang="en-GB" sz="3600" dirty="0"/>
              <a:t> o </a:t>
            </a:r>
            <a:r>
              <a:rPr lang="en-GB" sz="3600" dirty="0" err="1"/>
              <a:t>iechyd</a:t>
            </a:r>
            <a:r>
              <a:rPr lang="en-GB" sz="3600" dirty="0"/>
              <a:t> meddwl</a:t>
            </a:r>
            <a:br>
              <a:rPr lang="en-GB" sz="3600" b="1" dirty="0"/>
            </a:br>
            <a:r>
              <a:rPr lang="en-GB" sz="3600" b="1" dirty="0"/>
              <a:t>Definitions of mental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88024" y="1793557"/>
            <a:ext cx="403860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Put simply, your mental health is the way you feel on any particular day.</a:t>
            </a:r>
          </a:p>
          <a:p>
            <a:pPr marL="0" indent="0">
              <a:buNone/>
            </a:pPr>
            <a:r>
              <a:rPr lang="en-GB" sz="2400" dirty="0"/>
              <a:t>Child and Adolescent Mental Health Services (2019)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782762"/>
            <a:ext cx="4038600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Mental health is not just the absence of mental disorder. It is defined as a state of well-being in which every individual realizes his or her own potential, can cope with the normal stresses of life, can work productively and fruitfully, and is able to make a contribution to her or his community.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      World Health Organisation (2019)</a:t>
            </a:r>
          </a:p>
        </p:txBody>
      </p:sp>
      <p:pic>
        <p:nvPicPr>
          <p:cNvPr id="5" name="Picture 4" descr="What to do if you Think your Child is Suffering from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933056"/>
            <a:ext cx="3111633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979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81162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 err="1"/>
              <a:t>Ffeithiau</a:t>
            </a:r>
            <a:r>
              <a:rPr lang="en-GB" sz="3200" dirty="0"/>
              <a:t> </a:t>
            </a:r>
            <a:r>
              <a:rPr lang="en-GB" sz="3200" dirty="0" err="1"/>
              <a:t>iechyd</a:t>
            </a:r>
            <a:r>
              <a:rPr lang="en-GB" sz="3200" dirty="0"/>
              <a:t> meddwl/</a:t>
            </a:r>
            <a:r>
              <a:rPr lang="en-GB" sz="3200" b="1" dirty="0"/>
              <a:t>Mental health facts</a:t>
            </a:r>
          </a:p>
        </p:txBody>
      </p:sp>
      <p:pic>
        <p:nvPicPr>
          <p:cNvPr id="1028" name="Picture 4" descr="See the source image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82"/>
          <a:stretch/>
        </p:blipFill>
        <p:spPr bwMode="auto">
          <a:xfrm>
            <a:off x="251520" y="1352185"/>
            <a:ext cx="3960440" cy="4790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62862"/>
            <a:ext cx="3057147" cy="276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ee the source imag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926" y="4377431"/>
            <a:ext cx="3275402" cy="1766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705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838" y="162077"/>
            <a:ext cx="8579296" cy="1512168"/>
          </a:xfrm>
        </p:spPr>
        <p:txBody>
          <a:bodyPr>
            <a:noAutofit/>
          </a:bodyPr>
          <a:lstStyle/>
          <a:p>
            <a:pPr algn="l"/>
            <a:r>
              <a:rPr lang="en-GB" sz="3600" dirty="0" err="1"/>
              <a:t>Iechyd</a:t>
            </a:r>
            <a:r>
              <a:rPr lang="en-GB" sz="3600" dirty="0"/>
              <a:t> Meddwl/ </a:t>
            </a:r>
            <a:r>
              <a:rPr lang="en-GB" sz="3600" b="1" dirty="0"/>
              <a:t>Mental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248472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gyfartaledd</a:t>
            </a:r>
            <a:r>
              <a:rPr lang="en-GB" dirty="0"/>
              <a:t> bydd gan </a:t>
            </a:r>
            <a:r>
              <a:rPr lang="en-GB" dirty="0" err="1"/>
              <a:t>dri</a:t>
            </a:r>
            <a:r>
              <a:rPr lang="en-GB" dirty="0"/>
              <a:t> </a:t>
            </a:r>
            <a:r>
              <a:rPr lang="en-GB" dirty="0" err="1"/>
              <a:t>phlentyn</a:t>
            </a:r>
            <a:r>
              <a:rPr lang="en-GB" dirty="0"/>
              <a:t> ym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broblem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meddwl. </a:t>
            </a:r>
          </a:p>
          <a:p>
            <a:endParaRPr lang="en-GB" dirty="0"/>
          </a:p>
          <a:p>
            <a:r>
              <a:rPr lang="en-GB" dirty="0"/>
              <a:t>Erbyn </a:t>
            </a:r>
            <a:r>
              <a:rPr lang="en-GB" dirty="0" err="1"/>
              <a:t>iddynt</a:t>
            </a:r>
            <a:r>
              <a:rPr lang="en-GB" dirty="0"/>
              <a:t> fod yn 14 </a:t>
            </a:r>
            <a:r>
              <a:rPr lang="en-GB" dirty="0" err="1"/>
              <a:t>oed</a:t>
            </a:r>
            <a:r>
              <a:rPr lang="en-GB" dirty="0"/>
              <a:t>, bydd </a:t>
            </a:r>
            <a:r>
              <a:rPr lang="en-GB" dirty="0" err="1"/>
              <a:t>hanner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broblemau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meddwl wedi dechrau. </a:t>
            </a:r>
          </a:p>
          <a:p>
            <a:endParaRPr lang="en-GB" dirty="0"/>
          </a:p>
          <a:p>
            <a:r>
              <a:rPr lang="en-GB" dirty="0" err="1"/>
              <a:t>Er</a:t>
            </a:r>
            <a:r>
              <a:rPr lang="en-GB" dirty="0"/>
              <a:t> mwyn </a:t>
            </a:r>
            <a:r>
              <a:rPr lang="en-GB" dirty="0" err="1"/>
              <a:t>atal</a:t>
            </a:r>
            <a:r>
              <a:rPr lang="en-GB" dirty="0"/>
              <a:t> y </a:t>
            </a:r>
            <a:r>
              <a:rPr lang="en-GB" dirty="0" err="1"/>
              <a:t>llif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arnom</a:t>
            </a:r>
            <a:r>
              <a:rPr lang="en-GB" dirty="0"/>
              <a:t> angen </a:t>
            </a:r>
            <a:r>
              <a:rPr lang="en-GB" dirty="0" err="1"/>
              <a:t>newid</a:t>
            </a:r>
            <a:r>
              <a:rPr lang="en-GB" dirty="0"/>
              <a:t>. Mae angen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roi'r</a:t>
            </a:r>
            <a:r>
              <a:rPr lang="en-GB" dirty="0"/>
              <a:t> sgiliau,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a'r offer </a:t>
            </a:r>
            <a:r>
              <a:rPr lang="en-GB" dirty="0" err="1"/>
              <a:t>i'n</a:t>
            </a:r>
            <a:r>
              <a:rPr lang="en-GB" dirty="0"/>
              <a:t> plant fod yn </a:t>
            </a:r>
            <a:r>
              <a:rPr lang="en-GB" dirty="0" err="1"/>
              <a:t>emosiynol</a:t>
            </a:r>
            <a:r>
              <a:rPr lang="en-GB" dirty="0"/>
              <a:t> </a:t>
            </a:r>
            <a:r>
              <a:rPr lang="en-GB" dirty="0" err="1"/>
              <a:t>wydn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tua</a:t>
            </a:r>
            <a:r>
              <a:rPr lang="en-GB" dirty="0"/>
              <a:t> £320m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ei </a:t>
            </a:r>
            <a:r>
              <a:rPr lang="en-GB" dirty="0" err="1"/>
              <a:t>fuddsoddi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wasanaethau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bob </a:t>
            </a:r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b="1" dirty="0"/>
              <a:t>                    	Senedd Cymru (2022)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2060847"/>
            <a:ext cx="432048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On average three children in every classroom will have a mental health issue. </a:t>
            </a:r>
          </a:p>
          <a:p>
            <a:pPr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By the age of 14, half of all mental health problems will have begun. </a:t>
            </a:r>
          </a:p>
          <a:p>
            <a:pPr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To stem the flow, we need a change. We need to equip our children with the skills, confidence and tools to be emotionally resilient. </a:t>
            </a:r>
          </a:p>
          <a:p>
            <a:pPr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Around £320m is now invested in mental health services each year in Wales.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600" b="1" dirty="0">
                <a:latin typeface="Arial"/>
                <a:cs typeface="Arial"/>
              </a:rPr>
              <a:t>                               Welsh Parliament (2022)</a:t>
            </a:r>
          </a:p>
          <a:p>
            <a:pPr>
              <a:buFont typeface="Arial"/>
              <a:buChar char="•"/>
            </a:pPr>
            <a:endParaRPr lang="en-US" dirty="0"/>
          </a:p>
          <a:p>
            <a:endParaRPr lang="en-GB" b="1" dirty="0"/>
          </a:p>
        </p:txBody>
      </p:sp>
      <p:pic>
        <p:nvPicPr>
          <p:cNvPr id="6" name="Picture 5" descr="Your Blog - changecrack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81499"/>
            <a:ext cx="2037318" cy="1273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884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51016-0BE2-1A09-09C6-5AAD7F0C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066130"/>
          </a:xfrm>
        </p:spPr>
        <p:txBody>
          <a:bodyPr>
            <a:noAutofit/>
          </a:bodyPr>
          <a:lstStyle/>
          <a:p>
            <a:r>
              <a:rPr lang="en-GB" sz="3200" dirty="0" err="1"/>
              <a:t>Comisiynydd</a:t>
            </a:r>
            <a:r>
              <a:rPr lang="en-GB" sz="3200" dirty="0"/>
              <a:t> Plant Cymru</a:t>
            </a:r>
            <a:br>
              <a:rPr lang="en-GB" sz="3200" dirty="0"/>
            </a:br>
            <a:r>
              <a:rPr lang="en-GB" sz="3200" dirty="0"/>
              <a:t>Children’s </a:t>
            </a:r>
            <a:r>
              <a:rPr lang="en-GB" sz="3200" dirty="0" err="1"/>
              <a:t>Commissionner</a:t>
            </a:r>
            <a:r>
              <a:rPr lang="en-GB" sz="3200" dirty="0"/>
              <a:t> for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66A1-C0E1-07BB-51AE-E93AF90761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Sut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cymharu</a:t>
            </a:r>
            <a:r>
              <a:rPr lang="en-GB" sz="2400" dirty="0"/>
              <a:t> gyda </a:t>
            </a:r>
            <a:r>
              <a:rPr lang="en-GB" sz="2400" dirty="0" err="1"/>
              <a:t>darganfyddiadau</a:t>
            </a:r>
            <a:r>
              <a:rPr lang="en-GB" sz="2400" dirty="0"/>
              <a:t> </a:t>
            </a:r>
            <a:r>
              <a:rPr lang="en-GB" sz="2400" dirty="0" err="1"/>
              <a:t>Comisiynydd</a:t>
            </a:r>
            <a:r>
              <a:rPr lang="en-GB" sz="2400" dirty="0"/>
              <a:t> Plant Cymru?</a:t>
            </a:r>
          </a:p>
          <a:p>
            <a:r>
              <a:rPr lang="en-GB" sz="2400" dirty="0"/>
              <a:t>Pa </a:t>
            </a:r>
            <a:r>
              <a:rPr lang="en-GB" sz="2400" dirty="0" err="1"/>
              <a:t>wybodaeth</a:t>
            </a:r>
            <a:r>
              <a:rPr lang="en-GB" sz="2400" dirty="0"/>
              <a:t> </a:t>
            </a:r>
            <a:r>
              <a:rPr lang="en-GB" sz="2400" dirty="0" err="1"/>
              <a:t>ddefnyddiol</a:t>
            </a:r>
            <a:r>
              <a:rPr lang="en-GB" sz="2400" dirty="0"/>
              <a:t> </a:t>
            </a:r>
            <a:r>
              <a:rPr lang="en-GB" sz="2400" dirty="0" err="1"/>
              <a:t>arall</a:t>
            </a:r>
            <a:r>
              <a:rPr lang="en-GB" sz="2400" dirty="0"/>
              <a:t> a </a:t>
            </a:r>
            <a:r>
              <a:rPr lang="en-GB" sz="2400" dirty="0" err="1"/>
              <a:t>geir</a:t>
            </a:r>
            <a:r>
              <a:rPr lang="en-GB" sz="2400" dirty="0"/>
              <a:t> am iechyd </a:t>
            </a:r>
            <a:r>
              <a:rPr lang="en-GB" sz="2400" dirty="0" err="1"/>
              <a:t>meddwl</a:t>
            </a:r>
            <a:r>
              <a:rPr lang="en-GB" sz="2400" dirty="0"/>
              <a:t> plant a </a:t>
            </a:r>
            <a:r>
              <a:rPr lang="en-GB" sz="2400" dirty="0" err="1"/>
              <a:t>phobl</a:t>
            </a:r>
            <a:r>
              <a:rPr lang="en-GB" sz="2400" dirty="0"/>
              <a:t> </a:t>
            </a:r>
            <a:r>
              <a:rPr lang="en-GB" sz="2400" dirty="0" err="1"/>
              <a:t>ifanc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wefan</a:t>
            </a:r>
            <a:r>
              <a:rPr lang="en-GB" sz="2400" dirty="0"/>
              <a:t> </a:t>
            </a:r>
            <a:r>
              <a:rPr lang="en-GB" sz="2400" dirty="0" err="1"/>
              <a:t>Comisiynydd</a:t>
            </a:r>
            <a:r>
              <a:rPr lang="en-GB" sz="2400" dirty="0"/>
              <a:t> Plant Cymru?</a:t>
            </a:r>
          </a:p>
          <a:p>
            <a:r>
              <a:rPr lang="en-GB" sz="2400" dirty="0">
                <a:hlinkClick r:id="rId2"/>
              </a:rPr>
              <a:t>Iechyd </a:t>
            </a:r>
            <a:r>
              <a:rPr lang="en-GB" sz="2400" dirty="0" err="1">
                <a:hlinkClick r:id="rId2"/>
              </a:rPr>
              <a:t>Meddwl</a:t>
            </a:r>
            <a:r>
              <a:rPr lang="en-GB" sz="2400" dirty="0">
                <a:hlinkClick r:id="rId2"/>
              </a:rPr>
              <a:t> - Children’s Commissioner for Wales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CCBC3-261D-ACC9-96D5-E8B455A48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772816"/>
            <a:ext cx="4038600" cy="4525963"/>
          </a:xfrm>
        </p:spPr>
        <p:txBody>
          <a:bodyPr>
            <a:normAutofit/>
          </a:bodyPr>
          <a:lstStyle/>
          <a:p>
            <a:r>
              <a:rPr lang="en-GB" sz="2000" dirty="0"/>
              <a:t>How does this compare with the Children’s Commissioner for </a:t>
            </a:r>
            <a:r>
              <a:rPr lang="en-GB" sz="2000" dirty="0" err="1"/>
              <a:t>Wales’</a:t>
            </a:r>
            <a:r>
              <a:rPr lang="en-GB" sz="2000" dirty="0"/>
              <a:t> findings?</a:t>
            </a:r>
          </a:p>
          <a:p>
            <a:r>
              <a:rPr lang="en-GB" sz="2000" dirty="0"/>
              <a:t>What other useful information related to children and young people’s mental </a:t>
            </a:r>
            <a:r>
              <a:rPr lang="en-GB" sz="2000" dirty="0" err="1"/>
              <a:t>healthcan</a:t>
            </a:r>
            <a:r>
              <a:rPr lang="en-GB" sz="2000" dirty="0"/>
              <a:t> be found on the Children’s Commissioner for </a:t>
            </a:r>
            <a:r>
              <a:rPr lang="en-GB" sz="2000" dirty="0" err="1"/>
              <a:t>Wales’</a:t>
            </a:r>
            <a:r>
              <a:rPr lang="en-GB" sz="2000" dirty="0"/>
              <a:t> website?</a:t>
            </a:r>
          </a:p>
          <a:p>
            <a:r>
              <a:rPr lang="en-GB" sz="2000" dirty="0">
                <a:hlinkClick r:id="rId3"/>
              </a:rPr>
              <a:t>Mental Health - Children’s Commissioner for Wales</a:t>
            </a:r>
            <a:endParaRPr lang="en-GB" sz="2000" dirty="0"/>
          </a:p>
        </p:txBody>
      </p:sp>
      <p:pic>
        <p:nvPicPr>
          <p:cNvPr id="1028" name="Picture 4" descr="Children’s Commissioner for Wales - homepage">
            <a:extLst>
              <a:ext uri="{FF2B5EF4-FFF2-40B4-BE49-F238E27FC236}">
                <a16:creationId xmlns:a16="http://schemas.microsoft.com/office/drawing/2014/main" id="{E7C05D1D-92BA-805B-C54F-1079598FC8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623792"/>
            <a:ext cx="2448272" cy="116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0882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484784"/>
            <a:ext cx="4104456" cy="475252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r>
              <a:rPr lang="en-GB" altLang="cy-GB" sz="3200" dirty="0" err="1">
                <a:ea typeface="ＭＳ Ｐゴシック" panose="020B0600070205080204" pitchFamily="34" charset="-128"/>
              </a:rPr>
              <a:t>Anhwylderau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pryder</a:t>
            </a:r>
            <a:endParaRPr lang="en-GB" altLang="cy-GB" sz="3200" dirty="0">
              <a:ea typeface="ＭＳ Ｐゴシック" panose="020B0600070205080204" pitchFamily="34" charset="-128"/>
            </a:endParaRPr>
          </a:p>
          <a:p>
            <a:r>
              <a:rPr lang="en-GB" altLang="cy-GB" sz="3200" dirty="0" err="1">
                <a:ea typeface="ＭＳ Ｐゴシック" panose="020B0600070205080204" pitchFamily="34" charset="-128"/>
              </a:rPr>
              <a:t>Anhwylder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diffyg</a:t>
            </a:r>
            <a:r>
              <a:rPr lang="en-GB" altLang="cy-GB" sz="3200" dirty="0">
                <a:ea typeface="ＭＳ Ｐゴシック" panose="020B0600070205080204" pitchFamily="34" charset="-128"/>
              </a:rPr>
              <a:t> sylw/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gorfywiogrwydd</a:t>
            </a:r>
            <a:r>
              <a:rPr lang="en-GB" altLang="cy-GB" sz="3200" dirty="0">
                <a:ea typeface="ＭＳ Ｐゴシック" panose="020B0600070205080204" pitchFamily="34" charset="-128"/>
              </a:rPr>
              <a:t> (ADHD)</a:t>
            </a:r>
          </a:p>
          <a:p>
            <a:r>
              <a:rPr lang="en-GB" altLang="cy-GB" sz="3200" dirty="0" err="1">
                <a:ea typeface="ＭＳ Ｐゴシック" panose="020B0600070205080204" pitchFamily="34" charset="-128"/>
              </a:rPr>
              <a:t>Anhwylder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3200" dirty="0">
                <a:ea typeface="ＭＳ Ｐゴシック" panose="020B0600070205080204" pitchFamily="34" charset="-128"/>
              </a:rPr>
              <a:t> y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sbectrwm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awtistig</a:t>
            </a:r>
            <a:r>
              <a:rPr lang="en-GB" altLang="cy-GB" sz="3200" dirty="0">
                <a:ea typeface="ＭＳ Ｐゴシック" panose="020B0600070205080204" pitchFamily="34" charset="-128"/>
              </a:rPr>
              <a:t> (ASD)</a:t>
            </a:r>
          </a:p>
          <a:p>
            <a:r>
              <a:rPr lang="en-GB" altLang="cy-GB" sz="3200" dirty="0" err="1">
                <a:ea typeface="ＭＳ Ｐゴシック" panose="020B0600070205080204" pitchFamily="34" charset="-128"/>
              </a:rPr>
              <a:t>Anhwylderau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bwyta</a:t>
            </a:r>
            <a:endParaRPr lang="en-GB" altLang="cy-GB" sz="3200" dirty="0">
              <a:ea typeface="ＭＳ Ｐゴシック" panose="020B0600070205080204" pitchFamily="34" charset="-128"/>
            </a:endParaRPr>
          </a:p>
          <a:p>
            <a:r>
              <a:rPr lang="en-GB" altLang="cy-GB" sz="3200" dirty="0" err="1">
                <a:ea typeface="ＭＳ Ｐゴシック" panose="020B0600070205080204" pitchFamily="34" charset="-128"/>
              </a:rPr>
              <a:t>Anhwylderau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hwyliau</a:t>
            </a:r>
            <a:endParaRPr lang="en-GB" altLang="cy-GB" sz="3200" dirty="0">
              <a:ea typeface="ＭＳ Ｐゴシック" panose="020B0600070205080204" pitchFamily="34" charset="-128"/>
            </a:endParaRPr>
          </a:p>
          <a:p>
            <a:r>
              <a:rPr lang="en-GB" altLang="cy-GB" sz="3200" dirty="0" err="1">
                <a:ea typeface="ＭＳ Ｐゴシック" panose="020B0600070205080204" pitchFamily="34" charset="-128"/>
              </a:rPr>
              <a:t>Sgitsoffrenia</a:t>
            </a:r>
            <a:endParaRPr lang="en-GB" altLang="cy-GB" sz="32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32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cy-GB" sz="3200" u="sng" dirty="0" err="1">
                <a:ea typeface="ＭＳ Ｐゴシック" panose="020B0600070205080204" pitchFamily="34" charset="-128"/>
              </a:rPr>
              <a:t>Tasg</a:t>
            </a:r>
            <a:endParaRPr lang="en-GB" altLang="cy-GB" sz="3200" u="sng" dirty="0">
              <a:ea typeface="ＭＳ Ｐゴシック" panose="020B0600070205080204" pitchFamily="34" charset="-128"/>
            </a:endParaRPr>
          </a:p>
          <a:p>
            <a:r>
              <a:rPr lang="en-GB" altLang="cy-GB" sz="3200" dirty="0" err="1">
                <a:ea typeface="ＭＳ Ｐゴシック" panose="020B0600070205080204" pitchFamily="34" charset="-128"/>
              </a:rPr>
              <a:t>Ymchwiliwch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3200" dirty="0">
                <a:ea typeface="ＭＳ Ｐゴシック" panose="020B0600070205080204" pitchFamily="34" charset="-128"/>
              </a:rPr>
              <a:t> un o'r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cyflyrau</a:t>
            </a:r>
            <a:r>
              <a:rPr lang="en-GB" altLang="cy-GB" sz="3200" dirty="0">
                <a:ea typeface="ＭＳ Ｐゴシック" panose="020B0600070205080204" pitchFamily="34" charset="-128"/>
              </a:rPr>
              <a:t> yma sy’n gallu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effeithio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iechyd</a:t>
            </a:r>
            <a:r>
              <a:rPr lang="en-GB" altLang="cy-GB" sz="3200" dirty="0">
                <a:ea typeface="ＭＳ Ｐゴシック" panose="020B0600070205080204" pitchFamily="34" charset="-128"/>
              </a:rPr>
              <a:t> meddwl a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lles</a:t>
            </a:r>
            <a:r>
              <a:rPr lang="en-GB" altLang="cy-GB" sz="3200" dirty="0">
                <a:ea typeface="ＭＳ Ｐゴシック" panose="020B0600070205080204" pitchFamily="34" charset="-128"/>
              </a:rPr>
              <a:t> ac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ystyriwch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yr</a:t>
            </a:r>
            <a:r>
              <a:rPr lang="en-GB" altLang="cy-GB" sz="3200" dirty="0">
                <a:ea typeface="ＭＳ Ｐゴシック" panose="020B0600070205080204" pitchFamily="34" charset="-128"/>
              </a:rPr>
              <a:t> effaith y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gallai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gael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fywyd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cartref</a:t>
            </a:r>
            <a:r>
              <a:rPr lang="en-GB" altLang="cy-GB" sz="3200" dirty="0">
                <a:ea typeface="ＭＳ Ｐゴシック" panose="020B0600070205080204" pitchFamily="34" charset="-128"/>
              </a:rPr>
              <a:t>/ysgol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plentyn</a:t>
            </a:r>
            <a:r>
              <a:rPr lang="en-GB" altLang="cy-GB" sz="3200" dirty="0">
                <a:ea typeface="ＭＳ Ｐゴシック" panose="020B0600070205080204" pitchFamily="34" charset="-128"/>
              </a:rPr>
              <a:t>? Pa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gefnogaeth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fyddech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chi’n</a:t>
            </a:r>
            <a:r>
              <a:rPr lang="en-GB" altLang="cy-GB" sz="3200" dirty="0">
                <a:ea typeface="ＭＳ Ｐゴシック" panose="020B0600070205080204" pitchFamily="34" charset="-128"/>
              </a:rPr>
              <a:t> rhoi yn ei le i’r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plentyn</a:t>
            </a:r>
            <a:r>
              <a:rPr lang="en-GB" altLang="cy-GB" sz="3200" dirty="0">
                <a:ea typeface="ＭＳ Ｐゴシック" panose="020B0600070205080204" pitchFamily="34" charset="-128"/>
              </a:rPr>
              <a:t>? Oes tystiolaeth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credadwy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3200" dirty="0">
                <a:ea typeface="ＭＳ Ｐゴシック" panose="020B0600070205080204" pitchFamily="34" charset="-128"/>
              </a:rPr>
              <a:t> gefnogi eich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penderfyniad</a:t>
            </a:r>
            <a:r>
              <a:rPr lang="en-GB" altLang="cy-GB" sz="3200" dirty="0">
                <a:ea typeface="ＭＳ Ｐゴシック" panose="020B0600070205080204" pitchFamily="34" charset="-128"/>
              </a:rPr>
              <a:t>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3200" dirty="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3"/>
          <p:cNvSpPr>
            <a:spLocks noGrp="1"/>
          </p:cNvSpPr>
          <p:nvPr>
            <p:ph sz="half" idx="2"/>
          </p:nvPr>
        </p:nvSpPr>
        <p:spPr>
          <a:xfrm>
            <a:off x="4649864" y="1485950"/>
            <a:ext cx="4182616" cy="482453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457200" indent="-457200"/>
            <a:r>
              <a:rPr lang="en-GB" sz="3300" dirty="0">
                <a:latin typeface="+mj-lt"/>
                <a:cs typeface="Arial" panose="020B0604020202020204" pitchFamily="34" charset="0"/>
              </a:rPr>
              <a:t>Anxiety disorders</a:t>
            </a:r>
          </a:p>
          <a:p>
            <a:pPr marL="457200" indent="-457200"/>
            <a:r>
              <a:rPr lang="en-GB" sz="3300" dirty="0">
                <a:latin typeface="+mj-lt"/>
                <a:cs typeface="Arial" panose="020B0604020202020204" pitchFamily="34" charset="0"/>
              </a:rPr>
              <a:t>Attention-deficit/hyperactivity disorder (ADHD)</a:t>
            </a:r>
          </a:p>
          <a:p>
            <a:pPr marL="457200" indent="-457200"/>
            <a:r>
              <a:rPr lang="en-GB" sz="3300" dirty="0">
                <a:latin typeface="+mj-lt"/>
                <a:cs typeface="Arial" panose="020B0604020202020204" pitchFamily="34" charset="0"/>
              </a:rPr>
              <a:t>Autism spectrum disorder (ASD)</a:t>
            </a:r>
          </a:p>
          <a:p>
            <a:pPr marL="457200" indent="-457200"/>
            <a:r>
              <a:rPr lang="en-GB" sz="3300" dirty="0">
                <a:latin typeface="+mj-lt"/>
                <a:cs typeface="Arial" panose="020B0604020202020204" pitchFamily="34" charset="0"/>
              </a:rPr>
              <a:t>Eating disorders</a:t>
            </a:r>
          </a:p>
          <a:p>
            <a:pPr marL="457200" indent="-457200"/>
            <a:r>
              <a:rPr lang="en-GB" sz="3300" dirty="0">
                <a:latin typeface="+mj-lt"/>
                <a:cs typeface="Arial" panose="020B0604020202020204" pitchFamily="34" charset="0"/>
              </a:rPr>
              <a:t>Mood disorders</a:t>
            </a:r>
          </a:p>
          <a:p>
            <a:pPr marL="457200" indent="-457200"/>
            <a:r>
              <a:rPr lang="en-GB" sz="3300" dirty="0">
                <a:latin typeface="+mj-lt"/>
                <a:cs typeface="Arial" panose="020B0604020202020204" pitchFamily="34" charset="0"/>
              </a:rPr>
              <a:t>Schizophrenia</a:t>
            </a:r>
          </a:p>
          <a:p>
            <a:pPr marL="457200" indent="-457200"/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u="sng" dirty="0">
                <a:latin typeface="+mj-lt"/>
                <a:cs typeface="Arial" panose="020B0604020202020204" pitchFamily="34" charset="0"/>
              </a:rPr>
              <a:t>Task</a:t>
            </a:r>
          </a:p>
          <a:p>
            <a:r>
              <a:rPr lang="en-GB" sz="3300" dirty="0">
                <a:latin typeface="+mj-lt"/>
                <a:cs typeface="Arial" panose="020B0604020202020204" pitchFamily="34" charset="0"/>
              </a:rPr>
              <a:t>Research one of these conditions that may affect mental health and well-being and consider the impact it could have on a child’s home/school life? What support strategies would you put in place to support the child? Is there reliable evidence to support your decision?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7172" name="Title 1"/>
          <p:cNvSpPr>
            <a:spLocks noGrp="1"/>
          </p:cNvSpPr>
          <p:nvPr>
            <p:ph type="title"/>
          </p:nvPr>
        </p:nvSpPr>
        <p:spPr>
          <a:xfrm>
            <a:off x="381000" y="-13672"/>
            <a:ext cx="8583488" cy="1143000"/>
          </a:xfrm>
        </p:spPr>
        <p:txBody>
          <a:bodyPr>
            <a:normAutofit fontScale="90000"/>
          </a:bodyPr>
          <a:lstStyle/>
          <a:p>
            <a:br>
              <a:rPr lang="en-GB" altLang="cy-GB" sz="3600" b="1" dirty="0">
                <a:ea typeface="ＭＳ Ｐゴシック" panose="020B0600070205080204" pitchFamily="34" charset="-128"/>
              </a:rPr>
            </a:br>
            <a:r>
              <a:rPr lang="en-GB" altLang="cy-GB" sz="3600" dirty="0" err="1">
                <a:ea typeface="ＭＳ Ｐゴシック" panose="020B0600070205080204" pitchFamily="34" charset="-128"/>
              </a:rPr>
              <a:t>Cyflyrau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iechyd</a:t>
            </a:r>
            <a:r>
              <a:rPr lang="en-GB" altLang="cy-GB" sz="3600" dirty="0">
                <a:ea typeface="ＭＳ Ｐゴシック" panose="020B0600070205080204" pitchFamily="34" charset="-128"/>
              </a:rPr>
              <a:t> meddwl sy'n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effeithio</a:t>
            </a:r>
            <a:r>
              <a:rPr lang="en-GB" altLang="cy-GB" sz="3600" dirty="0">
                <a:ea typeface="ＭＳ Ｐゴシック" panose="020B0600070205080204" pitchFamily="34" charset="-128"/>
              </a:rPr>
              <a:t> plant </a:t>
            </a:r>
            <a:br>
              <a:rPr lang="en-GB" altLang="cy-GB" sz="3600" dirty="0">
                <a:ea typeface="ＭＳ Ｐゴシック" panose="020B0600070205080204" pitchFamily="34" charset="-128"/>
              </a:rPr>
            </a:br>
            <a:r>
              <a:rPr lang="en-GB" altLang="cy-GB" sz="3600" b="1" dirty="0">
                <a:ea typeface="ＭＳ Ｐゴシック" panose="020B0600070205080204" pitchFamily="34" charset="-128"/>
              </a:rPr>
              <a:t>Mental health conditions affecting children</a:t>
            </a:r>
            <a:endParaRPr lang="cy-GB" altLang="cy-GB" sz="3600" b="1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72421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860032" y="2132856"/>
            <a:ext cx="4038600" cy="309634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eaLnBrk="1" hangingPunct="1"/>
            <a:r>
              <a:rPr lang="en-GB" altLang="cy-GB" dirty="0">
                <a:ea typeface="ＭＳ Ｐゴシック" panose="020B0600070205080204" pitchFamily="34" charset="-128"/>
                <a:hlinkClick r:id="rId3"/>
              </a:rPr>
              <a:t>Link to Children’s </a:t>
            </a:r>
            <a:r>
              <a:rPr lang="en-GB" altLang="cy-GB" dirty="0" err="1">
                <a:ea typeface="ＭＳ Ｐゴシック" panose="020B0600070205080204" pitchFamily="34" charset="-128"/>
                <a:hlinkClick r:id="rId3"/>
              </a:rPr>
              <a:t>Commisioner</a:t>
            </a:r>
            <a:r>
              <a:rPr lang="en-GB" altLang="cy-GB" dirty="0">
                <a:ea typeface="ＭＳ Ｐゴシック" panose="020B0600070205080204" pitchFamily="34" charset="-128"/>
                <a:hlinkClick r:id="rId3"/>
              </a:rPr>
              <a:t> for Wales reports on children’s mental health </a:t>
            </a:r>
            <a:r>
              <a:rPr lang="en-GB" altLang="cy-GB" dirty="0" err="1">
                <a:ea typeface="ＭＳ Ｐゴシック" panose="020B0600070205080204" pitchFamily="34" charset="-128"/>
                <a:hlinkClick r:id="rId3"/>
              </a:rPr>
              <a:t>inlcuding</a:t>
            </a:r>
            <a:r>
              <a:rPr lang="en-GB" altLang="cy-GB" dirty="0">
                <a:ea typeface="ＭＳ Ｐゴシック" panose="020B0600070205080204" pitchFamily="34" charset="-128"/>
                <a:hlinkClick r:id="rId3"/>
              </a:rPr>
              <a:t> case studies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dirty="0">
                <a:ea typeface="ＭＳ Ｐゴシック" panose="020B0600070205080204" pitchFamily="34" charset="-128"/>
              </a:rPr>
              <a:t>Does anything surprise or shock you in the reports?</a:t>
            </a:r>
          </a:p>
        </p:txBody>
      </p:sp>
      <p:sp>
        <p:nvSpPr>
          <p:cNvPr id="8196" name="Content Placeholder 3"/>
          <p:cNvSpPr>
            <a:spLocks noGrp="1"/>
          </p:cNvSpPr>
          <p:nvPr>
            <p:ph sz="half" idx="2"/>
          </p:nvPr>
        </p:nvSpPr>
        <p:spPr>
          <a:xfrm>
            <a:off x="467544" y="2060848"/>
            <a:ext cx="4032448" cy="31683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Dolen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i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adroddiadau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Comisiynydd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Plant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Cymru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ar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iechyd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meddwl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(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yn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cynnwys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astudiaethau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  <a:hlinkClick r:id="rId4"/>
              </a:rPr>
              <a:t>achos</a:t>
            </a:r>
            <a:r>
              <a:rPr lang="en-US" altLang="cy-GB" i="1" dirty="0">
                <a:ea typeface="ＭＳ Ｐゴシック" panose="020B0600070205080204" pitchFamily="34" charset="-128"/>
                <a:hlinkClick r:id="rId4"/>
              </a:rPr>
              <a:t>) </a:t>
            </a:r>
            <a:endParaRPr lang="en-US" altLang="cy-GB" i="1" dirty="0">
              <a:ea typeface="ＭＳ Ｐゴシック" panose="020B0600070205080204" pitchFamily="34" charset="-128"/>
            </a:endParaRPr>
          </a:p>
          <a:p>
            <a:r>
              <a:rPr lang="en-US" altLang="cy-GB" i="1" dirty="0" err="1">
                <a:ea typeface="ＭＳ Ｐゴシック" panose="020B0600070205080204" pitchFamily="34" charset="-128"/>
              </a:rPr>
              <a:t>Oes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rhywbeth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yn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eich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synnu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yn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yr</a:t>
            </a:r>
            <a:r>
              <a:rPr lang="en-US" altLang="cy-GB" i="1" dirty="0">
                <a:ea typeface="ＭＳ Ｐゴシック" panose="020B0600070205080204" pitchFamily="34" charset="-128"/>
              </a:rPr>
              <a:t> </a:t>
            </a:r>
            <a:r>
              <a:rPr lang="en-US" altLang="cy-GB" i="1" dirty="0" err="1">
                <a:ea typeface="ＭＳ Ｐゴシック" panose="020B0600070205080204" pitchFamily="34" charset="-128"/>
              </a:rPr>
              <a:t>adroddiadau</a:t>
            </a:r>
            <a:r>
              <a:rPr lang="en-US" altLang="cy-GB" i="1" dirty="0">
                <a:ea typeface="ＭＳ Ｐゴシック" panose="020B0600070205080204" pitchFamily="34" charset="-128"/>
              </a:rPr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-387424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/>
          </a:p>
          <a:p>
            <a:r>
              <a:rPr lang="en-GB" sz="3600" dirty="0"/>
              <a:t>Beth yw’r </a:t>
            </a:r>
            <a:r>
              <a:rPr lang="en-GB" sz="3600" dirty="0" err="1"/>
              <a:t>sefyllfa</a:t>
            </a:r>
            <a:r>
              <a:rPr lang="en-GB" sz="3600" dirty="0"/>
              <a:t> </a:t>
            </a:r>
            <a:r>
              <a:rPr lang="en-GB" sz="3600" dirty="0" err="1"/>
              <a:t>yng</a:t>
            </a:r>
            <a:r>
              <a:rPr lang="en-GB" sz="3600" dirty="0"/>
              <a:t> </a:t>
            </a:r>
            <a:r>
              <a:rPr lang="en-GB" sz="3600" dirty="0" err="1"/>
              <a:t>Nghymru</a:t>
            </a:r>
            <a:r>
              <a:rPr lang="en-GB" sz="3600" dirty="0"/>
              <a:t>?</a:t>
            </a:r>
          </a:p>
          <a:p>
            <a:r>
              <a:rPr lang="en-GB" sz="3600" b="1" dirty="0"/>
              <a:t>What is the situation in Wales?</a:t>
            </a:r>
          </a:p>
        </p:txBody>
      </p:sp>
    </p:spTree>
    <p:extLst>
      <p:ext uri="{BB962C8B-B14F-4D97-AF65-F5344CB8AC3E}">
        <p14:creationId xmlns:p14="http://schemas.microsoft.com/office/powerpoint/2010/main" val="2252683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en-GB" altLang="cy-GB" sz="3200" dirty="0" err="1">
                <a:ea typeface="ＭＳ Ｐゴシック" panose="020B0600070205080204" pitchFamily="34" charset="-128"/>
                <a:hlinkClick r:id="rId3"/>
              </a:rPr>
              <a:t>Deddf</a:t>
            </a:r>
            <a:r>
              <a:rPr lang="en-GB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  <a:hlinkClick r:id="rId3"/>
              </a:rPr>
              <a:t>Llesiant</a:t>
            </a:r>
            <a:r>
              <a:rPr lang="en-GB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  <a:hlinkClick r:id="rId3"/>
              </a:rPr>
              <a:t>Cenedlaethau'r</a:t>
            </a:r>
            <a:r>
              <a:rPr lang="en-GB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  <a:hlinkClick r:id="rId3"/>
              </a:rPr>
              <a:t>Dyfodol</a:t>
            </a:r>
            <a:r>
              <a:rPr lang="en-GB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  <a:hlinkClick r:id="rId3"/>
              </a:rPr>
              <a:t>Cymru</a:t>
            </a:r>
            <a:r>
              <a:rPr lang="en-GB" altLang="cy-GB" sz="3200" dirty="0">
                <a:ea typeface="ＭＳ Ｐゴシック" panose="020B0600070205080204" pitchFamily="34" charset="-128"/>
                <a:hlinkClick r:id="rId3"/>
              </a:rPr>
              <a:t> (2015)</a:t>
            </a:r>
            <a:br>
              <a:rPr lang="en-GB" altLang="cy-GB" sz="3200" b="1" dirty="0">
                <a:ea typeface="ＭＳ Ｐゴシック" panose="020B0600070205080204" pitchFamily="34" charset="-128"/>
              </a:rPr>
            </a:br>
            <a:r>
              <a:rPr lang="en-GB" altLang="cy-GB" sz="3200" b="1" i="1" dirty="0">
                <a:ea typeface="ＭＳ Ｐゴシック" panose="020B0600070205080204" pitchFamily="34" charset="-128"/>
                <a:hlinkClick r:id="rId4"/>
              </a:rPr>
              <a:t>Well-being of Future Generations Wales Act (2015)</a:t>
            </a:r>
            <a:endParaRPr lang="en-GB" altLang="cy-GB" sz="3200" b="1" i="1" dirty="0">
              <a:ea typeface="ＭＳ Ｐゴシック" panose="020B0600070205080204" pitchFamily="34" charset="-128"/>
            </a:endParaRPr>
          </a:p>
        </p:txBody>
      </p:sp>
      <p:sp>
        <p:nvSpPr>
          <p:cNvPr id="9220" name="Rectangle 11"/>
          <p:cNvSpPr>
            <a:spLocks noGrp="1" noChangeArrowheads="1"/>
          </p:cNvSpPr>
          <p:nvPr>
            <p:ph sz="half" idx="1"/>
          </p:nvPr>
        </p:nvSpPr>
        <p:spPr>
          <a:xfrm>
            <a:off x="251520" y="1556792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cy-GB" sz="3500" dirty="0" err="1">
                <a:ea typeface="ＭＳ Ｐゴシック" panose="020B0600070205080204" pitchFamily="34" charset="-128"/>
              </a:rPr>
              <a:t>Cymru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yw</a:t>
            </a:r>
            <a:r>
              <a:rPr lang="en-GB" altLang="cy-GB" sz="3500" dirty="0">
                <a:ea typeface="ＭＳ Ｐゴシック" panose="020B0600070205080204" pitchFamily="34" charset="-128"/>
              </a:rPr>
              <a:t> un o'r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gwledydd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cyntaf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3500" dirty="0">
                <a:ea typeface="ＭＳ Ｐゴシック" panose="020B0600070205080204" pitchFamily="34" charset="-128"/>
              </a:rPr>
              <a:t> gyflwyno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cyfraith</a:t>
            </a:r>
            <a:r>
              <a:rPr lang="en-GB" altLang="cy-GB" sz="3500" dirty="0">
                <a:ea typeface="ＭＳ Ｐゴシック" panose="020B0600070205080204" pitchFamily="34" charset="-128"/>
              </a:rPr>
              <a:t> fel hon.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Disgwyla’r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Ddeddf</a:t>
            </a:r>
            <a:r>
              <a:rPr lang="en-GB" altLang="cy-GB" sz="3500" dirty="0">
                <a:ea typeface="ＭＳ Ｐゴシック" panose="020B0600070205080204" pitchFamily="34" charset="-128"/>
              </a:rPr>
              <a:t> 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3500" dirty="0">
                <a:ea typeface="ＭＳ Ｐゴシック" panose="020B0600070205080204" pitchFamily="34" charset="-128"/>
              </a:rPr>
              <a:t> 44 o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gyrff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cyhoeddus</a:t>
            </a:r>
            <a:r>
              <a:rPr lang="en-GB" altLang="cy-GB" sz="3500" dirty="0">
                <a:ea typeface="ＭＳ Ｐゴシック" panose="020B0600070205080204" pitchFamily="34" charset="-128"/>
              </a:rPr>
              <a:t>,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megis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Awdurdodau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Lleol</a:t>
            </a:r>
            <a:r>
              <a:rPr lang="en-GB" altLang="cy-GB" sz="3500" dirty="0">
                <a:ea typeface="ＭＳ Ｐゴシック" panose="020B0600070205080204" pitchFamily="34" charset="-128"/>
              </a:rPr>
              <a:t>, y GIG,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Tân</a:t>
            </a:r>
            <a:r>
              <a:rPr lang="en-GB" altLang="cy-GB" sz="3500" dirty="0">
                <a:ea typeface="ＭＳ Ｐゴシック" panose="020B0600070205080204" pitchFamily="34" charset="-128"/>
              </a:rPr>
              <a:t> ac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Achub</a:t>
            </a:r>
            <a:r>
              <a:rPr lang="en-GB" altLang="cy-GB" sz="3500" dirty="0">
                <a:ea typeface="ＭＳ Ｐゴシック" panose="020B0600070205080204" pitchFamily="34" charset="-128"/>
              </a:rPr>
              <a:t> ac eraill,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gydweithio</a:t>
            </a:r>
            <a:r>
              <a:rPr lang="en-GB" altLang="cy-GB" sz="3500" dirty="0">
                <a:ea typeface="ＭＳ Ｐゴシック" panose="020B0600070205080204" pitchFamily="34" charset="-128"/>
              </a:rPr>
              <a:t>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tuag</a:t>
            </a:r>
            <a:r>
              <a:rPr lang="en-GB" altLang="cy-GB" sz="3500" dirty="0">
                <a:ea typeface="ＭＳ Ｐゴシック" panose="020B0600070205080204" pitchFamily="34" charset="-128"/>
              </a:rPr>
              <a:t> at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saith</a:t>
            </a:r>
            <a:r>
              <a:rPr lang="en-GB" altLang="cy-GB" sz="3500" dirty="0">
                <a:ea typeface="ＭＳ Ｐゴシック" panose="020B0600070205080204" pitchFamily="34" charset="-128"/>
              </a:rPr>
              <a:t> nod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llesiant</a:t>
            </a:r>
            <a:r>
              <a:rPr lang="en-GB" altLang="cy-GB" sz="3500" dirty="0">
                <a:ea typeface="ＭＳ Ｐゴシック" panose="020B0600070205080204" pitchFamily="34" charset="-128"/>
              </a:rPr>
              <a:t>. </a:t>
            </a:r>
          </a:p>
          <a:p>
            <a:pPr marL="0" indent="0">
              <a:buNone/>
            </a:pPr>
            <a:endParaRPr lang="en-GB" altLang="cy-GB" sz="35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GB" altLang="cy-GB" sz="3500" u="sng" dirty="0" err="1">
                <a:ea typeface="ＭＳ Ｐゴシック" panose="020B0600070205080204" pitchFamily="34" charset="-128"/>
              </a:rPr>
              <a:t>Tasg</a:t>
            </a:r>
            <a:r>
              <a:rPr lang="en-GB" altLang="cy-GB" sz="3500" u="sng" dirty="0">
                <a:ea typeface="ＭＳ Ｐゴシック" panose="020B0600070205080204" pitchFamily="34" charset="-128"/>
              </a:rPr>
              <a:t> (</a:t>
            </a:r>
            <a:r>
              <a:rPr lang="en-GB" altLang="cy-GB" sz="3500" u="sng" dirty="0" err="1">
                <a:ea typeface="ＭＳ Ｐゴシック" panose="020B0600070205080204" pitchFamily="34" charset="-128"/>
              </a:rPr>
              <a:t>dolen</a:t>
            </a:r>
            <a:r>
              <a:rPr lang="en-GB" altLang="cy-GB" sz="3500" u="sng" dirty="0">
                <a:ea typeface="ＭＳ Ｐゴシック" panose="020B0600070205080204" pitchFamily="34" charset="-128"/>
              </a:rPr>
              <a:t> uchod)</a:t>
            </a:r>
          </a:p>
          <a:p>
            <a:pPr marL="0" indent="0">
              <a:buNone/>
            </a:pPr>
            <a:r>
              <a:rPr lang="en-GB" altLang="cy-GB" sz="3500" dirty="0" err="1">
                <a:ea typeface="ＭＳ Ｐゴシック" panose="020B0600070205080204" pitchFamily="34" charset="-128"/>
              </a:rPr>
              <a:t>Ystyriwch</a:t>
            </a:r>
            <a:r>
              <a:rPr lang="en-GB" altLang="cy-GB" sz="3500" dirty="0">
                <a:ea typeface="ＭＳ Ｐゴシック" panose="020B0600070205080204" pitchFamily="34" charset="-128"/>
              </a:rPr>
              <a:t> sut mae’r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ddeddf</a:t>
            </a:r>
            <a:r>
              <a:rPr lang="en-GB" altLang="cy-GB" sz="3500" dirty="0">
                <a:ea typeface="ＭＳ Ｐゴシック" panose="020B0600070205080204" pitchFamily="34" charset="-128"/>
              </a:rPr>
              <a:t> yn cefnogi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lles</a:t>
            </a:r>
            <a:r>
              <a:rPr lang="en-GB" altLang="cy-GB" sz="3500" dirty="0">
                <a:ea typeface="ＭＳ Ｐゴシック" panose="020B0600070205080204" pitchFamily="34" charset="-128"/>
              </a:rPr>
              <a:t> a </a:t>
            </a:r>
            <a:r>
              <a:rPr lang="en-GB" altLang="cy-GB" sz="3500" dirty="0" err="1">
                <a:ea typeface="ＭＳ Ｐゴシック" panose="020B0600070205080204" pitchFamily="34" charset="-128"/>
              </a:rPr>
              <a:t>iechyd</a:t>
            </a:r>
            <a:r>
              <a:rPr lang="en-GB" altLang="cy-GB" sz="3500" dirty="0">
                <a:ea typeface="ＭＳ Ｐゴシック" panose="020B0600070205080204" pitchFamily="34" charset="-128"/>
              </a:rPr>
              <a:t> meddwl plant.</a:t>
            </a:r>
          </a:p>
          <a:p>
            <a:pPr marL="0" indent="0">
              <a:buNone/>
            </a:pPr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cy-GB" sz="2600" i="1" dirty="0">
              <a:ea typeface="ＭＳ Ｐゴシック" panose="020B0600070205080204" pitchFamily="34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860032" y="1589956"/>
            <a:ext cx="403860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cy-GB" sz="3500" i="1" dirty="0">
                <a:ea typeface="ＭＳ Ｐゴシック" panose="020B0600070205080204" pitchFamily="34" charset="-128"/>
              </a:rPr>
              <a:t>Wales is one of the first countries to introduce a law like this. The Act expects that 44 public bodies, such as Local Authorities, the NHS, Fire and Rescue and others, must work together towards seven well-being goals. </a:t>
            </a:r>
          </a:p>
          <a:p>
            <a:pPr marL="0" indent="0">
              <a:buNone/>
            </a:pPr>
            <a:endParaRPr lang="en-GB" altLang="cy-GB" sz="3500" i="1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GB" altLang="cy-GB" sz="3500" i="1" u="sng" dirty="0">
                <a:ea typeface="ＭＳ Ｐゴシック" panose="020B0600070205080204" pitchFamily="34" charset="-128"/>
              </a:rPr>
              <a:t>Task (link above)</a:t>
            </a:r>
          </a:p>
          <a:p>
            <a:pPr marL="0" indent="0">
              <a:buNone/>
            </a:pPr>
            <a:r>
              <a:rPr lang="en-GB" altLang="cy-GB" sz="3500" i="1" dirty="0">
                <a:ea typeface="ＭＳ Ｐゴシック" panose="020B0600070205080204" pitchFamily="34" charset="-128"/>
              </a:rPr>
              <a:t>Consider how this act supports children’s wellbeing and mental health.</a:t>
            </a:r>
            <a:endParaRPr lang="en-US" altLang="cy-GB" sz="35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2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31730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67094"/>
            <a:ext cx="9324528" cy="1143000"/>
          </a:xfrm>
        </p:spPr>
        <p:txBody>
          <a:bodyPr>
            <a:normAutofit/>
          </a:bodyPr>
          <a:lstStyle/>
          <a:p>
            <a:r>
              <a:rPr lang="en-GB" sz="3600" dirty="0" err="1"/>
              <a:t>Cwricwlwm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Gymru</a:t>
            </a:r>
            <a:r>
              <a:rPr lang="en-GB" sz="3600" dirty="0"/>
              <a:t>  /  </a:t>
            </a:r>
            <a:r>
              <a:rPr lang="en-GB" sz="3600" b="1" dirty="0"/>
              <a:t>Curriculum for Wales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83568" y="2492896"/>
            <a:ext cx="3528392" cy="33298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5576" y="1700808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Dibenion</a:t>
            </a:r>
            <a:r>
              <a:rPr lang="en-GB" b="1" dirty="0"/>
              <a:t> y </a:t>
            </a:r>
            <a:r>
              <a:rPr lang="en-GB" b="1" dirty="0" err="1"/>
              <a:t>cwricwlwm</a:t>
            </a:r>
            <a:r>
              <a:rPr lang="en-GB" b="1" dirty="0"/>
              <a:t>:</a:t>
            </a:r>
          </a:p>
          <a:p>
            <a:r>
              <a:rPr lang="en-GB" b="1" dirty="0"/>
              <a:t>Datblygu </a:t>
            </a:r>
            <a:r>
              <a:rPr lang="en-GB" b="1" dirty="0" err="1"/>
              <a:t>dysgwyr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fod…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38749" y="1484784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Purposes of the curriculum:</a:t>
            </a:r>
          </a:p>
          <a:p>
            <a:r>
              <a:rPr lang="en-GB" b="1" dirty="0"/>
              <a:t>Develop learners to be…</a:t>
            </a:r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238749" y="2434430"/>
            <a:ext cx="3298825" cy="329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18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1500" y="188640"/>
            <a:ext cx="9072500" cy="1143000"/>
          </a:xfrm>
        </p:spPr>
        <p:txBody>
          <a:bodyPr>
            <a:noAutofit/>
          </a:bodyPr>
          <a:lstStyle/>
          <a:p>
            <a:r>
              <a:rPr lang="en-GB" sz="3200" dirty="0" err="1"/>
              <a:t>Saith</a:t>
            </a:r>
            <a:r>
              <a:rPr lang="en-GB" sz="3200" dirty="0"/>
              <a:t> Maes Dysgu a </a:t>
            </a:r>
            <a:r>
              <a:rPr lang="en-GB" sz="3200" dirty="0" err="1"/>
              <a:t>Phrofiad</a:t>
            </a:r>
            <a:r>
              <a:rPr lang="en-GB" sz="3200" dirty="0"/>
              <a:t> </a:t>
            </a:r>
            <a:r>
              <a:rPr lang="en-GB" sz="3200" dirty="0" err="1"/>
              <a:t>Cwricwlwm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Gymru</a:t>
            </a:r>
            <a:br>
              <a:rPr lang="en-GB" sz="3600" dirty="0"/>
            </a:br>
            <a:r>
              <a:rPr lang="en-GB" sz="2800" b="1" dirty="0"/>
              <a:t>Curriculum for Wales Seven Areas of Learning and </a:t>
            </a:r>
            <a:r>
              <a:rPr lang="en-GB" sz="2800" b="1" dirty="0" err="1"/>
              <a:t>Experince</a:t>
            </a:r>
            <a:r>
              <a:rPr lang="en-GB" sz="2800" b="1" dirty="0"/>
              <a:t>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248472" cy="4813736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b="1" dirty="0" err="1"/>
              <a:t>Chwe</a:t>
            </a:r>
            <a:r>
              <a:rPr lang="en-GB" sz="2600" b="1" dirty="0"/>
              <a:t> Maes Dysgu a </a:t>
            </a:r>
            <a:r>
              <a:rPr lang="en-GB" sz="2600" b="1" dirty="0" err="1"/>
              <a:t>Phrofiad</a:t>
            </a:r>
            <a:r>
              <a:rPr lang="en-GB" sz="2600" b="1" dirty="0"/>
              <a:t>: </a:t>
            </a:r>
          </a:p>
          <a:p>
            <a:r>
              <a:rPr lang="en-GB" sz="2600" dirty="0"/>
              <a:t>Y </a:t>
            </a:r>
            <a:r>
              <a:rPr lang="en-GB" sz="2600" dirty="0" err="1"/>
              <a:t>Celfyddydau</a:t>
            </a:r>
            <a:r>
              <a:rPr lang="en-GB" sz="2600" dirty="0"/>
              <a:t> </a:t>
            </a:r>
            <a:r>
              <a:rPr lang="en-GB" sz="2600" dirty="0" err="1"/>
              <a:t>Mynegiannol</a:t>
            </a:r>
            <a:r>
              <a:rPr lang="en-GB" sz="2600" dirty="0"/>
              <a:t> </a:t>
            </a:r>
          </a:p>
          <a:p>
            <a:r>
              <a:rPr lang="en-GB" sz="2600" b="1" dirty="0" err="1">
                <a:hlinkClick r:id="rId3"/>
              </a:rPr>
              <a:t>Iechyd</a:t>
            </a:r>
            <a:r>
              <a:rPr lang="en-GB" sz="2600" b="1" dirty="0">
                <a:hlinkClick r:id="rId3"/>
              </a:rPr>
              <a:t> a </a:t>
            </a:r>
            <a:r>
              <a:rPr lang="en-GB" sz="2600" b="1" dirty="0" err="1">
                <a:hlinkClick r:id="rId3"/>
              </a:rPr>
              <a:t>Lles</a:t>
            </a:r>
            <a:endParaRPr lang="en-GB" sz="2600" b="1" dirty="0"/>
          </a:p>
          <a:p>
            <a:r>
              <a:rPr lang="en-GB" sz="2600" dirty="0" err="1"/>
              <a:t>Dyniaethau</a:t>
            </a:r>
            <a:endParaRPr lang="en-GB" sz="2600" dirty="0"/>
          </a:p>
          <a:p>
            <a:r>
              <a:rPr lang="en-GB" sz="2600" dirty="0" err="1"/>
              <a:t>Ieithoedd</a:t>
            </a:r>
            <a:r>
              <a:rPr lang="en-GB" sz="2600" dirty="0"/>
              <a:t>, </a:t>
            </a:r>
            <a:r>
              <a:rPr lang="en-GB" sz="2600" dirty="0" err="1"/>
              <a:t>Llythrennedd</a:t>
            </a:r>
            <a:r>
              <a:rPr lang="en-GB" sz="2600" dirty="0"/>
              <a:t> a </a:t>
            </a:r>
            <a:r>
              <a:rPr lang="en-GB" sz="2600" dirty="0" err="1"/>
              <a:t>Chyfathrebu</a:t>
            </a:r>
            <a:endParaRPr lang="en-GB" sz="2600" dirty="0"/>
          </a:p>
          <a:p>
            <a:r>
              <a:rPr lang="en-GB" sz="2600" dirty="0" err="1"/>
              <a:t>Mathemateg</a:t>
            </a:r>
            <a:r>
              <a:rPr lang="en-GB" sz="2600" dirty="0"/>
              <a:t> a </a:t>
            </a:r>
            <a:r>
              <a:rPr lang="en-GB" sz="2600" dirty="0" err="1"/>
              <a:t>Rhifedd</a:t>
            </a:r>
            <a:endParaRPr lang="en-GB" sz="2600" dirty="0"/>
          </a:p>
          <a:p>
            <a:r>
              <a:rPr lang="en-GB" sz="2600" dirty="0" err="1"/>
              <a:t>Gwyddoniaeth</a:t>
            </a:r>
            <a:r>
              <a:rPr lang="en-GB" sz="2600" dirty="0"/>
              <a:t> a </a:t>
            </a:r>
            <a:r>
              <a:rPr lang="en-GB" sz="2600" dirty="0" err="1"/>
              <a:t>Thechnoleg</a:t>
            </a:r>
            <a:endParaRPr lang="en-GB" sz="26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4008" y="1844824"/>
            <a:ext cx="4280284" cy="481373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b="1" dirty="0">
                <a:latin typeface="Arial"/>
                <a:cs typeface="Arial"/>
              </a:rPr>
              <a:t>Six Areas of Learning and Experience:</a:t>
            </a:r>
          </a:p>
          <a:p>
            <a:r>
              <a:rPr lang="en-US" sz="3000" dirty="0">
                <a:latin typeface="Arial"/>
                <a:cs typeface="Arial"/>
              </a:rPr>
              <a:t>Expressive Arts</a:t>
            </a:r>
          </a:p>
          <a:p>
            <a:r>
              <a:rPr lang="en-US" sz="3000" b="1" dirty="0">
                <a:latin typeface="Arial"/>
                <a:cs typeface="Arial"/>
                <a:hlinkClick r:id="rId4"/>
              </a:rPr>
              <a:t>Health and Well-being</a:t>
            </a:r>
            <a:endParaRPr lang="en-US" sz="3000" b="1" dirty="0">
              <a:latin typeface="Arial"/>
              <a:cs typeface="Arial"/>
            </a:endParaRPr>
          </a:p>
          <a:p>
            <a:r>
              <a:rPr lang="en-US" sz="3000" dirty="0">
                <a:latin typeface="Arial"/>
                <a:cs typeface="Arial"/>
              </a:rPr>
              <a:t>Humanities</a:t>
            </a:r>
          </a:p>
          <a:p>
            <a:r>
              <a:rPr lang="en-US" sz="3000" dirty="0">
                <a:latin typeface="Arial"/>
                <a:cs typeface="Arial"/>
              </a:rPr>
              <a:t>Languages, Literacy and Communication</a:t>
            </a:r>
          </a:p>
          <a:p>
            <a:r>
              <a:rPr lang="en-US" sz="3000" dirty="0">
                <a:latin typeface="Arial"/>
                <a:cs typeface="Arial"/>
              </a:rPr>
              <a:t>Mathematics and Numeracy</a:t>
            </a:r>
          </a:p>
          <a:p>
            <a:r>
              <a:rPr lang="en-US" sz="3000" dirty="0">
                <a:latin typeface="Arial"/>
                <a:cs typeface="Arial"/>
              </a:rPr>
              <a:t>Science and Technology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789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94798"/>
            <a:ext cx="9144000" cy="767290"/>
          </a:xfrm>
        </p:spPr>
        <p:txBody>
          <a:bodyPr>
            <a:noAutofit/>
          </a:bodyPr>
          <a:lstStyle/>
          <a:p>
            <a:pPr algn="l"/>
            <a:r>
              <a:rPr lang="en-US" sz="2000" dirty="0" err="1">
                <a:latin typeface="Arial"/>
                <a:cs typeface="Arial"/>
              </a:rPr>
              <a:t>Tasg</a:t>
            </a:r>
            <a:r>
              <a:rPr lang="en-US" sz="2000" dirty="0">
                <a:latin typeface="Arial"/>
                <a:cs typeface="Arial"/>
              </a:rPr>
              <a:t>: </a:t>
            </a:r>
            <a:r>
              <a:rPr lang="en-US" sz="2000" dirty="0" err="1">
                <a:latin typeface="Arial"/>
                <a:cs typeface="Arial"/>
              </a:rPr>
              <a:t>Ystyriwch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faterion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yn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ymwneud</a:t>
            </a:r>
            <a:r>
              <a:rPr lang="en-US" sz="2000" dirty="0">
                <a:latin typeface="Arial"/>
                <a:cs typeface="Arial"/>
              </a:rPr>
              <a:t> gyda </a:t>
            </a:r>
            <a:r>
              <a:rPr lang="en-US" sz="2000" dirty="0" err="1">
                <a:latin typeface="Arial"/>
                <a:cs typeface="Arial"/>
              </a:rPr>
              <a:t>iechyd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meddwl</a:t>
            </a:r>
            <a:r>
              <a:rPr lang="en-US" sz="2000" dirty="0">
                <a:latin typeface="Arial"/>
                <a:cs typeface="Arial"/>
              </a:rPr>
              <a:t> 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plant a </a:t>
            </a:r>
            <a:r>
              <a:rPr lang="en-US" sz="2000" dirty="0" err="1">
                <a:latin typeface="Arial"/>
                <a:cs typeface="Arial"/>
              </a:rPr>
              <a:t>phobl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ifanc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yng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Nghymru</a:t>
            </a:r>
            <a:r>
              <a:rPr lang="en-US" sz="2000" dirty="0">
                <a:latin typeface="Arial"/>
                <a:cs typeface="Arial"/>
              </a:rPr>
              <a:t>.</a:t>
            </a:r>
            <a:br>
              <a:rPr lang="en-US" sz="2000" b="1" dirty="0">
                <a:latin typeface="Arial"/>
                <a:cs typeface="Arial"/>
              </a:rPr>
            </a:br>
            <a:r>
              <a:rPr lang="en-US" sz="2000" b="1" dirty="0">
                <a:latin typeface="Arial"/>
                <a:cs typeface="Arial"/>
              </a:rPr>
              <a:t>Task: Consider matters relating to children and </a:t>
            </a:r>
            <a:br>
              <a:rPr lang="en-US" sz="2000" b="1" dirty="0">
                <a:latin typeface="Arial"/>
                <a:cs typeface="Arial"/>
              </a:rPr>
            </a:br>
            <a:r>
              <a:rPr lang="en-US" sz="2000" b="1" dirty="0">
                <a:latin typeface="Arial"/>
                <a:cs typeface="Arial"/>
              </a:rPr>
              <a:t>young people’s mental health in Wales.</a:t>
            </a:r>
          </a:p>
        </p:txBody>
      </p:sp>
      <p:sp>
        <p:nvSpPr>
          <p:cNvPr id="4" name="Rectangle 3"/>
          <p:cNvSpPr/>
          <p:nvPr/>
        </p:nvSpPr>
        <p:spPr>
          <a:xfrm>
            <a:off x="269964" y="2782819"/>
            <a:ext cx="660360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>
                <a:latin typeface="Arial"/>
                <a:cs typeface="Arial"/>
                <a:hlinkClick r:id="rId2"/>
              </a:rPr>
              <a:t>https://www.bbc.co.uk/news/uk-wales-43894892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6297" y="2548759"/>
            <a:ext cx="68315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Child mental health 'must be national priority' in Wales</a:t>
            </a:r>
          </a:p>
        </p:txBody>
      </p:sp>
      <p:sp>
        <p:nvSpPr>
          <p:cNvPr id="6" name="Rectangle 5"/>
          <p:cNvSpPr/>
          <p:nvPr/>
        </p:nvSpPr>
        <p:spPr>
          <a:xfrm>
            <a:off x="1804637" y="3359910"/>
            <a:ext cx="64135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Children as young as six self-harming in Wales schools</a:t>
            </a:r>
          </a:p>
          <a:p>
            <a:r>
              <a:rPr lang="en-US" dirty="0">
                <a:latin typeface="Arial"/>
                <a:cs typeface="Arial"/>
                <a:hlinkClick r:id="rId3"/>
              </a:rPr>
              <a:t>https://www.bbc.co.uk/news/uk-wales-41267915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7504" y="4632416"/>
            <a:ext cx="79149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/>
                <a:cs typeface="Arial"/>
                <a:hlinkClick r:id="rId4"/>
              </a:rPr>
              <a:t>https://www.bbc.co.uk/news/uk-wales-42622297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1279" y="4271631"/>
            <a:ext cx="74718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South Wales Police want mental health lessons for young people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11701" y="5258591"/>
            <a:ext cx="4391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Instagram 'worst for young mental health'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833292" y="5583576"/>
            <a:ext cx="49482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/>
                <a:cs typeface="Arial"/>
                <a:hlinkClick r:id="rId5"/>
              </a:rPr>
              <a:t>https://www.bbc.co.uk/news/health-39955295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38016" y="6016623"/>
            <a:ext cx="56482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£1.4m mental health project to help school pupils</a:t>
            </a:r>
          </a:p>
          <a:p>
            <a:r>
              <a:rPr lang="en-US" dirty="0">
                <a:latin typeface="Arial"/>
                <a:cs typeface="Arial"/>
                <a:hlinkClick r:id="rId6"/>
              </a:rPr>
              <a:t>https://www.bbc.co.uk/news/uk-wales-41361491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23728" y="1687073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Covid in Wales: Children’s mental health ‘collateral damage’</a:t>
            </a:r>
          </a:p>
          <a:p>
            <a:r>
              <a:rPr lang="en-GB" dirty="0">
                <a:hlinkClick r:id="rId7"/>
              </a:rPr>
              <a:t>https://www.bbc.co.uk/news/uk-wales-politics-54470934</a:t>
            </a:r>
            <a:endParaRPr lang="en-GB" dirty="0"/>
          </a:p>
        </p:txBody>
      </p:sp>
      <p:pic>
        <p:nvPicPr>
          <p:cNvPr id="7" name="Picture 6" descr="Mental Health Awareness profile picture - lime green ribbo ...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894" y="3687798"/>
            <a:ext cx="1549524" cy="160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164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11326" y="606532"/>
            <a:ext cx="5089443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Child Death Review Programme Thematic Review 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analysed deaths occurring from suicide in children and young people in Wales under 18 years that occurred between 2013 and 2017. It highlighted the specific issues of: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● Bullying (mostly school related)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● Misuse of drugs and alcohol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● Physical, emotional, sexual abuse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● Self harm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● Deprivation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● Social connections </a:t>
            </a:r>
          </a:p>
          <a:p>
            <a:r>
              <a:rPr lang="en-GB" sz="2200" dirty="0"/>
              <a:t>Suicide is the leading cause of death in both males and females aged 10-19 years in England and Wales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756048" y="6300398"/>
            <a:ext cx="2257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NHS Wales (2019)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8846" y="457200"/>
            <a:ext cx="3959806" cy="714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Mae’r </a:t>
            </a:r>
            <a:r>
              <a:rPr lang="en-GB" sz="2200" dirty="0" err="1"/>
              <a:t>Adolygiad</a:t>
            </a:r>
            <a:r>
              <a:rPr lang="en-GB" sz="2200" dirty="0"/>
              <a:t> </a:t>
            </a:r>
            <a:r>
              <a:rPr lang="en-GB" sz="2200" dirty="0" err="1"/>
              <a:t>thematig</a:t>
            </a:r>
            <a:r>
              <a:rPr lang="en-GB" sz="2200" dirty="0"/>
              <a:t> o </a:t>
            </a:r>
            <a:r>
              <a:rPr lang="en-GB" sz="2200" dirty="0" err="1">
                <a:hlinkClick r:id="rId3"/>
              </a:rPr>
              <a:t>Raglen</a:t>
            </a:r>
            <a:r>
              <a:rPr lang="en-GB" sz="2200" dirty="0">
                <a:hlinkClick r:id="rId3"/>
              </a:rPr>
              <a:t> </a:t>
            </a:r>
            <a:r>
              <a:rPr lang="en-GB" sz="2200" dirty="0" err="1">
                <a:hlinkClick r:id="rId3"/>
              </a:rPr>
              <a:t>Adolygu</a:t>
            </a:r>
            <a:r>
              <a:rPr lang="en-GB" sz="2200" dirty="0">
                <a:hlinkClick r:id="rId3"/>
              </a:rPr>
              <a:t> </a:t>
            </a:r>
            <a:r>
              <a:rPr lang="en-GB" sz="2200" dirty="0" err="1">
                <a:hlinkClick r:id="rId3"/>
              </a:rPr>
              <a:t>Marwolaethau</a:t>
            </a:r>
            <a:r>
              <a:rPr lang="en-GB" sz="2200" dirty="0">
                <a:hlinkClick r:id="rId3"/>
              </a:rPr>
              <a:t> Plant </a:t>
            </a:r>
            <a:r>
              <a:rPr lang="en-GB" sz="2200" dirty="0"/>
              <a:t>yn dadansoddi </a:t>
            </a:r>
            <a:r>
              <a:rPr lang="en-GB" sz="2200" dirty="0" err="1"/>
              <a:t>marwolaethau</a:t>
            </a:r>
            <a:r>
              <a:rPr lang="en-GB" sz="2200" dirty="0"/>
              <a:t> drwy   </a:t>
            </a:r>
            <a:r>
              <a:rPr lang="en-GB" sz="2200" dirty="0" err="1"/>
              <a:t>hunanladdiad</a:t>
            </a:r>
            <a:r>
              <a:rPr lang="en-GB" sz="2200" dirty="0"/>
              <a:t> rhwng 2013 – 2017. Mae’n </a:t>
            </a:r>
            <a:r>
              <a:rPr lang="en-GB" sz="2200" dirty="0" err="1"/>
              <a:t>uwcholeuo</a:t>
            </a:r>
            <a:r>
              <a:rPr lang="en-GB" sz="2200" dirty="0"/>
              <a:t> </a:t>
            </a:r>
            <a:r>
              <a:rPr lang="en-GB" sz="2200" dirty="0" err="1"/>
              <a:t>materion</a:t>
            </a:r>
            <a:r>
              <a:rPr lang="en-GB" sz="2200" dirty="0"/>
              <a:t> </a:t>
            </a:r>
            <a:r>
              <a:rPr lang="en-GB" sz="2200" dirty="0" err="1"/>
              <a:t>penodol</a:t>
            </a:r>
            <a:r>
              <a:rPr lang="en-GB" sz="2200" dirty="0"/>
              <a:t> 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err="1"/>
              <a:t>Fwlio</a:t>
            </a:r>
            <a:r>
              <a:rPr lang="en-GB" sz="2200" dirty="0"/>
              <a:t> (yn </a:t>
            </a:r>
            <a:r>
              <a:rPr lang="en-GB" sz="2200" dirty="0" err="1"/>
              <a:t>yr</a:t>
            </a:r>
            <a:r>
              <a:rPr lang="en-GB" sz="2200" dirty="0"/>
              <a:t> </a:t>
            </a:r>
            <a:r>
              <a:rPr lang="en-GB" sz="2200" dirty="0" err="1"/>
              <a:t>ysol</a:t>
            </a:r>
            <a:r>
              <a:rPr lang="en-GB" sz="2200" dirty="0"/>
              <a:t> </a:t>
            </a:r>
            <a:r>
              <a:rPr lang="en-GB" sz="2200" dirty="0" err="1"/>
              <a:t>fwyaf</a:t>
            </a:r>
            <a:r>
              <a:rPr lang="en-GB" sz="2200" dirty="0"/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Cam-</a:t>
            </a:r>
            <a:r>
              <a:rPr lang="en-GB" sz="2200" dirty="0" err="1"/>
              <a:t>ddefnydd</a:t>
            </a:r>
            <a:r>
              <a:rPr lang="en-GB" sz="2200" dirty="0"/>
              <a:t> o </a:t>
            </a:r>
            <a:r>
              <a:rPr lang="en-GB" sz="2200" dirty="0" err="1"/>
              <a:t>gyffuriau</a:t>
            </a:r>
            <a:r>
              <a:rPr lang="en-GB" sz="2200" dirty="0"/>
              <a:t> ac alcohol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Hunan-</a:t>
            </a:r>
            <a:r>
              <a:rPr lang="en-GB" sz="2200" dirty="0" err="1"/>
              <a:t>niweidio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err="1"/>
              <a:t>Amddifadedd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 err="1"/>
              <a:t>Cysylltiadau</a:t>
            </a:r>
            <a:r>
              <a:rPr lang="en-GB" sz="2200" dirty="0"/>
              <a:t> </a:t>
            </a:r>
            <a:r>
              <a:rPr lang="en-GB" sz="2200" dirty="0" err="1"/>
              <a:t>cymdeithasol</a:t>
            </a:r>
            <a:endParaRPr lang="en-GB" sz="2200" dirty="0"/>
          </a:p>
          <a:p>
            <a:r>
              <a:rPr lang="en-GB" sz="2200" dirty="0"/>
              <a:t>Hunan-</a:t>
            </a:r>
            <a:r>
              <a:rPr lang="en-GB" sz="2200" dirty="0" err="1"/>
              <a:t>laddiad</a:t>
            </a:r>
            <a:r>
              <a:rPr lang="en-GB" sz="2200" dirty="0"/>
              <a:t>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prif</a:t>
            </a:r>
            <a:r>
              <a:rPr lang="en-GB" sz="2200" dirty="0"/>
              <a:t> </a:t>
            </a:r>
            <a:r>
              <a:rPr lang="en-GB" sz="2200" dirty="0" err="1"/>
              <a:t>achos</a:t>
            </a:r>
            <a:r>
              <a:rPr lang="en-GB" sz="2200" dirty="0"/>
              <a:t> </a:t>
            </a:r>
            <a:r>
              <a:rPr lang="en-GB" sz="2200" dirty="0" err="1"/>
              <a:t>marwolaeth</a:t>
            </a:r>
            <a:r>
              <a:rPr lang="en-GB" sz="2200" dirty="0"/>
              <a:t> </a:t>
            </a:r>
            <a:r>
              <a:rPr lang="en-GB" sz="2200" dirty="0" err="1"/>
              <a:t>ymhlith</a:t>
            </a:r>
            <a:r>
              <a:rPr lang="en-GB" sz="2200" dirty="0"/>
              <a:t> </a:t>
            </a:r>
            <a:r>
              <a:rPr lang="en-GB" sz="2200" dirty="0" err="1"/>
              <a:t>bechgyn</a:t>
            </a:r>
            <a:r>
              <a:rPr lang="en-GB" sz="2200" dirty="0"/>
              <a:t> a marched rhwng 10 – 19 </a:t>
            </a:r>
            <a:r>
              <a:rPr lang="en-GB" sz="2200" dirty="0" err="1"/>
              <a:t>yng</a:t>
            </a:r>
            <a:r>
              <a:rPr lang="en-GB" sz="2200" dirty="0"/>
              <a:t> </a:t>
            </a:r>
            <a:r>
              <a:rPr lang="en-GB" sz="2200" dirty="0" err="1"/>
              <a:t>Nghymru</a:t>
            </a:r>
            <a:r>
              <a:rPr lang="en-GB" sz="2200" dirty="0"/>
              <a:t> a </a:t>
            </a:r>
            <a:r>
              <a:rPr lang="en-GB" sz="2200" dirty="0" err="1"/>
              <a:t>Lloegr</a:t>
            </a:r>
            <a:r>
              <a:rPr lang="en-GB" sz="2200" dirty="0"/>
              <a:t>.</a:t>
            </a:r>
          </a:p>
          <a:p>
            <a:pPr algn="r"/>
            <a:r>
              <a:rPr lang="en-GB" dirty="0"/>
              <a:t>GIG </a:t>
            </a:r>
            <a:r>
              <a:rPr lang="en-GB" dirty="0" err="1"/>
              <a:t>Cymru</a:t>
            </a:r>
            <a:r>
              <a:rPr lang="en-GB" dirty="0"/>
              <a:t> (2019)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10274" y="102783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532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484" y="-1809344"/>
            <a:ext cx="8229600" cy="1143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670" y="489097"/>
            <a:ext cx="8229600" cy="57433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Figure 2: Trends in suicides, 5-year rolling crude rate per 100,000, males and females aged 10-17, Wales, 2008 - 2017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34422" t="26497" r="21357" b="19635"/>
          <a:stretch/>
        </p:blipFill>
        <p:spPr bwMode="auto">
          <a:xfrm>
            <a:off x="1402448" y="1883110"/>
            <a:ext cx="6029709" cy="396014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/>
          <p:cNvSpPr/>
          <p:nvPr/>
        </p:nvSpPr>
        <p:spPr>
          <a:xfrm>
            <a:off x="680484" y="590932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Produced by Public Health Wales Observatory, using PEDW (NWIS) &amp; MYE (ONS) </a:t>
            </a:r>
          </a:p>
        </p:txBody>
      </p:sp>
    </p:spTree>
    <p:extLst>
      <p:ext uri="{BB962C8B-B14F-4D97-AF65-F5344CB8AC3E}">
        <p14:creationId xmlns:p14="http://schemas.microsoft.com/office/powerpoint/2010/main" val="20404787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6810"/>
            <a:ext cx="8229600" cy="5837274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Figure 3: Hospital admission for self-harm*, 3-year rolling age-specific rate per 100,000, females aged 10-17, Wales, 2008-17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Produced by Public Health Wales Observatory, using PEDW (NWIS) &amp; MYE (ONS) </a:t>
            </a:r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35220" t="27533" r="22154" b="21707"/>
          <a:stretch/>
        </p:blipFill>
        <p:spPr bwMode="auto">
          <a:xfrm>
            <a:off x="2339163" y="1929810"/>
            <a:ext cx="3979722" cy="28860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513960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147293"/>
            <a:ext cx="946854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risg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gyfer plant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Risk factors for children and young people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cy-GB" b="1" dirty="0">
              <a:ea typeface="ＭＳ Ｐゴシック" panose="020B0600070205080204" pitchFamily="34" charset="-128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2298172"/>
            <a:ext cx="4038600" cy="413305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dirty="0" err="1"/>
              <a:t>Iselder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ADHD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Anhwylder</a:t>
            </a:r>
            <a:r>
              <a:rPr lang="en-GB" dirty="0"/>
              <a:t> </a:t>
            </a:r>
            <a:r>
              <a:rPr lang="en-GB" dirty="0" err="1"/>
              <a:t>pryder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Syndrom</a:t>
            </a:r>
            <a:r>
              <a:rPr lang="en-GB" dirty="0"/>
              <a:t> Asperger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Anhwylder</a:t>
            </a:r>
            <a:r>
              <a:rPr lang="en-GB" dirty="0"/>
              <a:t> ymddygiad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Alcohol a </a:t>
            </a:r>
            <a:r>
              <a:rPr lang="en-GB" dirty="0" err="1"/>
              <a:t>chyffuriau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altLang="cy-GB" dirty="0">
                <a:ea typeface="ＭＳ Ｐゴシック" panose="020B0600070205080204" pitchFamily="34" charset="-128"/>
              </a:rPr>
              <a:t>Cam-</a:t>
            </a:r>
            <a:r>
              <a:rPr lang="en-GB" altLang="cy-GB" dirty="0" err="1">
                <a:ea typeface="ＭＳ Ｐゴシック" panose="020B0600070205080204" pitchFamily="34" charset="-128"/>
              </a:rPr>
              <a:t>drin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corfforol</a:t>
            </a:r>
            <a:r>
              <a:rPr lang="en-GB" altLang="cy-GB" dirty="0">
                <a:ea typeface="ＭＳ Ｐゴシック" panose="020B0600070205080204" pitchFamily="34" charset="-128"/>
              </a:rPr>
              <a:t> neu </a:t>
            </a:r>
            <a:r>
              <a:rPr lang="en-GB" altLang="cy-GB" dirty="0" err="1">
                <a:ea typeface="ＭＳ Ｐゴシック" panose="020B0600070205080204" pitchFamily="34" charset="-128"/>
              </a:rPr>
              <a:t>rywiol</a:t>
            </a:r>
            <a:endParaRPr lang="en-GB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293691"/>
            <a:ext cx="4038600" cy="413305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marL="285750" indent="-285750" algn="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ADHD</a:t>
            </a:r>
          </a:p>
          <a:p>
            <a:pPr marL="285750" indent="-285750" algn="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Anxiety disorder</a:t>
            </a:r>
          </a:p>
          <a:p>
            <a:pPr marL="285750" indent="-285750" algn="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Asperger syndrome</a:t>
            </a:r>
          </a:p>
          <a:p>
            <a:pPr marL="285750" indent="-285750" algn="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Conduct disorder</a:t>
            </a:r>
          </a:p>
          <a:p>
            <a:pPr algn="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Alcohol and drugs</a:t>
            </a:r>
          </a:p>
          <a:p>
            <a:pPr marL="0" indent="0" algn="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or sexual abuse</a:t>
            </a:r>
          </a:p>
          <a:p>
            <a:pPr marL="285750" indent="-28575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395536" y="638780"/>
            <a:ext cx="65" cy="27699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Free vector graphic: Alert, Button, Signal, Symbol, Icon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060848"/>
            <a:ext cx="2597085" cy="2171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9686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147293"/>
            <a:ext cx="946854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risg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gyfer plant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Risk factors for children and young people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cy-GB" b="1" dirty="0">
              <a:ea typeface="ＭＳ Ｐゴシック" panose="020B0600070205080204" pitchFamily="34" charset="-128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2298172"/>
            <a:ext cx="4038600" cy="413305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altLang="cy-GB" sz="3600" dirty="0" err="1">
                <a:ea typeface="ＭＳ Ｐゴシック" panose="020B0600070205080204" pitchFamily="34" charset="-128"/>
              </a:rPr>
              <a:t>Gwahanu</a:t>
            </a:r>
            <a:r>
              <a:rPr lang="en-GB" altLang="cy-GB" sz="3600" dirty="0">
                <a:ea typeface="ＭＳ Ｐゴシック" panose="020B0600070205080204" pitchFamily="34" charset="-128"/>
              </a:rPr>
              <a:t>/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ysgariad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rhieni</a:t>
            </a:r>
            <a:endParaRPr lang="en-GB" altLang="cy-GB" sz="3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3600" dirty="0">
              <a:ea typeface="ＭＳ Ｐゴシック" panose="020B0600070205080204" pitchFamily="34" charset="-128"/>
            </a:endParaRPr>
          </a:p>
          <a:p>
            <a:r>
              <a:rPr lang="en-GB" altLang="cy-GB" sz="3600" dirty="0" err="1">
                <a:ea typeface="ＭＳ Ｐゴシック" panose="020B0600070205080204" pitchFamily="34" charset="-128"/>
              </a:rPr>
              <a:t>Newidiadau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bywyd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e.e</a:t>
            </a:r>
            <a:r>
              <a:rPr lang="en-GB" altLang="cy-GB" sz="3600" dirty="0">
                <a:ea typeface="ＭＳ Ｐゴシック" panose="020B0600070205080204" pitchFamily="34" charset="-128"/>
              </a:rPr>
              <a:t>.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newid</a:t>
            </a:r>
            <a:r>
              <a:rPr lang="en-GB" altLang="cy-GB" sz="3600" dirty="0">
                <a:ea typeface="ＭＳ Ｐゴシック" panose="020B0600070205080204" pitchFamily="34" charset="-128"/>
              </a:rPr>
              <a:t> ysgol</a:t>
            </a:r>
          </a:p>
          <a:p>
            <a:pPr marL="0" indent="0">
              <a:buNone/>
            </a:pPr>
            <a:endParaRPr lang="en-GB" altLang="cy-GB" sz="3600" dirty="0">
              <a:ea typeface="ＭＳ Ｐゴシック" panose="020B0600070205080204" pitchFamily="34" charset="-128"/>
            </a:endParaRPr>
          </a:p>
          <a:p>
            <a:r>
              <a:rPr lang="en-GB" altLang="cy-GB" sz="3600" dirty="0">
                <a:ea typeface="ＭＳ Ｐゴシック" panose="020B0600070205080204" pitchFamily="34" charset="-128"/>
              </a:rPr>
              <a:t>Cael eich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bwlio</a:t>
            </a:r>
            <a:endParaRPr lang="en-GB" altLang="cy-GB" sz="3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3600" dirty="0">
              <a:ea typeface="ＭＳ Ｐゴシック" panose="020B0600070205080204" pitchFamily="34" charset="-128"/>
            </a:endParaRPr>
          </a:p>
          <a:p>
            <a:r>
              <a:rPr lang="en-GB" altLang="cy-GB" sz="3600" dirty="0" err="1">
                <a:ea typeface="ＭＳ Ｐゴシック" panose="020B0600070205080204" pitchFamily="34" charset="-128"/>
              </a:rPr>
              <a:t>Byrbwylltra</a:t>
            </a:r>
            <a:endParaRPr lang="en-GB" altLang="cy-GB" sz="3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3600" dirty="0">
              <a:ea typeface="ＭＳ Ｐゴシック" panose="020B0600070205080204" pitchFamily="34" charset="-128"/>
            </a:endParaRPr>
          </a:p>
          <a:p>
            <a:r>
              <a:rPr lang="en-GB" altLang="cy-GB" sz="3600" dirty="0" err="1">
                <a:ea typeface="ＭＳ Ｐゴシック" panose="020B0600070205080204" pitchFamily="34" charset="-128"/>
              </a:rPr>
              <a:t>Cyflawniad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addysgol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cyfyngedig</a:t>
            </a:r>
            <a:endParaRPr lang="en-GB" altLang="cy-GB" sz="3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3600" dirty="0">
              <a:ea typeface="ＭＳ Ｐゴシック" panose="020B0600070205080204" pitchFamily="34" charset="-128"/>
            </a:endParaRPr>
          </a:p>
          <a:p>
            <a:r>
              <a:rPr lang="en-GB" altLang="cy-GB" sz="3600" dirty="0" err="1">
                <a:ea typeface="ＭＳ Ｐゴシック" panose="020B0600070205080204" pitchFamily="34" charset="-128"/>
              </a:rPr>
              <a:t>Statws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economaidd-gymdeithasol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isel</a:t>
            </a:r>
            <a:endParaRPr lang="en-GB" altLang="cy-GB" sz="3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3600" dirty="0">
              <a:ea typeface="ＭＳ Ｐゴシック" panose="020B0600070205080204" pitchFamily="34" charset="-128"/>
            </a:endParaRPr>
          </a:p>
          <a:p>
            <a:r>
              <a:rPr lang="en-GB" altLang="cy-GB" sz="3600" dirty="0" err="1">
                <a:ea typeface="ＭＳ Ｐゴシック" panose="020B0600070205080204" pitchFamily="34" charset="-128"/>
              </a:rPr>
              <a:t>Profiadau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niwediol</a:t>
            </a:r>
            <a:r>
              <a:rPr lang="en-GB" altLang="cy-GB" sz="3600" dirty="0">
                <a:ea typeface="ＭＳ Ｐゴシック" panose="020B0600070205080204" pitchFamily="34" charset="-128"/>
              </a:rPr>
              <a:t> mewn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plentyndod</a:t>
            </a:r>
            <a:r>
              <a:rPr lang="en-GB" altLang="cy-GB" sz="3600" dirty="0">
                <a:ea typeface="ＭＳ Ｐゴシック" panose="020B0600070205080204" pitchFamily="34" charset="-128"/>
              </a:rPr>
              <a:t> (ACEs)</a:t>
            </a: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293691"/>
            <a:ext cx="4038600" cy="413305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Parental separation/divorce</a:t>
            </a:r>
          </a:p>
          <a:p>
            <a:pPr marL="285750" indent="-285750" algn="r"/>
            <a:endParaRPr lang="en-GB" sz="3600" dirty="0">
              <a:cs typeface="Arial" panose="020B0604020202020204" pitchFamily="34" charset="0"/>
            </a:endParaRPr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Life changes e.g. change of school </a:t>
            </a:r>
          </a:p>
          <a:p>
            <a:pPr marL="285750" indent="-285750" algn="r"/>
            <a:endParaRPr lang="en-GB" sz="3600" dirty="0">
              <a:cs typeface="Arial" panose="020B0604020202020204" pitchFamily="34" charset="0"/>
            </a:endParaRPr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Being bullied </a:t>
            </a:r>
          </a:p>
          <a:p>
            <a:pPr marL="285750" indent="-285750" algn="r"/>
            <a:endParaRPr lang="en-GB" sz="3600" dirty="0">
              <a:cs typeface="Arial" panose="020B0604020202020204" pitchFamily="34" charset="0"/>
            </a:endParaRPr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Impulsivity </a:t>
            </a:r>
          </a:p>
          <a:p>
            <a:pPr algn="r"/>
            <a:endParaRPr lang="en-GB" sz="3600" dirty="0">
              <a:cs typeface="Arial" panose="020B0604020202020204" pitchFamily="34" charset="0"/>
            </a:endParaRPr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Restricted educational achievement </a:t>
            </a:r>
          </a:p>
          <a:p>
            <a:pPr marL="285750" indent="-285750" algn="r"/>
            <a:endParaRPr lang="en-GB" sz="3600" dirty="0">
              <a:cs typeface="Arial" panose="020B0604020202020204" pitchFamily="34" charset="0"/>
            </a:endParaRPr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Low socio-economic status </a:t>
            </a:r>
          </a:p>
          <a:p>
            <a:pPr marL="285750" indent="-285750" algn="r"/>
            <a:endParaRPr lang="en-GB" sz="3600" dirty="0">
              <a:cs typeface="Arial" panose="020B0604020202020204" pitchFamily="34" charset="0"/>
            </a:endParaRPr>
          </a:p>
          <a:p>
            <a:pPr marL="285750" indent="-285750" algn="r"/>
            <a:r>
              <a:rPr lang="en-GB" sz="3600" dirty="0">
                <a:cs typeface="Arial" panose="020B0604020202020204" pitchFamily="34" charset="0"/>
              </a:rPr>
              <a:t>Adverse childhood experiences (ACEs)</a:t>
            </a: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395536" y="638780"/>
            <a:ext cx="65" cy="27699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52400" y="2521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04800" y="4045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 descr="Free vector graphic: Alert, Button, Signal, Symbol, Icon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140968"/>
            <a:ext cx="2153510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928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altLang="cy-GB" sz="3200" dirty="0">
                <a:ea typeface="ＭＳ Ｐゴシック" panose="020B0600070205080204" pitchFamily="34" charset="-128"/>
              </a:rPr>
              <a:t>Sut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mae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ysgolion</a:t>
            </a:r>
            <a:r>
              <a:rPr lang="en-GB" altLang="cy-GB" sz="3200" dirty="0">
                <a:ea typeface="ＭＳ Ｐゴシック" panose="020B0600070205080204" pitchFamily="34" charset="-128"/>
              </a:rPr>
              <a:t> yn cefnogi disgyblion?</a:t>
            </a:r>
            <a:br>
              <a:rPr lang="en-GB" altLang="cy-GB" sz="3200" dirty="0">
                <a:ea typeface="ＭＳ Ｐゴシック" panose="020B0600070205080204" pitchFamily="34" charset="-128"/>
              </a:rPr>
            </a:br>
            <a:r>
              <a:rPr lang="en-GB" altLang="cy-GB" sz="3200" b="1" dirty="0">
                <a:ea typeface="ＭＳ Ｐゴシック" panose="020B0600070205080204" pitchFamily="34" charset="-128"/>
              </a:rPr>
              <a:t>How do schools support pupils?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 err="1"/>
              <a:t>Polisïau</a:t>
            </a:r>
            <a:r>
              <a:rPr lang="en-GB" sz="2000" dirty="0"/>
              <a:t> </a:t>
            </a:r>
            <a:r>
              <a:rPr lang="en-GB" sz="2000" dirty="0" err="1"/>
              <a:t>gwrth-fwlio</a:t>
            </a:r>
            <a:r>
              <a:rPr lang="en-GB" sz="2000" dirty="0"/>
              <a:t> </a:t>
            </a:r>
          </a:p>
          <a:p>
            <a:r>
              <a:rPr lang="en-GB" sz="2000" dirty="0"/>
              <a:t>Wythnos </a:t>
            </a:r>
            <a:r>
              <a:rPr lang="en-GB" sz="2000" dirty="0" err="1"/>
              <a:t>gwrth-fwlio</a:t>
            </a:r>
            <a:r>
              <a:rPr lang="en-GB" sz="2000" dirty="0"/>
              <a:t> </a:t>
            </a:r>
          </a:p>
          <a:p>
            <a:r>
              <a:rPr lang="en-GB" sz="2000" dirty="0"/>
              <a:t>Ymarfer </a:t>
            </a:r>
            <a:r>
              <a:rPr lang="en-GB" sz="2000" dirty="0" err="1"/>
              <a:t>adferol</a:t>
            </a:r>
            <a:r>
              <a:rPr lang="en-GB" sz="2000" dirty="0"/>
              <a:t> </a:t>
            </a:r>
          </a:p>
          <a:p>
            <a:r>
              <a:rPr lang="en-GB" sz="2000" dirty="0"/>
              <a:t>Wythnos </a:t>
            </a:r>
            <a:r>
              <a:rPr lang="en-GB" sz="2000" dirty="0" err="1"/>
              <a:t>Genedlaethol</a:t>
            </a:r>
            <a:r>
              <a:rPr lang="en-GB" sz="2000" dirty="0"/>
              <a:t> </a:t>
            </a:r>
            <a:r>
              <a:rPr lang="en-GB" sz="2000" dirty="0" err="1"/>
              <a:t>Iechyd</a:t>
            </a:r>
            <a:r>
              <a:rPr lang="en-GB" sz="2000" dirty="0"/>
              <a:t> Meddwl </a:t>
            </a:r>
          </a:p>
          <a:p>
            <a:r>
              <a:rPr lang="en-GB" sz="2000" dirty="0" err="1"/>
              <a:t>Bydis</a:t>
            </a:r>
            <a:r>
              <a:rPr lang="en-GB" sz="2000" dirty="0"/>
              <a:t> amser </a:t>
            </a:r>
            <a:r>
              <a:rPr lang="en-GB" sz="2000" dirty="0" err="1"/>
              <a:t>chwarae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Coed</a:t>
            </a:r>
            <a:r>
              <a:rPr lang="en-GB" sz="2000" dirty="0"/>
              <a:t> </a:t>
            </a:r>
            <a:r>
              <a:rPr lang="en-GB" sz="2000" dirty="0" err="1"/>
              <a:t>poeni</a:t>
            </a:r>
            <a:endParaRPr lang="en-GB" sz="2000" dirty="0"/>
          </a:p>
          <a:p>
            <a:r>
              <a:rPr lang="en-GB" sz="2000" dirty="0"/>
              <a:t>Ymarfer </a:t>
            </a:r>
            <a:r>
              <a:rPr lang="en-GB" sz="2000" dirty="0" err="1"/>
              <a:t>parchu</a:t>
            </a:r>
            <a:r>
              <a:rPr lang="en-GB" sz="2000" dirty="0"/>
              <a:t> </a:t>
            </a:r>
            <a:r>
              <a:rPr lang="en-GB" sz="2000" dirty="0" err="1"/>
              <a:t>hawliau</a:t>
            </a:r>
            <a:r>
              <a:rPr lang="en-GB" sz="2000" dirty="0"/>
              <a:t> (CCUHP) </a:t>
            </a:r>
          </a:p>
          <a:p>
            <a:r>
              <a:rPr lang="en-GB" sz="2000" dirty="0" err="1"/>
              <a:t>Gwersi</a:t>
            </a:r>
            <a:r>
              <a:rPr lang="en-GB" sz="2000" dirty="0"/>
              <a:t> </a:t>
            </a:r>
            <a:r>
              <a:rPr lang="en-GB" sz="2000" dirty="0" err="1"/>
              <a:t>ABCh</a:t>
            </a:r>
            <a:r>
              <a:rPr lang="en-GB" sz="2000" dirty="0"/>
              <a:t> </a:t>
            </a:r>
          </a:p>
          <a:p>
            <a:r>
              <a:rPr lang="en-GB" sz="2000" dirty="0"/>
              <a:t>Amser </a:t>
            </a:r>
            <a:r>
              <a:rPr lang="en-GB" sz="2000" dirty="0" err="1"/>
              <a:t>cylch</a:t>
            </a:r>
            <a:endParaRPr lang="en-GB" sz="2000" dirty="0"/>
          </a:p>
          <a:p>
            <a:r>
              <a:rPr lang="en-GB" sz="2000" dirty="0" err="1"/>
              <a:t>Cwnselwyr</a:t>
            </a:r>
            <a:r>
              <a:rPr lang="en-GB" sz="2000" dirty="0"/>
              <a:t> ysgol </a:t>
            </a:r>
          </a:p>
          <a:p>
            <a:r>
              <a:rPr lang="en-GB" sz="2000" dirty="0" err="1"/>
              <a:t>Cyngor</a:t>
            </a:r>
            <a:r>
              <a:rPr lang="en-GB" sz="2000" dirty="0"/>
              <a:t> ysgol</a:t>
            </a:r>
            <a:endParaRPr lang="en-GB" altLang="cy-GB" sz="2000" dirty="0">
              <a:ea typeface="ＭＳ Ｐゴシック" panose="020B0600070205080204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sz="2000" dirty="0">
                <a:latin typeface="Arial"/>
                <a:cs typeface="Arial"/>
              </a:rPr>
              <a:t>Anti-bullying policies</a:t>
            </a:r>
          </a:p>
          <a:p>
            <a:r>
              <a:rPr lang="en-US" sz="2000" dirty="0">
                <a:latin typeface="Arial"/>
                <a:cs typeface="Arial"/>
              </a:rPr>
              <a:t>Anti-bullying week</a:t>
            </a:r>
          </a:p>
          <a:p>
            <a:r>
              <a:rPr lang="en-US" sz="2000" dirty="0">
                <a:latin typeface="Arial"/>
                <a:cs typeface="Arial"/>
              </a:rPr>
              <a:t>Restorative practice</a:t>
            </a:r>
          </a:p>
          <a:p>
            <a:r>
              <a:rPr lang="en-US" sz="2000" dirty="0">
                <a:latin typeface="Arial"/>
                <a:cs typeface="Arial"/>
              </a:rPr>
              <a:t>National Mental Health Week</a:t>
            </a:r>
          </a:p>
          <a:p>
            <a:r>
              <a:rPr lang="en-US" sz="2000" dirty="0">
                <a:latin typeface="Arial"/>
                <a:cs typeface="Arial"/>
              </a:rPr>
              <a:t>Playground buddies</a:t>
            </a:r>
          </a:p>
          <a:p>
            <a:r>
              <a:rPr lang="en-US" sz="2000" dirty="0">
                <a:latin typeface="Arial"/>
                <a:cs typeface="Arial"/>
              </a:rPr>
              <a:t>Worry trees</a:t>
            </a:r>
          </a:p>
          <a:p>
            <a:r>
              <a:rPr lang="en-US" sz="2000" dirty="0">
                <a:latin typeface="Arial"/>
                <a:cs typeface="Arial"/>
              </a:rPr>
              <a:t>Rights respecting practice (UNCRC)</a:t>
            </a:r>
          </a:p>
          <a:p>
            <a:r>
              <a:rPr lang="en-US" altLang="cy-GB" sz="2000" dirty="0">
                <a:latin typeface="Arial"/>
                <a:ea typeface="ＭＳ Ｐゴシック" panose="020B0600070205080204" pitchFamily="34" charset="-128"/>
                <a:cs typeface="Arial"/>
              </a:rPr>
              <a:t>PSE lessons</a:t>
            </a:r>
          </a:p>
          <a:p>
            <a:r>
              <a:rPr lang="en-US" altLang="cy-GB" sz="2000" dirty="0">
                <a:latin typeface="Arial"/>
                <a:ea typeface="ＭＳ Ｐゴシック" panose="020B0600070205080204" pitchFamily="34" charset="-128"/>
                <a:cs typeface="Arial"/>
              </a:rPr>
              <a:t>Circle time</a:t>
            </a:r>
          </a:p>
          <a:p>
            <a:r>
              <a:rPr lang="en-US" altLang="cy-GB" sz="2000" dirty="0">
                <a:latin typeface="Arial"/>
                <a:ea typeface="ＭＳ Ｐゴシック" panose="020B0600070205080204" pitchFamily="34" charset="-128"/>
                <a:cs typeface="Arial"/>
              </a:rPr>
              <a:t>School counsellors</a:t>
            </a:r>
          </a:p>
          <a:p>
            <a:r>
              <a:rPr lang="en-US" altLang="cy-GB" sz="2000" dirty="0">
                <a:latin typeface="Arial"/>
                <a:ea typeface="ＭＳ Ｐゴシック" panose="020B0600070205080204" pitchFamily="34" charset="-128"/>
                <a:cs typeface="Arial"/>
              </a:rPr>
              <a:t>School council</a:t>
            </a:r>
            <a:endParaRPr lang="en-US" altLang="cy-GB" sz="20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29138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867328" cy="1143000"/>
          </a:xfrm>
        </p:spPr>
        <p:txBody>
          <a:bodyPr>
            <a:normAutofit/>
          </a:bodyPr>
          <a:lstStyle/>
          <a:p>
            <a:r>
              <a:rPr lang="en-GB" sz="3600" dirty="0"/>
              <a:t>Datblygu </a:t>
            </a:r>
            <a:r>
              <a:rPr lang="en-GB" sz="3600" dirty="0" err="1"/>
              <a:t>gwydnwch</a:t>
            </a:r>
            <a:r>
              <a:rPr lang="en-GB" sz="3600" dirty="0"/>
              <a:t>/</a:t>
            </a:r>
            <a:r>
              <a:rPr lang="en-GB" sz="3600" b="1" dirty="0"/>
              <a:t>Developing resilience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205941" y="1402879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1384726"/>
            <a:ext cx="4316288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Schools should aim to: </a:t>
            </a:r>
          </a:p>
          <a:p>
            <a:pPr marL="0" indent="0">
              <a:buNone/>
            </a:pPr>
            <a:r>
              <a:rPr lang="en-GB" sz="1800" dirty="0"/>
              <a:t>• increase self-esteem in all pupils; </a:t>
            </a:r>
          </a:p>
          <a:p>
            <a:pPr marL="0" indent="0">
              <a:buNone/>
            </a:pPr>
            <a:r>
              <a:rPr lang="en-GB" sz="1800" dirty="0"/>
              <a:t>• encourage children and young people to make their own sound decisions; </a:t>
            </a:r>
          </a:p>
          <a:p>
            <a:pPr marL="0" indent="0">
              <a:buNone/>
            </a:pPr>
            <a:r>
              <a:rPr lang="en-GB" sz="1800" dirty="0"/>
              <a:t>• encourage and model good social skills; </a:t>
            </a:r>
          </a:p>
          <a:p>
            <a:pPr marL="0" indent="0">
              <a:buNone/>
            </a:pPr>
            <a:r>
              <a:rPr lang="en-GB" sz="1800" dirty="0"/>
              <a:t>• help children and young people to become effective learners; </a:t>
            </a:r>
          </a:p>
          <a:p>
            <a:pPr marL="0" indent="0">
              <a:buNone/>
            </a:pPr>
            <a:r>
              <a:rPr lang="en-GB" sz="1800" dirty="0"/>
              <a:t>• prevent bullying; </a:t>
            </a:r>
          </a:p>
          <a:p>
            <a:pPr marL="0" indent="0">
              <a:buNone/>
            </a:pPr>
            <a:r>
              <a:rPr lang="en-GB" sz="1800" dirty="0"/>
              <a:t>• promote friendship; </a:t>
            </a:r>
          </a:p>
          <a:p>
            <a:pPr marL="0" indent="0">
              <a:buNone/>
            </a:pPr>
            <a:r>
              <a:rPr lang="en-GB" sz="1800" dirty="0"/>
              <a:t>• listen to the concerns of pupils;</a:t>
            </a:r>
          </a:p>
          <a:p>
            <a:pPr marL="0" indent="0">
              <a:buNone/>
            </a:pPr>
            <a:r>
              <a:rPr lang="en-GB" sz="1800" dirty="0"/>
              <a:t> • act on those concerns; </a:t>
            </a:r>
          </a:p>
          <a:p>
            <a:pPr marL="0" indent="0">
              <a:buNone/>
            </a:pPr>
            <a:r>
              <a:rPr lang="en-GB" sz="1800" dirty="0"/>
              <a:t>• help children and young people to communicate effectively;</a:t>
            </a:r>
          </a:p>
          <a:p>
            <a:pPr marL="0" indent="0">
              <a:buNone/>
            </a:pPr>
            <a:r>
              <a:rPr lang="en-GB" sz="1800" dirty="0"/>
              <a:t> • are supportive and fair. 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sz="half" idx="2"/>
          </p:nvPr>
        </p:nvSpPr>
        <p:spPr>
          <a:xfrm>
            <a:off x="472393" y="1435714"/>
            <a:ext cx="4038600" cy="4525963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anelu</a:t>
            </a:r>
            <a:r>
              <a:rPr lang="en-GB" dirty="0"/>
              <a:t> at:</a:t>
            </a:r>
          </a:p>
          <a:p>
            <a:r>
              <a:rPr lang="en-GB" dirty="0" err="1"/>
              <a:t>gynyddu</a:t>
            </a:r>
            <a:r>
              <a:rPr lang="en-GB" dirty="0"/>
              <a:t> </a:t>
            </a:r>
            <a:r>
              <a:rPr lang="en-GB" dirty="0" err="1"/>
              <a:t>hunan-barch</a:t>
            </a:r>
            <a:r>
              <a:rPr lang="en-GB" dirty="0"/>
              <a:t> ym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;</a:t>
            </a:r>
          </a:p>
          <a:p>
            <a:r>
              <a:rPr lang="en-GB" dirty="0" err="1"/>
              <a:t>annog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wneud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cadarn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;</a:t>
            </a:r>
          </a:p>
          <a:p>
            <a:r>
              <a:rPr lang="en-GB" dirty="0" err="1"/>
              <a:t>annog</a:t>
            </a:r>
            <a:r>
              <a:rPr lang="en-GB" dirty="0"/>
              <a:t> a </a:t>
            </a:r>
            <a:r>
              <a:rPr lang="en-GB" dirty="0" err="1"/>
              <a:t>modelu</a:t>
            </a:r>
            <a:r>
              <a:rPr lang="en-GB" dirty="0"/>
              <a:t> sgiliau </a:t>
            </a:r>
            <a:r>
              <a:rPr lang="en-GB" dirty="0" err="1"/>
              <a:t>cymdeithasol</a:t>
            </a:r>
            <a:r>
              <a:rPr lang="en-GB" dirty="0"/>
              <a:t> da;</a:t>
            </a:r>
          </a:p>
          <a:p>
            <a:r>
              <a:rPr lang="en-GB" dirty="0" err="1"/>
              <a:t>helpu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yn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;</a:t>
            </a:r>
          </a:p>
          <a:p>
            <a:r>
              <a:rPr lang="en-GB" dirty="0" err="1"/>
              <a:t>atal</a:t>
            </a:r>
            <a:r>
              <a:rPr lang="en-GB" dirty="0"/>
              <a:t> </a:t>
            </a:r>
            <a:r>
              <a:rPr lang="en-GB" dirty="0" err="1"/>
              <a:t>bwlio</a:t>
            </a:r>
            <a:r>
              <a:rPr lang="en-GB" dirty="0"/>
              <a:t>;</a:t>
            </a:r>
          </a:p>
          <a:p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cyfeillgarwch</a:t>
            </a:r>
            <a:r>
              <a:rPr lang="en-GB" dirty="0"/>
              <a:t>;</a:t>
            </a:r>
          </a:p>
          <a:p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bryderon</a:t>
            </a:r>
            <a:r>
              <a:rPr lang="en-GB" dirty="0"/>
              <a:t> disgyblion;</a:t>
            </a:r>
          </a:p>
          <a:p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pryderon</a:t>
            </a:r>
            <a:r>
              <a:rPr lang="en-GB" dirty="0"/>
              <a:t> hynny;</a:t>
            </a:r>
          </a:p>
          <a:p>
            <a:r>
              <a:rPr lang="en-GB" dirty="0" err="1"/>
              <a:t>helpu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gyfathrebu’n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;</a:t>
            </a:r>
          </a:p>
          <a:p>
            <a:r>
              <a:rPr lang="en-GB" dirty="0"/>
              <a:t>yn </a:t>
            </a:r>
            <a:r>
              <a:rPr lang="en-GB" dirty="0" err="1"/>
              <a:t>gefnogol</a:t>
            </a:r>
            <a:r>
              <a:rPr lang="en-GB" dirty="0"/>
              <a:t> ac yn </a:t>
            </a:r>
            <a:r>
              <a:rPr lang="en-GB" dirty="0" err="1"/>
              <a:t>deg</a:t>
            </a:r>
            <a:endParaRPr lang="en-GB" dirty="0"/>
          </a:p>
          <a:p>
            <a:endParaRPr lang="en-GB" dirty="0"/>
          </a:p>
        </p:txBody>
      </p:sp>
      <p:pic>
        <p:nvPicPr>
          <p:cNvPr id="18" name="Picture 17" descr="Article: Why Corporate Culture Matters — People Matter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5661248"/>
            <a:ext cx="2520280" cy="1023566"/>
          </a:xfrm>
          <a:prstGeom prst="rect">
            <a:avLst/>
          </a:prstGeom>
          <a:effectLst>
            <a:glow rad="127000">
              <a:schemeClr val="bg2"/>
            </a:glow>
            <a:softEdge rad="76200"/>
          </a:effectLst>
        </p:spPr>
      </p:pic>
    </p:spTree>
    <p:extLst>
      <p:ext uri="{BB962C8B-B14F-4D97-AF65-F5344CB8AC3E}">
        <p14:creationId xmlns:p14="http://schemas.microsoft.com/office/powerpoint/2010/main" val="9473907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0D4D8-B3F5-D85F-6056-D3A9EDFBE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90872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Pam bod dull </a:t>
            </a:r>
            <a:r>
              <a:rPr lang="en-GB" sz="2800" dirty="0" err="1"/>
              <a:t>ysgol</a:t>
            </a:r>
            <a:r>
              <a:rPr lang="en-GB" sz="2800" dirty="0"/>
              <a:t> </a:t>
            </a:r>
            <a:r>
              <a:rPr lang="en-GB" sz="2800" dirty="0" err="1"/>
              <a:t>gyfan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cael</a:t>
            </a:r>
            <a:r>
              <a:rPr lang="en-GB" sz="2800" dirty="0"/>
              <a:t> ei </a:t>
            </a:r>
            <a:r>
              <a:rPr lang="en-GB" sz="2800" dirty="0" err="1"/>
              <a:t>ystyried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flaenoriaeth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dirty="0"/>
              <a:t>Why is a whole school approach considered a priority?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6A443-4986-04D3-A6E2-EBD78F0BB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852936"/>
            <a:ext cx="4038600" cy="4525963"/>
          </a:xfrm>
        </p:spPr>
        <p:txBody>
          <a:bodyPr/>
          <a:lstStyle/>
          <a:p>
            <a:r>
              <a:rPr lang="en-GB" dirty="0" err="1">
                <a:hlinkClick r:id="rId2"/>
              </a:rPr>
              <a:t>Fframwaith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ar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sefydlu</a:t>
            </a:r>
            <a:r>
              <a:rPr lang="en-GB" dirty="0">
                <a:hlinkClick r:id="rId2"/>
              </a:rPr>
              <a:t> dull </a:t>
            </a:r>
            <a:r>
              <a:rPr lang="en-GB" dirty="0" err="1">
                <a:hlinkClick r:id="rId2"/>
              </a:rPr>
              <a:t>ysgol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gyfan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ar</a:t>
            </a:r>
            <a:r>
              <a:rPr lang="en-GB" dirty="0">
                <a:hlinkClick r:id="rId2"/>
              </a:rPr>
              <a:t> gyfer </a:t>
            </a:r>
            <a:r>
              <a:rPr lang="en-GB" dirty="0" err="1">
                <a:hlinkClick r:id="rId2"/>
              </a:rPr>
              <a:t>llesiant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emosiynol</a:t>
            </a:r>
            <a:r>
              <a:rPr lang="en-GB" dirty="0">
                <a:hlinkClick r:id="rId2"/>
              </a:rPr>
              <a:t> a </a:t>
            </a:r>
            <a:r>
              <a:rPr lang="en-GB" dirty="0" err="1">
                <a:hlinkClick r:id="rId2"/>
              </a:rPr>
              <a:t>meddyliol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WG42005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A31BD0-195B-FD66-E36F-2BC55053CE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2996952"/>
            <a:ext cx="4038600" cy="4525963"/>
          </a:xfrm>
        </p:spPr>
        <p:txBody>
          <a:bodyPr/>
          <a:lstStyle/>
          <a:p>
            <a:r>
              <a:rPr lang="en-GB" dirty="0">
                <a:hlinkClick r:id="rId3"/>
              </a:rPr>
              <a:t>Framework for embedding a whole-school approach to emotional and mental well-being.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4035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1D2FC-DBB0-E2B5-6290-BCDA2DD6E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620688"/>
            <a:ext cx="9001000" cy="114300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Cefnogaeth</a:t>
            </a:r>
            <a:r>
              <a:rPr lang="en-GB" sz="3600" dirty="0"/>
              <a:t> </a:t>
            </a:r>
            <a:r>
              <a:rPr lang="en-GB" sz="3600" dirty="0" err="1"/>
              <a:t>newydd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blant</a:t>
            </a:r>
            <a:r>
              <a:rPr lang="en-GB" sz="3600" dirty="0"/>
              <a:t> a </a:t>
            </a:r>
            <a:r>
              <a:rPr lang="en-GB" sz="3600" dirty="0" err="1"/>
              <a:t>phobl</a:t>
            </a:r>
            <a:r>
              <a:rPr lang="en-GB" sz="3600" dirty="0"/>
              <a:t> </a:t>
            </a:r>
            <a:r>
              <a:rPr lang="en-GB" sz="3600" dirty="0" err="1"/>
              <a:t>ifanc</a:t>
            </a:r>
            <a:r>
              <a:rPr lang="en-GB" sz="3600" dirty="0"/>
              <a:t> Cymru?</a:t>
            </a:r>
            <a:br>
              <a:rPr lang="en-GB" sz="3600" dirty="0"/>
            </a:br>
            <a:r>
              <a:rPr lang="en-GB" sz="3600" dirty="0"/>
              <a:t>New support for children and young people in Wales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B375F-0781-C820-9D92-3A45790B9B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91000" cy="4525963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Yr </a:t>
            </a:r>
            <a:r>
              <a:rPr lang="en-GB" dirty="0" err="1">
                <a:hlinkClick r:id="rId2"/>
              </a:rPr>
              <a:t>hwb</a:t>
            </a:r>
            <a:r>
              <a:rPr lang="en-GB" dirty="0">
                <a:hlinkClick r:id="rId2"/>
              </a:rPr>
              <a:t> iechyd </a:t>
            </a:r>
            <a:r>
              <a:rPr lang="en-GB" dirty="0" err="1">
                <a:hlinkClick r:id="rId2"/>
              </a:rPr>
              <a:t>meddwl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cyntaf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yng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Nghymru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cynnig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ffordd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newydd</a:t>
            </a:r>
            <a:r>
              <a:rPr lang="en-GB" dirty="0">
                <a:hlinkClick r:id="rId2"/>
              </a:rPr>
              <a:t> o </a:t>
            </a:r>
            <a:r>
              <a:rPr lang="en-GB" dirty="0" err="1">
                <a:hlinkClick r:id="rId2"/>
              </a:rPr>
              <a:t>helpu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pobl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ifanc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mewn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argyfwng</a:t>
            </a:r>
            <a:r>
              <a:rPr lang="en-GB" dirty="0">
                <a:hlinkClick r:id="rId2"/>
              </a:rPr>
              <a:t> | LLYW.CYMRU</a:t>
            </a:r>
            <a:endParaRPr lang="en-GB" dirty="0"/>
          </a:p>
          <a:p>
            <a:endParaRPr lang="en-GB" dirty="0"/>
          </a:p>
          <a:p>
            <a:r>
              <a:rPr lang="en-GB" dirty="0" err="1">
                <a:hlinkClick r:id="rId3"/>
              </a:rPr>
              <a:t>Noddfa</a:t>
            </a:r>
            <a:r>
              <a:rPr lang="en-GB" dirty="0">
                <a:hlinkClick r:id="rId3"/>
              </a:rPr>
              <a:t> Plant a </a:t>
            </a:r>
            <a:r>
              <a:rPr lang="en-GB" dirty="0" err="1">
                <a:hlinkClick r:id="rId3"/>
              </a:rPr>
              <a:t>Phobl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Ifanc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yn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agor</a:t>
            </a:r>
            <a:r>
              <a:rPr lang="en-GB" dirty="0">
                <a:hlinkClick r:id="rId3"/>
              </a:rPr>
              <a:t> 24/7 - </a:t>
            </a:r>
            <a:r>
              <a:rPr lang="en-GB" dirty="0" err="1">
                <a:hlinkClick r:id="rId3"/>
              </a:rPr>
              <a:t>Bwrdd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lechyd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Prifysgol</a:t>
            </a:r>
            <a:r>
              <a:rPr lang="en-GB" dirty="0">
                <a:hlinkClick r:id="rId3"/>
              </a:rPr>
              <a:t> Bae Abertawe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64D801-145E-03B4-2947-608EBD02D7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4"/>
              </a:rPr>
              <a:t>First-in-Wales mental health hub offers new way of helping young people in crisis | GOV.WALES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Children and Young People's Sanctuary goes 24/7 - Swansea Bay University Health Board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967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Rhestr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Gyfeirio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en-GB"/>
              <a:t>Reference List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5526359"/>
          </a:xfrm>
        </p:spPr>
        <p:txBody>
          <a:bodyPr>
            <a:normAutofit fontScale="25000" lnSpcReduction="20000"/>
          </a:bodyPr>
          <a:lstStyle/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Future Generations Commissioner for Wales (2018)</a:t>
            </a: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(Wales) Act 2015.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https://futuregenerations.wales/about-us/future-generations-act/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 (Accessed: 20 November 2018).</a:t>
            </a: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7200" dirty="0">
                <a:latin typeface="Arial"/>
                <a:cs typeface="Arial"/>
              </a:rPr>
              <a:t> National Assembly for Wales. (2018) </a:t>
            </a:r>
            <a:r>
              <a:rPr lang="en-US" sz="7200" i="1" dirty="0">
                <a:latin typeface="Arial"/>
                <a:cs typeface="Arial"/>
              </a:rPr>
              <a:t>Mind over matter</a:t>
            </a:r>
            <a:r>
              <a:rPr lang="en-US" sz="7200" dirty="0">
                <a:latin typeface="Arial"/>
                <a:cs typeface="Arial"/>
              </a:rPr>
              <a:t>. </a:t>
            </a:r>
            <a:r>
              <a:rPr lang="en-US" sz="7200" dirty="0">
                <a:latin typeface="Arial"/>
                <a:cs typeface="Arial"/>
                <a:hlinkClick r:id="rId3"/>
              </a:rPr>
              <a:t>https://www.assembly.wales/laid%20documents/cr-ld11522/cr-ld11522-e.pdf</a:t>
            </a:r>
            <a:r>
              <a:rPr lang="en-US" sz="7200" dirty="0">
                <a:latin typeface="Arial"/>
                <a:cs typeface="Arial"/>
              </a:rPr>
              <a:t> (Accessed: 15 November 2018).</a:t>
            </a: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NHS Wales. (2019)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Thematic review of deaths of children and young people through probable suicide, 2013-2017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https://phw.nhs.wales/news/averting-tragedy-suicide-prevention-in-welsh-children-and-young-people/thematic-review-of-deaths-of-children-and-young-people-through-probable-suicide-2013-2017-main-report/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(Accessed: 08 October 2020).</a:t>
            </a: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 (2010) </a:t>
            </a:r>
            <a:r>
              <a:rPr lang="en-GB" sz="7200" i="1" dirty="0"/>
              <a:t>Thinking positively Emotional health and well-being in schools and Early Years settings, Available at: </a:t>
            </a:r>
            <a:r>
              <a:rPr lang="en-GB" sz="7200" i="1" dirty="0">
                <a:hlinkClick r:id="rId5"/>
              </a:rPr>
              <a:t>https://gov.wales/sites/default/files/publications/2018-03/thinking-positively-emotional-health-and-well-being-in-schools-and-early-years-settings.pdf</a:t>
            </a:r>
            <a:r>
              <a:rPr lang="en-GB" sz="7200" i="1" dirty="0"/>
              <a:t> (accessed: 08 October 2020)</a:t>
            </a:r>
          </a:p>
          <a:p>
            <a:pPr marL="0" indent="0">
              <a:buNone/>
            </a:pPr>
            <a:endParaRPr lang="en-GB" sz="7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Welsh Government. (2011) </a:t>
            </a:r>
            <a:r>
              <a:rPr lang="en-GB" sz="7200" i="1" dirty="0">
                <a:latin typeface="Arial" panose="020B0604020202020204" pitchFamily="34" charset="0"/>
                <a:cs typeface="Arial" panose="020B0604020202020204" pitchFamily="34" charset="0"/>
              </a:rPr>
              <a:t>Respecting others: Anti-bullying overview.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https://beta.gov.wales/sites/default/files/publications/2018-03/respecting-others-anti-bullying-overview.pdf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(Accessed: 20 November 2018).</a:t>
            </a:r>
          </a:p>
          <a:p>
            <a:pPr>
              <a:lnSpc>
                <a:spcPct val="90000"/>
              </a:lnSpc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endParaRPr lang="en-GB" i="1" dirty="0"/>
          </a:p>
          <a:p>
            <a:endParaRPr lang="en-GB" dirty="0"/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541095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2031</Words>
  <Application>Microsoft Office PowerPoint</Application>
  <PresentationFormat>On-screen Show (4:3)</PresentationFormat>
  <Paragraphs>284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ＭＳ Ｐゴシック</vt:lpstr>
      <vt:lpstr>Arial</vt:lpstr>
      <vt:lpstr>Calibri</vt:lpstr>
      <vt:lpstr>Wingdings</vt:lpstr>
      <vt:lpstr>Office Theme</vt:lpstr>
      <vt:lpstr>ECES5006/C  All Means All  Pawb yn Golygu Pawb </vt:lpstr>
      <vt:lpstr>Deilliannau Dysgu       Learning Outcomes</vt:lpstr>
      <vt:lpstr>Deilliannau Dysgu  Learning Outcomes</vt:lpstr>
      <vt:lpstr>Deilliannau Dysgu    Learning Outcomes</vt:lpstr>
      <vt:lpstr>Dyfyniadau o iechyd meddwl Definitions of mental health</vt:lpstr>
      <vt:lpstr>Ffeithiau iechyd meddwl/Mental health facts</vt:lpstr>
      <vt:lpstr>Iechyd Meddwl/ Mental Health</vt:lpstr>
      <vt:lpstr>Comisiynydd Plant Cymru Children’s Commissionner for Wales</vt:lpstr>
      <vt:lpstr> Cyflyrau iechyd meddwl sy'n effeithio plant  Mental health conditions affecting children</vt:lpstr>
      <vt:lpstr>PowerPoint Presentation</vt:lpstr>
      <vt:lpstr>Deddf Llesiant Cenedlaethau'r Dyfodol Cymru (2015) Well-being of Future Generations Wales Act (2015)</vt:lpstr>
      <vt:lpstr>Cwricwlwm i Gymru  /  Curriculum for Wales</vt:lpstr>
      <vt:lpstr>Saith Maes Dysgu a Phrofiad Cwricwlwm i Gymru Curriculum for Wales Seven Areas of Learning and Experince </vt:lpstr>
      <vt:lpstr>Tasg: Ystyriwch faterion yn ymwneud gyda iechyd meddwl  plant a phobl ifanc yng Nghymru. Task: Consider matters relating to children and  young people’s mental health in Wales.</vt:lpstr>
      <vt:lpstr>PowerPoint Presentation</vt:lpstr>
      <vt:lpstr>PowerPoint Presentation</vt:lpstr>
      <vt:lpstr>PowerPoint Presentation</vt:lpstr>
      <vt:lpstr>Ffactorau risg ar gyfer plant a phobl ifanc Risk factors for children and young people </vt:lpstr>
      <vt:lpstr>Ffactorau risg ar gyfer plant a phobl ifanc Risk factors for children and young people </vt:lpstr>
      <vt:lpstr>Sut mae ysgolion yn cefnogi disgyblion? How do schools support pupils?</vt:lpstr>
      <vt:lpstr>Datblygu gwydnwch/Developing resilience</vt:lpstr>
      <vt:lpstr>Pam bod dull ysgol gyfan yn cael ei ystyried yn flaenoriaeth? Why is a whole school approach considered a priority?</vt:lpstr>
      <vt:lpstr>Cefnogaeth newydd i blant a phobl ifanc Cymru? New support for children and young people in Wales </vt:lpstr>
      <vt:lpstr>Rhestr Gyfeirio          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100</cp:revision>
  <dcterms:created xsi:type="dcterms:W3CDTF">2017-08-03T07:47:10Z</dcterms:created>
  <dcterms:modified xsi:type="dcterms:W3CDTF">2025-01-08T19:31:35Z</dcterms:modified>
</cp:coreProperties>
</file>