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68931" autoAdjust="0"/>
  </p:normalViewPr>
  <p:slideViewPr>
    <p:cSldViewPr snapToGrid="0">
      <p:cViewPr varScale="1">
        <p:scale>
          <a:sx n="76" d="100"/>
          <a:sy n="76" d="100"/>
        </p:scale>
        <p:origin x="1960"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AD1607-2020-4B95-ACC9-E2D6CA9DF621}" type="doc">
      <dgm:prSet loTypeId="urn:microsoft.com/office/officeart/2005/8/layout/chevron1" loCatId="process" qsTypeId="urn:microsoft.com/office/officeart/2005/8/quickstyle/simple1" qsCatId="simple" csTypeId="urn:microsoft.com/office/officeart/2005/8/colors/accent1_2" csCatId="accent1" phldr="1"/>
      <dgm:spPr/>
    </dgm:pt>
    <dgm:pt modelId="{F068C19C-0FE4-4936-A457-A72957F6AA48}">
      <dgm:prSet phldrT="[Text]"/>
      <dgm:spPr/>
      <dgm:t>
        <a:bodyPr/>
        <a:lstStyle/>
        <a:p>
          <a:r>
            <a:rPr lang="en-GB"/>
            <a:t>Identifying research topic</a:t>
          </a:r>
        </a:p>
      </dgm:t>
    </dgm:pt>
    <dgm:pt modelId="{BBA7DE99-3B2A-478E-B86D-356ED07C7D2F}" type="parTrans" cxnId="{476C06D0-E755-44F0-9894-7F4543A9797A}">
      <dgm:prSet/>
      <dgm:spPr/>
      <dgm:t>
        <a:bodyPr/>
        <a:lstStyle/>
        <a:p>
          <a:endParaRPr lang="en-GB"/>
        </a:p>
      </dgm:t>
    </dgm:pt>
    <dgm:pt modelId="{B63FFEF5-AA1B-4AC0-9947-994BC4E94828}" type="sibTrans" cxnId="{476C06D0-E755-44F0-9894-7F4543A9797A}">
      <dgm:prSet/>
      <dgm:spPr/>
      <dgm:t>
        <a:bodyPr/>
        <a:lstStyle/>
        <a:p>
          <a:endParaRPr lang="en-GB"/>
        </a:p>
      </dgm:t>
    </dgm:pt>
    <dgm:pt modelId="{01A2171F-EB7C-4B70-81D4-B9984246E23B}">
      <dgm:prSet phldrT="[Text]"/>
      <dgm:spPr/>
      <dgm:t>
        <a:bodyPr/>
        <a:lstStyle/>
        <a:p>
          <a:r>
            <a:rPr lang="en-GB"/>
            <a:t>Searching for sources</a:t>
          </a:r>
        </a:p>
      </dgm:t>
    </dgm:pt>
    <dgm:pt modelId="{60DDDDEC-73CD-4DE7-BE24-333130A1F5FE}" type="parTrans" cxnId="{F8F4826C-8E95-466E-8FB4-022926294AD0}">
      <dgm:prSet/>
      <dgm:spPr/>
      <dgm:t>
        <a:bodyPr/>
        <a:lstStyle/>
        <a:p>
          <a:endParaRPr lang="en-GB"/>
        </a:p>
      </dgm:t>
    </dgm:pt>
    <dgm:pt modelId="{0B1509C0-EAD4-4D1B-8D0D-3E193D72F0D9}" type="sibTrans" cxnId="{F8F4826C-8E95-466E-8FB4-022926294AD0}">
      <dgm:prSet/>
      <dgm:spPr/>
      <dgm:t>
        <a:bodyPr/>
        <a:lstStyle/>
        <a:p>
          <a:endParaRPr lang="en-GB"/>
        </a:p>
      </dgm:t>
    </dgm:pt>
    <dgm:pt modelId="{F104DDF6-8B18-42CD-A456-013543710688}">
      <dgm:prSet phldrT="[Text]"/>
      <dgm:spPr/>
      <dgm:t>
        <a:bodyPr/>
        <a:lstStyle/>
        <a:p>
          <a:r>
            <a:rPr lang="en-GB"/>
            <a:t>Using keywords</a:t>
          </a:r>
        </a:p>
      </dgm:t>
    </dgm:pt>
    <dgm:pt modelId="{3FEE7F43-DBED-45C5-B7AA-3B280C9D5A45}" type="parTrans" cxnId="{748CAFC1-FB26-4045-ACBD-7EC641DA640D}">
      <dgm:prSet/>
      <dgm:spPr/>
      <dgm:t>
        <a:bodyPr/>
        <a:lstStyle/>
        <a:p>
          <a:endParaRPr lang="en-GB"/>
        </a:p>
      </dgm:t>
    </dgm:pt>
    <dgm:pt modelId="{04A1EE7A-D740-4D0A-B642-60A39DEA6D56}" type="sibTrans" cxnId="{748CAFC1-FB26-4045-ACBD-7EC641DA640D}">
      <dgm:prSet/>
      <dgm:spPr/>
      <dgm:t>
        <a:bodyPr/>
        <a:lstStyle/>
        <a:p>
          <a:endParaRPr lang="en-GB"/>
        </a:p>
      </dgm:t>
    </dgm:pt>
    <dgm:pt modelId="{C79F8DC0-4BF7-4690-B546-73B16536C194}">
      <dgm:prSet phldrT="[Text]"/>
      <dgm:spPr/>
      <dgm:t>
        <a:bodyPr/>
        <a:lstStyle/>
        <a:p>
          <a:r>
            <a:rPr lang="en-GB"/>
            <a:t>Reviewing articles</a:t>
          </a:r>
        </a:p>
      </dgm:t>
    </dgm:pt>
    <dgm:pt modelId="{1E91EB65-A632-459A-B3B2-BBAAFE822B8D}" type="parTrans" cxnId="{BF3DC876-FA43-4980-8E9D-87BBFE16932C}">
      <dgm:prSet/>
      <dgm:spPr/>
      <dgm:t>
        <a:bodyPr/>
        <a:lstStyle/>
        <a:p>
          <a:endParaRPr lang="en-GB"/>
        </a:p>
      </dgm:t>
    </dgm:pt>
    <dgm:pt modelId="{14167493-C5B6-4118-8E63-5F304ECCAF10}" type="sibTrans" cxnId="{BF3DC876-FA43-4980-8E9D-87BBFE16932C}">
      <dgm:prSet/>
      <dgm:spPr/>
      <dgm:t>
        <a:bodyPr/>
        <a:lstStyle/>
        <a:p>
          <a:endParaRPr lang="en-GB"/>
        </a:p>
      </dgm:t>
    </dgm:pt>
    <dgm:pt modelId="{FDB058D2-75B9-4132-810C-A01796597037}">
      <dgm:prSet phldrT="[Text]"/>
      <dgm:spPr/>
      <dgm:t>
        <a:bodyPr/>
        <a:lstStyle/>
        <a:p>
          <a:r>
            <a:rPr lang="en-GB"/>
            <a:t>Selecting relevant articles</a:t>
          </a:r>
        </a:p>
      </dgm:t>
    </dgm:pt>
    <dgm:pt modelId="{EF30A3E1-EB66-424C-83AF-862E1F30D487}" type="parTrans" cxnId="{5C83C102-FC76-43DB-A163-D6FFB3E86233}">
      <dgm:prSet/>
      <dgm:spPr/>
      <dgm:t>
        <a:bodyPr/>
        <a:lstStyle/>
        <a:p>
          <a:endParaRPr lang="en-GB"/>
        </a:p>
      </dgm:t>
    </dgm:pt>
    <dgm:pt modelId="{BF9B8096-F1EF-40FF-9924-2B7C1B83BB18}" type="sibTrans" cxnId="{5C83C102-FC76-43DB-A163-D6FFB3E86233}">
      <dgm:prSet/>
      <dgm:spPr/>
      <dgm:t>
        <a:bodyPr/>
        <a:lstStyle/>
        <a:p>
          <a:endParaRPr lang="en-GB"/>
        </a:p>
      </dgm:t>
    </dgm:pt>
    <dgm:pt modelId="{47A97078-6368-441B-B7A8-732056677B32}" type="pres">
      <dgm:prSet presAssocID="{EBAD1607-2020-4B95-ACC9-E2D6CA9DF621}" presName="Name0" presStyleCnt="0">
        <dgm:presLayoutVars>
          <dgm:dir/>
          <dgm:animLvl val="lvl"/>
          <dgm:resizeHandles val="exact"/>
        </dgm:presLayoutVars>
      </dgm:prSet>
      <dgm:spPr/>
    </dgm:pt>
    <dgm:pt modelId="{8301339D-E6F5-499F-B438-C52055396BF6}" type="pres">
      <dgm:prSet presAssocID="{F068C19C-0FE4-4936-A457-A72957F6AA48}" presName="parTxOnly" presStyleLbl="node1" presStyleIdx="0" presStyleCnt="5">
        <dgm:presLayoutVars>
          <dgm:chMax val="0"/>
          <dgm:chPref val="0"/>
          <dgm:bulletEnabled val="1"/>
        </dgm:presLayoutVars>
      </dgm:prSet>
      <dgm:spPr/>
    </dgm:pt>
    <dgm:pt modelId="{90C5825D-89EC-4A38-B31F-722A3F905899}" type="pres">
      <dgm:prSet presAssocID="{B63FFEF5-AA1B-4AC0-9947-994BC4E94828}" presName="parTxOnlySpace" presStyleCnt="0"/>
      <dgm:spPr/>
    </dgm:pt>
    <dgm:pt modelId="{482C8F45-54EE-496B-83AB-0C2DCC8967F1}" type="pres">
      <dgm:prSet presAssocID="{01A2171F-EB7C-4B70-81D4-B9984246E23B}" presName="parTxOnly" presStyleLbl="node1" presStyleIdx="1" presStyleCnt="5">
        <dgm:presLayoutVars>
          <dgm:chMax val="0"/>
          <dgm:chPref val="0"/>
          <dgm:bulletEnabled val="1"/>
        </dgm:presLayoutVars>
      </dgm:prSet>
      <dgm:spPr/>
    </dgm:pt>
    <dgm:pt modelId="{9567AC4D-04A6-41E9-8E1E-A230879D542E}" type="pres">
      <dgm:prSet presAssocID="{0B1509C0-EAD4-4D1B-8D0D-3E193D72F0D9}" presName="parTxOnlySpace" presStyleCnt="0"/>
      <dgm:spPr/>
    </dgm:pt>
    <dgm:pt modelId="{F2E8865C-7836-4A55-9EBA-FFF0273943C4}" type="pres">
      <dgm:prSet presAssocID="{F104DDF6-8B18-42CD-A456-013543710688}" presName="parTxOnly" presStyleLbl="node1" presStyleIdx="2" presStyleCnt="5">
        <dgm:presLayoutVars>
          <dgm:chMax val="0"/>
          <dgm:chPref val="0"/>
          <dgm:bulletEnabled val="1"/>
        </dgm:presLayoutVars>
      </dgm:prSet>
      <dgm:spPr/>
    </dgm:pt>
    <dgm:pt modelId="{D632B8B0-F708-4CA3-A93B-C40FCB86F6C1}" type="pres">
      <dgm:prSet presAssocID="{04A1EE7A-D740-4D0A-B642-60A39DEA6D56}" presName="parTxOnlySpace" presStyleCnt="0"/>
      <dgm:spPr/>
    </dgm:pt>
    <dgm:pt modelId="{5E77F080-B1D5-4677-B9D0-E9E776E8A47D}" type="pres">
      <dgm:prSet presAssocID="{FDB058D2-75B9-4132-810C-A01796597037}" presName="parTxOnly" presStyleLbl="node1" presStyleIdx="3" presStyleCnt="5">
        <dgm:presLayoutVars>
          <dgm:chMax val="0"/>
          <dgm:chPref val="0"/>
          <dgm:bulletEnabled val="1"/>
        </dgm:presLayoutVars>
      </dgm:prSet>
      <dgm:spPr/>
    </dgm:pt>
    <dgm:pt modelId="{28EACB31-58C2-4297-B4EB-B40D49EE0127}" type="pres">
      <dgm:prSet presAssocID="{BF9B8096-F1EF-40FF-9924-2B7C1B83BB18}" presName="parTxOnlySpace" presStyleCnt="0"/>
      <dgm:spPr/>
    </dgm:pt>
    <dgm:pt modelId="{A41D2EC4-DC51-4A54-979F-58F989AE839E}" type="pres">
      <dgm:prSet presAssocID="{C79F8DC0-4BF7-4690-B546-73B16536C194}" presName="parTxOnly" presStyleLbl="node1" presStyleIdx="4" presStyleCnt="5">
        <dgm:presLayoutVars>
          <dgm:chMax val="0"/>
          <dgm:chPref val="0"/>
          <dgm:bulletEnabled val="1"/>
        </dgm:presLayoutVars>
      </dgm:prSet>
      <dgm:spPr/>
    </dgm:pt>
  </dgm:ptLst>
  <dgm:cxnLst>
    <dgm:cxn modelId="{5C83C102-FC76-43DB-A163-D6FFB3E86233}" srcId="{EBAD1607-2020-4B95-ACC9-E2D6CA9DF621}" destId="{FDB058D2-75B9-4132-810C-A01796597037}" srcOrd="3" destOrd="0" parTransId="{EF30A3E1-EB66-424C-83AF-862E1F30D487}" sibTransId="{BF9B8096-F1EF-40FF-9924-2B7C1B83BB18}"/>
    <dgm:cxn modelId="{20CD7326-53A1-4613-9CC9-6B6AE0B28126}" type="presOf" srcId="{F068C19C-0FE4-4936-A457-A72957F6AA48}" destId="{8301339D-E6F5-499F-B438-C52055396BF6}" srcOrd="0" destOrd="0" presId="urn:microsoft.com/office/officeart/2005/8/layout/chevron1"/>
    <dgm:cxn modelId="{AE4C5D34-07AC-4233-BFF4-3221DE531547}" type="presOf" srcId="{EBAD1607-2020-4B95-ACC9-E2D6CA9DF621}" destId="{47A97078-6368-441B-B7A8-732056677B32}" srcOrd="0" destOrd="0" presId="urn:microsoft.com/office/officeart/2005/8/layout/chevron1"/>
    <dgm:cxn modelId="{5DD2973C-0B93-4DD1-A5C7-232F46DC3EC2}" type="presOf" srcId="{F104DDF6-8B18-42CD-A456-013543710688}" destId="{F2E8865C-7836-4A55-9EBA-FFF0273943C4}" srcOrd="0" destOrd="0" presId="urn:microsoft.com/office/officeart/2005/8/layout/chevron1"/>
    <dgm:cxn modelId="{F8F4826C-8E95-466E-8FB4-022926294AD0}" srcId="{EBAD1607-2020-4B95-ACC9-E2D6CA9DF621}" destId="{01A2171F-EB7C-4B70-81D4-B9984246E23B}" srcOrd="1" destOrd="0" parTransId="{60DDDDEC-73CD-4DE7-BE24-333130A1F5FE}" sibTransId="{0B1509C0-EAD4-4D1B-8D0D-3E193D72F0D9}"/>
    <dgm:cxn modelId="{BF3DC876-FA43-4980-8E9D-87BBFE16932C}" srcId="{EBAD1607-2020-4B95-ACC9-E2D6CA9DF621}" destId="{C79F8DC0-4BF7-4690-B546-73B16536C194}" srcOrd="4" destOrd="0" parTransId="{1E91EB65-A632-459A-B3B2-BBAAFE822B8D}" sibTransId="{14167493-C5B6-4118-8E63-5F304ECCAF10}"/>
    <dgm:cxn modelId="{B0320194-FF9B-4E81-9848-DB038F218294}" type="presOf" srcId="{C79F8DC0-4BF7-4690-B546-73B16536C194}" destId="{A41D2EC4-DC51-4A54-979F-58F989AE839E}" srcOrd="0" destOrd="0" presId="urn:microsoft.com/office/officeart/2005/8/layout/chevron1"/>
    <dgm:cxn modelId="{09D00FC1-EB4E-42B8-8D7D-0AA01D559BCB}" type="presOf" srcId="{01A2171F-EB7C-4B70-81D4-B9984246E23B}" destId="{482C8F45-54EE-496B-83AB-0C2DCC8967F1}" srcOrd="0" destOrd="0" presId="urn:microsoft.com/office/officeart/2005/8/layout/chevron1"/>
    <dgm:cxn modelId="{748CAFC1-FB26-4045-ACBD-7EC641DA640D}" srcId="{EBAD1607-2020-4B95-ACC9-E2D6CA9DF621}" destId="{F104DDF6-8B18-42CD-A456-013543710688}" srcOrd="2" destOrd="0" parTransId="{3FEE7F43-DBED-45C5-B7AA-3B280C9D5A45}" sibTransId="{04A1EE7A-D740-4D0A-B642-60A39DEA6D56}"/>
    <dgm:cxn modelId="{476C06D0-E755-44F0-9894-7F4543A9797A}" srcId="{EBAD1607-2020-4B95-ACC9-E2D6CA9DF621}" destId="{F068C19C-0FE4-4936-A457-A72957F6AA48}" srcOrd="0" destOrd="0" parTransId="{BBA7DE99-3B2A-478E-B86D-356ED07C7D2F}" sibTransId="{B63FFEF5-AA1B-4AC0-9947-994BC4E94828}"/>
    <dgm:cxn modelId="{2FED3CF1-7BFA-4D95-81E4-8739C1F9B76A}" type="presOf" srcId="{FDB058D2-75B9-4132-810C-A01796597037}" destId="{5E77F080-B1D5-4677-B9D0-E9E776E8A47D}" srcOrd="0" destOrd="0" presId="urn:microsoft.com/office/officeart/2005/8/layout/chevron1"/>
    <dgm:cxn modelId="{E0E41300-A43E-430F-886B-D5618110FB20}" type="presParOf" srcId="{47A97078-6368-441B-B7A8-732056677B32}" destId="{8301339D-E6F5-499F-B438-C52055396BF6}" srcOrd="0" destOrd="0" presId="urn:microsoft.com/office/officeart/2005/8/layout/chevron1"/>
    <dgm:cxn modelId="{DDAD6B1C-1F75-438E-8BFC-4D5651F0166F}" type="presParOf" srcId="{47A97078-6368-441B-B7A8-732056677B32}" destId="{90C5825D-89EC-4A38-B31F-722A3F905899}" srcOrd="1" destOrd="0" presId="urn:microsoft.com/office/officeart/2005/8/layout/chevron1"/>
    <dgm:cxn modelId="{FD968D31-0734-4585-BD18-413156124FEE}" type="presParOf" srcId="{47A97078-6368-441B-B7A8-732056677B32}" destId="{482C8F45-54EE-496B-83AB-0C2DCC8967F1}" srcOrd="2" destOrd="0" presId="urn:microsoft.com/office/officeart/2005/8/layout/chevron1"/>
    <dgm:cxn modelId="{31C2B49B-2453-4291-9A99-EA94DF0275DF}" type="presParOf" srcId="{47A97078-6368-441B-B7A8-732056677B32}" destId="{9567AC4D-04A6-41E9-8E1E-A230879D542E}" srcOrd="3" destOrd="0" presId="urn:microsoft.com/office/officeart/2005/8/layout/chevron1"/>
    <dgm:cxn modelId="{3D9C7308-6087-4782-9A30-06E3861C2107}" type="presParOf" srcId="{47A97078-6368-441B-B7A8-732056677B32}" destId="{F2E8865C-7836-4A55-9EBA-FFF0273943C4}" srcOrd="4" destOrd="0" presId="urn:microsoft.com/office/officeart/2005/8/layout/chevron1"/>
    <dgm:cxn modelId="{1646203B-4D0F-4181-8179-406A0DB0256D}" type="presParOf" srcId="{47A97078-6368-441B-B7A8-732056677B32}" destId="{D632B8B0-F708-4CA3-A93B-C40FCB86F6C1}" srcOrd="5" destOrd="0" presId="urn:microsoft.com/office/officeart/2005/8/layout/chevron1"/>
    <dgm:cxn modelId="{21181D38-200C-47E8-A4AA-F942EBB166C4}" type="presParOf" srcId="{47A97078-6368-441B-B7A8-732056677B32}" destId="{5E77F080-B1D5-4677-B9D0-E9E776E8A47D}" srcOrd="6" destOrd="0" presId="urn:microsoft.com/office/officeart/2005/8/layout/chevron1"/>
    <dgm:cxn modelId="{A8A82345-79D1-4029-A79D-35CA27551AA9}" type="presParOf" srcId="{47A97078-6368-441B-B7A8-732056677B32}" destId="{28EACB31-58C2-4297-B4EB-B40D49EE0127}" srcOrd="7" destOrd="0" presId="urn:microsoft.com/office/officeart/2005/8/layout/chevron1"/>
    <dgm:cxn modelId="{5E1DFF15-9D7B-43EC-9315-EC418BF4F95A}" type="presParOf" srcId="{47A97078-6368-441B-B7A8-732056677B32}" destId="{A41D2EC4-DC51-4A54-979F-58F989AE839E}" srcOrd="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68B343-4B49-486E-94C7-8A3688723284}" type="doc">
      <dgm:prSet loTypeId="urn:microsoft.com/office/officeart/2005/8/layout/chevron1" loCatId="process" qsTypeId="urn:microsoft.com/office/officeart/2005/8/quickstyle/simple1" qsCatId="simple" csTypeId="urn:microsoft.com/office/officeart/2005/8/colors/accent1_2" csCatId="accent1" phldr="1"/>
      <dgm:spPr/>
    </dgm:pt>
    <dgm:pt modelId="{8FAA8699-1D49-46A5-AB7B-4B00B11BD12D}">
      <dgm:prSet phldrT="[Text]"/>
      <dgm:spPr/>
      <dgm:t>
        <a:bodyPr/>
        <a:lstStyle/>
        <a:p>
          <a:r>
            <a:rPr lang="en-GB"/>
            <a:t>Collecting articles</a:t>
          </a:r>
        </a:p>
      </dgm:t>
    </dgm:pt>
    <dgm:pt modelId="{4B400CD7-1C5B-475D-8E18-CD9BDB49A3E4}" type="parTrans" cxnId="{DC345CDE-45BC-40A4-8CC1-80490C2E75FC}">
      <dgm:prSet/>
      <dgm:spPr/>
      <dgm:t>
        <a:bodyPr/>
        <a:lstStyle/>
        <a:p>
          <a:endParaRPr lang="en-GB"/>
        </a:p>
      </dgm:t>
    </dgm:pt>
    <dgm:pt modelId="{F098E415-CC9B-4F02-99B3-805D27C58805}" type="sibTrans" cxnId="{DC345CDE-45BC-40A4-8CC1-80490C2E75FC}">
      <dgm:prSet/>
      <dgm:spPr/>
      <dgm:t>
        <a:bodyPr/>
        <a:lstStyle/>
        <a:p>
          <a:endParaRPr lang="en-GB"/>
        </a:p>
      </dgm:t>
    </dgm:pt>
    <dgm:pt modelId="{9B2EE893-250B-4CC8-9610-03A74DE76C0F}">
      <dgm:prSet phldrT="[Text]"/>
      <dgm:spPr/>
      <dgm:t>
        <a:bodyPr/>
        <a:lstStyle/>
        <a:p>
          <a:r>
            <a:rPr lang="en-GB"/>
            <a:t>Reading articles</a:t>
          </a:r>
        </a:p>
      </dgm:t>
    </dgm:pt>
    <dgm:pt modelId="{9E63BE67-4047-4E9A-8A07-6E8F635B0578}" type="parTrans" cxnId="{9502D863-0576-4F61-945B-CD88173F204A}">
      <dgm:prSet/>
      <dgm:spPr/>
      <dgm:t>
        <a:bodyPr/>
        <a:lstStyle/>
        <a:p>
          <a:endParaRPr lang="en-GB"/>
        </a:p>
      </dgm:t>
    </dgm:pt>
    <dgm:pt modelId="{EE51B97F-8974-4902-8D30-D7C8D54BBE42}" type="sibTrans" cxnId="{9502D863-0576-4F61-945B-CD88173F204A}">
      <dgm:prSet/>
      <dgm:spPr/>
      <dgm:t>
        <a:bodyPr/>
        <a:lstStyle/>
        <a:p>
          <a:endParaRPr lang="en-GB"/>
        </a:p>
      </dgm:t>
    </dgm:pt>
    <dgm:pt modelId="{6D020D82-30BF-4B4C-AD4F-65BCF9CE5C23}">
      <dgm:prSet phldrT="[Text]"/>
      <dgm:spPr/>
      <dgm:t>
        <a:bodyPr/>
        <a:lstStyle/>
        <a:p>
          <a:r>
            <a:rPr lang="en-GB"/>
            <a:t>Evaluating relevance</a:t>
          </a:r>
        </a:p>
      </dgm:t>
    </dgm:pt>
    <dgm:pt modelId="{4B4B841B-79DE-401E-83D7-60B607AAB62C}" type="parTrans" cxnId="{7239D233-1E21-4B3B-9F1F-84204233FC68}">
      <dgm:prSet/>
      <dgm:spPr/>
      <dgm:t>
        <a:bodyPr/>
        <a:lstStyle/>
        <a:p>
          <a:endParaRPr lang="en-GB"/>
        </a:p>
      </dgm:t>
    </dgm:pt>
    <dgm:pt modelId="{CF6672B1-FE9C-4F3C-8381-7F8C94311042}" type="sibTrans" cxnId="{7239D233-1E21-4B3B-9F1F-84204233FC68}">
      <dgm:prSet/>
      <dgm:spPr/>
      <dgm:t>
        <a:bodyPr/>
        <a:lstStyle/>
        <a:p>
          <a:endParaRPr lang="en-GB"/>
        </a:p>
      </dgm:t>
    </dgm:pt>
    <dgm:pt modelId="{C3C7A6E3-BA8D-4354-BD2A-7829A59B172B}">
      <dgm:prSet phldrT="[Text]"/>
      <dgm:spPr/>
      <dgm:t>
        <a:bodyPr/>
        <a:lstStyle/>
        <a:p>
          <a:r>
            <a:rPr lang="en-GB"/>
            <a:t>Prioritizing for analysis</a:t>
          </a:r>
        </a:p>
      </dgm:t>
    </dgm:pt>
    <dgm:pt modelId="{927CFF90-D2C2-43B4-B07C-DA1D4B1B3830}" type="parTrans" cxnId="{D6D6F418-F9EF-486F-8AE6-2CE4243D1077}">
      <dgm:prSet/>
      <dgm:spPr/>
      <dgm:t>
        <a:bodyPr/>
        <a:lstStyle/>
        <a:p>
          <a:endParaRPr lang="en-GB"/>
        </a:p>
      </dgm:t>
    </dgm:pt>
    <dgm:pt modelId="{2FCD6F6F-B762-418C-BD25-D48E2C221802}" type="sibTrans" cxnId="{D6D6F418-F9EF-486F-8AE6-2CE4243D1077}">
      <dgm:prSet/>
      <dgm:spPr/>
      <dgm:t>
        <a:bodyPr/>
        <a:lstStyle/>
        <a:p>
          <a:endParaRPr lang="en-GB"/>
        </a:p>
      </dgm:t>
    </dgm:pt>
    <dgm:pt modelId="{27608872-6E00-4E2C-AC20-D78D51667718}">
      <dgm:prSet phldrT="[Text]"/>
      <dgm:spPr/>
      <dgm:t>
        <a:bodyPr/>
        <a:lstStyle/>
        <a:p>
          <a:r>
            <a:rPr lang="en-GB"/>
            <a:t>Organizing by themes</a:t>
          </a:r>
        </a:p>
      </dgm:t>
    </dgm:pt>
    <dgm:pt modelId="{848A7FA7-0E07-49F7-B84B-37EEFEB257B4}" type="parTrans" cxnId="{2F322F40-8DDE-4391-B4B1-9886386C1223}">
      <dgm:prSet/>
      <dgm:spPr/>
      <dgm:t>
        <a:bodyPr/>
        <a:lstStyle/>
        <a:p>
          <a:endParaRPr lang="en-GB"/>
        </a:p>
      </dgm:t>
    </dgm:pt>
    <dgm:pt modelId="{CC6AE214-7674-46BF-B0CD-4F507E3AE35F}" type="sibTrans" cxnId="{2F322F40-8DDE-4391-B4B1-9886386C1223}">
      <dgm:prSet/>
      <dgm:spPr/>
      <dgm:t>
        <a:bodyPr/>
        <a:lstStyle/>
        <a:p>
          <a:endParaRPr lang="en-GB"/>
        </a:p>
      </dgm:t>
    </dgm:pt>
    <dgm:pt modelId="{86EC6E1F-5F7B-4D64-9955-F3CE27995BC3}" type="pres">
      <dgm:prSet presAssocID="{8D68B343-4B49-486E-94C7-8A3688723284}" presName="Name0" presStyleCnt="0">
        <dgm:presLayoutVars>
          <dgm:dir/>
          <dgm:animLvl val="lvl"/>
          <dgm:resizeHandles val="exact"/>
        </dgm:presLayoutVars>
      </dgm:prSet>
      <dgm:spPr/>
    </dgm:pt>
    <dgm:pt modelId="{3AF4A5AD-6181-48E2-8CFD-B01C6CE49287}" type="pres">
      <dgm:prSet presAssocID="{8FAA8699-1D49-46A5-AB7B-4B00B11BD12D}" presName="parTxOnly" presStyleLbl="node1" presStyleIdx="0" presStyleCnt="5">
        <dgm:presLayoutVars>
          <dgm:chMax val="0"/>
          <dgm:chPref val="0"/>
          <dgm:bulletEnabled val="1"/>
        </dgm:presLayoutVars>
      </dgm:prSet>
      <dgm:spPr/>
    </dgm:pt>
    <dgm:pt modelId="{E4EBCE61-A756-457B-B838-FEADD0952A41}" type="pres">
      <dgm:prSet presAssocID="{F098E415-CC9B-4F02-99B3-805D27C58805}" presName="parTxOnlySpace" presStyleCnt="0"/>
      <dgm:spPr/>
    </dgm:pt>
    <dgm:pt modelId="{917D0164-F2E2-4399-8247-2E5932EB98CE}" type="pres">
      <dgm:prSet presAssocID="{9B2EE893-250B-4CC8-9610-03A74DE76C0F}" presName="parTxOnly" presStyleLbl="node1" presStyleIdx="1" presStyleCnt="5">
        <dgm:presLayoutVars>
          <dgm:chMax val="0"/>
          <dgm:chPref val="0"/>
          <dgm:bulletEnabled val="1"/>
        </dgm:presLayoutVars>
      </dgm:prSet>
      <dgm:spPr/>
    </dgm:pt>
    <dgm:pt modelId="{3C4B8C8D-8BD3-4BA3-99EA-DC008CE8FEBF}" type="pres">
      <dgm:prSet presAssocID="{EE51B97F-8974-4902-8D30-D7C8D54BBE42}" presName="parTxOnlySpace" presStyleCnt="0"/>
      <dgm:spPr/>
    </dgm:pt>
    <dgm:pt modelId="{58E5508D-1D49-42B1-A757-FE3852B9BA70}" type="pres">
      <dgm:prSet presAssocID="{6D020D82-30BF-4B4C-AD4F-65BCF9CE5C23}" presName="parTxOnly" presStyleLbl="node1" presStyleIdx="2" presStyleCnt="5">
        <dgm:presLayoutVars>
          <dgm:chMax val="0"/>
          <dgm:chPref val="0"/>
          <dgm:bulletEnabled val="1"/>
        </dgm:presLayoutVars>
      </dgm:prSet>
      <dgm:spPr/>
    </dgm:pt>
    <dgm:pt modelId="{0548CE41-549B-4225-B9AC-C0F9F694F59B}" type="pres">
      <dgm:prSet presAssocID="{CF6672B1-FE9C-4F3C-8381-7F8C94311042}" presName="parTxOnlySpace" presStyleCnt="0"/>
      <dgm:spPr/>
    </dgm:pt>
    <dgm:pt modelId="{11524F99-2E5B-4C80-83CE-24D9B7A20215}" type="pres">
      <dgm:prSet presAssocID="{27608872-6E00-4E2C-AC20-D78D51667718}" presName="parTxOnly" presStyleLbl="node1" presStyleIdx="3" presStyleCnt="5">
        <dgm:presLayoutVars>
          <dgm:chMax val="0"/>
          <dgm:chPref val="0"/>
          <dgm:bulletEnabled val="1"/>
        </dgm:presLayoutVars>
      </dgm:prSet>
      <dgm:spPr/>
    </dgm:pt>
    <dgm:pt modelId="{429E409C-5E0F-4B3B-90F0-5595A93C4369}" type="pres">
      <dgm:prSet presAssocID="{CC6AE214-7674-46BF-B0CD-4F507E3AE35F}" presName="parTxOnlySpace" presStyleCnt="0"/>
      <dgm:spPr/>
    </dgm:pt>
    <dgm:pt modelId="{D754F2E0-6666-4B80-8944-4A907CA986EA}" type="pres">
      <dgm:prSet presAssocID="{C3C7A6E3-BA8D-4354-BD2A-7829A59B172B}" presName="parTxOnly" presStyleLbl="node1" presStyleIdx="4" presStyleCnt="5">
        <dgm:presLayoutVars>
          <dgm:chMax val="0"/>
          <dgm:chPref val="0"/>
          <dgm:bulletEnabled val="1"/>
        </dgm:presLayoutVars>
      </dgm:prSet>
      <dgm:spPr/>
    </dgm:pt>
  </dgm:ptLst>
  <dgm:cxnLst>
    <dgm:cxn modelId="{23B60C05-2528-4CE4-8B1A-0E22EFD48CF3}" type="presOf" srcId="{6D020D82-30BF-4B4C-AD4F-65BCF9CE5C23}" destId="{58E5508D-1D49-42B1-A757-FE3852B9BA70}" srcOrd="0" destOrd="0" presId="urn:microsoft.com/office/officeart/2005/8/layout/chevron1"/>
    <dgm:cxn modelId="{D6D6F418-F9EF-486F-8AE6-2CE4243D1077}" srcId="{8D68B343-4B49-486E-94C7-8A3688723284}" destId="{C3C7A6E3-BA8D-4354-BD2A-7829A59B172B}" srcOrd="4" destOrd="0" parTransId="{927CFF90-D2C2-43B4-B07C-DA1D4B1B3830}" sibTransId="{2FCD6F6F-B762-418C-BD25-D48E2C221802}"/>
    <dgm:cxn modelId="{BF56BB32-87FE-4DDE-9B55-304ED387CE7C}" type="presOf" srcId="{27608872-6E00-4E2C-AC20-D78D51667718}" destId="{11524F99-2E5B-4C80-83CE-24D9B7A20215}" srcOrd="0" destOrd="0" presId="urn:microsoft.com/office/officeart/2005/8/layout/chevron1"/>
    <dgm:cxn modelId="{7239D233-1E21-4B3B-9F1F-84204233FC68}" srcId="{8D68B343-4B49-486E-94C7-8A3688723284}" destId="{6D020D82-30BF-4B4C-AD4F-65BCF9CE5C23}" srcOrd="2" destOrd="0" parTransId="{4B4B841B-79DE-401E-83D7-60B607AAB62C}" sibTransId="{CF6672B1-FE9C-4F3C-8381-7F8C94311042}"/>
    <dgm:cxn modelId="{2F322F40-8DDE-4391-B4B1-9886386C1223}" srcId="{8D68B343-4B49-486E-94C7-8A3688723284}" destId="{27608872-6E00-4E2C-AC20-D78D51667718}" srcOrd="3" destOrd="0" parTransId="{848A7FA7-0E07-49F7-B84B-37EEFEB257B4}" sibTransId="{CC6AE214-7674-46BF-B0CD-4F507E3AE35F}"/>
    <dgm:cxn modelId="{B6E6C762-9F2E-432C-B3AA-79DA590CEEA1}" type="presOf" srcId="{9B2EE893-250B-4CC8-9610-03A74DE76C0F}" destId="{917D0164-F2E2-4399-8247-2E5932EB98CE}" srcOrd="0" destOrd="0" presId="urn:microsoft.com/office/officeart/2005/8/layout/chevron1"/>
    <dgm:cxn modelId="{9502D863-0576-4F61-945B-CD88173F204A}" srcId="{8D68B343-4B49-486E-94C7-8A3688723284}" destId="{9B2EE893-250B-4CC8-9610-03A74DE76C0F}" srcOrd="1" destOrd="0" parTransId="{9E63BE67-4047-4E9A-8A07-6E8F635B0578}" sibTransId="{EE51B97F-8974-4902-8D30-D7C8D54BBE42}"/>
    <dgm:cxn modelId="{CC83428B-F193-4383-90DC-461B62011005}" type="presOf" srcId="{8D68B343-4B49-486E-94C7-8A3688723284}" destId="{86EC6E1F-5F7B-4D64-9955-F3CE27995BC3}" srcOrd="0" destOrd="0" presId="urn:microsoft.com/office/officeart/2005/8/layout/chevron1"/>
    <dgm:cxn modelId="{3D392DBA-EDC8-4D06-8D47-C110203391A4}" type="presOf" srcId="{8FAA8699-1D49-46A5-AB7B-4B00B11BD12D}" destId="{3AF4A5AD-6181-48E2-8CFD-B01C6CE49287}" srcOrd="0" destOrd="0" presId="urn:microsoft.com/office/officeart/2005/8/layout/chevron1"/>
    <dgm:cxn modelId="{DC345CDE-45BC-40A4-8CC1-80490C2E75FC}" srcId="{8D68B343-4B49-486E-94C7-8A3688723284}" destId="{8FAA8699-1D49-46A5-AB7B-4B00B11BD12D}" srcOrd="0" destOrd="0" parTransId="{4B400CD7-1C5B-475D-8E18-CD9BDB49A3E4}" sibTransId="{F098E415-CC9B-4F02-99B3-805D27C58805}"/>
    <dgm:cxn modelId="{1A90D8E8-049F-4723-90CF-BA8A197F2C00}" type="presOf" srcId="{C3C7A6E3-BA8D-4354-BD2A-7829A59B172B}" destId="{D754F2E0-6666-4B80-8944-4A907CA986EA}" srcOrd="0" destOrd="0" presId="urn:microsoft.com/office/officeart/2005/8/layout/chevron1"/>
    <dgm:cxn modelId="{7F792893-029B-4D81-AFFA-35EA3E3CA6C2}" type="presParOf" srcId="{86EC6E1F-5F7B-4D64-9955-F3CE27995BC3}" destId="{3AF4A5AD-6181-48E2-8CFD-B01C6CE49287}" srcOrd="0" destOrd="0" presId="urn:microsoft.com/office/officeart/2005/8/layout/chevron1"/>
    <dgm:cxn modelId="{F755FA39-0FCF-4E15-AC55-3272AB0D10E0}" type="presParOf" srcId="{86EC6E1F-5F7B-4D64-9955-F3CE27995BC3}" destId="{E4EBCE61-A756-457B-B838-FEADD0952A41}" srcOrd="1" destOrd="0" presId="urn:microsoft.com/office/officeart/2005/8/layout/chevron1"/>
    <dgm:cxn modelId="{D12CC857-68A5-4A87-BAA5-543B7B4C3E40}" type="presParOf" srcId="{86EC6E1F-5F7B-4D64-9955-F3CE27995BC3}" destId="{917D0164-F2E2-4399-8247-2E5932EB98CE}" srcOrd="2" destOrd="0" presId="urn:microsoft.com/office/officeart/2005/8/layout/chevron1"/>
    <dgm:cxn modelId="{E6F4AAB8-1B2D-4DED-951C-7C65E0289D28}" type="presParOf" srcId="{86EC6E1F-5F7B-4D64-9955-F3CE27995BC3}" destId="{3C4B8C8D-8BD3-4BA3-99EA-DC008CE8FEBF}" srcOrd="3" destOrd="0" presId="urn:microsoft.com/office/officeart/2005/8/layout/chevron1"/>
    <dgm:cxn modelId="{3DE1EECC-982C-4714-BC8D-786DDAE14B1C}" type="presParOf" srcId="{86EC6E1F-5F7B-4D64-9955-F3CE27995BC3}" destId="{58E5508D-1D49-42B1-A757-FE3852B9BA70}" srcOrd="4" destOrd="0" presId="urn:microsoft.com/office/officeart/2005/8/layout/chevron1"/>
    <dgm:cxn modelId="{A418F416-3456-489C-B0F3-E1913081A9B5}" type="presParOf" srcId="{86EC6E1F-5F7B-4D64-9955-F3CE27995BC3}" destId="{0548CE41-549B-4225-B9AC-C0F9F694F59B}" srcOrd="5" destOrd="0" presId="urn:microsoft.com/office/officeart/2005/8/layout/chevron1"/>
    <dgm:cxn modelId="{2BA74B6A-9402-4BF3-940D-ED5C34FA6469}" type="presParOf" srcId="{86EC6E1F-5F7B-4D64-9955-F3CE27995BC3}" destId="{11524F99-2E5B-4C80-83CE-24D9B7A20215}" srcOrd="6" destOrd="0" presId="urn:microsoft.com/office/officeart/2005/8/layout/chevron1"/>
    <dgm:cxn modelId="{B06075D4-F65C-4110-9636-DEBB66FE01B4}" type="presParOf" srcId="{86EC6E1F-5F7B-4D64-9955-F3CE27995BC3}" destId="{429E409C-5E0F-4B3B-90F0-5595A93C4369}" srcOrd="7" destOrd="0" presId="urn:microsoft.com/office/officeart/2005/8/layout/chevron1"/>
    <dgm:cxn modelId="{469E961B-C809-44AE-A8B7-6080F42CEA0C}" type="presParOf" srcId="{86EC6E1F-5F7B-4D64-9955-F3CE27995BC3}" destId="{D754F2E0-6666-4B80-8944-4A907CA986EA}" srcOrd="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B6787D-BDB6-4B95-8C87-7BBA65B5D099}"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22F78CA-A2BF-4110-A7FC-470C9621D637}">
      <dgm:prSet/>
      <dgm:spPr/>
      <dgm:t>
        <a:bodyPr/>
        <a:lstStyle/>
        <a:p>
          <a:pPr>
            <a:defRPr b="1"/>
          </a:pPr>
          <a:r>
            <a:rPr lang="en-US"/>
            <a:t>Inventory Management</a:t>
          </a:r>
        </a:p>
      </dgm:t>
    </dgm:pt>
    <dgm:pt modelId="{5E1FFA69-2493-400A-9260-8AF0293BD4A7}" type="parTrans" cxnId="{296FE017-B0C3-494C-BB70-A7541CB04B23}">
      <dgm:prSet/>
      <dgm:spPr/>
      <dgm:t>
        <a:bodyPr/>
        <a:lstStyle/>
        <a:p>
          <a:endParaRPr lang="en-US"/>
        </a:p>
      </dgm:t>
    </dgm:pt>
    <dgm:pt modelId="{5C7A22C7-3860-48EC-B92A-81CB8A44FC52}" type="sibTrans" cxnId="{296FE017-B0C3-494C-BB70-A7541CB04B23}">
      <dgm:prSet/>
      <dgm:spPr/>
      <dgm:t>
        <a:bodyPr/>
        <a:lstStyle/>
        <a:p>
          <a:endParaRPr lang="en-US"/>
        </a:p>
      </dgm:t>
    </dgm:pt>
    <dgm:pt modelId="{394A8209-4E97-4285-9B86-BACAE9FB5551}">
      <dgm:prSet/>
      <dgm:spPr/>
      <dgm:t>
        <a:bodyPr/>
        <a:lstStyle/>
        <a:p>
          <a:r>
            <a:rPr lang="en-US"/>
            <a:t>Inventory Management was discussed in terms of Debenhams' inefficiencies in managing stock levels. </a:t>
          </a:r>
        </a:p>
      </dgm:t>
    </dgm:pt>
    <dgm:pt modelId="{EF4E2CD6-C519-4E72-8A82-3B662BC3E305}" type="parTrans" cxnId="{29CA50FF-BA59-4D9F-B8C3-84ECC0329169}">
      <dgm:prSet/>
      <dgm:spPr/>
      <dgm:t>
        <a:bodyPr/>
        <a:lstStyle/>
        <a:p>
          <a:endParaRPr lang="en-US"/>
        </a:p>
      </dgm:t>
    </dgm:pt>
    <dgm:pt modelId="{ECED784B-60B5-4AF8-955D-9198026B5467}" type="sibTrans" cxnId="{29CA50FF-BA59-4D9F-B8C3-84ECC0329169}">
      <dgm:prSet/>
      <dgm:spPr/>
      <dgm:t>
        <a:bodyPr/>
        <a:lstStyle/>
        <a:p>
          <a:endParaRPr lang="en-US"/>
        </a:p>
      </dgm:t>
    </dgm:pt>
    <dgm:pt modelId="{D0BF8B73-A821-4942-99F0-C383D745FEBB}">
      <dgm:prSet/>
      <dgm:spPr/>
      <dgm:t>
        <a:bodyPr/>
        <a:lstStyle/>
        <a:p>
          <a:pPr>
            <a:defRPr b="1"/>
          </a:pPr>
          <a:r>
            <a:rPr lang="en-US"/>
            <a:t>Sustainability</a:t>
          </a:r>
        </a:p>
      </dgm:t>
    </dgm:pt>
    <dgm:pt modelId="{0FC27EF2-3C25-4AA0-AC11-58C06C04B922}" type="parTrans" cxnId="{0FCE6062-BEA1-4FA3-850C-AC9FE084B0CF}">
      <dgm:prSet/>
      <dgm:spPr/>
      <dgm:t>
        <a:bodyPr/>
        <a:lstStyle/>
        <a:p>
          <a:endParaRPr lang="en-US"/>
        </a:p>
      </dgm:t>
    </dgm:pt>
    <dgm:pt modelId="{CF97D1A2-64C1-4537-99DA-28F4B5075191}" type="sibTrans" cxnId="{0FCE6062-BEA1-4FA3-850C-AC9FE084B0CF}">
      <dgm:prSet/>
      <dgm:spPr/>
      <dgm:t>
        <a:bodyPr/>
        <a:lstStyle/>
        <a:p>
          <a:endParaRPr lang="en-US"/>
        </a:p>
      </dgm:t>
    </dgm:pt>
    <dgm:pt modelId="{A1AF66AD-F258-4B1E-828B-5B8F87AC972D}">
      <dgm:prSet/>
      <dgm:spPr/>
      <dgm:t>
        <a:bodyPr/>
        <a:lstStyle/>
        <a:p>
          <a:r>
            <a:rPr lang="en-US"/>
            <a:t>Sustainability was developed by pointing out Debenhams' lack of efforts in implementing and communicating sustainable practices. </a:t>
          </a:r>
        </a:p>
      </dgm:t>
    </dgm:pt>
    <dgm:pt modelId="{8D37CBAE-7E8C-4F4D-9BAD-206F17913761}" type="parTrans" cxnId="{6D7C2E19-5B57-42B0-8E23-AD1225ABCC69}">
      <dgm:prSet/>
      <dgm:spPr/>
      <dgm:t>
        <a:bodyPr/>
        <a:lstStyle/>
        <a:p>
          <a:endParaRPr lang="en-US"/>
        </a:p>
      </dgm:t>
    </dgm:pt>
    <dgm:pt modelId="{A56C14ED-7071-4D56-9D11-0E472F3AC982}" type="sibTrans" cxnId="{6D7C2E19-5B57-42B0-8E23-AD1225ABCC69}">
      <dgm:prSet/>
      <dgm:spPr/>
      <dgm:t>
        <a:bodyPr/>
        <a:lstStyle/>
        <a:p>
          <a:endParaRPr lang="en-US"/>
        </a:p>
      </dgm:t>
    </dgm:pt>
    <dgm:pt modelId="{E9939206-1B58-4984-8197-7576403A7242}">
      <dgm:prSet/>
      <dgm:spPr/>
      <dgm:t>
        <a:bodyPr/>
        <a:lstStyle/>
        <a:p>
          <a:pPr>
            <a:defRPr b="1"/>
          </a:pPr>
          <a:r>
            <a:rPr lang="en-US"/>
            <a:t>Ethical Practices</a:t>
          </a:r>
        </a:p>
      </dgm:t>
    </dgm:pt>
    <dgm:pt modelId="{BACB1946-2570-42A4-9C9A-B2D8220DD19E}" type="parTrans" cxnId="{F2821C6A-A850-4522-9588-87566535135E}">
      <dgm:prSet/>
      <dgm:spPr/>
      <dgm:t>
        <a:bodyPr/>
        <a:lstStyle/>
        <a:p>
          <a:endParaRPr lang="en-US"/>
        </a:p>
      </dgm:t>
    </dgm:pt>
    <dgm:pt modelId="{6BA0176A-F384-4DE2-A55E-6F81C4420C37}" type="sibTrans" cxnId="{F2821C6A-A850-4522-9588-87566535135E}">
      <dgm:prSet/>
      <dgm:spPr/>
      <dgm:t>
        <a:bodyPr/>
        <a:lstStyle/>
        <a:p>
          <a:endParaRPr lang="en-US"/>
        </a:p>
      </dgm:t>
    </dgm:pt>
    <dgm:pt modelId="{5647D82D-E422-4778-A18B-372ACD886E9C}">
      <dgm:prSet/>
      <dgm:spPr/>
      <dgm:t>
        <a:bodyPr/>
        <a:lstStyle/>
        <a:p>
          <a:r>
            <a:rPr lang="en-US"/>
            <a:t>Ethical Practices were examined by noting Debenhams' insufficient engagement in ethical sourcing and corporate responsibility. </a:t>
          </a:r>
        </a:p>
      </dgm:t>
    </dgm:pt>
    <dgm:pt modelId="{CCEB1527-F3E7-4FEA-A8EE-B5D2D53F7D3F}" type="parTrans" cxnId="{EDB52A92-B5DC-4761-9818-453EF4DABC77}">
      <dgm:prSet/>
      <dgm:spPr/>
      <dgm:t>
        <a:bodyPr/>
        <a:lstStyle/>
        <a:p>
          <a:endParaRPr lang="en-US"/>
        </a:p>
      </dgm:t>
    </dgm:pt>
    <dgm:pt modelId="{6D6985B1-341E-4CAA-8F5C-2518852DE0C3}" type="sibTrans" cxnId="{EDB52A92-B5DC-4761-9818-453EF4DABC77}">
      <dgm:prSet/>
      <dgm:spPr/>
      <dgm:t>
        <a:bodyPr/>
        <a:lstStyle/>
        <a:p>
          <a:endParaRPr lang="en-US"/>
        </a:p>
      </dgm:t>
    </dgm:pt>
    <dgm:pt modelId="{4992AA2C-9185-43FA-AABC-5882E107AC4B}" type="pres">
      <dgm:prSet presAssocID="{69B6787D-BDB6-4B95-8C87-7BBA65B5D099}" presName="root" presStyleCnt="0">
        <dgm:presLayoutVars>
          <dgm:dir/>
          <dgm:resizeHandles val="exact"/>
        </dgm:presLayoutVars>
      </dgm:prSet>
      <dgm:spPr/>
    </dgm:pt>
    <dgm:pt modelId="{1AE2EE69-D54F-411E-9897-DB2A922E7CCD}" type="pres">
      <dgm:prSet presAssocID="{522F78CA-A2BF-4110-A7FC-470C9621D637}" presName="compNode" presStyleCnt="0"/>
      <dgm:spPr/>
    </dgm:pt>
    <dgm:pt modelId="{1EE10F9A-292C-49B2-BCA1-8BB1D9EE3B4A}" type="pres">
      <dgm:prSet presAssocID="{522F78CA-A2BF-4110-A7FC-470C9621D63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ctory"/>
        </a:ext>
      </dgm:extLst>
    </dgm:pt>
    <dgm:pt modelId="{959FE04A-FB19-4240-A660-45E8811805E5}" type="pres">
      <dgm:prSet presAssocID="{522F78CA-A2BF-4110-A7FC-470C9621D637}" presName="iconSpace" presStyleCnt="0"/>
      <dgm:spPr/>
    </dgm:pt>
    <dgm:pt modelId="{7F684F8B-C71A-4344-A1DF-A7A77A138873}" type="pres">
      <dgm:prSet presAssocID="{522F78CA-A2BF-4110-A7FC-470C9621D637}" presName="parTx" presStyleLbl="revTx" presStyleIdx="0" presStyleCnt="6">
        <dgm:presLayoutVars>
          <dgm:chMax val="0"/>
          <dgm:chPref val="0"/>
        </dgm:presLayoutVars>
      </dgm:prSet>
      <dgm:spPr/>
    </dgm:pt>
    <dgm:pt modelId="{651A06F9-10A6-41C3-8CFD-30A5EB6A1C61}" type="pres">
      <dgm:prSet presAssocID="{522F78CA-A2BF-4110-A7FC-470C9621D637}" presName="txSpace" presStyleCnt="0"/>
      <dgm:spPr/>
    </dgm:pt>
    <dgm:pt modelId="{2622EA8C-6F84-49B7-B5EE-4EF6507DC466}" type="pres">
      <dgm:prSet presAssocID="{522F78CA-A2BF-4110-A7FC-470C9621D637}" presName="desTx" presStyleLbl="revTx" presStyleIdx="1" presStyleCnt="6">
        <dgm:presLayoutVars/>
      </dgm:prSet>
      <dgm:spPr/>
    </dgm:pt>
    <dgm:pt modelId="{1AC5F604-6729-4CBF-A36A-563FB6CFC83C}" type="pres">
      <dgm:prSet presAssocID="{5C7A22C7-3860-48EC-B92A-81CB8A44FC52}" presName="sibTrans" presStyleCnt="0"/>
      <dgm:spPr/>
    </dgm:pt>
    <dgm:pt modelId="{6E8CBFAA-EC7E-45FB-AA3A-CD2198786252}" type="pres">
      <dgm:prSet presAssocID="{D0BF8B73-A821-4942-99F0-C383D745FEBB}" presName="compNode" presStyleCnt="0"/>
      <dgm:spPr/>
    </dgm:pt>
    <dgm:pt modelId="{91D4F488-4785-4F4D-ABCC-C99BD5384808}" type="pres">
      <dgm:prSet presAssocID="{D0BF8B73-A821-4942-99F0-C383D745FEB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984BD284-5BAA-496F-9CDE-C4C0AADB7F0D}" type="pres">
      <dgm:prSet presAssocID="{D0BF8B73-A821-4942-99F0-C383D745FEBB}" presName="iconSpace" presStyleCnt="0"/>
      <dgm:spPr/>
    </dgm:pt>
    <dgm:pt modelId="{19E0AADF-92D3-4A96-9C0B-FB0C7B2B4F90}" type="pres">
      <dgm:prSet presAssocID="{D0BF8B73-A821-4942-99F0-C383D745FEBB}" presName="parTx" presStyleLbl="revTx" presStyleIdx="2" presStyleCnt="6">
        <dgm:presLayoutVars>
          <dgm:chMax val="0"/>
          <dgm:chPref val="0"/>
        </dgm:presLayoutVars>
      </dgm:prSet>
      <dgm:spPr/>
    </dgm:pt>
    <dgm:pt modelId="{25363A58-C56F-422E-A66F-1FF41A49E2DE}" type="pres">
      <dgm:prSet presAssocID="{D0BF8B73-A821-4942-99F0-C383D745FEBB}" presName="txSpace" presStyleCnt="0"/>
      <dgm:spPr/>
    </dgm:pt>
    <dgm:pt modelId="{7D10ACA8-64AC-4DB3-BEA9-711A527A7710}" type="pres">
      <dgm:prSet presAssocID="{D0BF8B73-A821-4942-99F0-C383D745FEBB}" presName="desTx" presStyleLbl="revTx" presStyleIdx="3" presStyleCnt="6">
        <dgm:presLayoutVars/>
      </dgm:prSet>
      <dgm:spPr/>
    </dgm:pt>
    <dgm:pt modelId="{FAAE92AE-EDFF-4176-B9D0-E57DEC228181}" type="pres">
      <dgm:prSet presAssocID="{CF97D1A2-64C1-4537-99DA-28F4B5075191}" presName="sibTrans" presStyleCnt="0"/>
      <dgm:spPr/>
    </dgm:pt>
    <dgm:pt modelId="{8340D734-FA77-44DB-AFAE-83FDBD62A2D6}" type="pres">
      <dgm:prSet presAssocID="{E9939206-1B58-4984-8197-7576403A7242}" presName="compNode" presStyleCnt="0"/>
      <dgm:spPr/>
    </dgm:pt>
    <dgm:pt modelId="{5539C3D3-B054-4A18-A993-80E08CA4B5E0}" type="pres">
      <dgm:prSet presAssocID="{E9939206-1B58-4984-8197-7576403A724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41C56353-890F-4331-ACEF-670C2B9CB523}" type="pres">
      <dgm:prSet presAssocID="{E9939206-1B58-4984-8197-7576403A7242}" presName="iconSpace" presStyleCnt="0"/>
      <dgm:spPr/>
    </dgm:pt>
    <dgm:pt modelId="{D464DE6F-C7DD-48D1-B977-8BD1313B87E1}" type="pres">
      <dgm:prSet presAssocID="{E9939206-1B58-4984-8197-7576403A7242}" presName="parTx" presStyleLbl="revTx" presStyleIdx="4" presStyleCnt="6">
        <dgm:presLayoutVars>
          <dgm:chMax val="0"/>
          <dgm:chPref val="0"/>
        </dgm:presLayoutVars>
      </dgm:prSet>
      <dgm:spPr/>
    </dgm:pt>
    <dgm:pt modelId="{B845818B-19F0-430D-A320-A31398A7E1E6}" type="pres">
      <dgm:prSet presAssocID="{E9939206-1B58-4984-8197-7576403A7242}" presName="txSpace" presStyleCnt="0"/>
      <dgm:spPr/>
    </dgm:pt>
    <dgm:pt modelId="{AB9CEF25-FF23-48C0-830A-98DF5C120D01}" type="pres">
      <dgm:prSet presAssocID="{E9939206-1B58-4984-8197-7576403A7242}" presName="desTx" presStyleLbl="revTx" presStyleIdx="5" presStyleCnt="6">
        <dgm:presLayoutVars/>
      </dgm:prSet>
      <dgm:spPr/>
    </dgm:pt>
  </dgm:ptLst>
  <dgm:cxnLst>
    <dgm:cxn modelId="{D9BBA40F-3582-4D27-952A-4321AC7F894A}" type="presOf" srcId="{394A8209-4E97-4285-9B86-BACAE9FB5551}" destId="{2622EA8C-6F84-49B7-B5EE-4EF6507DC466}" srcOrd="0" destOrd="0" presId="urn:microsoft.com/office/officeart/2018/5/layout/CenteredIconLabelDescriptionList"/>
    <dgm:cxn modelId="{296FE017-B0C3-494C-BB70-A7541CB04B23}" srcId="{69B6787D-BDB6-4B95-8C87-7BBA65B5D099}" destId="{522F78CA-A2BF-4110-A7FC-470C9621D637}" srcOrd="0" destOrd="0" parTransId="{5E1FFA69-2493-400A-9260-8AF0293BD4A7}" sibTransId="{5C7A22C7-3860-48EC-B92A-81CB8A44FC52}"/>
    <dgm:cxn modelId="{6D7C2E19-5B57-42B0-8E23-AD1225ABCC69}" srcId="{D0BF8B73-A821-4942-99F0-C383D745FEBB}" destId="{A1AF66AD-F258-4B1E-828B-5B8F87AC972D}" srcOrd="0" destOrd="0" parTransId="{8D37CBAE-7E8C-4F4D-9BAD-206F17913761}" sibTransId="{A56C14ED-7071-4D56-9D11-0E472F3AC982}"/>
    <dgm:cxn modelId="{CD587F1E-8933-4877-9E71-7933DDEADBE7}" type="presOf" srcId="{5647D82D-E422-4778-A18B-372ACD886E9C}" destId="{AB9CEF25-FF23-48C0-830A-98DF5C120D01}" srcOrd="0" destOrd="0" presId="urn:microsoft.com/office/officeart/2018/5/layout/CenteredIconLabelDescriptionList"/>
    <dgm:cxn modelId="{A94DA024-FF86-40ED-8918-6ECAD0C05C86}" type="presOf" srcId="{A1AF66AD-F258-4B1E-828B-5B8F87AC972D}" destId="{7D10ACA8-64AC-4DB3-BEA9-711A527A7710}" srcOrd="0" destOrd="0" presId="urn:microsoft.com/office/officeart/2018/5/layout/CenteredIconLabelDescriptionList"/>
    <dgm:cxn modelId="{83256A56-E047-4C65-B150-0F0421673A16}" type="presOf" srcId="{D0BF8B73-A821-4942-99F0-C383D745FEBB}" destId="{19E0AADF-92D3-4A96-9C0B-FB0C7B2B4F90}" srcOrd="0" destOrd="0" presId="urn:microsoft.com/office/officeart/2018/5/layout/CenteredIconLabelDescriptionList"/>
    <dgm:cxn modelId="{0FCE6062-BEA1-4FA3-850C-AC9FE084B0CF}" srcId="{69B6787D-BDB6-4B95-8C87-7BBA65B5D099}" destId="{D0BF8B73-A821-4942-99F0-C383D745FEBB}" srcOrd="1" destOrd="0" parTransId="{0FC27EF2-3C25-4AA0-AC11-58C06C04B922}" sibTransId="{CF97D1A2-64C1-4537-99DA-28F4B5075191}"/>
    <dgm:cxn modelId="{F2821C6A-A850-4522-9588-87566535135E}" srcId="{69B6787D-BDB6-4B95-8C87-7BBA65B5D099}" destId="{E9939206-1B58-4984-8197-7576403A7242}" srcOrd="2" destOrd="0" parTransId="{BACB1946-2570-42A4-9C9A-B2D8220DD19E}" sibTransId="{6BA0176A-F384-4DE2-A55E-6F81C4420C37}"/>
    <dgm:cxn modelId="{B5CB9D6B-A2A4-4A8A-8A13-49D0B97A0C4C}" type="presOf" srcId="{E9939206-1B58-4984-8197-7576403A7242}" destId="{D464DE6F-C7DD-48D1-B977-8BD1313B87E1}" srcOrd="0" destOrd="0" presId="urn:microsoft.com/office/officeart/2018/5/layout/CenteredIconLabelDescriptionList"/>
    <dgm:cxn modelId="{EDB52A92-B5DC-4761-9818-453EF4DABC77}" srcId="{E9939206-1B58-4984-8197-7576403A7242}" destId="{5647D82D-E422-4778-A18B-372ACD886E9C}" srcOrd="0" destOrd="0" parTransId="{CCEB1527-F3E7-4FEA-A8EE-B5D2D53F7D3F}" sibTransId="{6D6985B1-341E-4CAA-8F5C-2518852DE0C3}"/>
    <dgm:cxn modelId="{718554EE-1B73-4E2D-BCB0-A878B3D11C36}" type="presOf" srcId="{522F78CA-A2BF-4110-A7FC-470C9621D637}" destId="{7F684F8B-C71A-4344-A1DF-A7A77A138873}" srcOrd="0" destOrd="0" presId="urn:microsoft.com/office/officeart/2018/5/layout/CenteredIconLabelDescriptionList"/>
    <dgm:cxn modelId="{C01ECFFD-2321-46FF-BF4F-803151B51AD9}" type="presOf" srcId="{69B6787D-BDB6-4B95-8C87-7BBA65B5D099}" destId="{4992AA2C-9185-43FA-AABC-5882E107AC4B}" srcOrd="0" destOrd="0" presId="urn:microsoft.com/office/officeart/2018/5/layout/CenteredIconLabelDescriptionList"/>
    <dgm:cxn modelId="{29CA50FF-BA59-4D9F-B8C3-84ECC0329169}" srcId="{522F78CA-A2BF-4110-A7FC-470C9621D637}" destId="{394A8209-4E97-4285-9B86-BACAE9FB5551}" srcOrd="0" destOrd="0" parTransId="{EF4E2CD6-C519-4E72-8A82-3B662BC3E305}" sibTransId="{ECED784B-60B5-4AF8-955D-9198026B5467}"/>
    <dgm:cxn modelId="{78A3ACE6-559E-4059-AC2F-10553B9D40B7}" type="presParOf" srcId="{4992AA2C-9185-43FA-AABC-5882E107AC4B}" destId="{1AE2EE69-D54F-411E-9897-DB2A922E7CCD}" srcOrd="0" destOrd="0" presId="urn:microsoft.com/office/officeart/2018/5/layout/CenteredIconLabelDescriptionList"/>
    <dgm:cxn modelId="{4D89C065-DCA5-43CF-B1B0-B039DB29B81C}" type="presParOf" srcId="{1AE2EE69-D54F-411E-9897-DB2A922E7CCD}" destId="{1EE10F9A-292C-49B2-BCA1-8BB1D9EE3B4A}" srcOrd="0" destOrd="0" presId="urn:microsoft.com/office/officeart/2018/5/layout/CenteredIconLabelDescriptionList"/>
    <dgm:cxn modelId="{EA3D0AB5-C1E4-4F97-8BF0-B0AABF2C3246}" type="presParOf" srcId="{1AE2EE69-D54F-411E-9897-DB2A922E7CCD}" destId="{959FE04A-FB19-4240-A660-45E8811805E5}" srcOrd="1" destOrd="0" presId="urn:microsoft.com/office/officeart/2018/5/layout/CenteredIconLabelDescriptionList"/>
    <dgm:cxn modelId="{393BFD79-3D5D-4188-B384-014AECA220A1}" type="presParOf" srcId="{1AE2EE69-D54F-411E-9897-DB2A922E7CCD}" destId="{7F684F8B-C71A-4344-A1DF-A7A77A138873}" srcOrd="2" destOrd="0" presId="urn:microsoft.com/office/officeart/2018/5/layout/CenteredIconLabelDescriptionList"/>
    <dgm:cxn modelId="{29C1E8A2-9AE1-4748-B11A-44FB1477FF7F}" type="presParOf" srcId="{1AE2EE69-D54F-411E-9897-DB2A922E7CCD}" destId="{651A06F9-10A6-41C3-8CFD-30A5EB6A1C61}" srcOrd="3" destOrd="0" presId="urn:microsoft.com/office/officeart/2018/5/layout/CenteredIconLabelDescriptionList"/>
    <dgm:cxn modelId="{529EDFB4-564C-46DD-84A6-7F967A4E480D}" type="presParOf" srcId="{1AE2EE69-D54F-411E-9897-DB2A922E7CCD}" destId="{2622EA8C-6F84-49B7-B5EE-4EF6507DC466}" srcOrd="4" destOrd="0" presId="urn:microsoft.com/office/officeart/2018/5/layout/CenteredIconLabelDescriptionList"/>
    <dgm:cxn modelId="{69E01F50-0C13-4AB2-BEB1-71287975B028}" type="presParOf" srcId="{4992AA2C-9185-43FA-AABC-5882E107AC4B}" destId="{1AC5F604-6729-4CBF-A36A-563FB6CFC83C}" srcOrd="1" destOrd="0" presId="urn:microsoft.com/office/officeart/2018/5/layout/CenteredIconLabelDescriptionList"/>
    <dgm:cxn modelId="{4F108657-FF99-4A05-B86E-B1115AB99E2F}" type="presParOf" srcId="{4992AA2C-9185-43FA-AABC-5882E107AC4B}" destId="{6E8CBFAA-EC7E-45FB-AA3A-CD2198786252}" srcOrd="2" destOrd="0" presId="urn:microsoft.com/office/officeart/2018/5/layout/CenteredIconLabelDescriptionList"/>
    <dgm:cxn modelId="{2FA5D139-8B31-492C-BB72-B7AA6FAF5557}" type="presParOf" srcId="{6E8CBFAA-EC7E-45FB-AA3A-CD2198786252}" destId="{91D4F488-4785-4F4D-ABCC-C99BD5384808}" srcOrd="0" destOrd="0" presId="urn:microsoft.com/office/officeart/2018/5/layout/CenteredIconLabelDescriptionList"/>
    <dgm:cxn modelId="{1A2E2D6B-1794-4863-9FFA-F9F52B811735}" type="presParOf" srcId="{6E8CBFAA-EC7E-45FB-AA3A-CD2198786252}" destId="{984BD284-5BAA-496F-9CDE-C4C0AADB7F0D}" srcOrd="1" destOrd="0" presId="urn:microsoft.com/office/officeart/2018/5/layout/CenteredIconLabelDescriptionList"/>
    <dgm:cxn modelId="{D5188440-33B2-4F88-9DEE-2AAAA9FCBDA6}" type="presParOf" srcId="{6E8CBFAA-EC7E-45FB-AA3A-CD2198786252}" destId="{19E0AADF-92D3-4A96-9C0B-FB0C7B2B4F90}" srcOrd="2" destOrd="0" presId="urn:microsoft.com/office/officeart/2018/5/layout/CenteredIconLabelDescriptionList"/>
    <dgm:cxn modelId="{7DCE9374-5C77-4A89-AB53-AD764BE474DD}" type="presParOf" srcId="{6E8CBFAA-EC7E-45FB-AA3A-CD2198786252}" destId="{25363A58-C56F-422E-A66F-1FF41A49E2DE}" srcOrd="3" destOrd="0" presId="urn:microsoft.com/office/officeart/2018/5/layout/CenteredIconLabelDescriptionList"/>
    <dgm:cxn modelId="{4A6AD7AD-248A-4964-9297-FB5C24CD9812}" type="presParOf" srcId="{6E8CBFAA-EC7E-45FB-AA3A-CD2198786252}" destId="{7D10ACA8-64AC-4DB3-BEA9-711A527A7710}" srcOrd="4" destOrd="0" presId="urn:microsoft.com/office/officeart/2018/5/layout/CenteredIconLabelDescriptionList"/>
    <dgm:cxn modelId="{781BEBCA-D1C6-4B09-98C7-2CDC08DE8191}" type="presParOf" srcId="{4992AA2C-9185-43FA-AABC-5882E107AC4B}" destId="{FAAE92AE-EDFF-4176-B9D0-E57DEC228181}" srcOrd="3" destOrd="0" presId="urn:microsoft.com/office/officeart/2018/5/layout/CenteredIconLabelDescriptionList"/>
    <dgm:cxn modelId="{82837175-F242-4D0C-B4C8-7B833E6AC6B1}" type="presParOf" srcId="{4992AA2C-9185-43FA-AABC-5882E107AC4B}" destId="{8340D734-FA77-44DB-AFAE-83FDBD62A2D6}" srcOrd="4" destOrd="0" presId="urn:microsoft.com/office/officeart/2018/5/layout/CenteredIconLabelDescriptionList"/>
    <dgm:cxn modelId="{13D94D9C-4B72-4C51-9B90-037AE7A7CCBF}" type="presParOf" srcId="{8340D734-FA77-44DB-AFAE-83FDBD62A2D6}" destId="{5539C3D3-B054-4A18-A993-80E08CA4B5E0}" srcOrd="0" destOrd="0" presId="urn:microsoft.com/office/officeart/2018/5/layout/CenteredIconLabelDescriptionList"/>
    <dgm:cxn modelId="{8B73CBE0-2B01-4A6E-B73D-80299FD9F51E}" type="presParOf" srcId="{8340D734-FA77-44DB-AFAE-83FDBD62A2D6}" destId="{41C56353-890F-4331-ACEF-670C2B9CB523}" srcOrd="1" destOrd="0" presId="urn:microsoft.com/office/officeart/2018/5/layout/CenteredIconLabelDescriptionList"/>
    <dgm:cxn modelId="{4CAC8AAC-8671-4FB6-904E-3074269D07CB}" type="presParOf" srcId="{8340D734-FA77-44DB-AFAE-83FDBD62A2D6}" destId="{D464DE6F-C7DD-48D1-B977-8BD1313B87E1}" srcOrd="2" destOrd="0" presId="urn:microsoft.com/office/officeart/2018/5/layout/CenteredIconLabelDescriptionList"/>
    <dgm:cxn modelId="{49E93693-CCBA-4E3C-9366-3382B828B252}" type="presParOf" srcId="{8340D734-FA77-44DB-AFAE-83FDBD62A2D6}" destId="{B845818B-19F0-430D-A320-A31398A7E1E6}" srcOrd="3" destOrd="0" presId="urn:microsoft.com/office/officeart/2018/5/layout/CenteredIconLabelDescriptionList"/>
    <dgm:cxn modelId="{FAAC105E-4F9C-4075-A15E-4068217047AC}" type="presParOf" srcId="{8340D734-FA77-44DB-AFAE-83FDBD62A2D6}" destId="{AB9CEF25-FF23-48C0-830A-98DF5C120D01}"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01339D-E6F5-499F-B438-C52055396BF6}">
      <dsp:nvSpPr>
        <dsp:cNvPr id="0" name=""/>
        <dsp:cNvSpPr/>
      </dsp:nvSpPr>
      <dsp:spPr>
        <a:xfrm>
          <a:off x="2820" y="563483"/>
          <a:ext cx="2510662" cy="1004265"/>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GB" sz="2200" kern="1200"/>
            <a:t>Identifying research topic</a:t>
          </a:r>
        </a:p>
      </dsp:txBody>
      <dsp:txXfrm>
        <a:off x="504953" y="563483"/>
        <a:ext cx="1506397" cy="1004265"/>
      </dsp:txXfrm>
    </dsp:sp>
    <dsp:sp modelId="{482C8F45-54EE-496B-83AB-0C2DCC8967F1}">
      <dsp:nvSpPr>
        <dsp:cNvPr id="0" name=""/>
        <dsp:cNvSpPr/>
      </dsp:nvSpPr>
      <dsp:spPr>
        <a:xfrm>
          <a:off x="2262417" y="563483"/>
          <a:ext cx="2510662" cy="1004265"/>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GB" sz="2200" kern="1200"/>
            <a:t>Searching for sources</a:t>
          </a:r>
        </a:p>
      </dsp:txBody>
      <dsp:txXfrm>
        <a:off x="2764550" y="563483"/>
        <a:ext cx="1506397" cy="1004265"/>
      </dsp:txXfrm>
    </dsp:sp>
    <dsp:sp modelId="{F2E8865C-7836-4A55-9EBA-FFF0273943C4}">
      <dsp:nvSpPr>
        <dsp:cNvPr id="0" name=""/>
        <dsp:cNvSpPr/>
      </dsp:nvSpPr>
      <dsp:spPr>
        <a:xfrm>
          <a:off x="4522014" y="563483"/>
          <a:ext cx="2510662" cy="1004265"/>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GB" sz="2200" kern="1200"/>
            <a:t>Using keywords</a:t>
          </a:r>
        </a:p>
      </dsp:txBody>
      <dsp:txXfrm>
        <a:off x="5024147" y="563483"/>
        <a:ext cx="1506397" cy="1004265"/>
      </dsp:txXfrm>
    </dsp:sp>
    <dsp:sp modelId="{5E77F080-B1D5-4677-B9D0-E9E776E8A47D}">
      <dsp:nvSpPr>
        <dsp:cNvPr id="0" name=""/>
        <dsp:cNvSpPr/>
      </dsp:nvSpPr>
      <dsp:spPr>
        <a:xfrm>
          <a:off x="6781610" y="563483"/>
          <a:ext cx="2510662" cy="1004265"/>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GB" sz="2200" kern="1200"/>
            <a:t>Selecting relevant articles</a:t>
          </a:r>
        </a:p>
      </dsp:txBody>
      <dsp:txXfrm>
        <a:off x="7283743" y="563483"/>
        <a:ext cx="1506397" cy="1004265"/>
      </dsp:txXfrm>
    </dsp:sp>
    <dsp:sp modelId="{A41D2EC4-DC51-4A54-979F-58F989AE839E}">
      <dsp:nvSpPr>
        <dsp:cNvPr id="0" name=""/>
        <dsp:cNvSpPr/>
      </dsp:nvSpPr>
      <dsp:spPr>
        <a:xfrm>
          <a:off x="9041207" y="563483"/>
          <a:ext cx="2510662" cy="1004265"/>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GB" sz="2200" kern="1200"/>
            <a:t>Reviewing articles</a:t>
          </a:r>
        </a:p>
      </dsp:txBody>
      <dsp:txXfrm>
        <a:off x="9543340" y="563483"/>
        <a:ext cx="1506397" cy="10042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4A5AD-6181-48E2-8CFD-B01C6CE49287}">
      <dsp:nvSpPr>
        <dsp:cNvPr id="0" name=""/>
        <dsp:cNvSpPr/>
      </dsp:nvSpPr>
      <dsp:spPr>
        <a:xfrm>
          <a:off x="2808" y="214929"/>
          <a:ext cx="2499825" cy="99993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012" tIns="30671" rIns="30671" bIns="30671" numCol="1" spcCol="1270" anchor="ctr" anchorCtr="0">
          <a:noAutofit/>
        </a:bodyPr>
        <a:lstStyle/>
        <a:p>
          <a:pPr marL="0" lvl="0" indent="0" algn="ctr" defTabSz="1022350">
            <a:lnSpc>
              <a:spcPct val="90000"/>
            </a:lnSpc>
            <a:spcBef>
              <a:spcPct val="0"/>
            </a:spcBef>
            <a:spcAft>
              <a:spcPct val="35000"/>
            </a:spcAft>
            <a:buNone/>
          </a:pPr>
          <a:r>
            <a:rPr lang="en-GB" sz="2300" kern="1200"/>
            <a:t>Collecting articles</a:t>
          </a:r>
        </a:p>
      </dsp:txBody>
      <dsp:txXfrm>
        <a:off x="502773" y="214929"/>
        <a:ext cx="1499895" cy="999930"/>
      </dsp:txXfrm>
    </dsp:sp>
    <dsp:sp modelId="{917D0164-F2E2-4399-8247-2E5932EB98CE}">
      <dsp:nvSpPr>
        <dsp:cNvPr id="0" name=""/>
        <dsp:cNvSpPr/>
      </dsp:nvSpPr>
      <dsp:spPr>
        <a:xfrm>
          <a:off x="2252651" y="214929"/>
          <a:ext cx="2499825" cy="99993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012" tIns="30671" rIns="30671" bIns="30671" numCol="1" spcCol="1270" anchor="ctr" anchorCtr="0">
          <a:noAutofit/>
        </a:bodyPr>
        <a:lstStyle/>
        <a:p>
          <a:pPr marL="0" lvl="0" indent="0" algn="ctr" defTabSz="1022350">
            <a:lnSpc>
              <a:spcPct val="90000"/>
            </a:lnSpc>
            <a:spcBef>
              <a:spcPct val="0"/>
            </a:spcBef>
            <a:spcAft>
              <a:spcPct val="35000"/>
            </a:spcAft>
            <a:buNone/>
          </a:pPr>
          <a:r>
            <a:rPr lang="en-GB" sz="2300" kern="1200"/>
            <a:t>Reading articles</a:t>
          </a:r>
        </a:p>
      </dsp:txBody>
      <dsp:txXfrm>
        <a:off x="2752616" y="214929"/>
        <a:ext cx="1499895" cy="999930"/>
      </dsp:txXfrm>
    </dsp:sp>
    <dsp:sp modelId="{58E5508D-1D49-42B1-A757-FE3852B9BA70}">
      <dsp:nvSpPr>
        <dsp:cNvPr id="0" name=""/>
        <dsp:cNvSpPr/>
      </dsp:nvSpPr>
      <dsp:spPr>
        <a:xfrm>
          <a:off x="4502494" y="214929"/>
          <a:ext cx="2499825" cy="99993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012" tIns="30671" rIns="30671" bIns="30671" numCol="1" spcCol="1270" anchor="ctr" anchorCtr="0">
          <a:noAutofit/>
        </a:bodyPr>
        <a:lstStyle/>
        <a:p>
          <a:pPr marL="0" lvl="0" indent="0" algn="ctr" defTabSz="1022350">
            <a:lnSpc>
              <a:spcPct val="90000"/>
            </a:lnSpc>
            <a:spcBef>
              <a:spcPct val="0"/>
            </a:spcBef>
            <a:spcAft>
              <a:spcPct val="35000"/>
            </a:spcAft>
            <a:buNone/>
          </a:pPr>
          <a:r>
            <a:rPr lang="en-GB" sz="2300" kern="1200"/>
            <a:t>Evaluating relevance</a:t>
          </a:r>
        </a:p>
      </dsp:txBody>
      <dsp:txXfrm>
        <a:off x="5002459" y="214929"/>
        <a:ext cx="1499895" cy="999930"/>
      </dsp:txXfrm>
    </dsp:sp>
    <dsp:sp modelId="{11524F99-2E5B-4C80-83CE-24D9B7A20215}">
      <dsp:nvSpPr>
        <dsp:cNvPr id="0" name=""/>
        <dsp:cNvSpPr/>
      </dsp:nvSpPr>
      <dsp:spPr>
        <a:xfrm>
          <a:off x="6752337" y="214929"/>
          <a:ext cx="2499825" cy="99993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012" tIns="30671" rIns="30671" bIns="30671" numCol="1" spcCol="1270" anchor="ctr" anchorCtr="0">
          <a:noAutofit/>
        </a:bodyPr>
        <a:lstStyle/>
        <a:p>
          <a:pPr marL="0" lvl="0" indent="0" algn="ctr" defTabSz="1022350">
            <a:lnSpc>
              <a:spcPct val="90000"/>
            </a:lnSpc>
            <a:spcBef>
              <a:spcPct val="0"/>
            </a:spcBef>
            <a:spcAft>
              <a:spcPct val="35000"/>
            </a:spcAft>
            <a:buNone/>
          </a:pPr>
          <a:r>
            <a:rPr lang="en-GB" sz="2300" kern="1200"/>
            <a:t>Organizing by themes</a:t>
          </a:r>
        </a:p>
      </dsp:txBody>
      <dsp:txXfrm>
        <a:off x="7252302" y="214929"/>
        <a:ext cx="1499895" cy="999930"/>
      </dsp:txXfrm>
    </dsp:sp>
    <dsp:sp modelId="{D754F2E0-6666-4B80-8944-4A907CA986EA}">
      <dsp:nvSpPr>
        <dsp:cNvPr id="0" name=""/>
        <dsp:cNvSpPr/>
      </dsp:nvSpPr>
      <dsp:spPr>
        <a:xfrm>
          <a:off x="9002179" y="214929"/>
          <a:ext cx="2499825" cy="99993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012" tIns="30671" rIns="30671" bIns="30671" numCol="1" spcCol="1270" anchor="ctr" anchorCtr="0">
          <a:noAutofit/>
        </a:bodyPr>
        <a:lstStyle/>
        <a:p>
          <a:pPr marL="0" lvl="0" indent="0" algn="ctr" defTabSz="1022350">
            <a:lnSpc>
              <a:spcPct val="90000"/>
            </a:lnSpc>
            <a:spcBef>
              <a:spcPct val="0"/>
            </a:spcBef>
            <a:spcAft>
              <a:spcPct val="35000"/>
            </a:spcAft>
            <a:buNone/>
          </a:pPr>
          <a:r>
            <a:rPr lang="en-GB" sz="2300" kern="1200"/>
            <a:t>Prioritizing for analysis</a:t>
          </a:r>
        </a:p>
      </dsp:txBody>
      <dsp:txXfrm>
        <a:off x="9502144" y="214929"/>
        <a:ext cx="1499895" cy="9999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E10F9A-292C-49B2-BCA1-8BB1D9EE3B4A}">
      <dsp:nvSpPr>
        <dsp:cNvPr id="0" name=""/>
        <dsp:cNvSpPr/>
      </dsp:nvSpPr>
      <dsp:spPr>
        <a:xfrm>
          <a:off x="1020487" y="499665"/>
          <a:ext cx="1098562" cy="1098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684F8B-C71A-4344-A1DF-A7A77A138873}">
      <dsp:nvSpPr>
        <dsp:cNvPr id="0" name=""/>
        <dsp:cNvSpPr/>
      </dsp:nvSpPr>
      <dsp:spPr>
        <a:xfrm>
          <a:off x="393" y="1725058"/>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b="1"/>
          </a:pPr>
          <a:r>
            <a:rPr lang="en-US" sz="2500" kern="1200"/>
            <a:t>Inventory Management</a:t>
          </a:r>
        </a:p>
      </dsp:txBody>
      <dsp:txXfrm>
        <a:off x="393" y="1725058"/>
        <a:ext cx="3138750" cy="470812"/>
      </dsp:txXfrm>
    </dsp:sp>
    <dsp:sp modelId="{2622EA8C-6F84-49B7-B5EE-4EF6507DC466}">
      <dsp:nvSpPr>
        <dsp:cNvPr id="0" name=""/>
        <dsp:cNvSpPr/>
      </dsp:nvSpPr>
      <dsp:spPr>
        <a:xfrm>
          <a:off x="393" y="2254861"/>
          <a:ext cx="3138750" cy="1194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Inventory Management was discussed in terms of Debenhams' inefficiencies in managing stock levels. </a:t>
          </a:r>
        </a:p>
      </dsp:txBody>
      <dsp:txXfrm>
        <a:off x="393" y="2254861"/>
        <a:ext cx="3138750" cy="1194349"/>
      </dsp:txXfrm>
    </dsp:sp>
    <dsp:sp modelId="{91D4F488-4785-4F4D-ABCC-C99BD5384808}">
      <dsp:nvSpPr>
        <dsp:cNvPr id="0" name=""/>
        <dsp:cNvSpPr/>
      </dsp:nvSpPr>
      <dsp:spPr>
        <a:xfrm>
          <a:off x="4708518" y="499665"/>
          <a:ext cx="1098562" cy="1098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E0AADF-92D3-4A96-9C0B-FB0C7B2B4F90}">
      <dsp:nvSpPr>
        <dsp:cNvPr id="0" name=""/>
        <dsp:cNvSpPr/>
      </dsp:nvSpPr>
      <dsp:spPr>
        <a:xfrm>
          <a:off x="3688425" y="1725058"/>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b="1"/>
          </a:pPr>
          <a:r>
            <a:rPr lang="en-US" sz="2500" kern="1200"/>
            <a:t>Sustainability</a:t>
          </a:r>
        </a:p>
      </dsp:txBody>
      <dsp:txXfrm>
        <a:off x="3688425" y="1725058"/>
        <a:ext cx="3138750" cy="470812"/>
      </dsp:txXfrm>
    </dsp:sp>
    <dsp:sp modelId="{7D10ACA8-64AC-4DB3-BEA9-711A527A7710}">
      <dsp:nvSpPr>
        <dsp:cNvPr id="0" name=""/>
        <dsp:cNvSpPr/>
      </dsp:nvSpPr>
      <dsp:spPr>
        <a:xfrm>
          <a:off x="3688425" y="2254861"/>
          <a:ext cx="3138750" cy="1194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Sustainability was developed by pointing out Debenhams' lack of efforts in implementing and communicating sustainable practices. </a:t>
          </a:r>
        </a:p>
      </dsp:txBody>
      <dsp:txXfrm>
        <a:off x="3688425" y="2254861"/>
        <a:ext cx="3138750" cy="1194349"/>
      </dsp:txXfrm>
    </dsp:sp>
    <dsp:sp modelId="{5539C3D3-B054-4A18-A993-80E08CA4B5E0}">
      <dsp:nvSpPr>
        <dsp:cNvPr id="0" name=""/>
        <dsp:cNvSpPr/>
      </dsp:nvSpPr>
      <dsp:spPr>
        <a:xfrm>
          <a:off x="8396550" y="499665"/>
          <a:ext cx="1098562" cy="10985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64DE6F-C7DD-48D1-B977-8BD1313B87E1}">
      <dsp:nvSpPr>
        <dsp:cNvPr id="0" name=""/>
        <dsp:cNvSpPr/>
      </dsp:nvSpPr>
      <dsp:spPr>
        <a:xfrm>
          <a:off x="7376456" y="1725058"/>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b="1"/>
          </a:pPr>
          <a:r>
            <a:rPr lang="en-US" sz="2500" kern="1200"/>
            <a:t>Ethical Practices</a:t>
          </a:r>
        </a:p>
      </dsp:txBody>
      <dsp:txXfrm>
        <a:off x="7376456" y="1725058"/>
        <a:ext cx="3138750" cy="470812"/>
      </dsp:txXfrm>
    </dsp:sp>
    <dsp:sp modelId="{AB9CEF25-FF23-48C0-830A-98DF5C120D01}">
      <dsp:nvSpPr>
        <dsp:cNvPr id="0" name=""/>
        <dsp:cNvSpPr/>
      </dsp:nvSpPr>
      <dsp:spPr>
        <a:xfrm>
          <a:off x="7376456" y="2254861"/>
          <a:ext cx="3138750" cy="1194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Ethical Practices were examined by noting Debenhams' insufficient engagement in ethical sourcing and corporate responsibility. </a:t>
          </a:r>
        </a:p>
      </dsp:txBody>
      <dsp:txXfrm>
        <a:off x="7376456" y="2254861"/>
        <a:ext cx="3138750" cy="1194349"/>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7310A9-D1F1-4EB2-BE29-1688F274714E}" type="datetimeFigureOut">
              <a:rPr lang="en-GB" smtClean="0"/>
              <a:t>06/03/2024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40A82D-8BE0-4370-9BC5-D2C206421AC8}" type="slidenum">
              <a:rPr lang="en-GB" smtClean="0"/>
              <a:t>‹#›</a:t>
            </a:fld>
            <a:endParaRPr lang="en-GB"/>
          </a:p>
        </p:txBody>
      </p:sp>
    </p:spTree>
    <p:extLst>
      <p:ext uri="{BB962C8B-B14F-4D97-AF65-F5344CB8AC3E}">
        <p14:creationId xmlns:p14="http://schemas.microsoft.com/office/powerpoint/2010/main" val="5765067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a:solidFill>
                  <a:schemeClr val="tx1"/>
                </a:solidFill>
                <a:effectLst/>
                <a:latin typeface="+mn-lt"/>
                <a:ea typeface="+mn-ea"/>
                <a:cs typeface="+mn-cs"/>
              </a:rPr>
              <a:t>The research carried out in the report</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research conducted for the report on the inability of Debenhams to innovate and remain competitive was based on secondary research methods. This approach involved the analysis of existing data, reports, and literature to understand the factors contributing to Debenhams' challenges. Secondary research provided a comprehensive overview of Debenhams' business strategies, market positioning, and the evolving retail landscape. Through this method, insights were drawn from published sources, including industry reports, academic articles, and media coverage, to critically evaluate Debenhams' situation and suggest potential pathways for innovation and competitiveness. This foundation allowed for an informed analysis, ensuring the report was grounded in a thorough review of available information.</a:t>
            </a:r>
          </a:p>
          <a:p>
            <a:endParaRPr lang="en-GB"/>
          </a:p>
        </p:txBody>
      </p:sp>
      <p:sp>
        <p:nvSpPr>
          <p:cNvPr id="4" name="Slide Number Placeholder 3"/>
          <p:cNvSpPr>
            <a:spLocks noGrp="1"/>
          </p:cNvSpPr>
          <p:nvPr>
            <p:ph type="sldNum" sz="quarter" idx="10"/>
          </p:nvPr>
        </p:nvSpPr>
        <p:spPr/>
        <p:txBody>
          <a:bodyPr/>
          <a:lstStyle/>
          <a:p>
            <a:fld id="{B040A82D-8BE0-4370-9BC5-D2C206421AC8}" type="slidenum">
              <a:rPr lang="en-GB" smtClean="0"/>
              <a:t>4</a:t>
            </a:fld>
            <a:endParaRPr lang="en-GB"/>
          </a:p>
        </p:txBody>
      </p:sp>
    </p:spTree>
    <p:extLst>
      <p:ext uri="{BB962C8B-B14F-4D97-AF65-F5344CB8AC3E}">
        <p14:creationId xmlns:p14="http://schemas.microsoft.com/office/powerpoint/2010/main" val="3920933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diagram illustrates the step-by-step process used for searching information during the research. The process begins with identifying the research topic, which in this context was understanding the factors behind Debenhams' inability to innovate and remain competitive (Wu et al., 2017). Following this, a search for sources was conducted, utilizing databases and online platforms to gather relevant literature. Keywords related to Debenhams, retail innovation, and market challenges were used to refine the search. This led to the selection of pertinent articles, reports, and academic papers. The final step involved a thorough review of these articles to extract relevant data and insights for the report. This structured approach ensured a comprehensive and focused search for information, grounding the report in a wide array of secondary sources</a:t>
            </a:r>
          </a:p>
          <a:p>
            <a:endParaRPr lang="en-GB" dirty="0"/>
          </a:p>
        </p:txBody>
      </p:sp>
      <p:sp>
        <p:nvSpPr>
          <p:cNvPr id="4" name="Slide Number Placeholder 3"/>
          <p:cNvSpPr>
            <a:spLocks noGrp="1"/>
          </p:cNvSpPr>
          <p:nvPr>
            <p:ph type="sldNum" sz="quarter" idx="10"/>
          </p:nvPr>
        </p:nvSpPr>
        <p:spPr/>
        <p:txBody>
          <a:bodyPr/>
          <a:lstStyle/>
          <a:p>
            <a:fld id="{B040A82D-8BE0-4370-9BC5-D2C206421AC8}" type="slidenum">
              <a:rPr lang="en-GB" smtClean="0"/>
              <a:t>5</a:t>
            </a:fld>
            <a:endParaRPr lang="en-GB"/>
          </a:p>
        </p:txBody>
      </p:sp>
    </p:spTree>
    <p:extLst>
      <p:ext uri="{BB962C8B-B14F-4D97-AF65-F5344CB8AC3E}">
        <p14:creationId xmlns:p14="http://schemas.microsoft.com/office/powerpoint/2010/main" val="4277459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diagram visualizes the information sorting process undertaken during the research. The first step involves collecting articles related to the research topic. Following this, the abstracts of these articles are read to ascertain their content's relevance to the study's focus. The next step, evaluate relevance, involves a deeper review to determine how closely each article aligns with the research objectives (Tsang, 2018). Articles are then organized by theme, grouping similar topics or findings together for easier analysis. Finally, the articles are prioritized for analysis, determining which sources will provide the most valuable insights for the report. This systematic sorting process ensures that the information used in the report is relevant, organized, and impactful.</a:t>
            </a:r>
          </a:p>
          <a:p>
            <a:endParaRPr lang="en-GB" dirty="0"/>
          </a:p>
        </p:txBody>
      </p:sp>
      <p:sp>
        <p:nvSpPr>
          <p:cNvPr id="4" name="Slide Number Placeholder 3"/>
          <p:cNvSpPr>
            <a:spLocks noGrp="1"/>
          </p:cNvSpPr>
          <p:nvPr>
            <p:ph type="sldNum" sz="quarter" idx="10"/>
          </p:nvPr>
        </p:nvSpPr>
        <p:spPr/>
        <p:txBody>
          <a:bodyPr/>
          <a:lstStyle/>
          <a:p>
            <a:fld id="{B040A82D-8BE0-4370-9BC5-D2C206421AC8}" type="slidenum">
              <a:rPr lang="en-GB" smtClean="0"/>
              <a:t>6</a:t>
            </a:fld>
            <a:endParaRPr lang="en-GB"/>
          </a:p>
        </p:txBody>
      </p:sp>
    </p:spTree>
    <p:extLst>
      <p:ext uri="{BB962C8B-B14F-4D97-AF65-F5344CB8AC3E}">
        <p14:creationId xmlns:p14="http://schemas.microsoft.com/office/powerpoint/2010/main" val="13946517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E-commerce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E-commerce was developed as a concept by detailing Debenhams' slow transition to online shopping platforms. This slow adoption failed to meet the growing consumer preference for online purchases, resulting in a loss of market share to competitors with more effective e-commerce strategies (</a:t>
            </a:r>
            <a:r>
              <a:rPr lang="en-GB" sz="1200" kern="1200" dirty="0" err="1">
                <a:solidFill>
                  <a:schemeClr val="tx1"/>
                </a:solidFill>
                <a:effectLst/>
                <a:latin typeface="+mn-lt"/>
                <a:ea typeface="+mn-ea"/>
                <a:cs typeface="+mn-cs"/>
              </a:rPr>
              <a:t>Gerea</a:t>
            </a:r>
            <a:r>
              <a:rPr lang="en-GB" sz="1200" kern="1200" dirty="0">
                <a:solidFill>
                  <a:schemeClr val="tx1"/>
                </a:solidFill>
                <a:effectLst/>
                <a:latin typeface="+mn-lt"/>
                <a:ea typeface="+mn-ea"/>
                <a:cs typeface="+mn-cs"/>
              </a:rPr>
              <a:t>, Gonzalez-Lopez and </a:t>
            </a:r>
            <a:r>
              <a:rPr lang="en-GB" sz="1200" kern="1200" dirty="0" err="1">
                <a:solidFill>
                  <a:schemeClr val="tx1"/>
                </a:solidFill>
                <a:effectLst/>
                <a:latin typeface="+mn-lt"/>
                <a:ea typeface="+mn-ea"/>
                <a:cs typeface="+mn-cs"/>
              </a:rPr>
              <a:t>Herskovic</a:t>
            </a:r>
            <a:r>
              <a:rPr lang="en-GB" sz="1200" kern="1200" dirty="0">
                <a:solidFill>
                  <a:schemeClr val="tx1"/>
                </a:solidFill>
                <a:effectLst/>
                <a:latin typeface="+mn-lt"/>
                <a:ea typeface="+mn-ea"/>
                <a:cs typeface="+mn-cs"/>
              </a:rPr>
              <a:t>, 2021).</a:t>
            </a:r>
          </a:p>
          <a:p>
            <a:r>
              <a:rPr lang="en-GB" sz="1200" b="1" kern="1200" dirty="0">
                <a:solidFill>
                  <a:schemeClr val="tx1"/>
                </a:solidFill>
                <a:effectLst/>
                <a:latin typeface="+mn-lt"/>
                <a:ea typeface="+mn-ea"/>
                <a:cs typeface="+mn-cs"/>
              </a:rPr>
              <a:t>Digital presence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Digital presence was highlighted by examining Debenhams' online user experience, which lacked in design, functionality, and content engagement compared to rivals. This inadequacy made its digital offerings less appealing and contributed to its decline in a digitally-driven market.</a:t>
            </a:r>
          </a:p>
          <a:p>
            <a:r>
              <a:rPr lang="en-GB" sz="1200" b="1" kern="1200" dirty="0">
                <a:solidFill>
                  <a:schemeClr val="tx1"/>
                </a:solidFill>
                <a:effectLst/>
                <a:latin typeface="+mn-lt"/>
                <a:ea typeface="+mn-ea"/>
                <a:cs typeface="+mn-cs"/>
              </a:rPr>
              <a:t>Supply Chain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Supply Chain was explored through Debenhams' inability to modernize its supply chain operations, adhering to outdated processes that could not compete with the agility of newer retail models, affecting its responsiveness to market demands.</a:t>
            </a:r>
          </a:p>
        </p:txBody>
      </p:sp>
      <p:sp>
        <p:nvSpPr>
          <p:cNvPr id="4" name="Slide Number Placeholder 3"/>
          <p:cNvSpPr>
            <a:spLocks noGrp="1"/>
          </p:cNvSpPr>
          <p:nvPr>
            <p:ph type="sldNum" sz="quarter" idx="10"/>
          </p:nvPr>
        </p:nvSpPr>
        <p:spPr/>
        <p:txBody>
          <a:bodyPr/>
          <a:lstStyle/>
          <a:p>
            <a:fld id="{B040A82D-8BE0-4370-9BC5-D2C206421AC8}" type="slidenum">
              <a:rPr lang="en-GB" smtClean="0"/>
              <a:t>7</a:t>
            </a:fld>
            <a:endParaRPr lang="en-GB"/>
          </a:p>
        </p:txBody>
      </p:sp>
    </p:spTree>
    <p:extLst>
      <p:ext uri="{BB962C8B-B14F-4D97-AF65-F5344CB8AC3E}">
        <p14:creationId xmlns:p14="http://schemas.microsoft.com/office/powerpoint/2010/main" val="1643875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Inventory Management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Inventory Management was discussed in terms of Debenhams' inefficiencies in managing stock levels. The company's failure to align inventory with consumer demands led to either surplus or shortages, increasing operational costs and reducing sales opportunities.</a:t>
            </a:r>
          </a:p>
          <a:p>
            <a:r>
              <a:rPr lang="en-GB" sz="1200" b="1" kern="1200" dirty="0">
                <a:solidFill>
                  <a:schemeClr val="tx1"/>
                </a:solidFill>
                <a:effectLst/>
                <a:latin typeface="+mn-lt"/>
                <a:ea typeface="+mn-ea"/>
                <a:cs typeface="+mn-cs"/>
              </a:rPr>
              <a:t>Sustainability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Sustainability was developed by pointing out Debenhams' lack of efforts in implementing and communicating sustainable practices. This shortfall distanced the brand from consumers increasingly valuing environmental stewardship in their purchasing decisions (Forbes, 2023).</a:t>
            </a:r>
          </a:p>
          <a:p>
            <a:r>
              <a:rPr lang="en-GB" sz="1200" b="1" kern="1200" dirty="0">
                <a:solidFill>
                  <a:schemeClr val="tx1"/>
                </a:solidFill>
                <a:effectLst/>
                <a:latin typeface="+mn-lt"/>
                <a:ea typeface="+mn-ea"/>
                <a:cs typeface="+mn-cs"/>
              </a:rPr>
              <a:t>Ethical Practices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Ethical Practices were examined by noting Debenhams' insufficient engagement in ethical sourcing and corporate responsibility. This lack of emphasis on ethical practices failed to resonate with a consumer base that prioritizes social responsibility, further diminishing the brand's appeal.</a:t>
            </a:r>
          </a:p>
          <a:p>
            <a:endParaRPr lang="en-GB" dirty="0"/>
          </a:p>
        </p:txBody>
      </p:sp>
      <p:sp>
        <p:nvSpPr>
          <p:cNvPr id="4" name="Slide Number Placeholder 3"/>
          <p:cNvSpPr>
            <a:spLocks noGrp="1"/>
          </p:cNvSpPr>
          <p:nvPr>
            <p:ph type="sldNum" sz="quarter" idx="10"/>
          </p:nvPr>
        </p:nvSpPr>
        <p:spPr/>
        <p:txBody>
          <a:bodyPr/>
          <a:lstStyle/>
          <a:p>
            <a:fld id="{B040A82D-8BE0-4370-9BC5-D2C206421AC8}" type="slidenum">
              <a:rPr lang="en-GB" smtClean="0"/>
              <a:t>8</a:t>
            </a:fld>
            <a:endParaRPr lang="en-GB"/>
          </a:p>
        </p:txBody>
      </p:sp>
    </p:spTree>
    <p:extLst>
      <p:ext uri="{BB962C8B-B14F-4D97-AF65-F5344CB8AC3E}">
        <p14:creationId xmlns:p14="http://schemas.microsoft.com/office/powerpoint/2010/main" val="8116918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SCAMPER model</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SCAMPER model was utilized to evaluate why Debenhams failed by systematically examining its business strategies and operations through the lens of seven different innovative approaches: Substitute, Combine, Adapt, Modify, Put to another use, Eliminate, and Reverse (</a:t>
            </a:r>
            <a:r>
              <a:rPr lang="en-GB" sz="1200" kern="1200" dirty="0" err="1">
                <a:solidFill>
                  <a:schemeClr val="tx1"/>
                </a:solidFill>
                <a:effectLst/>
                <a:latin typeface="+mn-lt"/>
                <a:ea typeface="+mn-ea"/>
                <a:cs typeface="+mn-cs"/>
              </a:rPr>
              <a:t>Serrat</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Serrat</a:t>
            </a:r>
            <a:r>
              <a:rPr lang="en-GB" sz="1200" kern="1200" dirty="0">
                <a:solidFill>
                  <a:schemeClr val="tx1"/>
                </a:solidFill>
                <a:effectLst/>
                <a:latin typeface="+mn-lt"/>
                <a:ea typeface="+mn-ea"/>
                <a:cs typeface="+mn-cs"/>
              </a:rPr>
              <a:t>, 2017). This analytical framework facilitated a structured exploration of missed opportunities for innovation, identifying specific areas where Debenhams could have altered its practices to remain competitive. By applying each element of the SCAMPER model to Debenhams' situation, insights were gained into how the company's failure to innovate contributed to its downfall.</a:t>
            </a:r>
          </a:p>
          <a:p>
            <a:r>
              <a:rPr lang="en-GB" sz="1200" b="1" kern="1200" dirty="0">
                <a:solidFill>
                  <a:schemeClr val="tx1"/>
                </a:solidFill>
                <a:effectLst/>
                <a:latin typeface="+mn-lt"/>
                <a:ea typeface="+mn-ea"/>
                <a:cs typeface="+mn-cs"/>
              </a:rPr>
              <a:t>Customer experience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Customer experience was developed as a theory by </a:t>
            </a:r>
            <a:r>
              <a:rPr lang="en-GB" sz="1200" kern="1200" dirty="0" err="1">
                <a:solidFill>
                  <a:schemeClr val="tx1"/>
                </a:solidFill>
                <a:effectLst/>
                <a:latin typeface="+mn-lt"/>
                <a:ea typeface="+mn-ea"/>
                <a:cs typeface="+mn-cs"/>
              </a:rPr>
              <a:t>analyzing</a:t>
            </a:r>
            <a:r>
              <a:rPr lang="en-GB" sz="1200" kern="1200" dirty="0">
                <a:solidFill>
                  <a:schemeClr val="tx1"/>
                </a:solidFill>
                <a:effectLst/>
                <a:latin typeface="+mn-lt"/>
                <a:ea typeface="+mn-ea"/>
                <a:cs typeface="+mn-cs"/>
              </a:rPr>
              <a:t> Debenhams' approach to engaging with its customers across both physical and digital channels. The concept focused on the brand's inability to deliver a cohesive and satisfying shopping journey, considering the growing importance of seamless, personalized customer interactions in the retail sector. The analysis highlighted how Debenhams' lack of focus on enhancing customer experience, particularly in adapting to digital trends, played a critical role in its inability to meet evolving consumer expectations, ultimately impacting its market position.</a:t>
            </a:r>
          </a:p>
          <a:p>
            <a:endParaRPr lang="en-GB" dirty="0"/>
          </a:p>
        </p:txBody>
      </p:sp>
      <p:sp>
        <p:nvSpPr>
          <p:cNvPr id="4" name="Slide Number Placeholder 3"/>
          <p:cNvSpPr>
            <a:spLocks noGrp="1"/>
          </p:cNvSpPr>
          <p:nvPr>
            <p:ph type="sldNum" sz="quarter" idx="10"/>
          </p:nvPr>
        </p:nvSpPr>
        <p:spPr/>
        <p:txBody>
          <a:bodyPr/>
          <a:lstStyle/>
          <a:p>
            <a:fld id="{B040A82D-8BE0-4370-9BC5-D2C206421AC8}" type="slidenum">
              <a:rPr lang="en-GB" smtClean="0"/>
              <a:t>9</a:t>
            </a:fld>
            <a:endParaRPr lang="en-GB"/>
          </a:p>
        </p:txBody>
      </p:sp>
    </p:spTree>
    <p:extLst>
      <p:ext uri="{BB962C8B-B14F-4D97-AF65-F5344CB8AC3E}">
        <p14:creationId xmlns:p14="http://schemas.microsoft.com/office/powerpoint/2010/main" val="39349046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Class notes were developed by employing a structured approach to ensure comprehensiveness and accuracy. Initially, updated data and information were gathered from authentic sources, including recent industry reports, reputable news outlets, and academic journals, to provide a current perspective on the topics discussed. This process involved verifying the credibility of each source to maintain the integrity of the notes.</a:t>
            </a:r>
          </a:p>
          <a:p>
            <a:r>
              <a:rPr lang="en-GB" sz="1200" kern="1200" dirty="0">
                <a:solidFill>
                  <a:schemeClr val="tx1"/>
                </a:solidFill>
                <a:effectLst/>
                <a:latin typeface="+mn-lt"/>
                <a:ea typeface="+mn-ea"/>
                <a:cs typeface="+mn-cs"/>
              </a:rPr>
              <a:t>Further analysis was added to the notes by critically evaluating the gathered data, identifying patterns, trends, and implications relevant to the subject matter. This deeper level of analysis aimed to provide insights beyond the surface-level information, encouraging a more nuanced understanding of the topics.</a:t>
            </a:r>
          </a:p>
          <a:p>
            <a:endParaRPr lang="en-GB" dirty="0"/>
          </a:p>
        </p:txBody>
      </p:sp>
      <p:sp>
        <p:nvSpPr>
          <p:cNvPr id="4" name="Slide Number Placeholder 3"/>
          <p:cNvSpPr>
            <a:spLocks noGrp="1"/>
          </p:cNvSpPr>
          <p:nvPr>
            <p:ph type="sldNum" sz="quarter" idx="10"/>
          </p:nvPr>
        </p:nvSpPr>
        <p:spPr/>
        <p:txBody>
          <a:bodyPr/>
          <a:lstStyle/>
          <a:p>
            <a:fld id="{B040A82D-8BE0-4370-9BC5-D2C206421AC8}" type="slidenum">
              <a:rPr lang="en-GB" smtClean="0"/>
              <a:t>10</a:t>
            </a:fld>
            <a:endParaRPr lang="en-GB"/>
          </a:p>
        </p:txBody>
      </p:sp>
    </p:spTree>
    <p:extLst>
      <p:ext uri="{BB962C8B-B14F-4D97-AF65-F5344CB8AC3E}">
        <p14:creationId xmlns:p14="http://schemas.microsoft.com/office/powerpoint/2010/main" val="4926795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Guardian, 2020:</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source was pivotal in shedding light on Debenhams' strategic missteps, specifically its inability to align its product offerings and retail environment with evolving consumer preferences and the increasing importance of sustainability. By providing concrete examples of how Debenhams remained tethered to traditional practices despite shifting market demands, it underscored the critical need for agility and responsiveness in retail strategy.</a:t>
            </a:r>
          </a:p>
          <a:p>
            <a:r>
              <a:rPr lang="en-GB" sz="1200" b="1" kern="1200" dirty="0" err="1">
                <a:solidFill>
                  <a:schemeClr val="tx1"/>
                </a:solidFill>
                <a:effectLst/>
                <a:latin typeface="+mn-lt"/>
                <a:ea typeface="+mn-ea"/>
                <a:cs typeface="+mn-cs"/>
              </a:rPr>
              <a:t>FashionUnited</a:t>
            </a:r>
            <a:r>
              <a:rPr lang="en-GB" sz="1200" b="1" kern="1200" dirty="0">
                <a:solidFill>
                  <a:schemeClr val="tx1"/>
                </a:solidFill>
                <a:effectLst/>
                <a:latin typeface="+mn-lt"/>
                <a:ea typeface="+mn-ea"/>
                <a:cs typeface="+mn-cs"/>
              </a:rPr>
              <a:t>, 2024:</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detailing the acquisition of Debenhams by Boohoo, this source offered a clear endpoint to Debenhams' journey, serving as a case study for the ultimate consequences of failing to innovate and adapt in the retail sector. This acquisition illustrates the shift in retail dynamics from traditional department stores to online-first business models.</a:t>
            </a:r>
          </a:p>
          <a:p>
            <a:endParaRPr lang="en-GB" dirty="0"/>
          </a:p>
        </p:txBody>
      </p:sp>
      <p:sp>
        <p:nvSpPr>
          <p:cNvPr id="4" name="Slide Number Placeholder 3"/>
          <p:cNvSpPr>
            <a:spLocks noGrp="1"/>
          </p:cNvSpPr>
          <p:nvPr>
            <p:ph type="sldNum" sz="quarter" idx="10"/>
          </p:nvPr>
        </p:nvSpPr>
        <p:spPr/>
        <p:txBody>
          <a:bodyPr/>
          <a:lstStyle/>
          <a:p>
            <a:fld id="{B040A82D-8BE0-4370-9BC5-D2C206421AC8}" type="slidenum">
              <a:rPr lang="en-GB" smtClean="0"/>
              <a:t>11</a:t>
            </a:fld>
            <a:endParaRPr lang="en-GB"/>
          </a:p>
        </p:txBody>
      </p:sp>
    </p:spTree>
    <p:extLst>
      <p:ext uri="{BB962C8B-B14F-4D97-AF65-F5344CB8AC3E}">
        <p14:creationId xmlns:p14="http://schemas.microsoft.com/office/powerpoint/2010/main" val="17614678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err="1">
                <a:solidFill>
                  <a:schemeClr val="tx1"/>
                </a:solidFill>
                <a:effectLst/>
                <a:latin typeface="+mn-lt"/>
                <a:ea typeface="+mn-ea"/>
                <a:cs typeface="+mn-cs"/>
              </a:rPr>
              <a:t>Distanont</a:t>
            </a:r>
            <a:r>
              <a:rPr lang="en-GB" sz="1200" b="1" kern="1200" dirty="0">
                <a:solidFill>
                  <a:schemeClr val="tx1"/>
                </a:solidFill>
                <a:effectLst/>
                <a:latin typeface="+mn-lt"/>
                <a:ea typeface="+mn-ea"/>
                <a:cs typeface="+mn-cs"/>
              </a:rPr>
              <a:t> and </a:t>
            </a:r>
            <a:r>
              <a:rPr lang="en-GB" sz="1200" b="1" kern="1200" dirty="0" err="1">
                <a:solidFill>
                  <a:schemeClr val="tx1"/>
                </a:solidFill>
                <a:effectLst/>
                <a:latin typeface="+mn-lt"/>
                <a:ea typeface="+mn-ea"/>
                <a:cs typeface="+mn-cs"/>
              </a:rPr>
              <a:t>Khongmalai</a:t>
            </a:r>
            <a:r>
              <a:rPr lang="en-GB" sz="1200" b="1" kern="1200" dirty="0">
                <a:solidFill>
                  <a:schemeClr val="tx1"/>
                </a:solidFill>
                <a:effectLst/>
                <a:latin typeface="+mn-lt"/>
                <a:ea typeface="+mn-ea"/>
                <a:cs typeface="+mn-cs"/>
              </a:rPr>
              <a:t>, 2020:</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academic perspective provided the theoretical underpinning necessary to frame Debenhams' situation within broader concepts of innovation and competitive advantage. By emphasizing the role of creativity and innovation in achieving market leadership, this source enriched the report with a foundational understanding of how fostering an environment conducive to innovation could have offered Debenhams a lifeline. It stressed the importance of a proactive and forward-thinking culture in navigating the challenges posed by market changes and consumer expectations.</a:t>
            </a:r>
          </a:p>
          <a:p>
            <a:r>
              <a:rPr lang="en-GB" sz="1200" b="1" kern="1200" dirty="0">
                <a:solidFill>
                  <a:schemeClr val="tx1"/>
                </a:solidFill>
                <a:effectLst/>
                <a:latin typeface="+mn-lt"/>
                <a:ea typeface="+mn-ea"/>
                <a:cs typeface="+mn-cs"/>
              </a:rPr>
              <a:t>BBC, 2020:</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Highlighting the specific areas where Debenhams failed to modernize—particularly in substituting outdated business models and embracing digital commerce—this source was crucial in pinpointing the operational and strategic failures that contributed to the company's decline. It brought to light the practical aspects of failing to innovate in customer engagement and business strategy, offering a direct link between Debenhams' adherence to outdated practices and its inability to compete in a digital-dominated market.</a:t>
            </a:r>
          </a:p>
          <a:p>
            <a:r>
              <a:rPr lang="en-GB" sz="1200" kern="1200" dirty="0">
                <a:solidFill>
                  <a:schemeClr val="tx1"/>
                </a:solidFill>
                <a:effectLst/>
                <a:latin typeface="+mn-lt"/>
                <a:ea typeface="+mn-ea"/>
                <a:cs typeface="+mn-cs"/>
              </a:rPr>
              <a:t>Together, these sources provided a comprehensive analysis of Debenhams' failure, combining empirical evidence, theoretical frameworks, and practical examples to paint a detailed picture of the pitfalls of failing to adapt and innovate in the face of changing retail landscapes and consumer behaviours.</a:t>
            </a:r>
          </a:p>
          <a:p>
            <a:endParaRPr lang="en-GB" dirty="0"/>
          </a:p>
          <a:p>
            <a:endParaRPr lang="en-GB" dirty="0"/>
          </a:p>
        </p:txBody>
      </p:sp>
      <p:sp>
        <p:nvSpPr>
          <p:cNvPr id="4" name="Slide Number Placeholder 3"/>
          <p:cNvSpPr>
            <a:spLocks noGrp="1"/>
          </p:cNvSpPr>
          <p:nvPr>
            <p:ph type="sldNum" sz="quarter" idx="10"/>
          </p:nvPr>
        </p:nvSpPr>
        <p:spPr/>
        <p:txBody>
          <a:bodyPr/>
          <a:lstStyle/>
          <a:p>
            <a:fld id="{B040A82D-8BE0-4370-9BC5-D2C206421AC8}" type="slidenum">
              <a:rPr lang="en-GB" smtClean="0"/>
              <a:t>12</a:t>
            </a:fld>
            <a:endParaRPr lang="en-GB"/>
          </a:p>
        </p:txBody>
      </p:sp>
    </p:spTree>
    <p:extLst>
      <p:ext uri="{BB962C8B-B14F-4D97-AF65-F5344CB8AC3E}">
        <p14:creationId xmlns:p14="http://schemas.microsoft.com/office/powerpoint/2010/main" val="24064032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Sourcing updated and relevant data posed a significant challenge due to the dynamic nature of the retail industry and the need for current information to accurately reflect Debenhams' situation. The rapid evolution of retail trends and consumer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required diligent research to find sources that offered the latest insights. This challenge was overcome by focusing on reputable and recent publications, emphasizing reports and articles published close to the time of Debenhams' decline. Utilizing databases and news websites known for their retail industry coverage ensured the data's relevancy and timeliness.</a:t>
            </a:r>
          </a:p>
          <a:p>
            <a:r>
              <a:rPr lang="en-GB" sz="1200" kern="1200" dirty="0">
                <a:solidFill>
                  <a:schemeClr val="tx1"/>
                </a:solidFill>
                <a:effectLst/>
                <a:latin typeface="+mn-lt"/>
                <a:ea typeface="+mn-ea"/>
                <a:cs typeface="+mn-cs"/>
              </a:rPr>
              <a:t>Integrating diverse sources into a cohesive analysis was challenging due to the varied nature of the information, ranging from theoretical frameworks to case-specific details. Creating a unified narrative required identifying common themes and drawing connections between the theoretical aspects of innovation and the practical implications for Debenhams. This was achieved by meticulously organizing the information around the central topic of innovation failure, ensuring that each source contributed to building a comprehensive understanding of the factors leading to Debenhams' downfall.</a:t>
            </a:r>
          </a:p>
          <a:p>
            <a:endParaRPr lang="en-GB" dirty="0"/>
          </a:p>
        </p:txBody>
      </p:sp>
      <p:sp>
        <p:nvSpPr>
          <p:cNvPr id="4" name="Slide Number Placeholder 3"/>
          <p:cNvSpPr>
            <a:spLocks noGrp="1"/>
          </p:cNvSpPr>
          <p:nvPr>
            <p:ph type="sldNum" sz="quarter" idx="10"/>
          </p:nvPr>
        </p:nvSpPr>
        <p:spPr/>
        <p:txBody>
          <a:bodyPr/>
          <a:lstStyle/>
          <a:p>
            <a:fld id="{B040A82D-8BE0-4370-9BC5-D2C206421AC8}" type="slidenum">
              <a:rPr lang="en-GB" smtClean="0"/>
              <a:t>13</a:t>
            </a:fld>
            <a:endParaRPr lang="en-GB"/>
          </a:p>
        </p:txBody>
      </p:sp>
    </p:spTree>
    <p:extLst>
      <p:ext uri="{BB962C8B-B14F-4D97-AF65-F5344CB8AC3E}">
        <p14:creationId xmlns:p14="http://schemas.microsoft.com/office/powerpoint/2010/main" val="3009925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Balancing theoretical frameworks with practical examples presented a challenge, as it required aligning abstract concepts of innovation and competitiveness with Debenhams' specific circumstances. The risk was either overemphasizing theory at the expense of real-world applicability or leaning too heavily on Debenhams' case without sufficient theoretical grounding. This balance was achieved by methodically linking each theoretical concept to concrete instances from Debenhams' operational and strategic decisions, ensuring that abstract ideas were directly tied to observable outcomes.</a:t>
            </a:r>
          </a:p>
          <a:p>
            <a:r>
              <a:rPr lang="en-GB" sz="1200" kern="1200" dirty="0">
                <a:solidFill>
                  <a:schemeClr val="tx1"/>
                </a:solidFill>
                <a:effectLst/>
                <a:latin typeface="+mn-lt"/>
                <a:ea typeface="+mn-ea"/>
                <a:cs typeface="+mn-cs"/>
              </a:rPr>
              <a:t>Maintaining objectivity in evaluating Debenhams' strategies was challenging due to the complexity of the factors contributing to its decline. There was a risk of bias in interpreting actions and outcomes. Objectivity was maintained by relying on a wide range of sources for information and analysis, including academic literature, industry reports, and news articles. This approach allowed for a multi-faceted view of Debenhams' situation, ensuring that conclusions were based on evidence and diverse perspectives rather than singular interpretations.</a:t>
            </a:r>
          </a:p>
          <a:p>
            <a:endParaRPr lang="en-GB" dirty="0"/>
          </a:p>
        </p:txBody>
      </p:sp>
      <p:sp>
        <p:nvSpPr>
          <p:cNvPr id="4" name="Slide Number Placeholder 3"/>
          <p:cNvSpPr>
            <a:spLocks noGrp="1"/>
          </p:cNvSpPr>
          <p:nvPr>
            <p:ph type="sldNum" sz="quarter" idx="10"/>
          </p:nvPr>
        </p:nvSpPr>
        <p:spPr/>
        <p:txBody>
          <a:bodyPr/>
          <a:lstStyle/>
          <a:p>
            <a:fld id="{B040A82D-8BE0-4370-9BC5-D2C206421AC8}" type="slidenum">
              <a:rPr lang="en-GB" smtClean="0"/>
              <a:t>14</a:t>
            </a:fld>
            <a:endParaRPr lang="en-GB"/>
          </a:p>
        </p:txBody>
      </p:sp>
    </p:spTree>
    <p:extLst>
      <p:ext uri="{BB962C8B-B14F-4D97-AF65-F5344CB8AC3E}">
        <p14:creationId xmlns:p14="http://schemas.microsoft.com/office/powerpoint/2010/main" val="36089647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practical learning outcomes of the assignment include an enhanced understanding of the critical importance of innovation, agility, and customer-centricity in the retail sector. It illustrated how traditional businesses must adapt to changing consumer </a:t>
            </a:r>
            <a:r>
              <a:rPr lang="en-GB" sz="1200" kern="1200" dirty="0" err="1">
                <a:solidFill>
                  <a:schemeClr val="tx1"/>
                </a:solidFill>
                <a:effectLst/>
                <a:latin typeface="+mn-lt"/>
                <a:ea typeface="+mn-ea"/>
                <a:cs typeface="+mn-cs"/>
              </a:rPr>
              <a:t>behaviors</a:t>
            </a:r>
            <a:r>
              <a:rPr lang="en-GB" sz="1200" kern="1200" dirty="0">
                <a:solidFill>
                  <a:schemeClr val="tx1"/>
                </a:solidFill>
                <a:effectLst/>
                <a:latin typeface="+mn-lt"/>
                <a:ea typeface="+mn-ea"/>
                <a:cs typeface="+mn-cs"/>
              </a:rPr>
              <a:t> and technological advancements to remain competitive. The analysis of Debenhams' failure to innovate in areas like e-commerce, supply chain management, and sustainability practices underscored the consequences of ignoring market trends and consumer demands. This real-world case study reinforces the theory that businesses must continuously evolve their strategies and operations to thrive in dynamic markets.</a:t>
            </a:r>
          </a:p>
          <a:p>
            <a:endParaRPr lang="en-GB" dirty="0"/>
          </a:p>
        </p:txBody>
      </p:sp>
      <p:sp>
        <p:nvSpPr>
          <p:cNvPr id="4" name="Slide Number Placeholder 3"/>
          <p:cNvSpPr>
            <a:spLocks noGrp="1"/>
          </p:cNvSpPr>
          <p:nvPr>
            <p:ph type="sldNum" sz="quarter" idx="10"/>
          </p:nvPr>
        </p:nvSpPr>
        <p:spPr/>
        <p:txBody>
          <a:bodyPr/>
          <a:lstStyle/>
          <a:p>
            <a:fld id="{B040A82D-8BE0-4370-9BC5-D2C206421AC8}" type="slidenum">
              <a:rPr lang="en-GB" smtClean="0"/>
              <a:t>15</a:t>
            </a:fld>
            <a:endParaRPr lang="en-GB"/>
          </a:p>
        </p:txBody>
      </p:sp>
    </p:spTree>
    <p:extLst>
      <p:ext uri="{BB962C8B-B14F-4D97-AF65-F5344CB8AC3E}">
        <p14:creationId xmlns:p14="http://schemas.microsoft.com/office/powerpoint/2010/main" val="12513434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learnings from this assignment can benefit future </a:t>
            </a:r>
            <a:r>
              <a:rPr lang="en-GB" sz="1200" kern="1200" dirty="0" err="1">
                <a:solidFill>
                  <a:schemeClr val="tx1"/>
                </a:solidFill>
                <a:effectLst/>
                <a:latin typeface="+mn-lt"/>
                <a:ea typeface="+mn-ea"/>
                <a:cs typeface="+mn-cs"/>
              </a:rPr>
              <a:t>endeavors</a:t>
            </a:r>
            <a:r>
              <a:rPr lang="en-GB" sz="1200" kern="1200" dirty="0">
                <a:solidFill>
                  <a:schemeClr val="tx1"/>
                </a:solidFill>
                <a:effectLst/>
                <a:latin typeface="+mn-lt"/>
                <a:ea typeface="+mn-ea"/>
                <a:cs typeface="+mn-cs"/>
              </a:rPr>
              <a:t> by serving as a cautionary tale and a guide for implementing effective business strategies. Recognizing the signs of market shifts and the need for timely adaptation can help avoid similar pitfalls. The insights gained on the importance of integrating digital transformation, fostering an innovative culture, and prioritizing sustainability can inform strategic decision-making in various sectors. This knowledge equips individuals with the foresight to anticipate changes, adapt strategies accordingly, and leverage opportunities for innovation, ensuring long-term success and competitiveness in rapidly changing industries.</a:t>
            </a:r>
          </a:p>
          <a:p>
            <a:endParaRPr lang="en-GB" dirty="0"/>
          </a:p>
        </p:txBody>
      </p:sp>
      <p:sp>
        <p:nvSpPr>
          <p:cNvPr id="4" name="Slide Number Placeholder 3"/>
          <p:cNvSpPr>
            <a:spLocks noGrp="1"/>
          </p:cNvSpPr>
          <p:nvPr>
            <p:ph type="sldNum" sz="quarter" idx="10"/>
          </p:nvPr>
        </p:nvSpPr>
        <p:spPr/>
        <p:txBody>
          <a:bodyPr/>
          <a:lstStyle/>
          <a:p>
            <a:fld id="{B040A82D-8BE0-4370-9BC5-D2C206421AC8}" type="slidenum">
              <a:rPr lang="en-GB" smtClean="0"/>
              <a:t>16</a:t>
            </a:fld>
            <a:endParaRPr lang="en-GB"/>
          </a:p>
        </p:txBody>
      </p:sp>
    </p:spTree>
    <p:extLst>
      <p:ext uri="{BB962C8B-B14F-4D97-AF65-F5344CB8AC3E}">
        <p14:creationId xmlns:p14="http://schemas.microsoft.com/office/powerpoint/2010/main" val="2453875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86B5E9F-DA8F-47D1-A4E5-5B4DAF3ADB8C}"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7473C-7A8D-4187-9329-C9BED54A862B}" type="slidenum">
              <a:rPr lang="en-GB" smtClean="0"/>
              <a:t>‹#›</a:t>
            </a:fld>
            <a:endParaRPr lang="en-GB"/>
          </a:p>
        </p:txBody>
      </p:sp>
    </p:spTree>
    <p:extLst>
      <p:ext uri="{BB962C8B-B14F-4D97-AF65-F5344CB8AC3E}">
        <p14:creationId xmlns:p14="http://schemas.microsoft.com/office/powerpoint/2010/main" val="3986499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6B5E9F-DA8F-47D1-A4E5-5B4DAF3ADB8C}"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7473C-7A8D-4187-9329-C9BED54A862B}" type="slidenum">
              <a:rPr lang="en-GB" smtClean="0"/>
              <a:t>‹#›</a:t>
            </a:fld>
            <a:endParaRPr lang="en-GB"/>
          </a:p>
        </p:txBody>
      </p:sp>
    </p:spTree>
    <p:extLst>
      <p:ext uri="{BB962C8B-B14F-4D97-AF65-F5344CB8AC3E}">
        <p14:creationId xmlns:p14="http://schemas.microsoft.com/office/powerpoint/2010/main" val="2769481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6B5E9F-DA8F-47D1-A4E5-5B4DAF3ADB8C}"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7473C-7A8D-4187-9329-C9BED54A862B}" type="slidenum">
              <a:rPr lang="en-GB" smtClean="0"/>
              <a:t>‹#›</a:t>
            </a:fld>
            <a:endParaRPr lang="en-GB"/>
          </a:p>
        </p:txBody>
      </p:sp>
    </p:spTree>
    <p:extLst>
      <p:ext uri="{BB962C8B-B14F-4D97-AF65-F5344CB8AC3E}">
        <p14:creationId xmlns:p14="http://schemas.microsoft.com/office/powerpoint/2010/main" val="3289474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86B5E9F-DA8F-47D1-A4E5-5B4DAF3ADB8C}" type="datetimeFigureOut">
              <a:rPr lang="en-GB" smtClean="0"/>
              <a:t>06/03/2024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17473C-7A8D-4187-9329-C9BED54A862B}" type="slidenum">
              <a:rPr lang="en-GB" smtClean="0"/>
              <a:t>‹#›</a:t>
            </a:fld>
            <a:endParaRPr lang="en-GB"/>
          </a:p>
        </p:txBody>
      </p:sp>
    </p:spTree>
    <p:extLst>
      <p:ext uri="{BB962C8B-B14F-4D97-AF65-F5344CB8AC3E}">
        <p14:creationId xmlns:p14="http://schemas.microsoft.com/office/powerpoint/2010/main" val="2007314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86B5E9F-DA8F-47D1-A4E5-5B4DAF3ADB8C}" type="datetimeFigureOut">
              <a:rPr lang="en-GB" smtClean="0"/>
              <a:t>06/03/2024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17473C-7A8D-4187-9329-C9BED54A862B}" type="slidenum">
              <a:rPr lang="en-GB" smtClean="0"/>
              <a:t>‹#›</a:t>
            </a:fld>
            <a:endParaRPr lang="en-GB"/>
          </a:p>
        </p:txBody>
      </p:sp>
    </p:spTree>
    <p:extLst>
      <p:ext uri="{BB962C8B-B14F-4D97-AF65-F5344CB8AC3E}">
        <p14:creationId xmlns:p14="http://schemas.microsoft.com/office/powerpoint/2010/main" val="2905533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86B5E9F-DA8F-47D1-A4E5-5B4DAF3ADB8C}" type="datetimeFigureOut">
              <a:rPr lang="en-GB" smtClean="0"/>
              <a:t>06/03/2024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17473C-7A8D-4187-9329-C9BED54A862B}" type="slidenum">
              <a:rPr lang="en-GB" smtClean="0"/>
              <a:t>‹#›</a:t>
            </a:fld>
            <a:endParaRPr lang="en-GB"/>
          </a:p>
        </p:txBody>
      </p:sp>
    </p:spTree>
    <p:extLst>
      <p:ext uri="{BB962C8B-B14F-4D97-AF65-F5344CB8AC3E}">
        <p14:creationId xmlns:p14="http://schemas.microsoft.com/office/powerpoint/2010/main" val="2174556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6B5E9F-DA8F-47D1-A4E5-5B4DAF3ADB8C}" type="datetimeFigureOut">
              <a:rPr lang="en-GB" smtClean="0"/>
              <a:t>06/03/2024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17473C-7A8D-4187-9329-C9BED54A862B}" type="slidenum">
              <a:rPr lang="en-GB" smtClean="0"/>
              <a:t>‹#›</a:t>
            </a:fld>
            <a:endParaRPr lang="en-GB"/>
          </a:p>
        </p:txBody>
      </p:sp>
    </p:spTree>
    <p:extLst>
      <p:ext uri="{BB962C8B-B14F-4D97-AF65-F5344CB8AC3E}">
        <p14:creationId xmlns:p14="http://schemas.microsoft.com/office/powerpoint/2010/main" val="24456053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6B5E9F-DA8F-47D1-A4E5-5B4DAF3ADB8C}" type="datetimeFigureOut">
              <a:rPr lang="en-GB" smtClean="0"/>
              <a:t>06/03/2024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17473C-7A8D-4187-9329-C9BED54A862B}" type="slidenum">
              <a:rPr lang="en-GB" smtClean="0"/>
              <a:t>‹#›</a:t>
            </a:fld>
            <a:endParaRPr lang="en-GB"/>
          </a:p>
        </p:txBody>
      </p:sp>
    </p:spTree>
    <p:extLst>
      <p:ext uri="{BB962C8B-B14F-4D97-AF65-F5344CB8AC3E}">
        <p14:creationId xmlns:p14="http://schemas.microsoft.com/office/powerpoint/2010/main" val="3338407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6B5E9F-DA8F-47D1-A4E5-5B4DAF3ADB8C}" type="datetimeFigureOut">
              <a:rPr lang="en-GB" smtClean="0"/>
              <a:t>06/03/2024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17473C-7A8D-4187-9329-C9BED54A862B}" type="slidenum">
              <a:rPr lang="en-GB" smtClean="0"/>
              <a:t>‹#›</a:t>
            </a:fld>
            <a:endParaRPr lang="en-GB"/>
          </a:p>
        </p:txBody>
      </p:sp>
    </p:spTree>
    <p:extLst>
      <p:ext uri="{BB962C8B-B14F-4D97-AF65-F5344CB8AC3E}">
        <p14:creationId xmlns:p14="http://schemas.microsoft.com/office/powerpoint/2010/main" val="2860143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6B5E9F-DA8F-47D1-A4E5-5B4DAF3ADB8C}"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7473C-7A8D-4187-9329-C9BED54A862B}" type="slidenum">
              <a:rPr lang="en-GB" smtClean="0"/>
              <a:t>‹#›</a:t>
            </a:fld>
            <a:endParaRPr lang="en-GB"/>
          </a:p>
        </p:txBody>
      </p:sp>
    </p:spTree>
    <p:extLst>
      <p:ext uri="{BB962C8B-B14F-4D97-AF65-F5344CB8AC3E}">
        <p14:creationId xmlns:p14="http://schemas.microsoft.com/office/powerpoint/2010/main" val="1129929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6B5E9F-DA8F-47D1-A4E5-5B4DAF3ADB8C}"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7473C-7A8D-4187-9329-C9BED54A862B}" type="slidenum">
              <a:rPr lang="en-GB" smtClean="0"/>
              <a:t>‹#›</a:t>
            </a:fld>
            <a:endParaRPr lang="en-GB"/>
          </a:p>
        </p:txBody>
      </p:sp>
    </p:spTree>
    <p:extLst>
      <p:ext uri="{BB962C8B-B14F-4D97-AF65-F5344CB8AC3E}">
        <p14:creationId xmlns:p14="http://schemas.microsoft.com/office/powerpoint/2010/main" val="1999238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6B5E9F-DA8F-47D1-A4E5-5B4DAF3ADB8C}" type="datetimeFigureOut">
              <a:rPr lang="en-GB" smtClean="0"/>
              <a:t>06/03/2024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17473C-7A8D-4187-9329-C9BED54A862B}" type="slidenum">
              <a:rPr lang="en-GB" smtClean="0"/>
              <a:t>‹#›</a:t>
            </a:fld>
            <a:endParaRPr lang="en-GB"/>
          </a:p>
        </p:txBody>
      </p:sp>
    </p:spTree>
    <p:extLst>
      <p:ext uri="{BB962C8B-B14F-4D97-AF65-F5344CB8AC3E}">
        <p14:creationId xmlns:p14="http://schemas.microsoft.com/office/powerpoint/2010/main" val="30789448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73BBEEF-B456-4A39-B44B-5A53E698A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FC0B3A32-09A4-8F23-BD99-9E9B0CCC4473}"/>
              </a:ext>
            </a:extLst>
          </p:cNvPr>
          <p:cNvPicPr>
            <a:picLocks noChangeAspect="1"/>
          </p:cNvPicPr>
          <p:nvPr/>
        </p:nvPicPr>
        <p:blipFill rotWithShape="1">
          <a:blip r:embed="rId2"/>
          <a:srcRect l="28027" r="9306"/>
          <a:stretch/>
        </p:blipFill>
        <p:spPr>
          <a:xfrm>
            <a:off x="1" y="10"/>
            <a:ext cx="6096000" cy="6857990"/>
          </a:xfrm>
          <a:prstGeom prst="rect">
            <a:avLst/>
          </a:prstGeom>
        </p:spPr>
      </p:pic>
      <p:sp useBgFill="1">
        <p:nvSpPr>
          <p:cNvPr id="11" name="Rectangle 10">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a:effectLst>
            <a:outerShdw blurRad="596900" dist="330200" dir="882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07575" y="771099"/>
            <a:ext cx="4658109" cy="3630304"/>
          </a:xfrm>
        </p:spPr>
        <p:txBody>
          <a:bodyPr anchor="t">
            <a:normAutofit fontScale="90000"/>
          </a:bodyPr>
          <a:lstStyle/>
          <a:p>
            <a:pPr algn="l"/>
            <a:br>
              <a:rPr lang="en-US" sz="4400"/>
            </a:br>
            <a:r>
              <a:rPr lang="en-US" sz="4400" b="1"/>
              <a:t>Developing Innovation and Creativity for Business Advantage</a:t>
            </a:r>
            <a:endParaRPr lang="en-GB" sz="4400" b="1"/>
          </a:p>
        </p:txBody>
      </p:sp>
      <p:sp useBgFill="1">
        <p:nvSpPr>
          <p:cNvPr id="13" name="Rectangle 12">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5143500"/>
            <a:ext cx="6096000" cy="1714500"/>
          </a:xfrm>
          <a:prstGeom prst="rect">
            <a:avLst/>
          </a:prstGeom>
          <a:ln>
            <a:noFill/>
          </a:ln>
          <a:effectLst>
            <a:outerShdw blurRad="342900" dist="127000" dir="2400000" sx="90000" sy="90000" algn="t" rotWithShape="0">
              <a:srgbClr val="000000">
                <a:alpha val="2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807575" y="5410485"/>
            <a:ext cx="4658109" cy="1180531"/>
          </a:xfrm>
        </p:spPr>
        <p:txBody>
          <a:bodyPr anchor="ctr">
            <a:normAutofit fontScale="62500" lnSpcReduction="20000"/>
          </a:bodyPr>
          <a:lstStyle/>
          <a:p>
            <a:pPr algn="l"/>
            <a:r>
              <a:rPr lang="en-US" dirty="0"/>
              <a:t>Module code:	BMSW6102</a:t>
            </a:r>
            <a:endParaRPr lang="en-GB" dirty="0"/>
          </a:p>
          <a:p>
            <a:pPr algn="l"/>
            <a:r>
              <a:rPr lang="en-GB" dirty="0"/>
              <a:t>Task 2: Presentation</a:t>
            </a:r>
          </a:p>
          <a:p>
            <a:pPr algn="l"/>
            <a:r>
              <a:rPr lang="en-GB" dirty="0" err="1"/>
              <a:t>Touqir</a:t>
            </a:r>
            <a:r>
              <a:rPr lang="en-GB" dirty="0"/>
              <a:t> Hanif </a:t>
            </a:r>
          </a:p>
          <a:p>
            <a:pPr algn="l"/>
            <a:r>
              <a:rPr lang="en-GB" dirty="0"/>
              <a:t>2107037</a:t>
            </a:r>
          </a:p>
        </p:txBody>
      </p:sp>
    </p:spTree>
    <p:extLst>
      <p:ext uri="{BB962C8B-B14F-4D97-AF65-F5344CB8AC3E}">
        <p14:creationId xmlns:p14="http://schemas.microsoft.com/office/powerpoint/2010/main" val="3564116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500"/>
                                  </p:stCondLst>
                                  <p:iterate>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7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7413" y="4544704"/>
            <a:ext cx="4792635" cy="1811645"/>
          </a:xfrm>
        </p:spPr>
        <p:txBody>
          <a:bodyPr anchor="ctr">
            <a:normAutofit/>
          </a:bodyPr>
          <a:lstStyle/>
          <a:p>
            <a:r>
              <a:rPr lang="en-GB" sz="4000"/>
              <a:t>Contents</a:t>
            </a:r>
          </a:p>
        </p:txBody>
      </p:sp>
      <p:pic>
        <p:nvPicPr>
          <p:cNvPr id="5" name="Picture 4" descr="Magnifying glass showing decling performance">
            <a:extLst>
              <a:ext uri="{FF2B5EF4-FFF2-40B4-BE49-F238E27FC236}">
                <a16:creationId xmlns:a16="http://schemas.microsoft.com/office/drawing/2014/main" id="{6E9B8B80-A313-190D-045E-2B134C04434C}"/>
              </a:ext>
            </a:extLst>
          </p:cNvPr>
          <p:cNvPicPr>
            <a:picLocks noChangeAspect="1"/>
          </p:cNvPicPr>
          <p:nvPr/>
        </p:nvPicPr>
        <p:blipFill rotWithShape="1">
          <a:blip r:embed="rId2"/>
          <a:srcRect r="1110" b="-1"/>
          <a:stretch/>
        </p:blipFill>
        <p:spPr>
          <a:xfrm>
            <a:off x="-1" y="10"/>
            <a:ext cx="6096001" cy="4114790"/>
          </a:xfrm>
          <a:prstGeom prst="rect">
            <a:avLst/>
          </a:prstGeom>
        </p:spPr>
      </p:pic>
      <p:sp>
        <p:nvSpPr>
          <p:cNvPr id="3" name="Content Placeholder 2"/>
          <p:cNvSpPr>
            <a:spLocks noGrp="1"/>
          </p:cNvSpPr>
          <p:nvPr>
            <p:ph idx="1"/>
          </p:nvPr>
        </p:nvSpPr>
        <p:spPr>
          <a:xfrm>
            <a:off x="6803410" y="691912"/>
            <a:ext cx="4585646" cy="5474173"/>
          </a:xfrm>
        </p:spPr>
        <p:txBody>
          <a:bodyPr anchor="ctr">
            <a:normAutofit/>
          </a:bodyPr>
          <a:lstStyle/>
          <a:p>
            <a:r>
              <a:rPr lang="en-GB" sz="1400"/>
              <a:t>Slide 3 Introduction </a:t>
            </a:r>
          </a:p>
          <a:p>
            <a:r>
              <a:rPr lang="en-GB" sz="1400"/>
              <a:t>Slide 4: The research carried out in the report</a:t>
            </a:r>
          </a:p>
          <a:p>
            <a:r>
              <a:rPr lang="en-GB" sz="1400"/>
              <a:t>Slide 5: How the information was searched </a:t>
            </a:r>
          </a:p>
          <a:p>
            <a:r>
              <a:rPr lang="en-GB" sz="1400"/>
              <a:t>Slide 6: How the information was sorted</a:t>
            </a:r>
          </a:p>
          <a:p>
            <a:r>
              <a:rPr lang="en-GB" sz="1400"/>
              <a:t>Slide 7: What concepts were developed and how (continued)</a:t>
            </a:r>
          </a:p>
          <a:p>
            <a:r>
              <a:rPr lang="en-GB" sz="1400"/>
              <a:t>Slide 8: What concepts were developed and how</a:t>
            </a:r>
          </a:p>
          <a:p>
            <a:r>
              <a:rPr lang="en-GB" sz="1400"/>
              <a:t>Slide 9: What theories were developed and how</a:t>
            </a:r>
          </a:p>
          <a:p>
            <a:r>
              <a:rPr lang="en-GB" sz="1400"/>
              <a:t>Slide 10: What class notes were developed and how</a:t>
            </a:r>
          </a:p>
          <a:p>
            <a:r>
              <a:rPr lang="en-GB" sz="1400"/>
              <a:t>Slide 11: Most useful external sources continued</a:t>
            </a:r>
          </a:p>
          <a:p>
            <a:r>
              <a:rPr lang="en-GB" sz="1400"/>
              <a:t>Slide 12: Most Useful external sources</a:t>
            </a:r>
          </a:p>
          <a:p>
            <a:r>
              <a:rPr lang="en-GB" sz="1400"/>
              <a:t>Slide 13: The challenges faced while completing the report and how they were overcome</a:t>
            </a:r>
          </a:p>
          <a:p>
            <a:r>
              <a:rPr lang="en-GB" sz="1400"/>
              <a:t>Slide 14: The challenges faced while completing the report and how they were </a:t>
            </a:r>
          </a:p>
          <a:p>
            <a:r>
              <a:rPr lang="en-GB" sz="1400"/>
              <a:t>overcome</a:t>
            </a:r>
          </a:p>
          <a:p>
            <a:r>
              <a:rPr lang="en-GB" sz="1400"/>
              <a:t>Slide 15: The practical learning from the report</a:t>
            </a:r>
          </a:p>
          <a:p>
            <a:r>
              <a:rPr lang="en-GB" sz="1400"/>
              <a:t>Slide 16: How the practical learning will benefit future.</a:t>
            </a:r>
          </a:p>
        </p:txBody>
      </p:sp>
    </p:spTree>
    <p:extLst>
      <p:ext uri="{BB962C8B-B14F-4D97-AF65-F5344CB8AC3E}">
        <p14:creationId xmlns:p14="http://schemas.microsoft.com/office/powerpoint/2010/main" val="25890467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gled shot of pen on a graph">
            <a:extLst>
              <a:ext uri="{FF2B5EF4-FFF2-40B4-BE49-F238E27FC236}">
                <a16:creationId xmlns:a16="http://schemas.microsoft.com/office/drawing/2014/main" id="{A66DA927-1A3F-1C8A-E727-F4EB6DF9512D}"/>
              </a:ext>
            </a:extLst>
          </p:cNvPr>
          <p:cNvPicPr>
            <a:picLocks noChangeAspect="1"/>
          </p:cNvPicPr>
          <p:nvPr/>
        </p:nvPicPr>
        <p:blipFill rotWithShape="1">
          <a:blip r:embed="rId2"/>
          <a:srcRect r="21490" b="2"/>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1" y="352766"/>
            <a:ext cx="10591999" cy="1023584"/>
          </a:xfrm>
        </p:spPr>
        <p:txBody>
          <a:bodyPr>
            <a:normAutofit/>
          </a:bodyPr>
          <a:lstStyle/>
          <a:p>
            <a:r>
              <a:rPr lang="en-GB" sz="4000" b="1"/>
              <a:t>Introduction</a:t>
            </a:r>
            <a:endParaRPr lang="en-GB" sz="4000"/>
          </a:p>
        </p:txBody>
      </p:sp>
      <p:sp>
        <p:nvSpPr>
          <p:cNvPr id="3" name="Content Placeholder 2"/>
          <p:cNvSpPr>
            <a:spLocks noGrp="1"/>
          </p:cNvSpPr>
          <p:nvPr>
            <p:ph idx="1"/>
          </p:nvPr>
        </p:nvSpPr>
        <p:spPr>
          <a:xfrm>
            <a:off x="6803408" y="2249766"/>
            <a:ext cx="4550391" cy="4070303"/>
          </a:xfrm>
        </p:spPr>
        <p:txBody>
          <a:bodyPr anchor="ctr">
            <a:normAutofit/>
          </a:bodyPr>
          <a:lstStyle/>
          <a:p>
            <a:r>
              <a:rPr lang="en-GB" sz="2000"/>
              <a:t>This presentation will be made on the basis of the report from Task 1.</a:t>
            </a:r>
          </a:p>
          <a:p>
            <a:r>
              <a:rPr lang="en-GB" sz="2000"/>
              <a:t>The report critically analysed why Debenhams was unable to innovate and remain competitive.</a:t>
            </a:r>
          </a:p>
          <a:p>
            <a:r>
              <a:rPr lang="en-GB" sz="2000"/>
              <a:t>The procedures followed to complete the report will be reviewed in this report.</a:t>
            </a:r>
          </a:p>
        </p:txBody>
      </p:sp>
    </p:spTree>
    <p:extLst>
      <p:ext uri="{BB962C8B-B14F-4D97-AF65-F5344CB8AC3E}">
        <p14:creationId xmlns:p14="http://schemas.microsoft.com/office/powerpoint/2010/main" val="3862944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7413" y="4544704"/>
            <a:ext cx="4792635" cy="1811645"/>
          </a:xfrm>
        </p:spPr>
        <p:txBody>
          <a:bodyPr anchor="ctr">
            <a:normAutofit/>
          </a:bodyPr>
          <a:lstStyle/>
          <a:p>
            <a:r>
              <a:rPr lang="en-GB" sz="4000" b="1"/>
              <a:t>The research carried out in the report</a:t>
            </a:r>
            <a:endParaRPr lang="en-GB" sz="4000"/>
          </a:p>
        </p:txBody>
      </p:sp>
      <p:pic>
        <p:nvPicPr>
          <p:cNvPr id="5" name="Picture 4" descr="Digital financial graph">
            <a:extLst>
              <a:ext uri="{FF2B5EF4-FFF2-40B4-BE49-F238E27FC236}">
                <a16:creationId xmlns:a16="http://schemas.microsoft.com/office/drawing/2014/main" id="{D6E5C912-1EE0-ECA9-E001-A2F914D49870}"/>
              </a:ext>
            </a:extLst>
          </p:cNvPr>
          <p:cNvPicPr>
            <a:picLocks noChangeAspect="1"/>
          </p:cNvPicPr>
          <p:nvPr/>
        </p:nvPicPr>
        <p:blipFill rotWithShape="1">
          <a:blip r:embed="rId3"/>
          <a:srcRect l="15976" r="690"/>
          <a:stretch/>
        </p:blipFill>
        <p:spPr>
          <a:xfrm>
            <a:off x="-1" y="10"/>
            <a:ext cx="6096001" cy="4114790"/>
          </a:xfrm>
          <a:prstGeom prst="rect">
            <a:avLst/>
          </a:prstGeom>
        </p:spPr>
      </p:pic>
      <p:sp>
        <p:nvSpPr>
          <p:cNvPr id="3" name="Content Placeholder 2"/>
          <p:cNvSpPr>
            <a:spLocks noGrp="1"/>
          </p:cNvSpPr>
          <p:nvPr>
            <p:ph idx="1"/>
          </p:nvPr>
        </p:nvSpPr>
        <p:spPr>
          <a:xfrm>
            <a:off x="6803410" y="691912"/>
            <a:ext cx="4585646" cy="5474173"/>
          </a:xfrm>
        </p:spPr>
        <p:txBody>
          <a:bodyPr anchor="ctr">
            <a:normAutofit/>
          </a:bodyPr>
          <a:lstStyle/>
          <a:p>
            <a:r>
              <a:rPr lang="en-US" sz="2000"/>
              <a:t>Research based on secondary methods for comprehensive analysis.</a:t>
            </a:r>
          </a:p>
          <a:p>
            <a:r>
              <a:rPr lang="en-US" sz="2000"/>
              <a:t>Analyzed existing data, reports, and literature on Debenhams.</a:t>
            </a:r>
          </a:p>
          <a:p>
            <a:r>
              <a:rPr lang="en-US" sz="2000"/>
              <a:t>Provided overview of Debenhams' strategies and market positioning.</a:t>
            </a:r>
          </a:p>
          <a:p>
            <a:r>
              <a:rPr lang="en-US" sz="2000"/>
              <a:t>Insights drawn from industry reports, articles, and media.</a:t>
            </a:r>
          </a:p>
          <a:p>
            <a:r>
              <a:rPr lang="en-US" sz="2000"/>
              <a:t>Suggested potential pathways for innovation and competitiveness.</a:t>
            </a:r>
            <a:endParaRPr lang="en-GB" sz="2000"/>
          </a:p>
        </p:txBody>
      </p:sp>
    </p:spTree>
    <p:extLst>
      <p:ext uri="{BB962C8B-B14F-4D97-AF65-F5344CB8AC3E}">
        <p14:creationId xmlns:p14="http://schemas.microsoft.com/office/powerpoint/2010/main" val="37435306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the information was searched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89694382"/>
              </p:ext>
            </p:extLst>
          </p:nvPr>
        </p:nvGraphicFramePr>
        <p:xfrm>
          <a:off x="382385" y="1825625"/>
          <a:ext cx="11554691" cy="21312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1008610" y="4436880"/>
            <a:ext cx="10302240" cy="1682512"/>
          </a:xfrm>
          <a:prstGeom prst="rect">
            <a:avLst/>
          </a:prstGeom>
        </p:spPr>
        <p:txBody>
          <a:bodyPr wrap="square">
            <a:spAutoFit/>
          </a:bodyPr>
          <a:lstStyle/>
          <a:p>
            <a:pPr marL="285750" indent="-285750" algn="just">
              <a:spcAft>
                <a:spcPts val="800"/>
              </a:spcAft>
              <a:buFont typeface="Arial" panose="020B0604020202020204" pitchFamily="34" charset="0"/>
              <a:buChar char="•"/>
            </a:pPr>
            <a:r>
              <a:rPr lang="en-US"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process begins with identifying the research topic</a:t>
            </a:r>
          </a:p>
          <a:p>
            <a:pPr marL="285750" indent="-285750" algn="just">
              <a:spcAft>
                <a:spcPts val="800"/>
              </a:spcAft>
              <a:buFont typeface="Arial" panose="020B0604020202020204" pitchFamily="34" charset="0"/>
              <a:buChar char="•"/>
            </a:pPr>
            <a:r>
              <a:rPr lang="en-US"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 search for sources was conducted, </a:t>
            </a:r>
            <a:r>
              <a:rPr lang="en-US"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utilising</a:t>
            </a:r>
            <a:r>
              <a:rPr lang="en-US"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databases and online platforms to gather relevant literature.</a:t>
            </a:r>
          </a:p>
          <a:p>
            <a:pPr marL="285750" indent="-285750" algn="just">
              <a:spcAft>
                <a:spcPts val="800"/>
              </a:spcAft>
              <a:buFont typeface="Arial" panose="020B0604020202020204" pitchFamily="34" charset="0"/>
              <a:buChar char="•"/>
            </a:pPr>
            <a:r>
              <a:rPr lang="en-US"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Keywords related to Debenhams, retail innovation, and market challenges were used to refine the search. </a:t>
            </a:r>
          </a:p>
        </p:txBody>
      </p:sp>
    </p:spTree>
    <p:extLst>
      <p:ext uri="{BB962C8B-B14F-4D97-AF65-F5344CB8AC3E}">
        <p14:creationId xmlns:p14="http://schemas.microsoft.com/office/powerpoint/2010/main" val="38400342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the information was sorted</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72291965"/>
              </p:ext>
            </p:extLst>
          </p:nvPr>
        </p:nvGraphicFramePr>
        <p:xfrm>
          <a:off x="299259" y="2194560"/>
          <a:ext cx="11504814" cy="14297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509847" y="4465723"/>
            <a:ext cx="11172305" cy="1477328"/>
          </a:xfrm>
          <a:prstGeom prst="rect">
            <a:avLst/>
          </a:prstGeom>
        </p:spPr>
        <p:txBody>
          <a:bodyPr wrap="square">
            <a:spAutoFit/>
          </a:bodyPr>
          <a:lstStyle/>
          <a:p>
            <a:pPr marL="285750" indent="-285750">
              <a:buFont typeface="Arial" panose="020B0604020202020204" pitchFamily="34" charset="0"/>
              <a:buChar char="•"/>
            </a:pPr>
            <a:r>
              <a:rPr lang="en-US" dirty="0"/>
              <a:t>The diagram visualizes the information sorting process undertaken during the research.</a:t>
            </a:r>
          </a:p>
          <a:p>
            <a:pPr marL="285750" indent="-285750">
              <a:buFont typeface="Arial" panose="020B0604020202020204" pitchFamily="34" charset="0"/>
              <a:buChar char="•"/>
            </a:pPr>
            <a:r>
              <a:rPr lang="en-US" dirty="0"/>
              <a:t>The first step involves collecting articles related to the research topic. </a:t>
            </a:r>
          </a:p>
          <a:p>
            <a:pPr marL="285750" indent="-285750">
              <a:buFont typeface="Arial" panose="020B0604020202020204" pitchFamily="34" charset="0"/>
              <a:buChar char="•"/>
            </a:pPr>
            <a:r>
              <a:rPr lang="en-US" dirty="0"/>
              <a:t>Evaluate relevance involves a deeper review to determine how closely each article aligns with the research objectives.</a:t>
            </a:r>
          </a:p>
          <a:p>
            <a:pPr marL="285750" indent="-285750">
              <a:buFont typeface="Arial" panose="020B0604020202020204" pitchFamily="34" charset="0"/>
              <a:buChar char="•"/>
            </a:pPr>
            <a:r>
              <a:rPr lang="en-US" dirty="0"/>
              <a:t>Articles are then organized by theme.</a:t>
            </a:r>
          </a:p>
        </p:txBody>
      </p:sp>
    </p:spTree>
    <p:extLst>
      <p:ext uri="{BB962C8B-B14F-4D97-AF65-F5344CB8AC3E}">
        <p14:creationId xmlns:p14="http://schemas.microsoft.com/office/powerpoint/2010/main" val="4161322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53733" y="548464"/>
            <a:ext cx="6798541" cy="1675623"/>
          </a:xfrm>
        </p:spPr>
        <p:txBody>
          <a:bodyPr anchor="b">
            <a:normAutofit/>
          </a:bodyPr>
          <a:lstStyle/>
          <a:p>
            <a:r>
              <a:rPr lang="en-GB" sz="3700" b="1"/>
              <a:t>What concepts were developed and how (continued)</a:t>
            </a:r>
            <a:br>
              <a:rPr lang="en-GB" sz="3700"/>
            </a:br>
            <a:endParaRPr lang="en-GB" sz="3700"/>
          </a:p>
        </p:txBody>
      </p:sp>
      <p:pic>
        <p:nvPicPr>
          <p:cNvPr id="5" name="Picture 4" descr="A 3D pattern of ring shapes connected by lines">
            <a:extLst>
              <a:ext uri="{FF2B5EF4-FFF2-40B4-BE49-F238E27FC236}">
                <a16:creationId xmlns:a16="http://schemas.microsoft.com/office/drawing/2014/main" id="{3F025B72-786B-C34C-47ED-B4930E2ACEBE}"/>
              </a:ext>
            </a:extLst>
          </p:cNvPr>
          <p:cNvPicPr>
            <a:picLocks noChangeAspect="1"/>
          </p:cNvPicPr>
          <p:nvPr/>
        </p:nvPicPr>
        <p:blipFill rotWithShape="1">
          <a:blip r:embed="rId3"/>
          <a:srcRect l="16429" r="49151"/>
          <a:stretch/>
        </p:blipFill>
        <p:spPr>
          <a:xfrm>
            <a:off x="1" y="10"/>
            <a:ext cx="4196496" cy="6857990"/>
          </a:xfrm>
          <a:prstGeom prst="rect">
            <a:avLst/>
          </a:prstGeom>
          <a:effectLst/>
        </p:spPr>
      </p:pic>
      <p:sp>
        <p:nvSpPr>
          <p:cNvPr id="3" name="Content Placeholder 2"/>
          <p:cNvSpPr>
            <a:spLocks noGrp="1"/>
          </p:cNvSpPr>
          <p:nvPr>
            <p:ph idx="1"/>
          </p:nvPr>
        </p:nvSpPr>
        <p:spPr>
          <a:xfrm>
            <a:off x="4553734" y="2409830"/>
            <a:ext cx="6798539" cy="3705217"/>
          </a:xfrm>
        </p:spPr>
        <p:txBody>
          <a:bodyPr>
            <a:normAutofit/>
          </a:bodyPr>
          <a:lstStyle/>
          <a:p>
            <a:r>
              <a:rPr lang="en-GB" sz="2000"/>
              <a:t>E-commerce</a:t>
            </a:r>
          </a:p>
          <a:p>
            <a:pPr lvl="1"/>
            <a:r>
              <a:rPr lang="en-GB" sz="2000"/>
              <a:t>E-commerce was developed as a concept by detailing Debenhams' slow transition to online shopping platforms.</a:t>
            </a:r>
          </a:p>
          <a:p>
            <a:r>
              <a:rPr lang="en-GB" sz="2000"/>
              <a:t>Digital presence</a:t>
            </a:r>
          </a:p>
          <a:p>
            <a:pPr lvl="1"/>
            <a:r>
              <a:rPr lang="en-GB" sz="2000"/>
              <a:t>Digital presence was highlighted by examining Debenhams' online user experience. </a:t>
            </a:r>
          </a:p>
          <a:p>
            <a:r>
              <a:rPr lang="en-GB" sz="2000"/>
              <a:t>Supply Chain</a:t>
            </a:r>
          </a:p>
          <a:p>
            <a:pPr lvl="1"/>
            <a:r>
              <a:rPr lang="en-GB" sz="2000"/>
              <a:t>Supply Chain was explored through Debenhams' inability to modernize its supply chain operations.</a:t>
            </a:r>
          </a:p>
          <a:p>
            <a:endParaRPr lang="en-GB" sz="2000"/>
          </a:p>
        </p:txBody>
      </p:sp>
    </p:spTree>
    <p:extLst>
      <p:ext uri="{BB962C8B-B14F-4D97-AF65-F5344CB8AC3E}">
        <p14:creationId xmlns:p14="http://schemas.microsoft.com/office/powerpoint/2010/main" val="4067463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200" b="1"/>
              <a:t>What concepts were developed and how</a:t>
            </a:r>
            <a:br>
              <a:rPr lang="en-GB" sz="4200"/>
            </a:br>
            <a:endParaRPr lang="en-GB" sz="420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C5BCEF63-915F-61E2-09D0-76EDD9773221}"/>
              </a:ext>
            </a:extLst>
          </p:cNvPr>
          <p:cNvGraphicFramePr>
            <a:graphicFrameLocks noGrp="1"/>
          </p:cNvGraphicFramePr>
          <p:nvPr>
            <p:ph idx="1"/>
            <p:extLst>
              <p:ext uri="{D42A27DB-BD31-4B8C-83A1-F6EECF244321}">
                <p14:modId xmlns:p14="http://schemas.microsoft.com/office/powerpoint/2010/main" val="382803782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1296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vert="horz" lIns="91440" tIns="45720" rIns="91440" bIns="45720" rtlCol="0" anchor="b">
            <a:normAutofit/>
          </a:bodyPr>
          <a:lstStyle/>
          <a:p>
            <a:r>
              <a:rPr lang="en-US" sz="3800" b="1" kern="1200">
                <a:solidFill>
                  <a:schemeClr val="tx1"/>
                </a:solidFill>
                <a:latin typeface="+mj-lt"/>
                <a:ea typeface="+mj-ea"/>
                <a:cs typeface="+mj-cs"/>
              </a:rPr>
              <a:t>What theories were developed and how</a:t>
            </a:r>
            <a:endParaRPr lang="en-US" sz="3800" kern="1200">
              <a:solidFill>
                <a:schemeClr val="tx1"/>
              </a:solidFill>
              <a:latin typeface="+mj-lt"/>
              <a:ea typeface="+mj-ea"/>
              <a:cs typeface="+mj-cs"/>
            </a:endParaRP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630936" y="2807208"/>
            <a:ext cx="3429000" cy="3410712"/>
          </a:xfrm>
          <a:prstGeom prst="rect">
            <a:avLst/>
          </a:prstGeom>
        </p:spPr>
        <p:txBody>
          <a:bodyPr vert="horz" lIns="91440" tIns="45720" rIns="91440" bIns="45720" rtlCol="0" anchor="t">
            <a:normAutofit/>
          </a:bodyPr>
          <a:lstStyle/>
          <a:p>
            <a:pPr marL="285750" indent="-228600">
              <a:lnSpc>
                <a:spcPct val="90000"/>
              </a:lnSpc>
              <a:spcAft>
                <a:spcPts val="800"/>
              </a:spcAft>
              <a:buFont typeface="Arial" panose="020B0604020202020204" pitchFamily="34" charset="0"/>
              <a:buChar char="•"/>
            </a:pPr>
            <a:r>
              <a:rPr lang="en-US" sz="1700" b="1">
                <a:effectLst/>
              </a:rPr>
              <a:t>SCAMPER model</a:t>
            </a:r>
          </a:p>
          <a:p>
            <a:pPr indent="-228600">
              <a:lnSpc>
                <a:spcPct val="90000"/>
              </a:lnSpc>
              <a:spcAft>
                <a:spcPts val="800"/>
              </a:spcAft>
              <a:buFont typeface="Arial" panose="020B0604020202020204" pitchFamily="34" charset="0"/>
              <a:buChar char="•"/>
            </a:pPr>
            <a:r>
              <a:rPr lang="en-US" sz="1700">
                <a:effectLst/>
              </a:rPr>
              <a:t>The SCAMPER model was utilized to evaluate why Debenhams failed by systematically examining its business strategies and operations.</a:t>
            </a:r>
          </a:p>
          <a:p>
            <a:pPr marL="285750" indent="-228600">
              <a:lnSpc>
                <a:spcPct val="90000"/>
              </a:lnSpc>
              <a:spcAft>
                <a:spcPts val="800"/>
              </a:spcAft>
              <a:buFont typeface="Arial" panose="020B0604020202020204" pitchFamily="34" charset="0"/>
              <a:buChar char="•"/>
            </a:pPr>
            <a:r>
              <a:rPr lang="en-US" sz="1700" b="1">
                <a:effectLst/>
              </a:rPr>
              <a:t>Customer experience</a:t>
            </a:r>
          </a:p>
          <a:p>
            <a:pPr indent="-228600">
              <a:lnSpc>
                <a:spcPct val="90000"/>
              </a:lnSpc>
              <a:spcAft>
                <a:spcPts val="800"/>
              </a:spcAft>
              <a:buFont typeface="Arial" panose="020B0604020202020204" pitchFamily="34" charset="0"/>
              <a:buChar char="•"/>
            </a:pPr>
            <a:r>
              <a:rPr lang="en-US" sz="1700">
                <a:effectLst/>
              </a:rPr>
              <a:t>Customer experience was developed as a theory by analysing Debenhams' approach to engaging with its customers across both physical and digital channels. </a:t>
            </a:r>
          </a:p>
        </p:txBody>
      </p:sp>
      <p:pic>
        <p:nvPicPr>
          <p:cNvPr id="4" name="Content Placeholder 3"/>
          <p:cNvPicPr>
            <a:picLocks noGrp="1"/>
          </p:cNvPicPr>
          <p:nvPr>
            <p:ph idx="1"/>
          </p:nvPr>
        </p:nvPicPr>
        <p:blipFill>
          <a:blip r:embed="rId3"/>
          <a:stretch>
            <a:fillRect/>
          </a:stretch>
        </p:blipFill>
        <p:spPr>
          <a:xfrm>
            <a:off x="4654296" y="1012698"/>
            <a:ext cx="6903720" cy="4832603"/>
          </a:xfrm>
          <a:prstGeom prst="rect">
            <a:avLst/>
          </a:prstGeom>
        </p:spPr>
      </p:pic>
    </p:spTree>
    <p:extLst>
      <p:ext uri="{BB962C8B-B14F-4D97-AF65-F5344CB8AC3E}">
        <p14:creationId xmlns:p14="http://schemas.microsoft.com/office/powerpoint/2010/main" val="634189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ulti-coloured paper-craft art">
            <a:extLst>
              <a:ext uri="{FF2B5EF4-FFF2-40B4-BE49-F238E27FC236}">
                <a16:creationId xmlns:a16="http://schemas.microsoft.com/office/drawing/2014/main" id="{D5A311D5-CC2C-C766-B95E-2691C3D6377E}"/>
              </a:ext>
            </a:extLst>
          </p:cNvPr>
          <p:cNvPicPr>
            <a:picLocks noChangeAspect="1"/>
          </p:cNvPicPr>
          <p:nvPr/>
        </p:nvPicPr>
        <p:blipFill rotWithShape="1">
          <a:blip r:embed="rId3"/>
          <a:srcRect l="21486" r="19248"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1" y="328512"/>
            <a:ext cx="4778387" cy="1628970"/>
          </a:xfrm>
        </p:spPr>
        <p:txBody>
          <a:bodyPr anchor="ctr">
            <a:normAutofit fontScale="90000"/>
          </a:bodyPr>
          <a:lstStyle/>
          <a:p>
            <a:r>
              <a:rPr lang="en-GB" sz="4000" b="1"/>
              <a:t>What class notes were developed and how</a:t>
            </a:r>
            <a:endParaRPr lang="en-GB" sz="4000"/>
          </a:p>
        </p:txBody>
      </p:sp>
      <p:sp>
        <p:nvSpPr>
          <p:cNvPr id="3" name="Content Placeholder 2"/>
          <p:cNvSpPr>
            <a:spLocks noGrp="1"/>
          </p:cNvSpPr>
          <p:nvPr>
            <p:ph idx="1"/>
          </p:nvPr>
        </p:nvSpPr>
        <p:spPr>
          <a:xfrm>
            <a:off x="761801" y="2884929"/>
            <a:ext cx="4659756" cy="3374137"/>
          </a:xfrm>
        </p:spPr>
        <p:txBody>
          <a:bodyPr anchor="ctr">
            <a:normAutofit/>
          </a:bodyPr>
          <a:lstStyle/>
          <a:p>
            <a:r>
              <a:rPr lang="en-US" sz="2000"/>
              <a:t>Employed structured approach for comprehensive and accurate notes.</a:t>
            </a:r>
          </a:p>
          <a:p>
            <a:r>
              <a:rPr lang="en-US" sz="2000"/>
              <a:t>Updated data sourced from reputable reports, outlets, and journals.</a:t>
            </a:r>
          </a:p>
          <a:p>
            <a:r>
              <a:rPr lang="en-US" sz="2000"/>
              <a:t>Verified source credibility to maintain note integrity.</a:t>
            </a:r>
          </a:p>
          <a:p>
            <a:r>
              <a:rPr lang="en-US" sz="2000"/>
              <a:t>Added analysis by evaluating data for patterns and trends.</a:t>
            </a:r>
          </a:p>
          <a:p>
            <a:r>
              <a:rPr lang="en-US" sz="2000"/>
              <a:t>Aimed for nuanced understanding through deep analysis insights.</a:t>
            </a:r>
          </a:p>
        </p:txBody>
      </p:sp>
    </p:spTree>
    <p:extLst>
      <p:ext uri="{BB962C8B-B14F-4D97-AF65-F5344CB8AC3E}">
        <p14:creationId xmlns:p14="http://schemas.microsoft.com/office/powerpoint/2010/main" val="4184277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9A320C9-9735-4D13-8279-C1C674841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92544CF4-9B52-4A7B-A4B3-88C72729B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7126"/>
            <a:ext cx="11167447" cy="2018806"/>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E75862C5-5C00-4421-BC7B-9B7B86DBC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a:normAutofit/>
          </a:bodyPr>
          <a:lstStyle/>
          <a:p>
            <a:r>
              <a:rPr lang="en-GB" sz="4000" b="1"/>
              <a:t>Most useful external sources (continued)</a:t>
            </a:r>
            <a:endParaRPr lang="en-GB" sz="4000"/>
          </a:p>
        </p:txBody>
      </p:sp>
      <p:sp>
        <p:nvSpPr>
          <p:cNvPr id="15" name="Rectangle 14">
            <a:extLst>
              <a:ext uri="{FF2B5EF4-FFF2-40B4-BE49-F238E27FC236}">
                <a16:creationId xmlns:a16="http://schemas.microsoft.com/office/drawing/2014/main" id="{089440EF-9BE9-4AE9-8C28-00B02296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54318640"/>
              </p:ext>
            </p:extLst>
          </p:nvPr>
        </p:nvGraphicFramePr>
        <p:xfrm>
          <a:off x="626850" y="2553194"/>
          <a:ext cx="10168129" cy="3326236"/>
        </p:xfrm>
        <a:graphic>
          <a:graphicData uri="http://schemas.openxmlformats.org/drawingml/2006/table">
            <a:tbl>
              <a:tblPr firstRow="1" firstCol="1" bandRow="1">
                <a:tableStyleId>{5C22544A-7EE6-4342-B048-85BDC9FD1C3A}</a:tableStyleId>
              </a:tblPr>
              <a:tblGrid>
                <a:gridCol w="3156874">
                  <a:extLst>
                    <a:ext uri="{9D8B030D-6E8A-4147-A177-3AD203B41FA5}">
                      <a16:colId xmlns:a16="http://schemas.microsoft.com/office/drawing/2014/main" val="20000"/>
                    </a:ext>
                  </a:extLst>
                </a:gridCol>
                <a:gridCol w="7011255">
                  <a:extLst>
                    <a:ext uri="{9D8B030D-6E8A-4147-A177-3AD203B41FA5}">
                      <a16:colId xmlns:a16="http://schemas.microsoft.com/office/drawing/2014/main" val="20001"/>
                    </a:ext>
                  </a:extLst>
                </a:gridCol>
              </a:tblGrid>
              <a:tr h="408523">
                <a:tc>
                  <a:txBody>
                    <a:bodyPr/>
                    <a:lstStyle/>
                    <a:p>
                      <a:pPr marL="0" marR="0" algn="ctr">
                        <a:lnSpc>
                          <a:spcPct val="150000"/>
                        </a:lnSpc>
                        <a:spcBef>
                          <a:spcPts val="0"/>
                        </a:spcBef>
                        <a:spcAft>
                          <a:spcPts val="0"/>
                        </a:spcAft>
                      </a:pPr>
                      <a:r>
                        <a:rPr lang="en-GB" sz="1800">
                          <a:effectLst/>
                        </a:rPr>
                        <a:t>Most useful sources</a:t>
                      </a:r>
                      <a:endParaRPr lang="en-GB" sz="18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3020" marR="63020" marT="0" marB="0"/>
                </a:tc>
                <a:tc>
                  <a:txBody>
                    <a:bodyPr/>
                    <a:lstStyle/>
                    <a:p>
                      <a:pPr marL="0" marR="0" algn="ctr">
                        <a:lnSpc>
                          <a:spcPct val="150000"/>
                        </a:lnSpc>
                        <a:spcBef>
                          <a:spcPts val="0"/>
                        </a:spcBef>
                        <a:spcAft>
                          <a:spcPts val="0"/>
                        </a:spcAft>
                      </a:pPr>
                      <a:r>
                        <a:rPr lang="en-GB" sz="1800">
                          <a:effectLst/>
                        </a:rPr>
                        <a:t>Usefulness</a:t>
                      </a:r>
                      <a:endParaRPr lang="en-GB" sz="18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3020" marR="63020" marT="0" marB="0"/>
                </a:tc>
                <a:extLst>
                  <a:ext uri="{0D108BD9-81ED-4DB2-BD59-A6C34878D82A}">
                    <a16:rowId xmlns:a16="http://schemas.microsoft.com/office/drawing/2014/main" val="10000"/>
                  </a:ext>
                </a:extLst>
              </a:tr>
              <a:tr h="2089057">
                <a:tc>
                  <a:txBody>
                    <a:bodyPr/>
                    <a:lstStyle/>
                    <a:p>
                      <a:pPr marL="0" marR="0" algn="just">
                        <a:lnSpc>
                          <a:spcPct val="150000"/>
                        </a:lnSpc>
                        <a:spcBef>
                          <a:spcPts val="0"/>
                        </a:spcBef>
                        <a:spcAft>
                          <a:spcPts val="0"/>
                        </a:spcAft>
                      </a:pPr>
                      <a:r>
                        <a:rPr lang="en-GB" sz="1800">
                          <a:effectLst/>
                        </a:rPr>
                        <a:t>The Guardian, 2020</a:t>
                      </a:r>
                      <a:endParaRPr lang="en-GB" sz="18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3020" marR="63020" marT="0" marB="0"/>
                </a:tc>
                <a:tc>
                  <a:txBody>
                    <a:bodyPr/>
                    <a:lstStyle/>
                    <a:p>
                      <a:pPr marL="0" marR="0" algn="just">
                        <a:lnSpc>
                          <a:spcPct val="150000"/>
                        </a:lnSpc>
                        <a:spcBef>
                          <a:spcPts val="0"/>
                        </a:spcBef>
                        <a:spcAft>
                          <a:spcPts val="0"/>
                        </a:spcAft>
                      </a:pPr>
                      <a:r>
                        <a:rPr lang="en-GB" sz="1800" dirty="0">
                          <a:effectLst/>
                        </a:rPr>
                        <a:t>This source was crucial for understanding how Debenhams' failure to adapt its product offerings and retail environment to changing consumer preferences and sustainability trends contributed to its decline.</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3020" marR="63020" marT="0" marB="0"/>
                </a:tc>
                <a:extLst>
                  <a:ext uri="{0D108BD9-81ED-4DB2-BD59-A6C34878D82A}">
                    <a16:rowId xmlns:a16="http://schemas.microsoft.com/office/drawing/2014/main" val="10001"/>
                  </a:ext>
                </a:extLst>
              </a:tr>
              <a:tr h="828656">
                <a:tc>
                  <a:txBody>
                    <a:bodyPr/>
                    <a:lstStyle/>
                    <a:p>
                      <a:pPr marL="0" marR="0" algn="just">
                        <a:lnSpc>
                          <a:spcPct val="150000"/>
                        </a:lnSpc>
                        <a:spcBef>
                          <a:spcPts val="0"/>
                        </a:spcBef>
                        <a:spcAft>
                          <a:spcPts val="0"/>
                        </a:spcAft>
                      </a:pPr>
                      <a:r>
                        <a:rPr lang="en-GB" sz="1800">
                          <a:effectLst/>
                        </a:rPr>
                        <a:t>FashionUnited, 2024</a:t>
                      </a:r>
                      <a:endParaRPr lang="en-GB" sz="18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3020" marR="63020" marT="0" marB="0"/>
                </a:tc>
                <a:tc>
                  <a:txBody>
                    <a:bodyPr/>
                    <a:lstStyle/>
                    <a:p>
                      <a:pPr marL="0" marR="0" algn="just">
                        <a:lnSpc>
                          <a:spcPct val="150000"/>
                        </a:lnSpc>
                        <a:spcBef>
                          <a:spcPts val="0"/>
                        </a:spcBef>
                        <a:spcAft>
                          <a:spcPts val="0"/>
                        </a:spcAft>
                      </a:pPr>
                      <a:r>
                        <a:rPr lang="en-GB" sz="1800" dirty="0">
                          <a:effectLst/>
                        </a:rPr>
                        <a:t>Offered insight into the post-administration fate of Debenhams, specifically its acquisition by Boohoo.</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3020" marR="63020"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248411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9A320C9-9735-4D13-8279-C1C674841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92544CF4-9B52-4A7B-A4B3-88C72729B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7126"/>
            <a:ext cx="11167447" cy="2018806"/>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E75862C5-5C00-4421-BC7B-9B7B86DBC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a:normAutofit/>
          </a:bodyPr>
          <a:lstStyle/>
          <a:p>
            <a:r>
              <a:rPr lang="en-GB" sz="4000" b="1"/>
              <a:t>Most useful external sources</a:t>
            </a:r>
            <a:endParaRPr lang="en-GB" sz="4000"/>
          </a:p>
        </p:txBody>
      </p:sp>
      <p:sp>
        <p:nvSpPr>
          <p:cNvPr id="16" name="Rectangle 15">
            <a:extLst>
              <a:ext uri="{FF2B5EF4-FFF2-40B4-BE49-F238E27FC236}">
                <a16:creationId xmlns:a16="http://schemas.microsoft.com/office/drawing/2014/main" id="{089440EF-9BE9-4AE9-8C28-00B02296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789778967"/>
              </p:ext>
            </p:extLst>
          </p:nvPr>
        </p:nvGraphicFramePr>
        <p:xfrm>
          <a:off x="1115568" y="2407183"/>
          <a:ext cx="10168129" cy="3719005"/>
        </p:xfrm>
        <a:graphic>
          <a:graphicData uri="http://schemas.openxmlformats.org/drawingml/2006/table">
            <a:tbl>
              <a:tblPr firstRow="1" firstCol="1" bandRow="1">
                <a:tableStyleId>{5C22544A-7EE6-4342-B048-85BDC9FD1C3A}</a:tableStyleId>
              </a:tblPr>
              <a:tblGrid>
                <a:gridCol w="3125356">
                  <a:extLst>
                    <a:ext uri="{9D8B030D-6E8A-4147-A177-3AD203B41FA5}">
                      <a16:colId xmlns:a16="http://schemas.microsoft.com/office/drawing/2014/main" val="20000"/>
                    </a:ext>
                  </a:extLst>
                </a:gridCol>
                <a:gridCol w="7042773">
                  <a:extLst>
                    <a:ext uri="{9D8B030D-6E8A-4147-A177-3AD203B41FA5}">
                      <a16:colId xmlns:a16="http://schemas.microsoft.com/office/drawing/2014/main" val="20001"/>
                    </a:ext>
                  </a:extLst>
                </a:gridCol>
              </a:tblGrid>
              <a:tr h="366972">
                <a:tc>
                  <a:txBody>
                    <a:bodyPr/>
                    <a:lstStyle/>
                    <a:p>
                      <a:pPr marL="0" marR="0" algn="just">
                        <a:lnSpc>
                          <a:spcPct val="150000"/>
                        </a:lnSpc>
                        <a:spcBef>
                          <a:spcPts val="0"/>
                        </a:spcBef>
                        <a:spcAft>
                          <a:spcPts val="0"/>
                        </a:spcAft>
                      </a:pPr>
                      <a:r>
                        <a:rPr lang="en-GB" sz="1600">
                          <a:effectLst/>
                        </a:rPr>
                        <a:t>Most useful sources</a:t>
                      </a:r>
                      <a:endParaRPr lang="en-GB" sz="16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35" marR="62335" marT="0" marB="0"/>
                </a:tc>
                <a:tc>
                  <a:txBody>
                    <a:bodyPr/>
                    <a:lstStyle/>
                    <a:p>
                      <a:pPr marL="0" marR="0" algn="just">
                        <a:lnSpc>
                          <a:spcPct val="150000"/>
                        </a:lnSpc>
                        <a:spcBef>
                          <a:spcPts val="0"/>
                        </a:spcBef>
                        <a:spcAft>
                          <a:spcPts val="0"/>
                        </a:spcAft>
                      </a:pPr>
                      <a:r>
                        <a:rPr lang="en-GB" sz="1600">
                          <a:effectLst/>
                        </a:rPr>
                        <a:t>Usefulness</a:t>
                      </a:r>
                      <a:endParaRPr lang="en-GB" sz="16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35" marR="62335" marT="0" marB="0"/>
                </a:tc>
                <a:extLst>
                  <a:ext uri="{0D108BD9-81ED-4DB2-BD59-A6C34878D82A}">
                    <a16:rowId xmlns:a16="http://schemas.microsoft.com/office/drawing/2014/main" val="10000"/>
                  </a:ext>
                </a:extLst>
              </a:tr>
              <a:tr h="2237036">
                <a:tc>
                  <a:txBody>
                    <a:bodyPr/>
                    <a:lstStyle/>
                    <a:p>
                      <a:pPr marL="0" marR="0" algn="just">
                        <a:lnSpc>
                          <a:spcPct val="150000"/>
                        </a:lnSpc>
                        <a:spcBef>
                          <a:spcPts val="0"/>
                        </a:spcBef>
                        <a:spcAft>
                          <a:spcPts val="0"/>
                        </a:spcAft>
                      </a:pPr>
                      <a:r>
                        <a:rPr lang="en-GB" sz="1600" dirty="0" err="1">
                          <a:effectLst/>
                        </a:rPr>
                        <a:t>Distanont</a:t>
                      </a:r>
                      <a:r>
                        <a:rPr lang="en-GB" sz="1600" dirty="0">
                          <a:effectLst/>
                        </a:rPr>
                        <a:t> and </a:t>
                      </a:r>
                      <a:r>
                        <a:rPr lang="en-GB" sz="1600" dirty="0" err="1">
                          <a:effectLst/>
                        </a:rPr>
                        <a:t>Khongmalai</a:t>
                      </a:r>
                      <a:r>
                        <a:rPr lang="en-GB" sz="1600" dirty="0">
                          <a:effectLst/>
                        </a:rPr>
                        <a:t>, 2020</a:t>
                      </a:r>
                      <a:endParaRPr lang="en-GB" sz="16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35" marR="62335" marT="0" marB="0"/>
                </a:tc>
                <a:tc>
                  <a:txBody>
                    <a:bodyPr/>
                    <a:lstStyle/>
                    <a:p>
                      <a:pPr marL="0" marR="0" algn="just">
                        <a:lnSpc>
                          <a:spcPct val="150000"/>
                        </a:lnSpc>
                        <a:spcBef>
                          <a:spcPts val="0"/>
                        </a:spcBef>
                        <a:spcAft>
                          <a:spcPts val="0"/>
                        </a:spcAft>
                      </a:pPr>
                      <a:r>
                        <a:rPr lang="en-GB" sz="1600">
                          <a:effectLst/>
                        </a:rPr>
                        <a:t>Provided a theoretical framework on the role of innovation and creativity in gaining a competitive advantage. This source helped in grounding the discussion on how fostering an innovative environment could have potentially saved Debenhams.</a:t>
                      </a:r>
                      <a:endParaRPr lang="en-GB" sz="16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35" marR="62335" marT="0" marB="0"/>
                </a:tc>
                <a:extLst>
                  <a:ext uri="{0D108BD9-81ED-4DB2-BD59-A6C34878D82A}">
                    <a16:rowId xmlns:a16="http://schemas.microsoft.com/office/drawing/2014/main" val="10001"/>
                  </a:ext>
                </a:extLst>
              </a:tr>
              <a:tr h="1114997">
                <a:tc>
                  <a:txBody>
                    <a:bodyPr/>
                    <a:lstStyle/>
                    <a:p>
                      <a:pPr marL="0" marR="0" algn="just">
                        <a:lnSpc>
                          <a:spcPct val="150000"/>
                        </a:lnSpc>
                        <a:spcBef>
                          <a:spcPts val="0"/>
                        </a:spcBef>
                        <a:spcAft>
                          <a:spcPts val="0"/>
                        </a:spcAft>
                      </a:pPr>
                      <a:r>
                        <a:rPr lang="en-GB" sz="1600">
                          <a:effectLst/>
                        </a:rPr>
                        <a:t>BBC, 2020</a:t>
                      </a:r>
                      <a:endParaRPr lang="en-GB" sz="16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35" marR="62335" marT="0" marB="0"/>
                </a:tc>
                <a:tc>
                  <a:txBody>
                    <a:bodyPr/>
                    <a:lstStyle/>
                    <a:p>
                      <a:pPr marL="0" marR="0" algn="just">
                        <a:lnSpc>
                          <a:spcPct val="150000"/>
                        </a:lnSpc>
                        <a:spcBef>
                          <a:spcPts val="0"/>
                        </a:spcBef>
                        <a:spcAft>
                          <a:spcPts val="0"/>
                        </a:spcAft>
                      </a:pPr>
                      <a:r>
                        <a:rPr lang="en-GB" sz="1600" dirty="0">
                          <a:effectLst/>
                        </a:rPr>
                        <a:t>Highlighted Debenhams' inability to substitute outdated elements of its business model and adapt to digital commerce trends.</a:t>
                      </a:r>
                      <a:endParaRPr lang="en-GB" sz="16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35" marR="62335"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933049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9A320C9-9735-4D13-8279-C1C674841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92544CF4-9B52-4A7B-A4B3-88C72729B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7126"/>
            <a:ext cx="11167447" cy="2018806"/>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Rectangle 23">
            <a:extLst>
              <a:ext uri="{FF2B5EF4-FFF2-40B4-BE49-F238E27FC236}">
                <a16:creationId xmlns:a16="http://schemas.microsoft.com/office/drawing/2014/main" id="{E75862C5-5C00-4421-BC7B-9B7B86DBC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a:normAutofit/>
          </a:bodyPr>
          <a:lstStyle/>
          <a:p>
            <a:r>
              <a:rPr lang="en-GB" sz="3700" b="1"/>
              <a:t>The challenges faced while completing the report and how they were overcome (continued)</a:t>
            </a:r>
            <a:endParaRPr lang="en-GB" sz="3700"/>
          </a:p>
        </p:txBody>
      </p:sp>
      <p:sp>
        <p:nvSpPr>
          <p:cNvPr id="26" name="Rectangle 25">
            <a:extLst>
              <a:ext uri="{FF2B5EF4-FFF2-40B4-BE49-F238E27FC236}">
                <a16:creationId xmlns:a16="http://schemas.microsoft.com/office/drawing/2014/main" id="{089440EF-9BE9-4AE9-8C28-00B02296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32137206"/>
              </p:ext>
            </p:extLst>
          </p:nvPr>
        </p:nvGraphicFramePr>
        <p:xfrm>
          <a:off x="1115568" y="2701013"/>
          <a:ext cx="10168129" cy="3131346"/>
        </p:xfrm>
        <a:graphic>
          <a:graphicData uri="http://schemas.openxmlformats.org/drawingml/2006/table">
            <a:tbl>
              <a:tblPr firstRow="1" firstCol="1" bandRow="1">
                <a:noFill/>
                <a:tableStyleId>{5C22544A-7EE6-4342-B048-85BDC9FD1C3A}</a:tableStyleId>
              </a:tblPr>
              <a:tblGrid>
                <a:gridCol w="3335485">
                  <a:extLst>
                    <a:ext uri="{9D8B030D-6E8A-4147-A177-3AD203B41FA5}">
                      <a16:colId xmlns:a16="http://schemas.microsoft.com/office/drawing/2014/main" val="20000"/>
                    </a:ext>
                  </a:extLst>
                </a:gridCol>
                <a:gridCol w="6832644">
                  <a:extLst>
                    <a:ext uri="{9D8B030D-6E8A-4147-A177-3AD203B41FA5}">
                      <a16:colId xmlns:a16="http://schemas.microsoft.com/office/drawing/2014/main" val="20001"/>
                    </a:ext>
                  </a:extLst>
                </a:gridCol>
              </a:tblGrid>
              <a:tr h="634679">
                <a:tc>
                  <a:txBody>
                    <a:bodyPr/>
                    <a:lstStyle/>
                    <a:p>
                      <a:pPr marL="0" marR="0" algn="ctr">
                        <a:lnSpc>
                          <a:spcPct val="150000"/>
                        </a:lnSpc>
                        <a:spcBef>
                          <a:spcPts val="0"/>
                        </a:spcBef>
                        <a:spcAft>
                          <a:spcPts val="0"/>
                        </a:spcAft>
                      </a:pPr>
                      <a:r>
                        <a:rPr lang="en-GB" sz="2200" b="0" cap="none" spc="60">
                          <a:solidFill>
                            <a:schemeClr val="bg1"/>
                          </a:solidFill>
                          <a:effectLst/>
                        </a:rPr>
                        <a:t>Challenges</a:t>
                      </a:r>
                      <a:endParaRPr lang="en-GB" sz="2200" b="0" cap="none" spc="6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93924" marR="193924" marT="127734" marB="0" anchor="ctr">
                    <a:lnL w="12700" cmpd="sng">
                      <a:noFill/>
                    </a:lnL>
                    <a:lnR w="12700" cmpd="sng">
                      <a:noFill/>
                    </a:lnR>
                    <a:lnT w="19050" cap="flat" cmpd="sng" algn="ctr">
                      <a:noFill/>
                      <a:prstDash val="solid"/>
                    </a:lnT>
                    <a:lnB w="38100" cmpd="sng">
                      <a:noFill/>
                    </a:lnB>
                    <a:solidFill>
                      <a:schemeClr val="accent1"/>
                    </a:solidFill>
                  </a:tcPr>
                </a:tc>
                <a:tc>
                  <a:txBody>
                    <a:bodyPr/>
                    <a:lstStyle/>
                    <a:p>
                      <a:pPr marL="0" marR="0" algn="ctr">
                        <a:lnSpc>
                          <a:spcPct val="150000"/>
                        </a:lnSpc>
                        <a:spcBef>
                          <a:spcPts val="0"/>
                        </a:spcBef>
                        <a:spcAft>
                          <a:spcPts val="0"/>
                        </a:spcAft>
                      </a:pPr>
                      <a:r>
                        <a:rPr lang="en-GB" sz="2200" b="0" cap="none" spc="60">
                          <a:solidFill>
                            <a:schemeClr val="bg1"/>
                          </a:solidFill>
                          <a:effectLst/>
                        </a:rPr>
                        <a:t>How they were overcome</a:t>
                      </a:r>
                      <a:endParaRPr lang="en-GB" sz="2200" b="0" cap="none" spc="6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93924" marR="193924" marT="127734" marB="0"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10000"/>
                  </a:ext>
                </a:extLst>
              </a:tr>
              <a:tr h="1024799">
                <a:tc>
                  <a:txBody>
                    <a:bodyPr/>
                    <a:lstStyle/>
                    <a:p>
                      <a:pPr marL="0" marR="0" algn="just">
                        <a:lnSpc>
                          <a:spcPct val="150000"/>
                        </a:lnSpc>
                        <a:spcBef>
                          <a:spcPts val="0"/>
                        </a:spcBef>
                        <a:spcAft>
                          <a:spcPts val="0"/>
                        </a:spcAft>
                      </a:pPr>
                      <a:r>
                        <a:rPr lang="en-GB" sz="2000" b="1" cap="none" spc="0">
                          <a:solidFill>
                            <a:schemeClr val="tx1"/>
                          </a:solidFill>
                          <a:effectLst/>
                        </a:rPr>
                        <a:t>Sourcing updated and relevant data.</a:t>
                      </a:r>
                      <a:endParaRPr lang="en-GB" sz="20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93924" marR="193924" marT="127734" marB="0">
                    <a:lnL w="12700" cmpd="sng">
                      <a:noFill/>
                      <a:prstDash val="solid"/>
                    </a:lnL>
                    <a:lnR w="12700" cmpd="sng">
                      <a:noFill/>
                      <a:prstDash val="solid"/>
                    </a:lnR>
                    <a:lnT w="38100" cmpd="sng">
                      <a:noFill/>
                    </a:lnT>
                    <a:lnB w="12700" cap="flat" cmpd="sng" algn="ctr">
                      <a:noFill/>
                      <a:prstDash val="solid"/>
                    </a:lnB>
                    <a:noFill/>
                  </a:tcPr>
                </a:tc>
                <a:tc>
                  <a:txBody>
                    <a:bodyPr/>
                    <a:lstStyle/>
                    <a:p>
                      <a:pPr marL="0" marR="0" algn="just">
                        <a:lnSpc>
                          <a:spcPct val="150000"/>
                        </a:lnSpc>
                        <a:spcBef>
                          <a:spcPts val="0"/>
                        </a:spcBef>
                        <a:spcAft>
                          <a:spcPts val="0"/>
                        </a:spcAft>
                      </a:pPr>
                      <a:r>
                        <a:rPr lang="en-GB" sz="2000" cap="none" spc="0">
                          <a:solidFill>
                            <a:schemeClr val="tx1"/>
                          </a:solidFill>
                          <a:effectLst/>
                        </a:rPr>
                        <a:t>Critical evaluation to discern the most factual and relevant information.</a:t>
                      </a:r>
                      <a:endParaRPr lang="en-GB" sz="2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93924" marR="193924" marT="127734" marB="0">
                    <a:lnL w="12700" cmpd="sng">
                      <a:noFill/>
                      <a:prstDash val="solid"/>
                    </a:lnL>
                    <a:lnR w="12700" cmpd="sng">
                      <a:noFill/>
                      <a:prstDash val="solid"/>
                    </a:lnR>
                    <a:lnT w="38100" cmpd="sng">
                      <a:noFill/>
                    </a:lnT>
                    <a:lnB w="12700" cap="flat" cmpd="sng" algn="ctr">
                      <a:noFill/>
                      <a:prstDash val="solid"/>
                    </a:lnB>
                    <a:noFill/>
                  </a:tcPr>
                </a:tc>
                <a:extLst>
                  <a:ext uri="{0D108BD9-81ED-4DB2-BD59-A6C34878D82A}">
                    <a16:rowId xmlns:a16="http://schemas.microsoft.com/office/drawing/2014/main" val="10001"/>
                  </a:ext>
                </a:extLst>
              </a:tr>
              <a:tr h="1471868">
                <a:tc>
                  <a:txBody>
                    <a:bodyPr/>
                    <a:lstStyle/>
                    <a:p>
                      <a:pPr marL="0" marR="0" algn="just">
                        <a:lnSpc>
                          <a:spcPct val="150000"/>
                        </a:lnSpc>
                        <a:spcBef>
                          <a:spcPts val="0"/>
                        </a:spcBef>
                        <a:spcAft>
                          <a:spcPts val="0"/>
                        </a:spcAft>
                      </a:pPr>
                      <a:r>
                        <a:rPr lang="en-GB" sz="2000" b="1" cap="none" spc="0">
                          <a:solidFill>
                            <a:schemeClr val="tx1"/>
                          </a:solidFill>
                          <a:effectLst/>
                        </a:rPr>
                        <a:t>Integrating diverse sources into a cohesive analysis.</a:t>
                      </a:r>
                      <a:endParaRPr lang="en-GB" sz="20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93924" marR="193924" marT="127734"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Bef>
                          <a:spcPts val="0"/>
                        </a:spcBef>
                        <a:spcAft>
                          <a:spcPts val="0"/>
                        </a:spcAft>
                      </a:pPr>
                      <a:r>
                        <a:rPr lang="en-GB" sz="2000" cap="none" spc="0">
                          <a:solidFill>
                            <a:schemeClr val="tx1"/>
                          </a:solidFill>
                          <a:effectLst/>
                        </a:rPr>
                        <a:t>A structured analytical framework was adopted.</a:t>
                      </a:r>
                      <a:endParaRPr lang="en-GB" sz="2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93924" marR="193924" marT="127734"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8418054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685800"/>
            <a:ext cx="10506456" cy="1157005"/>
          </a:xfrm>
        </p:spPr>
        <p:txBody>
          <a:bodyPr anchor="b">
            <a:normAutofit/>
          </a:bodyPr>
          <a:lstStyle/>
          <a:p>
            <a:r>
              <a:rPr lang="en-GB" sz="3700" b="1"/>
              <a:t>The challenges faced while completing the report and how they were overcome</a:t>
            </a:r>
            <a:endParaRPr lang="en-GB" sz="3700"/>
          </a:p>
        </p:txBody>
      </p:sp>
      <p:sp>
        <p:nvSpPr>
          <p:cNvPr id="22" name="Rectangle 21">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66954587"/>
              </p:ext>
            </p:extLst>
          </p:nvPr>
        </p:nvGraphicFramePr>
        <p:xfrm>
          <a:off x="838200" y="2372971"/>
          <a:ext cx="10506457" cy="3721511"/>
        </p:xfrm>
        <a:graphic>
          <a:graphicData uri="http://schemas.openxmlformats.org/drawingml/2006/table">
            <a:tbl>
              <a:tblPr firstRow="1" firstCol="1" bandRow="1">
                <a:solidFill>
                  <a:srgbClr val="F2F2F2">
                    <a:alpha val="30196"/>
                  </a:srgbClr>
                </a:solidFill>
                <a:tableStyleId>{5C22544A-7EE6-4342-B048-85BDC9FD1C3A}</a:tableStyleId>
              </a:tblPr>
              <a:tblGrid>
                <a:gridCol w="3438720">
                  <a:extLst>
                    <a:ext uri="{9D8B030D-6E8A-4147-A177-3AD203B41FA5}">
                      <a16:colId xmlns:a16="http://schemas.microsoft.com/office/drawing/2014/main" val="20000"/>
                    </a:ext>
                  </a:extLst>
                </a:gridCol>
                <a:gridCol w="7067737">
                  <a:extLst>
                    <a:ext uri="{9D8B030D-6E8A-4147-A177-3AD203B41FA5}">
                      <a16:colId xmlns:a16="http://schemas.microsoft.com/office/drawing/2014/main" val="20001"/>
                    </a:ext>
                  </a:extLst>
                </a:gridCol>
              </a:tblGrid>
              <a:tr h="672373">
                <a:tc>
                  <a:txBody>
                    <a:bodyPr/>
                    <a:lstStyle/>
                    <a:p>
                      <a:pPr marL="0" marR="0" algn="ctr">
                        <a:lnSpc>
                          <a:spcPct val="150000"/>
                        </a:lnSpc>
                        <a:spcBef>
                          <a:spcPts val="0"/>
                        </a:spcBef>
                        <a:spcAft>
                          <a:spcPts val="0"/>
                        </a:spcAft>
                      </a:pPr>
                      <a:r>
                        <a:rPr lang="en-GB" sz="1900" b="0" cap="none" spc="0">
                          <a:solidFill>
                            <a:schemeClr val="bg1"/>
                          </a:solidFill>
                          <a:effectLst/>
                        </a:rPr>
                        <a:t>Challenges</a:t>
                      </a:r>
                      <a:endParaRPr lang="en-GB" sz="1900" b="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58265" marR="122343" marT="121742" marB="121742" anchor="ctr">
                    <a:lnL w="19050" cap="flat" cmpd="sng" algn="ctr">
                      <a:noFill/>
                      <a:prstDash val="solid"/>
                    </a:lnL>
                    <a:lnR w="12700" cmpd="sng">
                      <a:noFill/>
                    </a:lnR>
                    <a:lnT w="19050" cap="flat" cmpd="sng" algn="ctr">
                      <a:noFill/>
                      <a:prstDash val="solid"/>
                    </a:lnT>
                    <a:lnB w="38100" cmpd="sng">
                      <a:noFill/>
                    </a:lnB>
                    <a:solidFill>
                      <a:schemeClr val="accent1"/>
                    </a:solidFill>
                  </a:tcPr>
                </a:tc>
                <a:tc>
                  <a:txBody>
                    <a:bodyPr/>
                    <a:lstStyle/>
                    <a:p>
                      <a:pPr marL="0" marR="0" algn="ctr">
                        <a:lnSpc>
                          <a:spcPct val="150000"/>
                        </a:lnSpc>
                        <a:spcBef>
                          <a:spcPts val="0"/>
                        </a:spcBef>
                        <a:spcAft>
                          <a:spcPts val="0"/>
                        </a:spcAft>
                      </a:pPr>
                      <a:r>
                        <a:rPr lang="en-GB" sz="1900" b="0" cap="none" spc="0">
                          <a:solidFill>
                            <a:schemeClr val="bg1"/>
                          </a:solidFill>
                          <a:effectLst/>
                        </a:rPr>
                        <a:t>How they were overcome</a:t>
                      </a:r>
                      <a:endParaRPr lang="en-GB" sz="1900" b="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58265" marR="122343" marT="121742" marB="121742"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10000"/>
                  </a:ext>
                </a:extLst>
              </a:tr>
              <a:tr h="1524569">
                <a:tc>
                  <a:txBody>
                    <a:bodyPr/>
                    <a:lstStyle/>
                    <a:p>
                      <a:pPr marL="0" marR="0" algn="just">
                        <a:lnSpc>
                          <a:spcPct val="150000"/>
                        </a:lnSpc>
                        <a:spcBef>
                          <a:spcPts val="0"/>
                        </a:spcBef>
                        <a:spcAft>
                          <a:spcPts val="0"/>
                        </a:spcAft>
                      </a:pPr>
                      <a:r>
                        <a:rPr lang="en-GB" sz="1900" cap="none" spc="0">
                          <a:solidFill>
                            <a:schemeClr val="tx1"/>
                          </a:solidFill>
                          <a:effectLst/>
                        </a:rPr>
                        <a:t>Balancing theoretical frameworks with practical examples.</a:t>
                      </a:r>
                      <a:endParaRPr lang="en-GB" sz="1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58265" marR="122343" marT="121742" marB="121742">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pPr marL="0" marR="0" algn="just">
                        <a:lnSpc>
                          <a:spcPct val="150000"/>
                        </a:lnSpc>
                        <a:spcBef>
                          <a:spcPts val="0"/>
                        </a:spcBef>
                        <a:spcAft>
                          <a:spcPts val="0"/>
                        </a:spcAft>
                      </a:pPr>
                      <a:r>
                        <a:rPr lang="en-GB" sz="1900" cap="none" spc="0">
                          <a:solidFill>
                            <a:schemeClr val="tx1"/>
                          </a:solidFill>
                          <a:effectLst/>
                        </a:rPr>
                        <a:t>This balance was achieved by methodically linking each theoretical concept to concrete instances from Debenhams' operational and strategic decisions.</a:t>
                      </a:r>
                      <a:endParaRPr lang="en-GB" sz="1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58265" marR="122343" marT="121742" marB="121742">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solidFill>
                      <a:srgbClr val="F2F2F2">
                        <a:alpha val="30196"/>
                      </a:srgbClr>
                    </a:solidFill>
                  </a:tcPr>
                </a:tc>
                <a:extLst>
                  <a:ext uri="{0D108BD9-81ED-4DB2-BD59-A6C34878D82A}">
                    <a16:rowId xmlns:a16="http://schemas.microsoft.com/office/drawing/2014/main" val="10001"/>
                  </a:ext>
                </a:extLst>
              </a:tr>
              <a:tr h="1524569">
                <a:tc>
                  <a:txBody>
                    <a:bodyPr/>
                    <a:lstStyle/>
                    <a:p>
                      <a:pPr marL="0" marR="0" algn="just">
                        <a:lnSpc>
                          <a:spcPct val="150000"/>
                        </a:lnSpc>
                        <a:spcBef>
                          <a:spcPts val="0"/>
                        </a:spcBef>
                        <a:spcAft>
                          <a:spcPts val="0"/>
                        </a:spcAft>
                      </a:pPr>
                      <a:r>
                        <a:rPr lang="en-GB" sz="1900" cap="none" spc="0">
                          <a:solidFill>
                            <a:schemeClr val="tx1"/>
                          </a:solidFill>
                          <a:effectLst/>
                        </a:rPr>
                        <a:t>Maintaining objectivity in evaluating Debenhams' strategies.</a:t>
                      </a:r>
                      <a:endParaRPr lang="en-GB" sz="1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58265" marR="122343" marT="121742" marB="121742">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Bef>
                          <a:spcPts val="0"/>
                        </a:spcBef>
                        <a:spcAft>
                          <a:spcPts val="0"/>
                        </a:spcAft>
                      </a:pPr>
                      <a:r>
                        <a:rPr lang="en-GB" sz="1900" cap="none" spc="0">
                          <a:solidFill>
                            <a:schemeClr val="tx1"/>
                          </a:solidFill>
                          <a:effectLst/>
                        </a:rPr>
                        <a:t>Objectivity was maintained by relying on a wide range of sources for information and analysis, including academic literature, industry reports, and news articles.</a:t>
                      </a:r>
                      <a:endParaRPr lang="en-GB" sz="1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58265" marR="122343" marT="121742" marB="121742">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8445351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b="1"/>
              <a:t>The practical learning from the report</a:t>
            </a:r>
            <a:endParaRPr lang="en-GB" sz="3400"/>
          </a:p>
        </p:txBody>
      </p:sp>
      <p:sp>
        <p:nvSpPr>
          <p:cNvPr id="15" name="Rectangle 14">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anchor="t">
            <a:normAutofit/>
          </a:bodyPr>
          <a:lstStyle/>
          <a:p>
            <a:r>
              <a:rPr lang="en-US" sz="1800"/>
              <a:t>Enhanced understanding of innovation's importance in retail.</a:t>
            </a:r>
          </a:p>
          <a:p>
            <a:r>
              <a:rPr lang="en-US" sz="1800"/>
              <a:t>Necessity for businesses to adapt to consumer, tech changes.</a:t>
            </a:r>
          </a:p>
          <a:p>
            <a:r>
              <a:rPr lang="en-US" sz="1800"/>
              <a:t>Debenhams' failure highlighted risks of ignoring market trends.</a:t>
            </a:r>
          </a:p>
          <a:p>
            <a:r>
              <a:rPr lang="en-US" sz="1800"/>
              <a:t>Case study underscores continuous strategy, operation evolution need.</a:t>
            </a:r>
          </a:p>
          <a:p>
            <a:r>
              <a:rPr lang="en-US" sz="1800"/>
              <a:t>Reinforces adapting to market dynamics for business survival.</a:t>
            </a:r>
            <a:endParaRPr lang="en-GB" sz="1800"/>
          </a:p>
        </p:txBody>
      </p:sp>
      <p:pic>
        <p:nvPicPr>
          <p:cNvPr id="16" name="Picture 15" descr="Digital numbers art">
            <a:extLst>
              <a:ext uri="{FF2B5EF4-FFF2-40B4-BE49-F238E27FC236}">
                <a16:creationId xmlns:a16="http://schemas.microsoft.com/office/drawing/2014/main" id="{2FF26A86-7311-AB45-CD8B-6FF09CFCB50A}"/>
              </a:ext>
            </a:extLst>
          </p:cNvPr>
          <p:cNvPicPr>
            <a:picLocks noChangeAspect="1"/>
          </p:cNvPicPr>
          <p:nvPr/>
        </p:nvPicPr>
        <p:blipFill rotWithShape="1">
          <a:blip r:embed="rId3"/>
          <a:srcRect l="4513" r="28484"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18548923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a:normAutofit/>
          </a:bodyPr>
          <a:lstStyle/>
          <a:p>
            <a:r>
              <a:rPr lang="en-GB" sz="4000" b="1"/>
              <a:t>How the practical learning will benefit future</a:t>
            </a:r>
            <a:endParaRPr lang="en-GB" sz="4000"/>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5434149" y="932688"/>
            <a:ext cx="5916603" cy="4992624"/>
          </a:xfrm>
        </p:spPr>
        <p:txBody>
          <a:bodyPr anchor="ctr">
            <a:normAutofit/>
          </a:bodyPr>
          <a:lstStyle/>
          <a:p>
            <a:r>
              <a:rPr lang="en-US" sz="2000"/>
              <a:t>Serves as cautionary tale for strategic business planning.</a:t>
            </a:r>
          </a:p>
          <a:p>
            <a:r>
              <a:rPr lang="en-US" sz="2000"/>
              <a:t>Highlights need for timely adaptation to market shifts.</a:t>
            </a:r>
          </a:p>
          <a:p>
            <a:r>
              <a:rPr lang="en-US" sz="2000"/>
              <a:t>Stresses importance of digital transformation and innovation culture.</a:t>
            </a:r>
          </a:p>
          <a:p>
            <a:r>
              <a:rPr lang="en-US" sz="2000"/>
              <a:t>Prioritizes sustainability in strategic decision-making across sectors.</a:t>
            </a:r>
          </a:p>
          <a:p>
            <a:r>
              <a:rPr lang="en-US" sz="2000"/>
              <a:t>Equips with foresight for adapting strategies in dynamic markets.</a:t>
            </a:r>
            <a:endParaRPr lang="en-GB" sz="2000"/>
          </a:p>
        </p:txBody>
      </p:sp>
    </p:spTree>
    <p:extLst>
      <p:ext uri="{BB962C8B-B14F-4D97-AF65-F5344CB8AC3E}">
        <p14:creationId xmlns:p14="http://schemas.microsoft.com/office/powerpoint/2010/main" val="23786830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Reference</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sz="1300"/>
              <a:t>BBC, (2020). </a:t>
            </a:r>
            <a:r>
              <a:rPr lang="en-GB" sz="1300" i="1"/>
              <a:t>What went wrong at Debenhams</a:t>
            </a:r>
            <a:r>
              <a:rPr lang="en-GB" sz="1300"/>
              <a:t>? Retrieved from: </a:t>
            </a:r>
            <a:r>
              <a:rPr lang="en-GB" sz="1300" u="sng">
                <a:hlinkClick r:id="rId2"/>
              </a:rPr>
              <a:t>https://www.bbc.com/news/business-55144922</a:t>
            </a:r>
            <a:r>
              <a:rPr lang="en-GB" sz="1300"/>
              <a:t> [Assessed on: 24 February, 2024]</a:t>
            </a:r>
          </a:p>
          <a:p>
            <a:r>
              <a:rPr lang="en-GB" sz="1300" err="1"/>
              <a:t>Distanont</a:t>
            </a:r>
            <a:r>
              <a:rPr lang="en-GB" sz="1300"/>
              <a:t>, A., &amp; </a:t>
            </a:r>
            <a:r>
              <a:rPr lang="en-GB" sz="1300" err="1"/>
              <a:t>Khongmalai</a:t>
            </a:r>
            <a:r>
              <a:rPr lang="en-GB" sz="1300"/>
              <a:t>, O. (2020). The role of innovation in creating a competitive advantage. </a:t>
            </a:r>
            <a:r>
              <a:rPr lang="en-GB" sz="1300" i="1" err="1"/>
              <a:t>Kasetsart</a:t>
            </a:r>
            <a:r>
              <a:rPr lang="en-GB" sz="1300" i="1"/>
              <a:t> Journal of Social Sciences</a:t>
            </a:r>
            <a:r>
              <a:rPr lang="en-GB" sz="1300"/>
              <a:t>, 41(1), 15-21.</a:t>
            </a:r>
          </a:p>
          <a:p>
            <a:r>
              <a:rPr lang="en-GB" sz="1300" err="1"/>
              <a:t>FashionUnited</a:t>
            </a:r>
            <a:r>
              <a:rPr lang="en-GB" sz="1300"/>
              <a:t>, (2024). </a:t>
            </a:r>
            <a:r>
              <a:rPr lang="en-GB" sz="1300" i="1"/>
              <a:t>Under Boohoo ownership, Arcadia brands and Debenhams remain unprofitable</a:t>
            </a:r>
            <a:r>
              <a:rPr lang="en-GB" sz="1300"/>
              <a:t>. Retrieved from: </a:t>
            </a:r>
            <a:r>
              <a:rPr lang="en-GB" sz="1300" u="sng">
                <a:hlinkClick r:id="rId2"/>
              </a:rPr>
              <a:t>https://fashionunited.uk/news/business/under-boohoo-ownership-arcadia-brands-and-debenhams-remain-unprofitable/2022121566807</a:t>
            </a:r>
            <a:r>
              <a:rPr lang="en-GB" sz="1300"/>
              <a:t> [Assessed on: 23 February, 2024]</a:t>
            </a:r>
          </a:p>
          <a:p>
            <a:r>
              <a:rPr lang="en-GB" sz="1300"/>
              <a:t>Forbes, (2023). </a:t>
            </a:r>
            <a:r>
              <a:rPr lang="en-GB" sz="1300" i="1"/>
              <a:t>Sustainability Drives Consumer Choice For </a:t>
            </a:r>
            <a:r>
              <a:rPr lang="en-GB" sz="1300" i="1" err="1"/>
              <a:t>Travelers</a:t>
            </a:r>
            <a:r>
              <a:rPr lang="en-GB" sz="1300"/>
              <a:t>. Retrieved from: </a:t>
            </a:r>
            <a:r>
              <a:rPr lang="en-GB" sz="1300" u="sng">
                <a:hlinkClick r:id="rId2"/>
              </a:rPr>
              <a:t>https://www.forbes.com/sites/forbesbusinesscouncil/2023/08/18/sustainability-drives-consumer-choice-for-travelers/?sh=2f17e9c3273f</a:t>
            </a:r>
            <a:r>
              <a:rPr lang="en-GB" sz="1300"/>
              <a:t> [Assessed on: 22 February, 2024]</a:t>
            </a:r>
          </a:p>
          <a:p>
            <a:r>
              <a:rPr lang="en-GB" sz="1300" err="1"/>
              <a:t>Gerea</a:t>
            </a:r>
            <a:r>
              <a:rPr lang="en-GB" sz="1300"/>
              <a:t>, C., Gonzalez-Lopez, F., &amp; </a:t>
            </a:r>
            <a:r>
              <a:rPr lang="en-GB" sz="1300" err="1"/>
              <a:t>Herskovic</a:t>
            </a:r>
            <a:r>
              <a:rPr lang="en-GB" sz="1300"/>
              <a:t>, V. (2021). </a:t>
            </a:r>
            <a:r>
              <a:rPr lang="en-GB" sz="1300" err="1"/>
              <a:t>Omnichannel</a:t>
            </a:r>
            <a:r>
              <a:rPr lang="en-GB" sz="1300"/>
              <a:t> customer experience and management: An integrative review and research agenda. </a:t>
            </a:r>
            <a:r>
              <a:rPr lang="en-GB" sz="1300" i="1"/>
              <a:t>Sustainability</a:t>
            </a:r>
            <a:r>
              <a:rPr lang="en-GB" sz="1300"/>
              <a:t>, 13(5), 2824.</a:t>
            </a:r>
          </a:p>
          <a:p>
            <a:r>
              <a:rPr lang="en-GB" sz="1300" err="1"/>
              <a:t>Serrat</a:t>
            </a:r>
            <a:r>
              <a:rPr lang="en-GB" sz="1300"/>
              <a:t>, O., &amp; </a:t>
            </a:r>
            <a:r>
              <a:rPr lang="en-GB" sz="1300" err="1"/>
              <a:t>Serrat</a:t>
            </a:r>
            <a:r>
              <a:rPr lang="en-GB" sz="1300"/>
              <a:t>, O. (2017). The SCAMPER technique. </a:t>
            </a:r>
            <a:r>
              <a:rPr lang="en-GB" sz="1300" i="1"/>
              <a:t>Knowledge solutions: tools, methods, and approaches to drive organizational performance</a:t>
            </a:r>
            <a:r>
              <a:rPr lang="en-GB" sz="1300"/>
              <a:t>, 311-314.</a:t>
            </a:r>
          </a:p>
          <a:p>
            <a:r>
              <a:rPr lang="en-GB" sz="1300"/>
              <a:t>The Guardian, (2020). </a:t>
            </a:r>
            <a:r>
              <a:rPr lang="en-GB" sz="1300" i="1"/>
              <a:t>Debenhams: the rise and fall of a British retail institution</a:t>
            </a:r>
            <a:r>
              <a:rPr lang="en-GB" sz="1300"/>
              <a:t>. Retrieved from: </a:t>
            </a:r>
            <a:r>
              <a:rPr lang="en-GB" sz="1300" u="sng">
                <a:hlinkClick r:id="rId2"/>
              </a:rPr>
              <a:t>https://www.theguardian.com/business/2020/dec/01/debenhams-the-rise-and-fall-of-a-british-retail-institution</a:t>
            </a:r>
            <a:r>
              <a:rPr lang="en-GB" sz="1300"/>
              <a:t> [Assessed on: 24 February, 2024]</a:t>
            </a:r>
          </a:p>
          <a:p>
            <a:r>
              <a:rPr lang="en-GB" sz="1300"/>
              <a:t>Tsang, A. (2018). Positive effects of a programme on oral presentation skills: high-and low-proficient learners’ self-evaluations and perspectives. </a:t>
            </a:r>
            <a:r>
              <a:rPr lang="en-GB" sz="1300" i="1"/>
              <a:t>Assessment &amp; Evaluation in Higher Education</a:t>
            </a:r>
            <a:r>
              <a:rPr lang="en-GB" sz="1300"/>
              <a:t>, 43(5), 760-771.</a:t>
            </a:r>
          </a:p>
          <a:p>
            <a:r>
              <a:rPr lang="en-GB" sz="1300"/>
              <a:t>Wu, C. M., </a:t>
            </a:r>
            <a:r>
              <a:rPr lang="en-GB" sz="1300" err="1"/>
              <a:t>Meder</a:t>
            </a:r>
            <a:r>
              <a:rPr lang="en-GB" sz="1300"/>
              <a:t>, B., </a:t>
            </a:r>
            <a:r>
              <a:rPr lang="en-GB" sz="1300" err="1"/>
              <a:t>Filimon</a:t>
            </a:r>
            <a:r>
              <a:rPr lang="en-GB" sz="1300"/>
              <a:t>, F., &amp; Nelson, J. D. (2017). Asking better questions: How presentation formats influence information search. </a:t>
            </a:r>
            <a:r>
              <a:rPr lang="en-GB" sz="1300" i="1"/>
              <a:t>Journal of Experimental Psychology: Learning, Memory, and Cognition</a:t>
            </a:r>
            <a:r>
              <a:rPr lang="en-GB" sz="1300"/>
              <a:t>, 43(8), 1274.</a:t>
            </a:r>
          </a:p>
        </p:txBody>
      </p:sp>
    </p:spTree>
    <p:extLst>
      <p:ext uri="{BB962C8B-B14F-4D97-AF65-F5344CB8AC3E}">
        <p14:creationId xmlns:p14="http://schemas.microsoft.com/office/powerpoint/2010/main" val="42332960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TotalTime>
  <Words>3236</Words>
  <Application>Microsoft Macintosh PowerPoint</Application>
  <PresentationFormat>Widescreen</PresentationFormat>
  <Paragraphs>175</Paragraphs>
  <Slides>17</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 Developing Innovation and Creativity for Business Advantage</vt:lpstr>
      <vt:lpstr>Contents</vt:lpstr>
      <vt:lpstr>Introduction</vt:lpstr>
      <vt:lpstr>The research carried out in the report</vt:lpstr>
      <vt:lpstr>How the information was searched </vt:lpstr>
      <vt:lpstr>How the information was sorted</vt:lpstr>
      <vt:lpstr>What concepts were developed and how (continued) </vt:lpstr>
      <vt:lpstr>What concepts were developed and how </vt:lpstr>
      <vt:lpstr>What theories were developed and how</vt:lpstr>
      <vt:lpstr>What class notes were developed and how</vt:lpstr>
      <vt:lpstr>Most useful external sources (continued)</vt:lpstr>
      <vt:lpstr>Most useful external sources</vt:lpstr>
      <vt:lpstr>The challenges faced while completing the report and how they were overcome (continued)</vt:lpstr>
      <vt:lpstr>The challenges faced while completing the report and how they were overcome</vt:lpstr>
      <vt:lpstr>The practical learning from the report</vt:lpstr>
      <vt:lpstr>How the practical learning will benefit future</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Developing Innovation and Creativity for Business Advantage</dc:title>
  <dc:creator>Touqir</dc:creator>
  <cp:lastModifiedBy>Mohammad Musharaf (MSc Advanced Mech Eng FT)</cp:lastModifiedBy>
  <cp:revision>1</cp:revision>
  <dcterms:created xsi:type="dcterms:W3CDTF">2024-02-29T18:42:32Z</dcterms:created>
  <dcterms:modified xsi:type="dcterms:W3CDTF">2024-03-06T22:39:29Z</dcterms:modified>
</cp:coreProperties>
</file>