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3A6CE-90B6-F8DB-529A-ABFE84269ACA}" v="106" dt="2024-12-06T19:53:55.827"/>
    <p1510:client id="{3F383FE1-F172-970A-3E97-2D352FA18338}" v="16" dt="2024-12-07T18:08:58.2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Estilo medio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Sin estilo ni cuadrícula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Estilo claro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8034E78-7F5D-4C2E-B375-FC64B27BC917}" styleName="Estilo oscuro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Sin estilo, cuadrícula de la tabl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Estilo claro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6626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114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5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3804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120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4724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008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140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9166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226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842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12/7/2024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‹Nº›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349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s-ES" b="1" err="1">
                <a:latin typeface="Tempus Sans ITC"/>
              </a:rPr>
              <a:t>Self-Evaluation</a:t>
            </a:r>
            <a:r>
              <a:rPr lang="es-ES" b="1" dirty="0">
                <a:latin typeface="Tempus Sans ITC"/>
              </a:rPr>
              <a:t> </a:t>
            </a:r>
            <a:r>
              <a:rPr lang="es-ES" b="1" err="1">
                <a:latin typeface="Tempus Sans ITC"/>
              </a:rPr>
              <a:t>Template</a:t>
            </a:r>
            <a:endParaRPr lang="es-ES" b="1">
              <a:latin typeface="Tempus Sans ITC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s-ES" dirty="0" err="1"/>
              <a:t>Monica</a:t>
            </a:r>
            <a:r>
              <a:rPr lang="es-ES" dirty="0"/>
              <a:t> </a:t>
            </a:r>
            <a:r>
              <a:rPr lang="es-ES" dirty="0" err="1"/>
              <a:t>Winn</a:t>
            </a:r>
            <a:r>
              <a:rPr lang="es-ES" dirty="0"/>
              <a:t> </a:t>
            </a:r>
            <a:r>
              <a:rPr lang="es-ES" dirty="0" err="1"/>
              <a:t>Sanchez</a:t>
            </a:r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Tabla 10">
            <a:extLst>
              <a:ext uri="{FF2B5EF4-FFF2-40B4-BE49-F238E27FC236}">
                <a16:creationId xmlns:a16="http://schemas.microsoft.com/office/drawing/2014/main" id="{F952D162-9504-9C84-3EFB-179FE852AE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166775"/>
              </p:ext>
            </p:extLst>
          </p:nvPr>
        </p:nvGraphicFramePr>
        <p:xfrm>
          <a:off x="1022958" y="1158657"/>
          <a:ext cx="10459316" cy="112141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376225">
                  <a:extLst>
                    <a:ext uri="{9D8B030D-6E8A-4147-A177-3AD203B41FA5}">
                      <a16:colId xmlns:a16="http://schemas.microsoft.com/office/drawing/2014/main" val="541980502"/>
                    </a:ext>
                  </a:extLst>
                </a:gridCol>
                <a:gridCol w="3847913">
                  <a:extLst>
                    <a:ext uri="{9D8B030D-6E8A-4147-A177-3AD203B41FA5}">
                      <a16:colId xmlns:a16="http://schemas.microsoft.com/office/drawing/2014/main" val="802121887"/>
                    </a:ext>
                  </a:extLst>
                </a:gridCol>
                <a:gridCol w="1339399">
                  <a:extLst>
                    <a:ext uri="{9D8B030D-6E8A-4147-A177-3AD203B41FA5}">
                      <a16:colId xmlns:a16="http://schemas.microsoft.com/office/drawing/2014/main" val="2859258434"/>
                    </a:ext>
                  </a:extLst>
                </a:gridCol>
                <a:gridCol w="3895779">
                  <a:extLst>
                    <a:ext uri="{9D8B030D-6E8A-4147-A177-3AD203B41FA5}">
                      <a16:colId xmlns:a16="http://schemas.microsoft.com/office/drawing/2014/main" val="1996199379"/>
                    </a:ext>
                  </a:extLst>
                </a:gridCol>
              </a:tblGrid>
              <a:tr h="41198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1" i="0" dirty="0">
                          <a:effectLst/>
                          <a:latin typeface="Arial"/>
                        </a:rPr>
                        <a:t>NAME:</a:t>
                      </a:r>
                      <a:r>
                        <a:rPr lang="en-GB" sz="16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0" i="0" dirty="0">
                          <a:effectLst/>
                          <a:latin typeface="Arial"/>
                        </a:rPr>
                        <a:t>Monica Winn Sanchez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1" i="0" dirty="0">
                          <a:effectLst/>
                          <a:latin typeface="Arial"/>
                        </a:rPr>
                        <a:t>STUDENT NUMBER:         </a:t>
                      </a:r>
                      <a:r>
                        <a:rPr lang="en-GB" sz="1600" b="0" i="0" dirty="0">
                          <a:effectLst/>
                          <a:latin typeface="Arial"/>
                        </a:rPr>
                        <a:t> </a:t>
                      </a:r>
                      <a:endParaRPr lang="en-GB" sz="1600"/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0" i="0" dirty="0">
                          <a:effectLst/>
                          <a:latin typeface="Arial"/>
                        </a:rPr>
                        <a:t>2405896 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0076911"/>
                  </a:ext>
                </a:extLst>
              </a:tr>
              <a:tr h="529694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1" i="0" dirty="0">
                          <a:effectLst/>
                          <a:latin typeface="Arial"/>
                        </a:rPr>
                        <a:t>COVERING THE PERIOD FROM: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0" i="0" dirty="0">
                          <a:effectLst/>
                          <a:latin typeface="Arial"/>
                        </a:rPr>
                        <a:t>2024 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1" i="0" dirty="0">
                          <a:effectLst/>
                          <a:latin typeface="Arial"/>
                        </a:rPr>
                        <a:t>TO: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600" b="0" i="0" dirty="0">
                          <a:effectLst/>
                          <a:latin typeface="Arial"/>
                        </a:rPr>
                        <a:t>2025 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38166438"/>
                  </a:ext>
                </a:extLst>
              </a:tr>
            </a:tbl>
          </a:graphicData>
        </a:graphic>
      </p:graphicFrame>
      <p:sp>
        <p:nvSpPr>
          <p:cNvPr id="12" name="CuadroTexto 11">
            <a:extLst>
              <a:ext uri="{FF2B5EF4-FFF2-40B4-BE49-F238E27FC236}">
                <a16:creationId xmlns:a16="http://schemas.microsoft.com/office/drawing/2014/main" id="{78B330CF-E2F6-EF09-22BA-6561CB696684}"/>
              </a:ext>
            </a:extLst>
          </p:cNvPr>
          <p:cNvSpPr txBox="1"/>
          <p:nvPr/>
        </p:nvSpPr>
        <p:spPr>
          <a:xfrm>
            <a:off x="4114494" y="370996"/>
            <a:ext cx="426719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ES" sz="3200" b="1" u="sng" err="1"/>
              <a:t>Development</a:t>
            </a:r>
            <a:r>
              <a:rPr lang="es-ES" sz="3200" b="1" u="sng" dirty="0"/>
              <a:t> Plan</a:t>
            </a:r>
          </a:p>
        </p:txBody>
      </p:sp>
      <p:graphicFrame>
        <p:nvGraphicFramePr>
          <p:cNvPr id="16" name="Tabla 15">
            <a:extLst>
              <a:ext uri="{FF2B5EF4-FFF2-40B4-BE49-F238E27FC236}">
                <a16:creationId xmlns:a16="http://schemas.microsoft.com/office/drawing/2014/main" id="{62DFDBAD-2AB1-AF2C-5868-7D94FD39530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7937361"/>
              </p:ext>
            </p:extLst>
          </p:nvPr>
        </p:nvGraphicFramePr>
        <p:xfrm>
          <a:off x="762000" y="2390383"/>
          <a:ext cx="10963575" cy="422758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192715">
                  <a:extLst>
                    <a:ext uri="{9D8B030D-6E8A-4147-A177-3AD203B41FA5}">
                      <a16:colId xmlns:a16="http://schemas.microsoft.com/office/drawing/2014/main" val="459805971"/>
                    </a:ext>
                  </a:extLst>
                </a:gridCol>
                <a:gridCol w="2192715">
                  <a:extLst>
                    <a:ext uri="{9D8B030D-6E8A-4147-A177-3AD203B41FA5}">
                      <a16:colId xmlns:a16="http://schemas.microsoft.com/office/drawing/2014/main" val="3970712691"/>
                    </a:ext>
                  </a:extLst>
                </a:gridCol>
                <a:gridCol w="2192715">
                  <a:extLst>
                    <a:ext uri="{9D8B030D-6E8A-4147-A177-3AD203B41FA5}">
                      <a16:colId xmlns:a16="http://schemas.microsoft.com/office/drawing/2014/main" val="1777474333"/>
                    </a:ext>
                  </a:extLst>
                </a:gridCol>
                <a:gridCol w="2192715">
                  <a:extLst>
                    <a:ext uri="{9D8B030D-6E8A-4147-A177-3AD203B41FA5}">
                      <a16:colId xmlns:a16="http://schemas.microsoft.com/office/drawing/2014/main" val="2291785798"/>
                    </a:ext>
                  </a:extLst>
                </a:gridCol>
                <a:gridCol w="2192715">
                  <a:extLst>
                    <a:ext uri="{9D8B030D-6E8A-4147-A177-3AD203B41FA5}">
                      <a16:colId xmlns:a16="http://schemas.microsoft.com/office/drawing/2014/main" val="1179356141"/>
                    </a:ext>
                  </a:extLst>
                </a:gridCol>
              </a:tblGrid>
              <a:tr h="781703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What do I want/need to learn or develop?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endParaRPr lang="en-GB" sz="1200" b="0" i="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(Specific &amp; Relevant)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What will I do to achieve this?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endParaRPr lang="en-GB" sz="1200" b="0" i="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(Specific)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What resources or support will I need?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endParaRPr lang="en-GB" sz="1200" b="0" i="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(Achievable)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What will my success criteria be?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endParaRPr lang="en-GB" sz="1200" b="0" i="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(Measurable)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Target dates for review and completion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endParaRPr lang="en-GB" sz="1200" b="0" i="0" dirty="0">
                        <a:effectLst/>
                        <a:latin typeface="Arial"/>
                      </a:endParaRPr>
                    </a:p>
                    <a:p>
                      <a:pPr algn="ctr" rtl="0" fontAlgn="base">
                        <a:lnSpc>
                          <a:spcPts val="1214"/>
                        </a:lnSpc>
                      </a:pPr>
                      <a:r>
                        <a:rPr lang="en-GB" sz="1200" b="1" i="0" dirty="0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(Timebound)</a:t>
                      </a:r>
                      <a:r>
                        <a:rPr lang="en-GB" sz="1200" b="0" i="0" dirty="0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6535798"/>
                  </a:ext>
                </a:extLst>
              </a:tr>
              <a:tr h="344587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800" b="0" i="0" dirty="0">
                          <a:effectLst/>
                          <a:latin typeface="Aptos"/>
                        </a:rPr>
                        <a:t>I want to improve 3D modelling with Autodesk Maya </a:t>
                      </a: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rial"/>
                      </a:endParaRP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rial"/>
                      </a:endParaRP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800" b="0" i="0" dirty="0">
                          <a:effectLst/>
                          <a:latin typeface="Aptos"/>
                        </a:rPr>
                        <a:t>To achieve that first, I will need to follow some video tutorials and then practice at the same time with the program. Also exploring and making mistakes can help me improve in a very noticeable way. </a:t>
                      </a:r>
                    </a:p>
                    <a:p>
                      <a:pPr lvl="0" algn="l">
                        <a:lnSpc>
                          <a:spcPts val="1214"/>
                        </a:lnSpc>
                        <a:buNone/>
                      </a:pPr>
                      <a:endParaRPr lang="en-GB" sz="1800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rial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800" b="0" i="0" dirty="0">
                          <a:effectLst/>
                          <a:latin typeface="Aptos"/>
                        </a:rPr>
                        <a:t>YouTube tutorials to follow the steps for example on how to create a lamppost, a table or a soda can and beyond. </a:t>
                      </a: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800" b="0" i="0" dirty="0">
                          <a:effectLst/>
                          <a:latin typeface="Aptos"/>
                        </a:rPr>
                        <a:t>Autodesk Maya to create 3D figures.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800" b="0" i="0" dirty="0">
                          <a:effectLst/>
                          <a:latin typeface="Aptos"/>
                        </a:rPr>
                        <a:t>Trying to practice every week a 3D modelling figure will help me to improve faster, also I would improve on problem solving skills when identifying and facing the problem to then find a solution and also for example by looking for inspiration for new ideas.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400" b="0" i="0" dirty="0">
                          <a:effectLst/>
                          <a:latin typeface="Arial"/>
                        </a:rPr>
                        <a:t>-</a:t>
                      </a:r>
                      <a:r>
                        <a:rPr lang="en-GB" sz="1400" b="0" i="0" dirty="0">
                          <a:effectLst/>
                          <a:latin typeface="Aptos"/>
                        </a:rPr>
                        <a:t>From week 14-16 of October, I have modelled and written a diary of a lamppost. </a:t>
                      </a: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400" b="0" i="0" dirty="0">
                          <a:effectLst/>
                          <a:latin typeface="Aptos"/>
                        </a:rPr>
                        <a:t>-From the 24</a:t>
                      </a:r>
                      <a:r>
                        <a:rPr lang="en-GB" sz="1400" b="0" i="0" baseline="30000" dirty="0">
                          <a:effectLst/>
                          <a:latin typeface="Aptos"/>
                        </a:rPr>
                        <a:t>th</a:t>
                      </a:r>
                      <a:r>
                        <a:rPr lang="en-GB" sz="1400" b="0" i="0" dirty="0">
                          <a:effectLst/>
                          <a:latin typeface="Aptos"/>
                        </a:rPr>
                        <a:t>-27 of October, I modelled and written a diary of a soda can. </a:t>
                      </a: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400" b="0" i="0" dirty="0">
                          <a:effectLst/>
                          <a:latin typeface="Aptos"/>
                        </a:rPr>
                        <a:t>-From 4-9 of November I have modelled and written of a Cup and a saucer. </a:t>
                      </a: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endParaRPr lang="en-GB" sz="1400" b="0" i="0" dirty="0">
                        <a:effectLst/>
                        <a:latin typeface="Aptos"/>
                      </a:endParaRP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400" b="0" i="0" dirty="0">
                          <a:effectLst/>
                          <a:latin typeface="Aptos"/>
                        </a:rPr>
                        <a:t>-From 23-25 of November I made and wrote a diary of a house. </a:t>
                      </a:r>
                    </a:p>
                    <a:p>
                      <a:pPr algn="l" rtl="0" fontAlgn="base">
                        <a:lnSpc>
                          <a:spcPts val="1214"/>
                        </a:lnSpc>
                      </a:pPr>
                      <a:r>
                        <a:rPr lang="en-GB" sz="1400" b="0" i="0" dirty="0">
                          <a:effectLst/>
                          <a:latin typeface="Aptos"/>
                        </a:rPr>
                        <a:t>- From 30-2 of December I wrote and made a dumpster.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80008691"/>
                  </a:ext>
                </a:extLst>
              </a:tr>
            </a:tbl>
          </a:graphicData>
        </a:graphic>
      </p:graphicFrame>
      <p:pic>
        <p:nvPicPr>
          <p:cNvPr id="3" name="1.w">
            <a:hlinkClick r:id="" action="ppaction://media"/>
            <a:extLst>
              <a:ext uri="{FF2B5EF4-FFF2-40B4-BE49-F238E27FC236}">
                <a16:creationId xmlns:a16="http://schemas.microsoft.com/office/drawing/2014/main" id="{441EA114-B49A-8813-7D15-931328F921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9175" y="51974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79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a 3">
            <a:extLst>
              <a:ext uri="{FF2B5EF4-FFF2-40B4-BE49-F238E27FC236}">
                <a16:creationId xmlns:a16="http://schemas.microsoft.com/office/drawing/2014/main" id="{BD3D69D8-5D1F-928A-AB4C-36AB151A9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516427"/>
              </p:ext>
            </p:extLst>
          </p:nvPr>
        </p:nvGraphicFramePr>
        <p:xfrm>
          <a:off x="864123" y="683108"/>
          <a:ext cx="10813670" cy="5558428"/>
        </p:xfrm>
        <a:graphic>
          <a:graphicData uri="http://schemas.openxmlformats.org/drawingml/2006/table">
            <a:tbl>
              <a:tblPr firstRow="1" lastRow="1" bandRow="1">
                <a:tableStyleId>{7E9639D4-E3E2-4D34-9284-5A2195B3D0D7}</a:tableStyleId>
              </a:tblPr>
              <a:tblGrid>
                <a:gridCol w="2162734">
                  <a:extLst>
                    <a:ext uri="{9D8B030D-6E8A-4147-A177-3AD203B41FA5}">
                      <a16:colId xmlns:a16="http://schemas.microsoft.com/office/drawing/2014/main" val="2921875360"/>
                    </a:ext>
                  </a:extLst>
                </a:gridCol>
                <a:gridCol w="2162734">
                  <a:extLst>
                    <a:ext uri="{9D8B030D-6E8A-4147-A177-3AD203B41FA5}">
                      <a16:colId xmlns:a16="http://schemas.microsoft.com/office/drawing/2014/main" val="791790866"/>
                    </a:ext>
                  </a:extLst>
                </a:gridCol>
                <a:gridCol w="2162734">
                  <a:extLst>
                    <a:ext uri="{9D8B030D-6E8A-4147-A177-3AD203B41FA5}">
                      <a16:colId xmlns:a16="http://schemas.microsoft.com/office/drawing/2014/main" val="263336243"/>
                    </a:ext>
                  </a:extLst>
                </a:gridCol>
                <a:gridCol w="2162734">
                  <a:extLst>
                    <a:ext uri="{9D8B030D-6E8A-4147-A177-3AD203B41FA5}">
                      <a16:colId xmlns:a16="http://schemas.microsoft.com/office/drawing/2014/main" val="2453341240"/>
                    </a:ext>
                  </a:extLst>
                </a:gridCol>
                <a:gridCol w="2162734">
                  <a:extLst>
                    <a:ext uri="{9D8B030D-6E8A-4147-A177-3AD203B41FA5}">
                      <a16:colId xmlns:a16="http://schemas.microsoft.com/office/drawing/2014/main" val="1188690959"/>
                    </a:ext>
                  </a:extLst>
                </a:gridCol>
              </a:tblGrid>
              <a:tr h="842677"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do I want/need to learn or develop?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2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(Specific &amp; Relevant)</a:t>
                      </a:r>
                      <a:endParaRPr lang="es-E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will I do to achieve this?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2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(Specific)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resources or support will I need?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2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(Achievable)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will my success criteria be?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2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(Measurable)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Target dates for review and completion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200" b="0" i="0" u="none" strike="noStrike" noProof="0" dirty="0">
                        <a:solidFill>
                          <a:srgbClr val="000000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2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(Timebound)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6490053"/>
                  </a:ext>
                </a:extLst>
              </a:tr>
              <a:tr h="471575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-ES" sz="1800" b="0" dirty="0"/>
                        <a:t>I </a:t>
                      </a:r>
                      <a:r>
                        <a:rPr lang="es-ES" sz="1800" b="0" err="1"/>
                        <a:t>would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like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to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improve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my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skills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with</a:t>
                      </a:r>
                      <a:r>
                        <a:rPr lang="es-ES" sz="1800" b="0" dirty="0"/>
                        <a:t> Adobe Photoshop</a:t>
                      </a:r>
                      <a:r>
                        <a:rPr lang="es-ES" sz="1600" b="0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-ES" sz="1800" b="0" dirty="0" err="1"/>
                        <a:t>For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that</a:t>
                      </a:r>
                      <a:r>
                        <a:rPr lang="es-ES" sz="1800" b="0" dirty="0"/>
                        <a:t> I </a:t>
                      </a:r>
                      <a:r>
                        <a:rPr lang="es-ES" sz="1800" b="0" dirty="0" err="1"/>
                        <a:t>will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challenge</a:t>
                      </a:r>
                      <a:r>
                        <a:rPr lang="es-ES" sz="1800" b="0" dirty="0"/>
                        <a:t> me </a:t>
                      </a:r>
                      <a:r>
                        <a:rPr lang="es-ES" sz="1800" b="0" dirty="0" err="1"/>
                        <a:t>with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different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/>
                        <a:t>exercises,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that</a:t>
                      </a:r>
                      <a:r>
                        <a:rPr lang="es-ES" sz="1800" b="0" dirty="0"/>
                        <a:t> can </a:t>
                      </a:r>
                      <a:r>
                        <a:rPr lang="es-ES" sz="1800" b="0" dirty="0" err="1"/>
                        <a:t>also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help</a:t>
                      </a:r>
                      <a:r>
                        <a:rPr lang="es-ES" sz="1800" b="0" dirty="0"/>
                        <a:t> me </a:t>
                      </a:r>
                      <a:r>
                        <a:rPr lang="es-ES" sz="1800" b="0" dirty="0" err="1"/>
                        <a:t>expand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my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creativity</a:t>
                      </a:r>
                      <a:r>
                        <a:rPr lang="es-ES" sz="1800" b="0" dirty="0"/>
                        <a:t>. So, </a:t>
                      </a:r>
                      <a:r>
                        <a:rPr lang="es-ES" sz="1800" b="0" dirty="0" err="1"/>
                        <a:t>using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different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tools</a:t>
                      </a:r>
                      <a:r>
                        <a:rPr lang="es-ES" sz="1800" b="0" dirty="0"/>
                        <a:t> in </a:t>
                      </a:r>
                      <a:r>
                        <a:rPr lang="es-ES" sz="1800" b="0" dirty="0" err="1"/>
                        <a:t>each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exercise</a:t>
                      </a:r>
                      <a:r>
                        <a:rPr lang="es-ES" sz="1800" b="0" dirty="0"/>
                        <a:t>, </a:t>
                      </a:r>
                      <a:r>
                        <a:rPr lang="es-ES" sz="1800" b="0" dirty="0" err="1"/>
                        <a:t>finally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understanding</a:t>
                      </a:r>
                      <a:r>
                        <a:rPr lang="es-ES" sz="1800" b="0" dirty="0"/>
                        <a:t> more </a:t>
                      </a:r>
                      <a:r>
                        <a:rPr lang="es-ES" sz="1800" b="0" dirty="0" err="1"/>
                        <a:t>the</a:t>
                      </a:r>
                      <a:r>
                        <a:rPr lang="es-ES" sz="1800" b="0" dirty="0"/>
                        <a:t> use </a:t>
                      </a:r>
                      <a:r>
                        <a:rPr lang="es-ES" sz="1800" b="0" dirty="0" err="1"/>
                        <a:t>of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them</a:t>
                      </a:r>
                      <a:r>
                        <a:rPr lang="es-ES" sz="1800" b="0" dirty="0"/>
                        <a:t>.</a:t>
                      </a:r>
                      <a:endParaRPr lang="es-ES"/>
                    </a:p>
                    <a:p>
                      <a:pPr lvl="0">
                        <a:buNone/>
                      </a:pPr>
                      <a:endParaRPr lang="es-E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-ES" sz="1800" b="0" dirty="0"/>
                        <a:t>Video </a:t>
                      </a:r>
                      <a:r>
                        <a:rPr lang="es-ES" sz="1800" b="0" dirty="0" err="1"/>
                        <a:t>tutorials</a:t>
                      </a:r>
                      <a:r>
                        <a:rPr lang="es-ES" sz="1800" b="0" dirty="0"/>
                        <a:t>, </a:t>
                      </a:r>
                      <a:r>
                        <a:rPr lang="es-ES" sz="1800" b="0" dirty="0" err="1"/>
                        <a:t>for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example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on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how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remove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what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don't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want</a:t>
                      </a:r>
                      <a:r>
                        <a:rPr lang="es-ES" sz="1800" b="0" dirty="0"/>
                        <a:t> in </a:t>
                      </a:r>
                      <a:r>
                        <a:rPr lang="es-ES" sz="1800" b="0" dirty="0" err="1"/>
                        <a:t>the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image</a:t>
                      </a:r>
                      <a:r>
                        <a:rPr lang="es-ES" sz="1800" b="0" dirty="0"/>
                        <a:t>, </a:t>
                      </a:r>
                      <a:r>
                        <a:rPr lang="es-ES" sz="1800" b="0" dirty="0" err="1"/>
                        <a:t>how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improve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quality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of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an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image</a:t>
                      </a:r>
                      <a:r>
                        <a:rPr lang="es-ES" sz="1800" b="0" dirty="0"/>
                        <a:t>, </a:t>
                      </a:r>
                      <a:r>
                        <a:rPr lang="es-ES" sz="1800" b="0" dirty="0" err="1"/>
                        <a:t>create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shadows</a:t>
                      </a:r>
                      <a:r>
                        <a:rPr lang="es-ES" sz="1800" b="0" dirty="0"/>
                        <a:t> and </a:t>
                      </a:r>
                      <a:r>
                        <a:rPr lang="es-ES" sz="1800" b="0" dirty="0" err="1"/>
                        <a:t>change</a:t>
                      </a:r>
                      <a:r>
                        <a:rPr lang="es-ES" sz="1800" b="0" dirty="0"/>
                        <a:t> tones </a:t>
                      </a:r>
                      <a:r>
                        <a:rPr lang="es-ES" sz="1800" b="0" dirty="0" err="1"/>
                        <a:t>to</a:t>
                      </a:r>
                      <a:r>
                        <a:rPr lang="es-ES" sz="1800" b="0" dirty="0"/>
                        <a:t> match </a:t>
                      </a:r>
                      <a:r>
                        <a:rPr lang="es-ES" sz="1800" b="0" dirty="0" err="1"/>
                        <a:t>the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background</a:t>
                      </a:r>
                      <a:r>
                        <a:rPr lang="es-ES" sz="1800" b="0" dirty="0"/>
                        <a:t>,..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s-ES" sz="1800" b="0" dirty="0" err="1"/>
                        <a:t>Trying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practice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with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exercises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adding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different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layers</a:t>
                      </a:r>
                      <a:r>
                        <a:rPr lang="es-ES" sz="1800" b="0" dirty="0"/>
                        <a:t> </a:t>
                      </a:r>
                      <a:r>
                        <a:rPr lang="es-ES" sz="1800" b="0" dirty="0" err="1"/>
                        <a:t>together</a:t>
                      </a:r>
                      <a:r>
                        <a:rPr lang="es-ES" sz="1800" b="0" dirty="0"/>
                        <a:t> and </a:t>
                      </a:r>
                      <a:r>
                        <a:rPr lang="es-ES" sz="1800" b="0" dirty="0" err="1"/>
                        <a:t>editing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them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with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different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tools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will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make</a:t>
                      </a:r>
                      <a:r>
                        <a:rPr lang="es-ES" sz="1800" b="0" dirty="0"/>
                        <a:t> me </a:t>
                      </a:r>
                      <a:r>
                        <a:rPr lang="es-ES" sz="1800" b="0" dirty="0" err="1"/>
                        <a:t>feel</a:t>
                      </a:r>
                      <a:r>
                        <a:rPr lang="es-ES" sz="1800" b="0" dirty="0"/>
                        <a:t> more </a:t>
                      </a:r>
                      <a:r>
                        <a:rPr lang="es-ES" sz="1800" b="0" dirty="0" err="1"/>
                        <a:t>confident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create</a:t>
                      </a:r>
                      <a:r>
                        <a:rPr lang="es-ES" sz="1800" b="0" dirty="0"/>
                        <a:t> more </a:t>
                      </a:r>
                      <a:r>
                        <a:rPr lang="es-ES" sz="1800" b="0" dirty="0" err="1"/>
                        <a:t>interesting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images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by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becoming</a:t>
                      </a:r>
                      <a:r>
                        <a:rPr lang="es-ES" sz="1800" b="0" dirty="0"/>
                        <a:t> familiar </a:t>
                      </a:r>
                      <a:r>
                        <a:rPr lang="es-ES" sz="1800" b="0" dirty="0" err="1"/>
                        <a:t>with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wide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selection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of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tools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that</a:t>
                      </a:r>
                      <a:r>
                        <a:rPr lang="es-ES" sz="1800" b="0" dirty="0"/>
                        <a:t> Photoshop </a:t>
                      </a:r>
                      <a:r>
                        <a:rPr lang="es-ES" sz="1800" b="0" dirty="0" err="1"/>
                        <a:t>offers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dirty="0" err="1"/>
                        <a:t>us</a:t>
                      </a:r>
                      <a:r>
                        <a:rPr lang="es-ES" sz="1800" b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s-ES" sz="1800" b="0" dirty="0"/>
                        <a:t>-27/10/2024: </a:t>
                      </a:r>
                      <a:r>
                        <a:rPr lang="es-ES" sz="1800" b="0" err="1"/>
                        <a:t>Perspective</a:t>
                      </a:r>
                      <a:endParaRPr lang="es-ES" sz="1800" b="0" dirty="0" err="1"/>
                    </a:p>
                    <a:p>
                      <a:pPr marL="0" lvl="0" indent="0">
                        <a:buNone/>
                      </a:pPr>
                      <a:endParaRPr lang="es-ES" sz="1800" b="0" dirty="0"/>
                    </a:p>
                    <a:p>
                      <a:pPr marL="0" lvl="0" indent="0">
                        <a:buNone/>
                      </a:pPr>
                      <a:r>
                        <a:rPr lang="es-ES" sz="1800" b="0" dirty="0"/>
                        <a:t>-10/11/2024: </a:t>
                      </a:r>
                      <a:r>
                        <a:rPr lang="es-ES" sz="1800" b="0" err="1"/>
                        <a:t>Castle</a:t>
                      </a:r>
                      <a:r>
                        <a:rPr lang="es-ES" sz="1800" b="0" dirty="0"/>
                        <a:t> &amp; Dragon</a:t>
                      </a:r>
                    </a:p>
                    <a:p>
                      <a:pPr marL="0" lvl="0" indent="0">
                        <a:buNone/>
                      </a:pPr>
                      <a:endParaRPr lang="es-ES" sz="1800" b="0" dirty="0"/>
                    </a:p>
                    <a:p>
                      <a:pPr marL="0" lvl="0" indent="0">
                        <a:buNone/>
                      </a:pPr>
                      <a:r>
                        <a:rPr lang="es-ES" sz="1800" b="0" dirty="0"/>
                        <a:t>-15/11/2024: </a:t>
                      </a:r>
                      <a:r>
                        <a:rPr lang="es-ES" sz="1800" b="0" err="1"/>
                        <a:t>Sponge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Boob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Challenge</a:t>
                      </a:r>
                      <a:endParaRPr lang="es-ES" sz="1800" b="0"/>
                    </a:p>
                    <a:p>
                      <a:pPr marL="0" lvl="0" indent="0">
                        <a:buNone/>
                      </a:pPr>
                      <a:endParaRPr lang="es-ES" sz="1800" b="0" dirty="0"/>
                    </a:p>
                    <a:p>
                      <a:pPr marL="0" lvl="0" indent="0">
                        <a:buNone/>
                      </a:pPr>
                      <a:r>
                        <a:rPr lang="es-ES" sz="1800" b="0" dirty="0"/>
                        <a:t>-20/11/2024: </a:t>
                      </a:r>
                      <a:r>
                        <a:rPr lang="es-ES" sz="1800" b="0" err="1"/>
                        <a:t>Squid+ocean+lava</a:t>
                      </a:r>
                      <a:r>
                        <a:rPr lang="es-ES" sz="1800" b="0" dirty="0"/>
                        <a:t> </a:t>
                      </a:r>
                      <a:r>
                        <a:rPr lang="es-ES" sz="1800" b="0" err="1"/>
                        <a:t>Challenge</a:t>
                      </a:r>
                      <a:endParaRPr lang="es-ES" sz="1800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0733815"/>
                  </a:ext>
                </a:extLst>
              </a:tr>
            </a:tbl>
          </a:graphicData>
        </a:graphic>
      </p:graphicFrame>
      <p:pic>
        <p:nvPicPr>
          <p:cNvPr id="2" name="2">
            <a:hlinkClick r:id="" action="ppaction://media"/>
            <a:extLst>
              <a:ext uri="{FF2B5EF4-FFF2-40B4-BE49-F238E27FC236}">
                <a16:creationId xmlns:a16="http://schemas.microsoft.com/office/drawing/2014/main" id="{DE6AC632-6724-BD61-53A5-1F2D74B2B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12875" y="492654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18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a 1">
            <a:extLst>
              <a:ext uri="{FF2B5EF4-FFF2-40B4-BE49-F238E27FC236}">
                <a16:creationId xmlns:a16="http://schemas.microsoft.com/office/drawing/2014/main" id="{6EABE84F-17A2-E4B5-5BAD-62424424F6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5224163"/>
              </p:ext>
            </p:extLst>
          </p:nvPr>
        </p:nvGraphicFramePr>
        <p:xfrm>
          <a:off x="1333187" y="294404"/>
          <a:ext cx="9514715" cy="6134173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902943">
                  <a:extLst>
                    <a:ext uri="{9D8B030D-6E8A-4147-A177-3AD203B41FA5}">
                      <a16:colId xmlns:a16="http://schemas.microsoft.com/office/drawing/2014/main" val="386845351"/>
                    </a:ext>
                  </a:extLst>
                </a:gridCol>
                <a:gridCol w="1902943">
                  <a:extLst>
                    <a:ext uri="{9D8B030D-6E8A-4147-A177-3AD203B41FA5}">
                      <a16:colId xmlns:a16="http://schemas.microsoft.com/office/drawing/2014/main" val="3922492835"/>
                    </a:ext>
                  </a:extLst>
                </a:gridCol>
                <a:gridCol w="1902943">
                  <a:extLst>
                    <a:ext uri="{9D8B030D-6E8A-4147-A177-3AD203B41FA5}">
                      <a16:colId xmlns:a16="http://schemas.microsoft.com/office/drawing/2014/main" val="1199068269"/>
                    </a:ext>
                  </a:extLst>
                </a:gridCol>
                <a:gridCol w="1902943">
                  <a:extLst>
                    <a:ext uri="{9D8B030D-6E8A-4147-A177-3AD203B41FA5}">
                      <a16:colId xmlns:a16="http://schemas.microsoft.com/office/drawing/2014/main" val="607810043"/>
                    </a:ext>
                  </a:extLst>
                </a:gridCol>
                <a:gridCol w="1902943">
                  <a:extLst>
                    <a:ext uri="{9D8B030D-6E8A-4147-A177-3AD203B41FA5}">
                      <a16:colId xmlns:a16="http://schemas.microsoft.com/office/drawing/2014/main" val="3932310654"/>
                    </a:ext>
                  </a:extLst>
                </a:gridCol>
              </a:tblGrid>
              <a:tr h="1165933"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do I want/need to learn or develop?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(Specific &amp; Relevant)</a:t>
                      </a:r>
                      <a:endParaRPr lang="es-E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will I do to achieve this?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(Specific)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resources or support will I need?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(Achievable)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s-E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What will my success criteria be?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(Measurable)</a:t>
                      </a:r>
                      <a:r>
                        <a:rPr lang="en-GB" sz="12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2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Target dates for review and completion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endParaRPr lang="en-GB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  <a:p>
                      <a:pPr lvl="0" algn="ctr">
                        <a:lnSpc>
                          <a:spcPts val="1214"/>
                        </a:lnSpc>
                        <a:buNone/>
                      </a:pPr>
                      <a:r>
                        <a:rPr lang="en-GB" sz="1400" b="1" i="0" u="none" strike="noStrike" noProof="0" dirty="0">
                          <a:solidFill>
                            <a:srgbClr val="FFFFFF"/>
                          </a:solidFill>
                          <a:latin typeface="Arial"/>
                        </a:rPr>
                        <a:t>(Timebound)</a:t>
                      </a:r>
                      <a:r>
                        <a:rPr lang="en-GB" sz="1400" b="0" i="0" u="none" strike="noStrike" noProof="0" dirty="0">
                          <a:solidFill>
                            <a:srgbClr val="000000"/>
                          </a:solidFill>
                          <a:latin typeface="Arial"/>
                        </a:rPr>
                        <a:t> </a:t>
                      </a:r>
                      <a:endParaRPr lang="en-US" sz="1400" b="1" i="0" u="none" strike="noStrike" noProof="0" dirty="0">
                        <a:solidFill>
                          <a:srgbClr val="FFFFFF"/>
                        </a:solidFill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2216824"/>
                  </a:ext>
                </a:extLst>
              </a:tr>
              <a:tr h="4408190">
                <a:tc>
                  <a:txBody>
                    <a:bodyPr/>
                    <a:lstStyle/>
                    <a:p>
                      <a:r>
                        <a:rPr lang="es-ES" dirty="0"/>
                        <a:t>I </a:t>
                      </a:r>
                      <a:r>
                        <a:rPr lang="es-ES" dirty="0" err="1"/>
                        <a:t>need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improve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my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skills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with</a:t>
                      </a:r>
                      <a:r>
                        <a:rPr lang="es-ES" dirty="0"/>
                        <a:t> Adobe After </a:t>
                      </a:r>
                      <a:r>
                        <a:rPr lang="es-ES" dirty="0" err="1"/>
                        <a:t>Effects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Following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teacher's</a:t>
                      </a:r>
                      <a:r>
                        <a:rPr lang="es-ES" dirty="0"/>
                        <a:t> video </a:t>
                      </a:r>
                      <a:r>
                        <a:rPr lang="es-ES" dirty="0" err="1"/>
                        <a:t>tutorials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or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by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also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watching</a:t>
                      </a:r>
                      <a:r>
                        <a:rPr lang="es-ES" dirty="0"/>
                        <a:t> YouTube videos </a:t>
                      </a:r>
                      <a:r>
                        <a:rPr lang="es-ES" dirty="0" err="1"/>
                        <a:t>that</a:t>
                      </a:r>
                      <a:r>
                        <a:rPr lang="es-ES" dirty="0"/>
                        <a:t> can </a:t>
                      </a:r>
                      <a:r>
                        <a:rPr lang="es-ES" dirty="0" err="1"/>
                        <a:t>help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with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understanding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of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difficult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tools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be </a:t>
                      </a:r>
                      <a:r>
                        <a:rPr lang="es-ES" dirty="0" err="1"/>
                        <a:t>able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create</a:t>
                      </a:r>
                      <a:r>
                        <a:rPr lang="es-ES" dirty="0"/>
                        <a:t> original </a:t>
                      </a:r>
                      <a:r>
                        <a:rPr lang="es-ES" dirty="0" err="1"/>
                        <a:t>projects</a:t>
                      </a:r>
                      <a:r>
                        <a:rPr lang="es-ES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With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help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of</a:t>
                      </a:r>
                      <a:r>
                        <a:rPr lang="es-ES" dirty="0"/>
                        <a:t> video </a:t>
                      </a:r>
                      <a:r>
                        <a:rPr lang="es-ES" dirty="0" err="1"/>
                        <a:t>Tutorials</a:t>
                      </a:r>
                      <a:r>
                        <a:rPr lang="es-ES" dirty="0"/>
                        <a:t>, </a:t>
                      </a:r>
                      <a:r>
                        <a:rPr lang="es-ES" dirty="0" err="1"/>
                        <a:t>for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example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how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do camera tracking, </a:t>
                      </a:r>
                      <a:r>
                        <a:rPr lang="es-ES" dirty="0" err="1"/>
                        <a:t>how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remove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green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screen</a:t>
                      </a:r>
                      <a:r>
                        <a:rPr lang="es-ES" dirty="0"/>
                        <a:t>, </a:t>
                      </a:r>
                      <a:r>
                        <a:rPr lang="es-ES" dirty="0" err="1"/>
                        <a:t>crop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what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don't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want</a:t>
                      </a:r>
                      <a:r>
                        <a:rPr lang="es-ES" dirty="0"/>
                        <a:t> in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video, color </a:t>
                      </a:r>
                      <a:r>
                        <a:rPr lang="es-ES" dirty="0" err="1"/>
                        <a:t>correction</a:t>
                      </a:r>
                      <a:r>
                        <a:rPr lang="es-ES" dirty="0"/>
                        <a:t>, </a:t>
                      </a:r>
                      <a:r>
                        <a:rPr lang="es-ES" dirty="0" err="1"/>
                        <a:t>how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animate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an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object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or</a:t>
                      </a:r>
                      <a:r>
                        <a:rPr lang="es-ES" dirty="0"/>
                        <a:t> living </a:t>
                      </a:r>
                      <a:r>
                        <a:rPr lang="es-ES" dirty="0" err="1"/>
                        <a:t>being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from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an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image</a:t>
                      </a:r>
                      <a:r>
                        <a:rPr lang="es-ES" dirty="0"/>
                        <a:t> and more.</a:t>
                      </a:r>
                      <a:endParaRPr lang="es-E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Make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sure</a:t>
                      </a:r>
                      <a:r>
                        <a:rPr lang="es-ES" dirty="0"/>
                        <a:t> I </a:t>
                      </a:r>
                      <a:r>
                        <a:rPr lang="es-ES" dirty="0" err="1"/>
                        <a:t>have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any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questions</a:t>
                      </a:r>
                      <a:r>
                        <a:rPr lang="es-ES" dirty="0"/>
                        <a:t> resolved so </a:t>
                      </a:r>
                      <a:r>
                        <a:rPr lang="es-ES" dirty="0" err="1"/>
                        <a:t>that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project</a:t>
                      </a:r>
                      <a:r>
                        <a:rPr lang="es-ES" dirty="0"/>
                        <a:t> has a </a:t>
                      </a:r>
                      <a:r>
                        <a:rPr lang="es-ES" dirty="0" err="1"/>
                        <a:t>good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result</a:t>
                      </a:r>
                      <a:r>
                        <a:rPr lang="es-ES" dirty="0"/>
                        <a:t>, and </a:t>
                      </a:r>
                      <a:r>
                        <a:rPr lang="es-ES" dirty="0" err="1"/>
                        <a:t>also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know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how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organize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myself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to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finish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project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on</a:t>
                      </a:r>
                      <a:r>
                        <a:rPr lang="es-ES" dirty="0"/>
                        <a:t> time. </a:t>
                      </a:r>
                      <a:r>
                        <a:rPr lang="es-ES" dirty="0" err="1"/>
                        <a:t>There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must</a:t>
                      </a:r>
                      <a:r>
                        <a:rPr lang="es-ES" dirty="0"/>
                        <a:t> be </a:t>
                      </a:r>
                      <a:r>
                        <a:rPr lang="es-ES" dirty="0" err="1"/>
                        <a:t>clarity</a:t>
                      </a:r>
                      <a:r>
                        <a:rPr lang="es-ES" dirty="0"/>
                        <a:t> in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message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of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video and </a:t>
                      </a:r>
                      <a:r>
                        <a:rPr lang="es-ES" dirty="0" err="1"/>
                        <a:t>when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writing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the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journal</a:t>
                      </a:r>
                      <a:r>
                        <a:rPr lang="es-ES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sz="1600" dirty="0"/>
                        <a:t>-</a:t>
                      </a:r>
                      <a:r>
                        <a:rPr lang="es-ES" sz="1600" err="1"/>
                        <a:t>Week</a:t>
                      </a:r>
                      <a:r>
                        <a:rPr lang="es-ES" sz="1600" dirty="0"/>
                        <a:t> 1: Fish </a:t>
                      </a:r>
                      <a:r>
                        <a:rPr lang="es-ES" sz="1600" err="1"/>
                        <a:t>moving</a:t>
                      </a:r>
                      <a:r>
                        <a:rPr lang="es-ES" sz="1600" dirty="0"/>
                        <a:t> in </a:t>
                      </a:r>
                      <a:r>
                        <a:rPr lang="es-ES" sz="1600" err="1"/>
                        <a:t>aquarium</a:t>
                      </a:r>
                      <a:r>
                        <a:rPr lang="es-ES" sz="1600" dirty="0"/>
                        <a:t>.</a:t>
                      </a:r>
                    </a:p>
                    <a:p>
                      <a:pPr lvl="0">
                        <a:buNone/>
                      </a:pPr>
                      <a:endParaRPr lang="es-ES" sz="1600" dirty="0"/>
                    </a:p>
                    <a:p>
                      <a:pPr lvl="0">
                        <a:buNone/>
                      </a:pPr>
                      <a:r>
                        <a:rPr lang="es-ES" sz="1600" dirty="0"/>
                        <a:t>-</a:t>
                      </a:r>
                      <a:r>
                        <a:rPr lang="es-ES" sz="1600" err="1"/>
                        <a:t>Week</a:t>
                      </a:r>
                      <a:r>
                        <a:rPr lang="es-ES" sz="1600" dirty="0"/>
                        <a:t> 2: Car hit</a:t>
                      </a:r>
                    </a:p>
                    <a:p>
                      <a:pPr lvl="0">
                        <a:buNone/>
                      </a:pPr>
                      <a:endParaRPr lang="es-ES" sz="1600" dirty="0"/>
                    </a:p>
                    <a:p>
                      <a:pPr lvl="0">
                        <a:buNone/>
                      </a:pPr>
                      <a:r>
                        <a:rPr lang="es-ES" sz="1600" dirty="0"/>
                        <a:t>-</a:t>
                      </a:r>
                      <a:r>
                        <a:rPr lang="es-ES" sz="1600" err="1"/>
                        <a:t>Week</a:t>
                      </a:r>
                      <a:r>
                        <a:rPr lang="es-ES" sz="1600" dirty="0"/>
                        <a:t> 3: Camera tracking</a:t>
                      </a:r>
                    </a:p>
                    <a:p>
                      <a:pPr lvl="0">
                        <a:buNone/>
                      </a:pPr>
                      <a:endParaRPr lang="es-ES" sz="1600" dirty="0"/>
                    </a:p>
                    <a:p>
                      <a:pPr lvl="0">
                        <a:buNone/>
                      </a:pPr>
                      <a:r>
                        <a:rPr lang="es-ES" sz="1600" dirty="0"/>
                        <a:t>-</a:t>
                      </a:r>
                      <a:r>
                        <a:rPr lang="es-ES" sz="1600" err="1"/>
                        <a:t>Week</a:t>
                      </a:r>
                      <a:r>
                        <a:rPr lang="es-ES" sz="1600" dirty="0"/>
                        <a:t> 4: </a:t>
                      </a:r>
                      <a:r>
                        <a:rPr lang="es-ES" sz="1600" err="1"/>
                        <a:t>Robotic</a:t>
                      </a:r>
                      <a:r>
                        <a:rPr lang="es-ES" sz="1600" dirty="0"/>
                        <a:t> </a:t>
                      </a:r>
                      <a:r>
                        <a:rPr lang="es-ES" sz="1600" err="1"/>
                        <a:t>Eye</a:t>
                      </a:r>
                      <a:endParaRPr lang="es-ES" sz="1600"/>
                    </a:p>
                    <a:p>
                      <a:pPr lvl="0">
                        <a:buNone/>
                      </a:pPr>
                      <a:endParaRPr lang="es-ES" sz="1600" dirty="0"/>
                    </a:p>
                    <a:p>
                      <a:pPr lvl="0">
                        <a:buNone/>
                      </a:pPr>
                      <a:r>
                        <a:rPr lang="es-ES" sz="1600" dirty="0"/>
                        <a:t>-</a:t>
                      </a:r>
                      <a:r>
                        <a:rPr lang="es-ES" sz="1600" err="1"/>
                        <a:t>Week</a:t>
                      </a:r>
                      <a:r>
                        <a:rPr lang="es-ES" sz="1600" dirty="0"/>
                        <a:t> 5: </a:t>
                      </a:r>
                      <a:r>
                        <a:rPr lang="es-ES" sz="1600" err="1"/>
                        <a:t>Crashing</a:t>
                      </a:r>
                      <a:r>
                        <a:rPr lang="es-ES" sz="1600" dirty="0"/>
                        <a:t> plane</a:t>
                      </a:r>
                    </a:p>
                    <a:p>
                      <a:pPr lvl="0">
                        <a:buNone/>
                      </a:pPr>
                      <a:endParaRPr lang="es-ES" sz="1600" dirty="0"/>
                    </a:p>
                    <a:p>
                      <a:pPr lvl="0">
                        <a:buNone/>
                      </a:pPr>
                      <a:r>
                        <a:rPr lang="es-ES" sz="1600" dirty="0"/>
                        <a:t>-</a:t>
                      </a:r>
                      <a:r>
                        <a:rPr lang="es-ES" sz="1600" err="1"/>
                        <a:t>Week</a:t>
                      </a:r>
                      <a:r>
                        <a:rPr lang="es-ES" sz="1600" dirty="0"/>
                        <a:t> 6: Dragon </a:t>
                      </a:r>
                      <a:r>
                        <a:rPr lang="es-ES" sz="1600" err="1"/>
                        <a:t>landing</a:t>
                      </a:r>
                      <a:endParaRPr lang="es-ES" sz="1600"/>
                    </a:p>
                    <a:p>
                      <a:pPr lvl="0">
                        <a:buNone/>
                      </a:pPr>
                      <a:endParaRPr lang="es-ES" sz="1600" dirty="0"/>
                    </a:p>
                    <a:p>
                      <a:pPr lvl="0">
                        <a:buNone/>
                      </a:pPr>
                      <a:r>
                        <a:rPr lang="es-ES" sz="1600" dirty="0"/>
                        <a:t>-</a:t>
                      </a:r>
                      <a:r>
                        <a:rPr lang="es-ES" sz="1600" dirty="0" err="1"/>
                        <a:t>Week</a:t>
                      </a:r>
                      <a:r>
                        <a:rPr lang="es-ES" sz="1600" dirty="0"/>
                        <a:t> 7: Dragon </a:t>
                      </a:r>
                      <a:r>
                        <a:rPr lang="es-ES" sz="1600" dirty="0" err="1"/>
                        <a:t>fire</a:t>
                      </a:r>
                      <a:endParaRPr lang="es-E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252889"/>
                  </a:ext>
                </a:extLst>
              </a:tr>
            </a:tbl>
          </a:graphicData>
        </a:graphic>
      </p:graphicFrame>
      <p:pic>
        <p:nvPicPr>
          <p:cNvPr id="3" name="3">
            <a:hlinkClick r:id="" action="ppaction://media"/>
            <a:extLst>
              <a:ext uri="{FF2B5EF4-FFF2-40B4-BE49-F238E27FC236}">
                <a16:creationId xmlns:a16="http://schemas.microsoft.com/office/drawing/2014/main" id="{88ED88A2-E36B-0299-0190-1D74634D21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1064" y="5095875"/>
            <a:ext cx="706060" cy="70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94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Panorámica</PresentationFormat>
  <Paragraphs>0</Paragraphs>
  <Slides>4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4</vt:i4>
      </vt:variant>
    </vt:vector>
  </HeadingPairs>
  <TitlesOfParts>
    <vt:vector size="5" baseType="lpstr">
      <vt:lpstr>Office Theme</vt:lpstr>
      <vt:lpstr>Self-Evaluation Template</vt:lpstr>
      <vt:lpstr>Presentación de PowerPoint</vt:lpstr>
      <vt:lpstr>Presentación de PowerPoint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542</cp:revision>
  <dcterms:created xsi:type="dcterms:W3CDTF">2024-12-04T16:32:47Z</dcterms:created>
  <dcterms:modified xsi:type="dcterms:W3CDTF">2024-12-07T18:15:17Z</dcterms:modified>
</cp:coreProperties>
</file>