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notesMasterIdLst>
    <p:notesMasterId r:id="rId27"/>
  </p:notesMasterIdLst>
  <p:sldIdLst>
    <p:sldId id="276" r:id="rId2"/>
    <p:sldId id="256" r:id="rId3"/>
    <p:sldId id="271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65" r:id="rId13"/>
    <p:sldId id="268" r:id="rId14"/>
    <p:sldId id="269" r:id="rId15"/>
    <p:sldId id="270" r:id="rId16"/>
    <p:sldId id="272" r:id="rId17"/>
    <p:sldId id="273" r:id="rId18"/>
    <p:sldId id="274" r:id="rId19"/>
    <p:sldId id="266" r:id="rId20"/>
    <p:sldId id="279" r:id="rId21"/>
    <p:sldId id="280" r:id="rId22"/>
    <p:sldId id="275" r:id="rId23"/>
    <p:sldId id="267" r:id="rId24"/>
    <p:sldId id="278" r:id="rId25"/>
    <p:sldId id="27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1" autoAdjust="0"/>
    <p:restoredTop sz="93957" autoAdjust="0"/>
  </p:normalViewPr>
  <p:slideViewPr>
    <p:cSldViewPr snapToGrid="0">
      <p:cViewPr varScale="1">
        <p:scale>
          <a:sx n="98" d="100"/>
          <a:sy n="98" d="100"/>
        </p:scale>
        <p:origin x="99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36" d="100"/>
          <a:sy n="136" d="100"/>
        </p:scale>
        <p:origin x="1032" y="-422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06DD6E-1E6E-4060-9891-6BCA03D19F2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752163-42D3-47DF-BC4E-88743AFB2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86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595959"/>
                </a:solidFill>
                <a:effectLst/>
                <a:latin typeface="Roboto"/>
              </a:rPr>
              <a:t> 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AED6E-CF37-4500-8716-102A47FDB8B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4222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733800"/>
          </a:xfrm>
        </p:spPr>
        <p:txBody>
          <a:bodyPr/>
          <a:lstStyle/>
          <a:p>
            <a:r>
              <a:rPr lang="en-GB" b="0" i="0" dirty="0">
                <a:solidFill>
                  <a:srgbClr val="1D2129"/>
                </a:solidFill>
                <a:effectLst/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8278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632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rgbClr val="444444"/>
                </a:solidFill>
                <a:latin typeface="Arial" panose="020B0604020202020204" pitchFamily="34" charset="0"/>
              </a:rPr>
              <a:t> </a:t>
            </a:r>
            <a:endParaRPr lang="en-GB" b="0" i="0" u="none" strike="noStrike" dirty="0">
              <a:solidFill>
                <a:srgbClr val="444444"/>
              </a:solidFill>
              <a:effectLst/>
              <a:highlight>
                <a:srgbClr val="FFFF00"/>
              </a:highlight>
              <a:latin typeface="Arial" panose="020B0604020202020204" pitchFamily="34" charset="0"/>
            </a:endParaRPr>
          </a:p>
          <a:p>
            <a:pPr algn="l"/>
            <a:endParaRPr lang="en-GB" b="0" i="0" u="none" strike="noStrike" dirty="0">
              <a:solidFill>
                <a:srgbClr val="444444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444444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4777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49"/>
            <a:ext cx="5867400" cy="4284663"/>
          </a:xfrm>
        </p:spPr>
        <p:txBody>
          <a:bodyPr/>
          <a:lstStyle/>
          <a:p>
            <a:pPr algn="l"/>
            <a:r>
              <a:rPr lang="en-GB" sz="1400" b="0" i="0" dirty="0">
                <a:solidFill>
                  <a:srgbClr val="0D405F"/>
                </a:solidFill>
                <a:effectLst/>
                <a:latin typeface="Noto Sans"/>
              </a:rPr>
              <a:t> </a:t>
            </a:r>
            <a:endParaRPr lang="en-GB" sz="1400" b="0" i="0" dirty="0">
              <a:solidFill>
                <a:srgbClr val="1D2129"/>
              </a:solidFill>
              <a:effectLst/>
              <a:latin typeface="Noto Sans"/>
            </a:endParaRPr>
          </a:p>
          <a:p>
            <a:pPr algn="just" fontAlgn="base"/>
            <a:r>
              <a:rPr lang="en-GB" sz="1400" b="0" i="0" dirty="0">
                <a:solidFill>
                  <a:srgbClr val="1D2129"/>
                </a:solidFill>
                <a:effectLst/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4129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09575" y="4400550"/>
            <a:ext cx="6162675" cy="4629150"/>
          </a:xfrm>
        </p:spPr>
        <p:txBody>
          <a:bodyPr/>
          <a:lstStyle/>
          <a:p>
            <a:r>
              <a:rPr lang="en-GB" sz="2000" b="1" i="0" dirty="0">
                <a:solidFill>
                  <a:srgbClr val="111111"/>
                </a:solidFill>
                <a:effectLst/>
                <a:latin typeface="Muli"/>
              </a:rPr>
              <a:t> </a:t>
            </a:r>
            <a:r>
              <a:rPr lang="en-GB" sz="2000" b="0" i="0" dirty="0">
                <a:solidFill>
                  <a:srgbClr val="1D2129"/>
                </a:solidFill>
                <a:effectLst/>
                <a:latin typeface="Noto Sans"/>
              </a:rPr>
              <a:t>  </a:t>
            </a:r>
            <a:endParaRPr lang="en-GB" sz="20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6005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400" b="0" i="0" dirty="0">
                <a:solidFill>
                  <a:srgbClr val="0D405F"/>
                </a:solidFill>
                <a:effectLst/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4184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1" i="0" dirty="0">
              <a:solidFill>
                <a:srgbClr val="1B2B68"/>
              </a:solidFill>
              <a:effectLst/>
              <a:latin typeface="Circular-Bold"/>
            </a:endParaRPr>
          </a:p>
          <a:p>
            <a:pPr algn="l"/>
            <a:r>
              <a:rPr lang="en-GB" b="0" i="0" dirty="0">
                <a:solidFill>
                  <a:srgbClr val="0D405F"/>
                </a:solidFill>
                <a:effectLst/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9328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dirty="0">
                <a:solidFill>
                  <a:srgbClr val="1B2B68"/>
                </a:solidFill>
                <a:effectLst/>
                <a:latin typeface="Circular-Bold"/>
              </a:rPr>
              <a:t> </a:t>
            </a:r>
            <a:endParaRPr lang="en-GB" b="0" i="0" dirty="0">
              <a:solidFill>
                <a:srgbClr val="0D405F"/>
              </a:solidFill>
              <a:effectLst/>
              <a:latin typeface="Noto San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3997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D405F"/>
                </a:solidFill>
                <a:effectLst/>
                <a:latin typeface="Noto Sans"/>
              </a:rPr>
              <a:t> </a:t>
            </a:r>
          </a:p>
          <a:p>
            <a:pPr algn="l"/>
            <a:endParaRPr lang="en-GB" b="0" i="0" dirty="0">
              <a:solidFill>
                <a:srgbClr val="0D405F"/>
              </a:solidFill>
              <a:effectLst/>
              <a:latin typeface="Noto San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3485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0D405F"/>
                </a:solidFill>
                <a:effectLst/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1685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0D405F"/>
                </a:solidFill>
                <a:effectLst/>
                <a:latin typeface="Noto Sans"/>
              </a:rPr>
              <a:t> </a:t>
            </a:r>
          </a:p>
          <a:p>
            <a:pPr algn="l"/>
            <a:r>
              <a:rPr lang="en-GB" b="0" i="0" dirty="0">
                <a:solidFill>
                  <a:srgbClr val="0D405F"/>
                </a:solidFill>
                <a:effectLst/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8185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fontAlgn="base"/>
            <a:r>
              <a:rPr lang="en-GB" b="0" i="0" dirty="0">
                <a:solidFill>
                  <a:srgbClr val="1D2129"/>
                </a:solidFill>
                <a:effectLst/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8074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u="sng" dirty="0">
                <a:solidFill>
                  <a:srgbClr val="111111"/>
                </a:solidFill>
                <a:effectLst/>
                <a:latin typeface="Playfair Display"/>
              </a:rPr>
              <a:t> </a:t>
            </a:r>
            <a:endParaRPr lang="en-GB" b="1" i="0" dirty="0">
              <a:solidFill>
                <a:srgbClr val="1D2129"/>
              </a:solidFill>
              <a:effectLst/>
              <a:latin typeface="inherit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3588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dirty="0">
                <a:solidFill>
                  <a:srgbClr val="2A2A2A"/>
                </a:solidFill>
                <a:effectLst/>
                <a:latin typeface="Open Sans"/>
              </a:rPr>
              <a:t> </a:t>
            </a:r>
          </a:p>
          <a:p>
            <a:pPr algn="l"/>
            <a:r>
              <a:rPr lang="en-GB" b="0" i="0" dirty="0">
                <a:solidFill>
                  <a:srgbClr val="2A2A2A"/>
                </a:solidFill>
                <a:effectLst/>
                <a:latin typeface="Open Sans"/>
              </a:rPr>
              <a:t> </a:t>
            </a:r>
            <a:endParaRPr lang="en-GB" i="0" dirty="0">
              <a:solidFill>
                <a:srgbClr val="2A2A2A"/>
              </a:solidFill>
              <a:effectLst/>
              <a:latin typeface="Open Sans"/>
            </a:endParaRPr>
          </a:p>
          <a:p>
            <a:pPr algn="l"/>
            <a:r>
              <a:rPr lang="en-GB" i="0" dirty="0">
                <a:solidFill>
                  <a:srgbClr val="2A2A2A"/>
                </a:solidFill>
                <a:effectLst/>
                <a:latin typeface="Open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4247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2811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333333"/>
              </a:solidFill>
              <a:effectLst/>
              <a:latin typeface="Open San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57656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632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solidFill>
                <a:srgbClr val="0D405F"/>
              </a:solidFill>
              <a:latin typeface="Noto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solidFill>
                  <a:srgbClr val="0D405F"/>
                </a:solidFill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8973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D405F"/>
                </a:solidFill>
                <a:effectLst/>
                <a:latin typeface="Noto San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solidFill>
                <a:srgbClr val="0D405F"/>
              </a:solidFill>
              <a:latin typeface="Noto San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7456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D405F"/>
                </a:solidFill>
                <a:latin typeface="Noto Sans"/>
              </a:rPr>
              <a:t>Remember that your conclusions are based on your findings, and your recommendations are based on your conclusions. Nothing should come ‘out of the blue’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D405F"/>
                </a:solidFill>
                <a:effectLst/>
                <a:latin typeface="Noto Sans"/>
              </a:rPr>
              <a:t>You may, if time, word count and your subject allows, also consider including a reflective piece.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D405F"/>
              </a:solidFill>
              <a:effectLst/>
              <a:latin typeface="Noto Sans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D405F"/>
                </a:solidFill>
                <a:latin typeface="Noto Sans"/>
              </a:rPr>
              <a:t>Remember that your conclusions are based on your findings, and your recommendations are based on your conclusions. Nothing should come ‘out of the blue’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D405F"/>
                </a:solidFill>
                <a:effectLst/>
                <a:latin typeface="Noto Sans"/>
              </a:rPr>
              <a:t>You may, if time, word count and your subject allows, also consider including a reflective piece.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D405F"/>
              </a:solidFill>
              <a:effectLst/>
              <a:latin typeface="Noto San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0984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67231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80401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66718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515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11/19/2022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209810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03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561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11/19/2022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144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2924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963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776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009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949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29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189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11/19/2022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573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1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1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1.pn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6.jpe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1.png"/><Relationship Id="rId5" Type="http://schemas.openxmlformats.org/officeDocument/2006/relationships/image" Target="../media/image17.jpe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1.png"/><Relationship Id="rId5" Type="http://schemas.openxmlformats.org/officeDocument/2006/relationships/image" Target="../media/image18.jpe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jpe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1.png"/><Relationship Id="rId5" Type="http://schemas.openxmlformats.org/officeDocument/2006/relationships/image" Target="../media/image22.jpeg"/><Relationship Id="rId4" Type="http://schemas.openxmlformats.org/officeDocument/2006/relationships/notesSlide" Target="../notesSlides/notesSlide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2F19628-9869-4534-AC60-FD07CA90502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FINISHING OFF YOUR DISSERTATION Part Two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B1EE497-5983-4ED3-AC3D-EC702EDC37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39246" y="4315968"/>
            <a:ext cx="9144000" cy="1527048"/>
          </a:xfrm>
        </p:spPr>
        <p:txBody>
          <a:bodyPr>
            <a:normAutofit/>
          </a:bodyPr>
          <a:lstStyle/>
          <a:p>
            <a:r>
              <a:rPr lang="en-GB" sz="4000" dirty="0"/>
              <a:t>Writing your Analysis, Findings, Discussion and Conclusion Chapters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095CB69-0676-4083-AF63-9EA3BF95BC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83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29"/>
    </mc:Choice>
    <mc:Fallback xmlns="">
      <p:transition spd="slow" advTm="23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88FBF-EEC3-4358-84F3-BFACC780A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47980" y="1030406"/>
            <a:ext cx="5068121" cy="3506879"/>
          </a:xfrm>
        </p:spPr>
        <p:txBody>
          <a:bodyPr anchor="ctr">
            <a:normAutofit/>
          </a:bodyPr>
          <a:lstStyle/>
          <a:p>
            <a:pPr algn="l"/>
            <a:r>
              <a:rPr lang="en-GB" sz="5600"/>
              <a:t>DISSERTATION MODULE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5C55DC-C770-4876-801B-2722745FEC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64196" y="3993599"/>
            <a:ext cx="5068121" cy="1136029"/>
          </a:xfrm>
        </p:spPr>
        <p:txBody>
          <a:bodyPr>
            <a:normAutofit fontScale="85000" lnSpcReduction="10000"/>
          </a:bodyPr>
          <a:lstStyle/>
          <a:p>
            <a:pPr algn="l">
              <a:lnSpc>
                <a:spcPct val="95000"/>
              </a:lnSpc>
            </a:pPr>
            <a:r>
              <a:rPr lang="en-GB" sz="3200" dirty="0">
                <a:solidFill>
                  <a:srgbClr val="0070C0"/>
                </a:solidFill>
              </a:rPr>
              <a:t>WRITING YOUR CONCLUSION</a:t>
            </a:r>
          </a:p>
          <a:p>
            <a:pPr algn="l">
              <a:lnSpc>
                <a:spcPct val="95000"/>
              </a:lnSpc>
            </a:pPr>
            <a:endParaRPr lang="en-GB" sz="1700" dirty="0">
              <a:solidFill>
                <a:srgbClr val="0070C0"/>
              </a:solidFill>
            </a:endParaRPr>
          </a:p>
          <a:p>
            <a:pPr algn="l">
              <a:lnSpc>
                <a:spcPct val="95000"/>
              </a:lnSpc>
            </a:pPr>
            <a:r>
              <a:rPr lang="en-GB" sz="1900" dirty="0">
                <a:solidFill>
                  <a:srgbClr val="0070C0"/>
                </a:solidFill>
              </a:rPr>
              <a:t>DR BEVERLY COLE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C6F15A-8CC3-400F-B864-1FF4C841644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813" r="28238" b="1"/>
          <a:stretch/>
        </p:blipFill>
        <p:spPr>
          <a:xfrm>
            <a:off x="20" y="10"/>
            <a:ext cx="5404493" cy="6857990"/>
          </a:xfrm>
          <a:prstGeom prst="rect">
            <a:avLst/>
          </a:prstGeom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614992CA-85BA-4583-9D13-033EB1DCBF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23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240"/>
    </mc:Choice>
    <mc:Fallback xmlns="">
      <p:transition spd="slow" advTm="121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BC4A0336-662C-41C3-8DC8-3104A1694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 Structuring a dissertation conclusion">
            <a:extLst>
              <a:ext uri="{FF2B5EF4-FFF2-40B4-BE49-F238E27FC236}">
                <a16:creationId xmlns:a16="http://schemas.microsoft.com/office/drawing/2014/main" id="{27D00275-6FBB-4ADA-BEAE-C7F76745F8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2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58E1132-24C0-4953-89CE-24524E354F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100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46"/>
    </mc:Choice>
    <mc:Fallback xmlns="">
      <p:transition spd="slow" advTm="109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7E445-018B-4575-A400-8DE1A1243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479" y="1134446"/>
            <a:ext cx="9144000" cy="1344168"/>
          </a:xfrm>
        </p:spPr>
        <p:txBody>
          <a:bodyPr/>
          <a:lstStyle/>
          <a:p>
            <a:r>
              <a:rPr lang="en-GB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0AAB5-285A-47E4-8092-1AE04AAB1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413" y="2315497"/>
            <a:ext cx="10559845" cy="3783551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sz="4000" b="1" i="0" dirty="0">
              <a:solidFill>
                <a:srgbClr val="0D405F"/>
              </a:solidFill>
              <a:effectLst/>
              <a:latin typeface="Noto Sans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3600" b="1" i="0" dirty="0">
                <a:solidFill>
                  <a:srgbClr val="0D405F"/>
                </a:solidFill>
                <a:effectLst/>
                <a:latin typeface="Noto Sans"/>
              </a:rPr>
              <a:t>The conclusion should … </a:t>
            </a:r>
            <a:r>
              <a:rPr lang="en-GB" sz="3600" b="0" i="0" dirty="0">
                <a:solidFill>
                  <a:srgbClr val="0D405F"/>
                </a:solidFill>
                <a:effectLst/>
                <a:latin typeface="Noto Sans"/>
              </a:rPr>
              <a:t>be concise and engaging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b="1" i="0" dirty="0">
                <a:solidFill>
                  <a:srgbClr val="0D405F"/>
                </a:solidFill>
                <a:effectLst/>
                <a:latin typeface="Noto Sans"/>
              </a:rPr>
              <a:t>The conclusion should … </a:t>
            </a:r>
            <a:r>
              <a:rPr lang="en-GB" sz="3600" i="0" dirty="0">
                <a:solidFill>
                  <a:srgbClr val="0D405F"/>
                </a:solidFill>
                <a:effectLst/>
                <a:latin typeface="Noto Sans"/>
              </a:rPr>
              <a:t>a</a:t>
            </a:r>
            <a:r>
              <a:rPr lang="en-GB" sz="3600" b="0" i="0" dirty="0">
                <a:solidFill>
                  <a:srgbClr val="0D405F"/>
                </a:solidFill>
                <a:effectLst/>
                <a:latin typeface="Noto Sans"/>
              </a:rPr>
              <a:t>im to leave the reader with a clear understanding of the main discovery, or argument that your research has advanced</a:t>
            </a:r>
            <a:endParaRPr lang="en-GB" sz="3600" dirty="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3515B2E7-31A9-4022-90F2-BBAE791F09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62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062"/>
    </mc:Choice>
    <mc:Fallback xmlns="">
      <p:transition spd="slow" advTm="860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FAB73-9D74-49BE-8CA2-8F88DD0AC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EEF4F-9C4B-4E13-B19C-463DE1B577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8" y="2971800"/>
            <a:ext cx="9732756" cy="3517490"/>
          </a:xfrm>
        </p:spPr>
        <p:txBody>
          <a:bodyPr>
            <a:normAutofit fontScale="55000" lnSpcReduction="20000"/>
          </a:bodyPr>
          <a:lstStyle/>
          <a:p>
            <a:pPr algn="l">
              <a:buFont typeface="Wingdings" panose="05000000000000000000" pitchFamily="2" charset="2"/>
              <a:buChar char="q"/>
            </a:pPr>
            <a:r>
              <a:rPr lang="en-GB" sz="9000" dirty="0">
                <a:solidFill>
                  <a:srgbClr val="0D405F"/>
                </a:solidFill>
                <a:latin typeface="Noto Sans"/>
              </a:rPr>
              <a:t>S</a:t>
            </a:r>
            <a:r>
              <a:rPr lang="en-GB" sz="9000" b="0" i="0" dirty="0">
                <a:solidFill>
                  <a:srgbClr val="0D405F"/>
                </a:solidFill>
                <a:effectLst/>
                <a:latin typeface="Noto Sans"/>
              </a:rPr>
              <a:t>tate the answer to the main research question</a:t>
            </a:r>
          </a:p>
          <a:p>
            <a:pPr algn="l">
              <a:buFont typeface="Wingdings" panose="05000000000000000000" pitchFamily="2" charset="2"/>
              <a:buChar char="q"/>
            </a:pPr>
            <a:r>
              <a:rPr lang="en-GB" sz="9000" b="0" i="0" dirty="0">
                <a:solidFill>
                  <a:srgbClr val="0D405F"/>
                </a:solidFill>
                <a:effectLst/>
                <a:latin typeface="Noto Sans"/>
              </a:rPr>
              <a:t>Consider - What new knowledge have you have contributed?</a:t>
            </a:r>
          </a:p>
          <a:p>
            <a:endParaRPr lang="en-GB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040CE224-0FE3-4219-975F-204A201485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337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830"/>
    </mc:Choice>
    <mc:Fallback xmlns="">
      <p:transition spd="slow" advTm="258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1CE453-787C-4E5E-BDCF-1A49A768B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3"/>
            <a:ext cx="4512858" cy="1345115"/>
          </a:xfrm>
        </p:spPr>
        <p:txBody>
          <a:bodyPr>
            <a:noAutofit/>
          </a:bodyPr>
          <a:lstStyle/>
          <a:p>
            <a:r>
              <a:rPr lang="en-GB" sz="3200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216BE-EEAF-4D0E-86A1-B36A7A288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970222"/>
            <a:ext cx="4512857" cy="3128825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b="1" i="0" dirty="0">
              <a:solidFill>
                <a:srgbClr val="002060"/>
              </a:solidFill>
              <a:effectLst/>
              <a:latin typeface="Muli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b="1" dirty="0">
              <a:solidFill>
                <a:srgbClr val="002060"/>
              </a:solidFill>
              <a:latin typeface="Muli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000" b="1" i="0" dirty="0">
                <a:solidFill>
                  <a:srgbClr val="002060"/>
                </a:solidFill>
                <a:effectLst/>
                <a:latin typeface="Muli"/>
              </a:rPr>
              <a:t>Summarize the main points of your various chapters </a:t>
            </a:r>
            <a:endParaRPr lang="en-GB" sz="4000" dirty="0">
              <a:solidFill>
                <a:srgbClr val="002060"/>
              </a:solidFill>
            </a:endParaRPr>
          </a:p>
        </p:txBody>
      </p:sp>
      <p:pic>
        <p:nvPicPr>
          <p:cNvPr id="7" name="Graphic 6" descr="Research">
            <a:extLst>
              <a:ext uri="{FF2B5EF4-FFF2-40B4-BE49-F238E27FC236}">
                <a16:creationId xmlns:a16="http://schemas.microsoft.com/office/drawing/2014/main" id="{B144724A-907D-41C9-8B71-9CF869D32D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57999" y="1888689"/>
            <a:ext cx="3839571" cy="3839571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D28FE86-7F9F-4CE0-83C6-914C168ABF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705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96"/>
    </mc:Choice>
    <mc:Fallback xmlns="">
      <p:transition spd="slow" advTm="406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A1AE7-15FA-4C11-8541-D75A86EEC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E65A6-58C8-410B-9CCC-470821461D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/>
            <a:endParaRPr lang="en-GB" b="0" i="0" dirty="0">
              <a:solidFill>
                <a:srgbClr val="0D405F"/>
              </a:solidFill>
              <a:effectLst/>
              <a:latin typeface="Noto Sans"/>
            </a:endParaRPr>
          </a:p>
          <a:p>
            <a:pPr algn="l">
              <a:buFont typeface="Wingdings" panose="05000000000000000000" pitchFamily="2" charset="2"/>
              <a:buChar char="q"/>
            </a:pPr>
            <a:r>
              <a:rPr lang="en-GB" sz="4000" b="0" i="0" dirty="0">
                <a:solidFill>
                  <a:srgbClr val="0D405F"/>
                </a:solidFill>
                <a:effectLst/>
                <a:latin typeface="Noto Sans"/>
              </a:rPr>
              <a:t>The conclusion contains similar elements to the Introduction and you need not to confuse a ‘discussion’ and a ‘conclusion’ – We will discuss this in class.</a:t>
            </a:r>
            <a:endParaRPr lang="en-GB" sz="4000" dirty="0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048F3423-DCCC-4BCA-82C1-8874F03952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881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493"/>
    </mc:Choice>
    <mc:Fallback xmlns="">
      <p:transition spd="slow" advTm="824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867738BA-6281-40B8-B775-410D49E7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33400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8BCB19-AFD4-43E8-B654-6230D939F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58953"/>
            <a:ext cx="4089779" cy="2028388"/>
          </a:xfrm>
        </p:spPr>
        <p:txBody>
          <a:bodyPr anchor="ctr">
            <a:normAutofit/>
          </a:bodyPr>
          <a:lstStyle/>
          <a:p>
            <a:r>
              <a:rPr lang="en-GB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DE847-266C-457B-A38C-101878413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893326"/>
            <a:ext cx="4089779" cy="3202674"/>
          </a:xfrm>
        </p:spPr>
        <p:txBody>
          <a:bodyPr anchor="t">
            <a:normAutofit fontScale="92500"/>
          </a:bodyPr>
          <a:lstStyle/>
          <a:p>
            <a:endParaRPr lang="en-GB" b="0" i="0" dirty="0">
              <a:effectLst/>
              <a:latin typeface="Noto Sans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000" b="0" i="0" dirty="0">
                <a:solidFill>
                  <a:srgbClr val="002060"/>
                </a:solidFill>
                <a:effectLst/>
                <a:latin typeface="Noto Sans"/>
              </a:rPr>
              <a:t>Tie all the chapters together in an overall argument.</a:t>
            </a:r>
          </a:p>
          <a:p>
            <a:endParaRPr lang="en-GB" dirty="0"/>
          </a:p>
        </p:txBody>
      </p:sp>
      <p:pic>
        <p:nvPicPr>
          <p:cNvPr id="1026" name="Picture 2" descr="Tied Up, Togetherness, Tying, Teamwork">
            <a:extLst>
              <a:ext uri="{FF2B5EF4-FFF2-40B4-BE49-F238E27FC236}">
                <a16:creationId xmlns:a16="http://schemas.microsoft.com/office/drawing/2014/main" id="{B9DE09E6-9138-4C65-B63E-E14E357286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80" r="9378"/>
          <a:stretch/>
        </p:blipFill>
        <p:spPr bwMode="auto">
          <a:xfrm>
            <a:off x="5334003" y="762000"/>
            <a:ext cx="6095997" cy="533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DD181BC-1A0D-4232-AA4E-2CF14A0BF1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098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81"/>
    </mc:Choice>
    <mc:Fallback xmlns="">
      <p:transition spd="slow" advTm="463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BE555-6664-44A7-9EEA-C715AAFCB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B5084-8FA4-4B2B-BED9-166360FA2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Wingdings" panose="05000000000000000000" pitchFamily="2" charset="2"/>
              <a:buChar char="q"/>
            </a:pPr>
            <a:r>
              <a:rPr lang="en-GB" sz="3200" i="0" dirty="0">
                <a:solidFill>
                  <a:srgbClr val="1B2B68"/>
                </a:solidFill>
                <a:effectLst/>
                <a:latin typeface="Abadi" panose="020B0604020104020204" pitchFamily="34" charset="0"/>
                <a:cs typeface="Aharoni" panose="02010803020104030203" pitchFamily="2" charset="-79"/>
              </a:rPr>
              <a:t>Summarise and reflect on the research</a:t>
            </a:r>
          </a:p>
          <a:p>
            <a:pPr algn="l">
              <a:buFont typeface="Wingdings" panose="05000000000000000000" pitchFamily="2" charset="2"/>
              <a:buChar char="q"/>
            </a:pPr>
            <a:r>
              <a:rPr lang="en-GB" sz="3200" i="0" dirty="0">
                <a:solidFill>
                  <a:srgbClr val="0D405F"/>
                </a:solidFill>
                <a:effectLst/>
                <a:latin typeface="Abadi" panose="020B0604020104020204" pitchFamily="34" charset="0"/>
                <a:cs typeface="Aharoni" panose="02010803020104030203" pitchFamily="2" charset="-79"/>
              </a:rPr>
              <a:t>The conclusion is an opportunity to remind the reader why you took the approach you did, what you expected to find, and how well the results matched your expectations.  </a:t>
            </a:r>
          </a:p>
          <a:p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33600965-EC6B-411E-941C-910FB25D7B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631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98"/>
    </mc:Choice>
    <mc:Fallback xmlns="">
      <p:transition spd="slow" advTm="43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EF37EE88-E359-4E69-A072-9959A84E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30001" cy="6168789"/>
          </a:xfrm>
          <a:custGeom>
            <a:avLst/>
            <a:gdLst>
              <a:gd name="connsiteX0" fmla="*/ 0 w 11430001"/>
              <a:gd name="connsiteY0" fmla="*/ 0 h 6168789"/>
              <a:gd name="connsiteX1" fmla="*/ 5334002 w 11430001"/>
              <a:gd name="connsiteY1" fmla="*/ 0 h 6168789"/>
              <a:gd name="connsiteX2" fmla="*/ 5334002 w 11430001"/>
              <a:gd name="connsiteY2" fmla="*/ 771523 h 6168789"/>
              <a:gd name="connsiteX3" fmla="*/ 11430001 w 11430001"/>
              <a:gd name="connsiteY3" fmla="*/ 771523 h 6168789"/>
              <a:gd name="connsiteX4" fmla="*/ 11430001 w 11430001"/>
              <a:gd name="connsiteY4" fmla="*/ 6168789 h 6168789"/>
              <a:gd name="connsiteX5" fmla="*/ 0 w 11430001"/>
              <a:gd name="connsiteY5" fmla="*/ 6168789 h 6168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430001" h="6168789">
                <a:moveTo>
                  <a:pt x="0" y="0"/>
                </a:moveTo>
                <a:lnTo>
                  <a:pt x="5334002" y="0"/>
                </a:lnTo>
                <a:lnTo>
                  <a:pt x="5334002" y="771523"/>
                </a:lnTo>
                <a:lnTo>
                  <a:pt x="11430001" y="771523"/>
                </a:lnTo>
                <a:lnTo>
                  <a:pt x="11430001" y="6168789"/>
                </a:lnTo>
                <a:lnTo>
                  <a:pt x="0" y="6168789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E0C301-4539-47A5-9045-85B8F0A74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517650"/>
            <a:ext cx="4565650" cy="1344613"/>
          </a:xfrm>
        </p:spPr>
        <p:txBody>
          <a:bodyPr>
            <a:noAutofit/>
          </a:bodyPr>
          <a:lstStyle/>
          <a:p>
            <a:r>
              <a:rPr lang="en-GB" sz="4000" dirty="0"/>
              <a:t>What goes into a conclusion of a dissertation:</a:t>
            </a:r>
          </a:p>
        </p:txBody>
      </p:sp>
      <p:pic>
        <p:nvPicPr>
          <p:cNvPr id="7" name="Graphic 6" descr="Light Bulb and Gear">
            <a:extLst>
              <a:ext uri="{FF2B5EF4-FFF2-40B4-BE49-F238E27FC236}">
                <a16:creationId xmlns:a16="http://schemas.microsoft.com/office/drawing/2014/main" id="{9D9284C6-F379-4B97-B625-E6EDD6E04D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54711" y="1140284"/>
            <a:ext cx="4573192" cy="457319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14C6A-C526-4C2D-B493-721D0F2D6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3429000"/>
            <a:ext cx="4565651" cy="26670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i="0" dirty="0">
              <a:effectLst/>
              <a:latin typeface="Circular-Bold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dirty="0">
              <a:latin typeface="Circular-Bold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000" i="0" dirty="0">
                <a:solidFill>
                  <a:srgbClr val="002060"/>
                </a:solidFill>
                <a:effectLst/>
                <a:latin typeface="Circular-Bold"/>
              </a:rPr>
              <a:t>Look back, and look ahead</a:t>
            </a:r>
          </a:p>
          <a:p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74015B91-73CF-4C50-BCFA-54E83B844D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607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884"/>
    </mc:Choice>
    <mc:Fallback xmlns="">
      <p:transition spd="slow" advTm="358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B944A8-5BDF-4E1D-9F06-3EFD3F5FF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9508" y="1245631"/>
            <a:ext cx="4512858" cy="1345115"/>
          </a:xfrm>
        </p:spPr>
        <p:txBody>
          <a:bodyPr>
            <a:noAutofit/>
          </a:bodyPr>
          <a:lstStyle/>
          <a:p>
            <a:r>
              <a:rPr lang="en-GB" sz="3200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6E842-2520-4904-BA2A-93AD55AD5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970222"/>
            <a:ext cx="4512857" cy="312882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b="1" i="0" dirty="0">
              <a:effectLst/>
              <a:latin typeface="Circular-Bold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3600" b="1" i="0" dirty="0">
                <a:solidFill>
                  <a:srgbClr val="002060"/>
                </a:solidFill>
                <a:effectLst/>
                <a:latin typeface="Circular-Bold"/>
              </a:rPr>
              <a:t>Emphasise your contributions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b="0" i="0" dirty="0">
              <a:effectLst/>
              <a:latin typeface="Noto Sans"/>
            </a:endParaRPr>
          </a:p>
          <a:p>
            <a:endParaRPr lang="en-GB" dirty="0"/>
          </a:p>
        </p:txBody>
      </p:sp>
      <p:pic>
        <p:nvPicPr>
          <p:cNvPr id="7" name="Graphic 6" descr="Quotes">
            <a:extLst>
              <a:ext uri="{FF2B5EF4-FFF2-40B4-BE49-F238E27FC236}">
                <a16:creationId xmlns:a16="http://schemas.microsoft.com/office/drawing/2014/main" id="{D04E949E-27CA-4FE6-9C6A-4B48A733C3B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57999" y="1888689"/>
            <a:ext cx="3839571" cy="3839571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64BDFD04-57E5-4FF9-8A3F-CCA2D6B704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43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492"/>
    </mc:Choice>
    <mc:Fallback xmlns="">
      <p:transition spd="slow" advTm="634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07CFF-B4E4-4121-893C-BE01A4EF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3"/>
            <a:ext cx="4512858" cy="1345115"/>
          </a:xfrm>
        </p:spPr>
        <p:txBody>
          <a:bodyPr>
            <a:noAutofit/>
          </a:bodyPr>
          <a:lstStyle/>
          <a:p>
            <a:r>
              <a:rPr lang="en-GB" sz="3200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312DC-2224-440A-8EEB-980C7ACB5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970222"/>
            <a:ext cx="4512857" cy="312882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b="1" i="0" dirty="0">
              <a:solidFill>
                <a:srgbClr val="002060"/>
              </a:solidFill>
              <a:effectLst/>
              <a:latin typeface="Circular-Bold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3600" b="1" i="0" dirty="0">
                <a:solidFill>
                  <a:srgbClr val="002060"/>
                </a:solidFill>
                <a:effectLst/>
                <a:latin typeface="Circular-Bold"/>
              </a:rPr>
              <a:t>Finish your dissertation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b="1" dirty="0">
                <a:solidFill>
                  <a:srgbClr val="002060"/>
                </a:solidFill>
                <a:latin typeface="Circular-Bold"/>
              </a:rPr>
              <a:t>Answer your research question</a:t>
            </a:r>
            <a:endParaRPr lang="en-GB" sz="3600" b="1" i="0" dirty="0">
              <a:solidFill>
                <a:srgbClr val="002060"/>
              </a:solidFill>
              <a:effectLst/>
              <a:latin typeface="Circular-Bold"/>
            </a:endParaRPr>
          </a:p>
          <a:p>
            <a:endParaRPr lang="en-GB" dirty="0"/>
          </a:p>
        </p:txBody>
      </p:sp>
      <p:pic>
        <p:nvPicPr>
          <p:cNvPr id="7" name="Graphic 6" descr="Research">
            <a:extLst>
              <a:ext uri="{FF2B5EF4-FFF2-40B4-BE49-F238E27FC236}">
                <a16:creationId xmlns:a16="http://schemas.microsoft.com/office/drawing/2014/main" id="{328A8382-6B1B-483E-B715-88024A3D60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57999" y="1888689"/>
            <a:ext cx="3839571" cy="3839571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80D29B9-A641-423F-B10F-06A75247FC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51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706"/>
    </mc:Choice>
    <mc:Fallback xmlns="">
      <p:transition spd="slow" advTm="757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B7FCF-D17C-45C9-B49C-6E8AD7AB1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summary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66B66-8E58-4D63-8182-5F21EBBC59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b="0" i="0" dirty="0">
                <a:solidFill>
                  <a:srgbClr val="002060"/>
                </a:solidFill>
                <a:effectLst/>
                <a:latin typeface="helvetica neue"/>
              </a:rPr>
              <a:t>Clearly state the answer to the main research question. Summarise and reflect on the research.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0" i="0" dirty="0">
                <a:solidFill>
                  <a:srgbClr val="002060"/>
                </a:solidFill>
                <a:effectLst/>
                <a:latin typeface="helvetica neue"/>
              </a:rPr>
              <a:t>Show what new knowledge you have contributed.</a:t>
            </a: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05D09B8-1EB2-4571-A341-A560F2F586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195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519"/>
    </mc:Choice>
    <mc:Fallback xmlns="">
      <p:transition spd="slow" advTm="915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4F99D-694E-44E4-BED2-D4A58746C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sng" dirty="0">
                <a:solidFill>
                  <a:srgbClr val="111111"/>
                </a:solidFill>
                <a:effectLst/>
                <a:latin typeface="Playfair Display"/>
              </a:rPr>
              <a:t>Pitfalls to Avoid for your Dissertation Conclusion</a:t>
            </a:r>
            <a:br>
              <a:rPr lang="en-GB" b="1" i="0" dirty="0">
                <a:solidFill>
                  <a:srgbClr val="111111"/>
                </a:solidFill>
                <a:effectLst/>
                <a:latin typeface="Playfair Display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A375F-0540-4C1C-A97A-01BB4F4418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endParaRPr lang="en-GB" b="0" i="0" dirty="0">
              <a:solidFill>
                <a:srgbClr val="111111"/>
              </a:solidFill>
              <a:effectLst/>
              <a:latin typeface="Muli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000" b="0" i="0" dirty="0">
                <a:solidFill>
                  <a:srgbClr val="002060"/>
                </a:solidFill>
                <a:effectLst/>
                <a:latin typeface="Muli"/>
              </a:rPr>
              <a:t>Main pitfalls you should always avoid when writing the conclusion for your dissertation.</a:t>
            </a:r>
          </a:p>
          <a:p>
            <a:endParaRPr lang="en-GB" dirty="0"/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FCF7D37F-5C96-49A7-8C86-04F381D2B0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133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592"/>
    </mc:Choice>
    <mc:Fallback xmlns="">
      <p:transition spd="slow" advTm="119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192000" cy="6095999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ABA98E-854E-41F4-947D-F8976552A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940" y="1517650"/>
            <a:ext cx="5998059" cy="1344613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</a:rPr>
              <a:t>Finishing Off...</a:t>
            </a:r>
            <a:br>
              <a:rPr lang="en-GB" b="0" i="0" dirty="0"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7" name="Graphic 6" descr="Bank Check">
            <a:extLst>
              <a:ext uri="{FF2B5EF4-FFF2-40B4-BE49-F238E27FC236}">
                <a16:creationId xmlns:a16="http://schemas.microsoft.com/office/drawing/2014/main" id="{6F0E46DF-EF4D-4B4C-BEFE-98E6A2B2DC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62000" y="1863852"/>
            <a:ext cx="3892291" cy="389229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54DD0-7F1D-429B-8E94-A9B41F1A2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940" y="2970213"/>
            <a:ext cx="5998059" cy="3125787"/>
          </a:xfrm>
        </p:spPr>
        <p:txBody>
          <a:bodyPr>
            <a:normAutofit/>
          </a:bodyPr>
          <a:lstStyle/>
          <a:p>
            <a:endParaRPr lang="en-GB" b="0" i="0" dirty="0">
              <a:solidFill>
                <a:srgbClr val="002060"/>
              </a:solidFill>
              <a:effectLst/>
              <a:latin typeface="Arial" panose="020B0604020202020204" pitchFamily="34" charset="0"/>
            </a:endParaRPr>
          </a:p>
          <a:p>
            <a:pPr marL="722313" indent="-546100">
              <a:buFont typeface="Wingdings" panose="05000000000000000000" pitchFamily="2" charset="2"/>
              <a:buChar char="q"/>
            </a:pPr>
            <a:r>
              <a:rPr lang="en-GB" sz="4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Check, Check and Check Again</a:t>
            </a:r>
          </a:p>
          <a:p>
            <a:endParaRPr lang="en-GB" dirty="0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2CB559CB-18D1-4284-A3E1-87F7C832B5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526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313"/>
    </mc:Choice>
    <mc:Fallback xmlns="">
      <p:transition spd="slow" advTm="893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EB7C2-0720-4820-98A8-2BC4CD0CE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Arial" panose="020B0604020202020204" pitchFamily="34" charset="0"/>
              </a:rPr>
              <a:t>Finishing Off...</a:t>
            </a:r>
            <a:br>
              <a:rPr lang="en-GB" b="0" i="0" dirty="0"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AAAE9-D3CC-4931-BAED-E4DB1A6CF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3394" y="2536723"/>
            <a:ext cx="9688510" cy="3562325"/>
          </a:xfrm>
        </p:spPr>
        <p:txBody>
          <a:bodyPr>
            <a:noAutofit/>
          </a:bodyPr>
          <a:lstStyle/>
          <a:p>
            <a:pPr algn="l" fontAlgn="base">
              <a:buFont typeface="Wingdings" panose="05000000000000000000" pitchFamily="2" charset="2"/>
              <a:buChar char="q"/>
            </a:pPr>
            <a:r>
              <a:rPr lang="en-GB" sz="4400" b="0" i="0" dirty="0">
                <a:solidFill>
                  <a:srgbClr val="0070C0"/>
                </a:solidFill>
                <a:effectLst/>
                <a:latin typeface="Open Sans"/>
              </a:rPr>
              <a:t>Edit </a:t>
            </a:r>
          </a:p>
          <a:p>
            <a:pPr algn="l" fontAlgn="base">
              <a:buFont typeface="Wingdings" panose="05000000000000000000" pitchFamily="2" charset="2"/>
              <a:buChar char="q"/>
            </a:pPr>
            <a:r>
              <a:rPr lang="en-GB" sz="4400" dirty="0">
                <a:solidFill>
                  <a:srgbClr val="0070C0"/>
                </a:solidFill>
                <a:latin typeface="Open Sans"/>
              </a:rPr>
              <a:t>Proofread</a:t>
            </a:r>
            <a:r>
              <a:rPr lang="en-GB" sz="4400" b="0" i="0" dirty="0">
                <a:solidFill>
                  <a:srgbClr val="0070C0"/>
                </a:solidFill>
                <a:effectLst/>
                <a:latin typeface="Open Sans"/>
              </a:rPr>
              <a:t> </a:t>
            </a:r>
          </a:p>
          <a:p>
            <a:pPr algn="l" fontAlgn="base">
              <a:buFont typeface="Wingdings" panose="05000000000000000000" pitchFamily="2" charset="2"/>
              <a:buChar char="q"/>
            </a:pPr>
            <a:r>
              <a:rPr lang="en-GB" sz="4400" b="0" i="0" dirty="0">
                <a:solidFill>
                  <a:srgbClr val="0070C0"/>
                </a:solidFill>
                <a:effectLst/>
                <a:latin typeface="Open Sans"/>
              </a:rPr>
              <a:t>Is this piece of work the best that it can be.</a:t>
            </a:r>
          </a:p>
          <a:p>
            <a:pPr marL="0" indent="0">
              <a:buNone/>
            </a:pPr>
            <a:br>
              <a:rPr lang="en-GB" sz="4400" dirty="0"/>
            </a:br>
            <a:endParaRPr lang="en-GB" sz="4400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4BCBD8B-9A21-401B-BB01-39BDD26969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48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42"/>
    </mc:Choice>
    <mc:Fallback xmlns="">
      <p:transition spd="slow" advTm="328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1EC502BD-3766-4D83-94CC-391A4CD4E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roofreading services - proofreading stock pictures, royalty-free photos &amp; images">
            <a:extLst>
              <a:ext uri="{FF2B5EF4-FFF2-40B4-BE49-F238E27FC236}">
                <a16:creationId xmlns:a16="http://schemas.microsoft.com/office/drawing/2014/main" id="{96E96EF0-EBD6-4BF4-AECB-DF0AC64206A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 bwMode="auto">
          <a:xfrm>
            <a:off x="20" y="10"/>
            <a:ext cx="1219197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2867CC89-052A-4B89-A1FF-972E522C6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8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03778-87BE-46B9-A373-3918C3A65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624"/>
            <a:ext cx="10668000" cy="177501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Finishing off ….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461B22C-311A-44B1-8160-D58A0C78B8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917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262"/>
    </mc:Choice>
    <mc:Fallback xmlns="">
      <p:transition spd="slow" advTm="77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6" name="Freeform: Shape 138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57" name="Rectangle 140">
            <a:extLst>
              <a:ext uri="{FF2B5EF4-FFF2-40B4-BE49-F238E27FC236}">
                <a16:creationId xmlns:a16="http://schemas.microsoft.com/office/drawing/2014/main" id="{220E33D0-A190-4F8A-9DB6-C531C95CA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8" name="Title 1">
            <a:extLst>
              <a:ext uri="{FF2B5EF4-FFF2-40B4-BE49-F238E27FC236}">
                <a16:creationId xmlns:a16="http://schemas.microsoft.com/office/drawing/2014/main" id="{47F917B4-3C41-4B30-B190-73FDA3A2B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1" y="4714895"/>
            <a:ext cx="10668000" cy="10426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/>
              <a:t>Finishing off …   …   …</a:t>
            </a:r>
          </a:p>
        </p:txBody>
      </p:sp>
      <p:pic>
        <p:nvPicPr>
          <p:cNvPr id="2050" name="Picture 2" descr="Proofreading services Proofreading services concept.Proofreading concepts Lightbox: proofreading stock pictures, royalty-free photos &amp; images">
            <a:extLst>
              <a:ext uri="{FF2B5EF4-FFF2-40B4-BE49-F238E27FC236}">
                <a16:creationId xmlns:a16="http://schemas.microsoft.com/office/drawing/2014/main" id="{8B21BB53-0895-4A73-94F0-26B1F479E49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09019" y="545690"/>
            <a:ext cx="8008375" cy="3667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0D2ED161-EBB3-4B33-80FC-CC956B31BA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676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52"/>
    </mc:Choice>
    <mc:Fallback xmlns="">
      <p:transition spd="slow" advTm="343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5374C-99D6-42E4-BCAA-756756C77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What goes into the writing up of a dissertation: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A199EED-35B0-4F53-A1E7-159C5BD389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517904" y="4258425"/>
            <a:ext cx="65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1" name="Picture 3" descr="After Effects - Checklist Animation with Stroke Effect ...">
            <a:extLst>
              <a:ext uri="{FF2B5EF4-FFF2-40B4-BE49-F238E27FC236}">
                <a16:creationId xmlns:a16="http://schemas.microsoft.com/office/drawing/2014/main" id="{9F6591FD-649A-404A-ADAF-57C88AF2DE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7905" y="3005138"/>
            <a:ext cx="7906314" cy="2717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CD4DBCA6-E828-4E69-B359-2937AA6F2F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897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163"/>
    </mc:Choice>
    <mc:Fallback xmlns="">
      <p:transition spd="slow" advTm="51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0C6F151-D4F2-46DD-8D80-94C846351F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1026" name="Picture 2" descr="Checklists and pens. Simple and easy to use.">
            <a:extLst>
              <a:ext uri="{FF2B5EF4-FFF2-40B4-BE49-F238E27FC236}">
                <a16:creationId xmlns:a16="http://schemas.microsoft.com/office/drawing/2014/main" id="{06574C30-47CE-41B5-9F3A-07E1605921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025" y="798021"/>
            <a:ext cx="10435475" cy="6500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165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39"/>
    </mc:Choice>
    <mc:Fallback xmlns="">
      <p:transition spd="slow" advTm="472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463E9-8E2D-49EC-B47B-7B3CB08C607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517650"/>
            <a:ext cx="9144000" cy="1344613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D725213-3DCD-4C31-9646-008F8E3B67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95" y="764771"/>
            <a:ext cx="10773293" cy="5286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04D11A8-5E23-4325-9BBE-0181BC55D7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48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971"/>
    </mc:Choice>
    <mc:Fallback xmlns="">
      <p:transition spd="slow" advTm="259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C46DEA-4C47-4DEF-A7D1-C5956CAB9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3464" y="755650"/>
            <a:ext cx="5266535" cy="1345115"/>
          </a:xfrm>
        </p:spPr>
        <p:txBody>
          <a:bodyPr>
            <a:normAutofit/>
          </a:bodyPr>
          <a:lstStyle/>
          <a:p>
            <a:r>
              <a:rPr lang="en-GB" dirty="0"/>
              <a:t>Well done!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9F588687-668E-4DD8-BE13-E05DE4573A6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229" r="36561" b="-1"/>
          <a:stretch/>
        </p:blipFill>
        <p:spPr>
          <a:xfrm>
            <a:off x="20" y="10"/>
            <a:ext cx="540449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7A638-E0F3-4B92-BD6B-FE85E6F64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3464" y="2207969"/>
            <a:ext cx="5266535" cy="3884983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 important final chapter of your dissertation is now well underway!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870411D-53E4-42E8-B784-159348BB06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796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734"/>
    </mc:Choice>
    <mc:Fallback xmlns="">
      <p:transition spd="slow" advTm="12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4843B56B-DD63-40AB-85E1-E18901E13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419344E4-CB02-427C-9FF0-E06375167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220E33D0-A190-4F8A-9DB6-C531C95CA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12192000" cy="60990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083B85-5236-42BD-98BC-2077C8EA3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48536"/>
            <a:ext cx="10668000" cy="96407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What’s next …   …   …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DA8BD2E8-4E06-402F-9FD4-52D3822B668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6525" y="2884805"/>
            <a:ext cx="3106367" cy="3106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Business people meeting at table in conference room  Meeting Stock Photo">
            <a:extLst>
              <a:ext uri="{FF2B5EF4-FFF2-40B4-BE49-F238E27FC236}">
                <a16:creationId xmlns:a16="http://schemas.microsoft.com/office/drawing/2014/main" id="{01832F69-BC5A-484E-82B0-CA2DA48320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2197" y="3289344"/>
            <a:ext cx="3341510" cy="229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Audience at a conference">
            <a:extLst>
              <a:ext uri="{FF2B5EF4-FFF2-40B4-BE49-F238E27FC236}">
                <a16:creationId xmlns:a16="http://schemas.microsoft.com/office/drawing/2014/main" id="{22BA000F-6AF6-45B4-A718-4B8CE7CD44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85440" y="3498189"/>
            <a:ext cx="3341510" cy="187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8F84F9B3-9853-4944-9449-1B2A8A2FC6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288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181"/>
    </mc:Choice>
    <mc:Fallback xmlns="">
      <p:transition spd="slow" advTm="541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46C58-4C91-4C22-8A50-20D57E93C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233CD-135B-4D56-921A-BFB87BB930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fontAlgn="base">
              <a:buFont typeface="Wingdings" panose="05000000000000000000" pitchFamily="2" charset="2"/>
              <a:buChar char="q"/>
            </a:pPr>
            <a:r>
              <a:rPr lang="en-GB" sz="3600" i="0" dirty="0" err="1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Biggam</a:t>
            </a:r>
            <a:r>
              <a:rPr lang="en-GB" sz="3600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J. 2018. Succeeding with your master's dissertation: a step-by-step handbook. Fourth Edition. Open University Press: Berkshire. Chapters 8 and 9</a:t>
            </a:r>
          </a:p>
          <a:p>
            <a:pPr algn="l" fontAlgn="base"/>
            <a:endParaRPr lang="en-GB" b="0" i="0" dirty="0">
              <a:solidFill>
                <a:srgbClr val="222222"/>
              </a:solidFill>
              <a:effectLst/>
              <a:latin typeface="inherit"/>
            </a:endParaRPr>
          </a:p>
          <a:p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99824784-19F1-4334-A5E1-B33D61E986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132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975"/>
    </mc:Choice>
    <mc:Fallback xmlns="">
      <p:transition spd="slow" advTm="319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8BFCF-F719-4CED-B61D-F3D4F195E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That’s all for now…..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5ECD9A3-BCD3-46A5-A311-384759B8B1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359" y="2705793"/>
            <a:ext cx="5551090" cy="312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4525414-838B-478D-97FB-047B886EB6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184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75"/>
    </mc:Choice>
    <mc:Fallback xmlns="">
      <p:transition spd="slow" advTm="219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rismaticVTI">
  <a:themeElements>
    <a:clrScheme name="AnalogousFromRegularSeedRightStep">
      <a:dk1>
        <a:srgbClr val="000000"/>
      </a:dk1>
      <a:lt1>
        <a:srgbClr val="FFFFFF"/>
      </a:lt1>
      <a:dk2>
        <a:srgbClr val="412D24"/>
      </a:dk2>
      <a:lt2>
        <a:srgbClr val="E2E8E5"/>
      </a:lt2>
      <a:accent1>
        <a:srgbClr val="E72990"/>
      </a:accent1>
      <a:accent2>
        <a:srgbClr val="D5172F"/>
      </a:accent2>
      <a:accent3>
        <a:srgbClr val="E76029"/>
      </a:accent3>
      <a:accent4>
        <a:srgbClr val="CF9917"/>
      </a:accent4>
      <a:accent5>
        <a:srgbClr val="9AAB1E"/>
      </a:accent5>
      <a:accent6>
        <a:srgbClr val="5FB714"/>
      </a:accent6>
      <a:hlink>
        <a:srgbClr val="31935D"/>
      </a:hlink>
      <a:folHlink>
        <a:srgbClr val="7F7F7F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5285</TotalTime>
  <Words>562</Words>
  <Application>Microsoft Office PowerPoint</Application>
  <PresentationFormat>Widescreen</PresentationFormat>
  <Paragraphs>121</Paragraphs>
  <Slides>25</Slides>
  <Notes>25</Notes>
  <HiddenSlides>0</HiddenSlides>
  <MMClips>25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40" baseType="lpstr">
      <vt:lpstr>Abadi</vt:lpstr>
      <vt:lpstr>Aharoni</vt:lpstr>
      <vt:lpstr>Arial</vt:lpstr>
      <vt:lpstr>Avenir Next LT Pro</vt:lpstr>
      <vt:lpstr>Calibri</vt:lpstr>
      <vt:lpstr>Circular-Bold</vt:lpstr>
      <vt:lpstr>helvetica neue</vt:lpstr>
      <vt:lpstr>inherit</vt:lpstr>
      <vt:lpstr>Muli</vt:lpstr>
      <vt:lpstr>Noto Sans</vt:lpstr>
      <vt:lpstr>Open Sans</vt:lpstr>
      <vt:lpstr>Playfair Display</vt:lpstr>
      <vt:lpstr>Roboto</vt:lpstr>
      <vt:lpstr>Wingdings</vt:lpstr>
      <vt:lpstr>PrismaticVTI</vt:lpstr>
      <vt:lpstr>FINISHING OFF YOUR DISSERTATION Part Two</vt:lpstr>
      <vt:lpstr>DISSERTATION MODULE</vt:lpstr>
      <vt:lpstr>PowerPoint Presentation</vt:lpstr>
      <vt:lpstr>What goes into a conclusion of a dissertation:</vt:lpstr>
      <vt:lpstr>What goes into a conclusion of a dissertation:</vt:lpstr>
      <vt:lpstr>What goes into a conclusion of a dissertation:</vt:lpstr>
      <vt:lpstr>What goes into a conclusion of a dissertation:</vt:lpstr>
      <vt:lpstr>What goes into a conclusion of a dissertation:</vt:lpstr>
      <vt:lpstr>What goes into a conclusion of a dissertation:</vt:lpstr>
      <vt:lpstr>What goes into a conclusion of a dissertation:</vt:lpstr>
      <vt:lpstr>What goes into a conclusion of a dissertation:</vt:lpstr>
      <vt:lpstr>What goes into a conclusion of a dissertation:</vt:lpstr>
      <vt:lpstr>In summary … … …</vt:lpstr>
      <vt:lpstr>Pitfalls to Avoid for your Dissertation Conclusion </vt:lpstr>
      <vt:lpstr>Finishing Off... </vt:lpstr>
      <vt:lpstr>Finishing Off... </vt:lpstr>
      <vt:lpstr>Finishing off ….</vt:lpstr>
      <vt:lpstr>Finishing off …   …   …</vt:lpstr>
      <vt:lpstr>What goes into the writing up of a dissertation:</vt:lpstr>
      <vt:lpstr>PowerPoint Presentation</vt:lpstr>
      <vt:lpstr> </vt:lpstr>
      <vt:lpstr>Well done!</vt:lpstr>
      <vt:lpstr>What’s next …   …   …</vt:lpstr>
      <vt:lpstr>Further reading:</vt:lpstr>
      <vt:lpstr>That’s all for now…..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MODULE</dc:title>
  <dc:creator>Beverly Cole</dc:creator>
  <cp:lastModifiedBy>Beverly Cole</cp:lastModifiedBy>
  <cp:revision>52</cp:revision>
  <dcterms:created xsi:type="dcterms:W3CDTF">2021-04-08T18:34:41Z</dcterms:created>
  <dcterms:modified xsi:type="dcterms:W3CDTF">2022-11-19T11:24:32Z</dcterms:modified>
</cp:coreProperties>
</file>