
<file path=[Content_Types].xml><?xml version="1.0" encoding="utf-8"?>
<Types xmlns="http://schemas.openxmlformats.org/package/2006/content-types">
  <Default ContentType="application/x-fontdata" Extension="fntdata"/>
  <Default ContentType="application/xml" Extension="xml"/>
  <Default ContentType="image/png" Extension="png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2.xml"/>
  <Override ContentType="application/vnd.openxmlformats-officedocument.presentationml.slide+xml" PartName="/ppt/slides/slide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6.xml"/>
  <Override ContentType="application/vnd.openxmlformats-officedocument.presentationml.slide+xml" PartName="/ppt/slides/slide9.xml"/>
  <Override ContentType="application/vnd.openxmlformats-officedocument.presentationml.slide+xml" PartName="/ppt/slides/slide5.xml"/>
  <Override ContentType="application/vnd.openxmlformats-officedocument.presentationml.slide+xml" PartName="/ppt/slides/slide8.xml"/>
  <Override ContentType="application/vnd.openxmlformats-officedocument.presentationml.slide+xml" PartName="/ppt/slides/slide7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59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</p:sldIdLst>
  <p:sldSz cy="5143500" cx="9144000"/>
  <p:notesSz cx="6858000" cy="9144000"/>
  <p:embeddedFontLst>
    <p:embeddedFont>
      <p:font typeface="Merriweather"/>
      <p:regular r:id="rId18"/>
      <p:bold r:id="rId19"/>
      <p:italic r:id="rId20"/>
      <p:boldItalic r:id="rId21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font" Target="fonts/Merriweather-italic.fntdata"/><Relationship Id="rId11" Type="http://schemas.openxmlformats.org/officeDocument/2006/relationships/slide" Target="slides/slide6.xml"/><Relationship Id="rId10" Type="http://schemas.openxmlformats.org/officeDocument/2006/relationships/slide" Target="slides/slide5.xml"/><Relationship Id="rId21" Type="http://schemas.openxmlformats.org/officeDocument/2006/relationships/font" Target="fonts/Merriweather-boldItalic.fntdata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1" Type="http://schemas.openxmlformats.org/officeDocument/2006/relationships/theme" Target="theme/theme2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5" Type="http://schemas.openxmlformats.org/officeDocument/2006/relationships/slide" Target="slides/slide10.xml"/><Relationship Id="rId14" Type="http://schemas.openxmlformats.org/officeDocument/2006/relationships/slide" Target="slides/slide9.xml"/><Relationship Id="rId17" Type="http://schemas.openxmlformats.org/officeDocument/2006/relationships/slide" Target="slides/slide12.xml"/><Relationship Id="rId16" Type="http://schemas.openxmlformats.org/officeDocument/2006/relationships/slide" Target="slides/slide11.xml"/><Relationship Id="rId5" Type="http://schemas.openxmlformats.org/officeDocument/2006/relationships/notesMaster" Target="notesMasters/notesMaster1.xml"/><Relationship Id="rId19" Type="http://schemas.openxmlformats.org/officeDocument/2006/relationships/font" Target="fonts/Merriweather-bold.fntdata"/><Relationship Id="rId6" Type="http://schemas.openxmlformats.org/officeDocument/2006/relationships/slide" Target="slides/slide1.xml"/><Relationship Id="rId18" Type="http://schemas.openxmlformats.org/officeDocument/2006/relationships/font" Target="fonts/Merriweather-regular.fntdata"/><Relationship Id="rId7" Type="http://schemas.openxmlformats.org/officeDocument/2006/relationships/slide" Target="slides/slide2.xml"/><Relationship Id="rId8" Type="http://schemas.openxmlformats.org/officeDocument/2006/relationships/slide" Target="slides/slide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:notes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Google Shape;52;p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6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gb6972db57b_0_25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8" name="Google Shape;58;gb6972db57b_0_25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2" name="Shape 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Google Shape;63;gde69a9f4be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4" name="Google Shape;64;gde69a9f4be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2" name="Shape 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Google Shape;73;gde69a9f4be_0_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4" name="Google Shape;74;gde69a9f4be_0_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0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gde735486a6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2" name="Google Shape;82;gde735486a6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8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Google Shape;89;gde735486a6_0_1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0" name="Google Shape;90;gde735486a6_0_1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7" name="Shape 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Google Shape;98;gde735486a6_0_2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9" name="Google Shape;99;gde735486a6_0_2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6" name="Shape 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Google Shape;107;gde735486a6_0_2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8" name="Google Shape;108;gde735486a6_0_2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5" name="Shape 1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Google Shape;116;gde735486a6_0_3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7" name="Google Shape;117;gde735486a6_0_3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6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Google Shape;127;gde735486a6_0_5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8" name="Google Shape;128;gde735486a6_0_5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2" name="Shape 1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Google Shape;133;gde735486a6_0_4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4" name="Google Shape;134;gde735486a6_0_4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8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Google Shape;139;gde970b4001_1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0" name="Google Shape;140;gde970b4001_1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/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/>
        </p:txBody>
      </p:sp>
      <p:sp>
        <p:nvSpPr>
          <p:cNvPr id="11" name="Google Shape;11;p2"/>
          <p:cNvSpPr txBox="1"/>
          <p:nvPr>
            <p:ph idx="1" type="subTitle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/>
        </p:txBody>
      </p:sp>
      <p:sp>
        <p:nvSpPr>
          <p:cNvPr id="12" name="Google Shape;12;p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13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/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15" name="Google Shape;15;p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16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18" name="Google Shape;18;p4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19" name="Google Shape;19;p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20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2" name="Google Shape;22;p5"/>
          <p:cNvSpPr txBox="1"/>
          <p:nvPr>
            <p:ph idx="1" type="body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3" name="Google Shape;23;p5"/>
          <p:cNvSpPr txBox="1"/>
          <p:nvPr>
            <p:ph idx="2" type="body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4" name="Google Shape;24;p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25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7" name="Google Shape;27;p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28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/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30" name="Google Shape;30;p7"/>
          <p:cNvSpPr txBox="1"/>
          <p:nvPr>
            <p:ph idx="1" type="body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1" name="Google Shape;31;p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spTree>
      <p:nvGrpSpPr>
        <p:cNvPr id="32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/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34" name="Google Shape;34;p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35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25"/>
            <a:ext cx="4572000" cy="51435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7" name="Google Shape;37;p9"/>
          <p:cNvSpPr txBox="1"/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38" name="Google Shape;38;p9"/>
          <p:cNvSpPr txBox="1"/>
          <p:nvPr>
            <p:ph idx="1" type="subTitle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39" name="Google Shape;39;p9"/>
          <p:cNvSpPr txBox="1"/>
          <p:nvPr>
            <p:ph idx="2" type="body"/>
          </p:nvPr>
        </p:nvSpPr>
        <p:spPr>
          <a:xfrm>
            <a:off x="4939500" y="724200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  <a:defRPr>
                <a:solidFill>
                  <a:schemeClr val="dk1"/>
                </a:solidFill>
              </a:defRPr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>
                <a:solidFill>
                  <a:schemeClr val="dk1"/>
                </a:solidFill>
              </a:defRPr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>
                <a:solidFill>
                  <a:schemeClr val="dk1"/>
                </a:solidFill>
              </a:defRPr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40" name="Google Shape;40;p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4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/>
          <p:nvPr>
            <p:ph idx="1" type="body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/>
        </p:txBody>
      </p:sp>
      <p:sp>
        <p:nvSpPr>
          <p:cNvPr id="43" name="Google Shape;43;p1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44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/>
          <p:nvPr>
            <p:ph hasCustomPrompt="1" type="title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/>
          <p:nvPr>
            <p:ph idx="1" type="body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7" name="Google Shape;47;p1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2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imple-dark-2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Char char="●"/>
              <a:defRPr sz="1800">
                <a:solidFill>
                  <a:schemeClr val="lt2"/>
                </a:solidFill>
              </a:defRPr>
            </a:lvl1pPr>
            <a:lvl2pPr indent="-317500" lvl="1" marL="914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Char char="○"/>
              <a:defRPr>
                <a:solidFill>
                  <a:schemeClr val="lt2"/>
                </a:solidFill>
              </a:defRPr>
            </a:lvl2pPr>
            <a:lvl3pPr indent="-317500" lvl="2" marL="1371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Char char="■"/>
              <a:defRPr>
                <a:solidFill>
                  <a:schemeClr val="lt2"/>
                </a:solidFill>
              </a:defRPr>
            </a:lvl3pPr>
            <a:lvl4pPr indent="-317500" lvl="3" marL="1828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Char char="●"/>
              <a:defRPr>
                <a:solidFill>
                  <a:schemeClr val="lt2"/>
                </a:solidFill>
              </a:defRPr>
            </a:lvl4pPr>
            <a:lvl5pPr indent="-317500" lvl="4" marL="22860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Char char="○"/>
              <a:defRPr>
                <a:solidFill>
                  <a:schemeClr val="lt2"/>
                </a:solidFill>
              </a:defRPr>
            </a:lvl5pPr>
            <a:lvl6pPr indent="-317500" lvl="5" marL="2743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Char char="■"/>
              <a:defRPr>
                <a:solidFill>
                  <a:schemeClr val="lt2"/>
                </a:solidFill>
              </a:defRPr>
            </a:lvl6pPr>
            <a:lvl7pPr indent="-317500" lvl="6" marL="3200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Char char="●"/>
              <a:defRPr>
                <a:solidFill>
                  <a:schemeClr val="lt2"/>
                </a:solidFill>
              </a:defRPr>
            </a:lvl7pPr>
            <a:lvl8pPr indent="-317500" lvl="7" marL="3657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Char char="○"/>
              <a:defRPr>
                <a:solidFill>
                  <a:schemeClr val="lt2"/>
                </a:solidFill>
              </a:defRPr>
            </a:lvl8pPr>
            <a:lvl9pPr indent="-317500" lvl="8" marL="411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Char char="■"/>
              <a:defRPr>
                <a:solidFill>
                  <a:schemeClr val="lt2"/>
                </a:solidFill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r">
              <a:buNone/>
              <a:defRPr sz="1000">
                <a:solidFill>
                  <a:schemeClr val="lt2"/>
                </a:solidFill>
              </a:defRPr>
            </a:lvl1pPr>
            <a:lvl2pPr lvl="1" algn="r">
              <a:buNone/>
              <a:defRPr sz="1000">
                <a:solidFill>
                  <a:schemeClr val="lt2"/>
                </a:solidFill>
              </a:defRPr>
            </a:lvl2pPr>
            <a:lvl3pPr lvl="2" algn="r">
              <a:buNone/>
              <a:defRPr sz="1000">
                <a:solidFill>
                  <a:schemeClr val="lt2"/>
                </a:solidFill>
              </a:defRPr>
            </a:lvl3pPr>
            <a:lvl4pPr lvl="3" algn="r">
              <a:buNone/>
              <a:defRPr sz="1000">
                <a:solidFill>
                  <a:schemeClr val="lt2"/>
                </a:solidFill>
              </a:defRPr>
            </a:lvl4pPr>
            <a:lvl5pPr lvl="4" algn="r">
              <a:buNone/>
              <a:defRPr sz="1000">
                <a:solidFill>
                  <a:schemeClr val="lt2"/>
                </a:solidFill>
              </a:defRPr>
            </a:lvl5pPr>
            <a:lvl6pPr lvl="5" algn="r">
              <a:buNone/>
              <a:defRPr sz="1000">
                <a:solidFill>
                  <a:schemeClr val="lt2"/>
                </a:solidFill>
              </a:defRPr>
            </a:lvl6pPr>
            <a:lvl7pPr lvl="6" algn="r">
              <a:buNone/>
              <a:defRPr sz="1000">
                <a:solidFill>
                  <a:schemeClr val="lt2"/>
                </a:solidFill>
              </a:defRPr>
            </a:lvl7pPr>
            <a:lvl8pPr lvl="7" algn="r">
              <a:buNone/>
              <a:defRPr sz="1000">
                <a:solidFill>
                  <a:schemeClr val="lt2"/>
                </a:solidFill>
              </a:defRPr>
            </a:lvl8pPr>
            <a:lvl9pPr lvl="8" algn="r">
              <a:buNone/>
              <a:defRPr sz="1000">
                <a:solidFill>
                  <a:schemeClr val="lt2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2.png"/><Relationship Id="rId4" Type="http://schemas.openxmlformats.org/officeDocument/2006/relationships/hyperlink" Target="http://factsanddetails.com/world/cat56/sub366/entry-6176.html" TargetMode="External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5.xml"/><Relationship Id="rId3" Type="http://schemas.openxmlformats.org/officeDocument/2006/relationships/hyperlink" Target="https://sites.google.com/site/macedonianmilitaryreforms/home/battle-of-gaugamela" TargetMode="External"/><Relationship Id="rId4" Type="http://schemas.openxmlformats.org/officeDocument/2006/relationships/image" Target="../media/image1.pn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1.png"/><Relationship Id="rId4" Type="http://schemas.openxmlformats.org/officeDocument/2006/relationships/hyperlink" Target="https://sites.google.com/site/macedonianmilitaryreforms/home/battle-of-gaugamela" TargetMode="External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1.png"/><Relationship Id="rId4" Type="http://schemas.openxmlformats.org/officeDocument/2006/relationships/hyperlink" Target="https://sites.google.com/site/macedonianmilitaryreforms/home/battle-of-gaugamela" TargetMode="External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1.png"/><Relationship Id="rId4" Type="http://schemas.openxmlformats.org/officeDocument/2006/relationships/hyperlink" Target="https://sites.google.com/site/macedonianmilitaryreforms/home/battle-of-gaugamela" TargetMode="External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1.png"/><Relationship Id="rId4" Type="http://schemas.openxmlformats.org/officeDocument/2006/relationships/hyperlink" Target="https://sites.google.com/site/macedonianmilitaryreforms/home/battle-of-gaugamela" TargetMode="External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2.xml"/><Relationship Id="rId3" Type="http://schemas.openxmlformats.org/officeDocument/2006/relationships/hyperlink" Target="http://factsanddetails.com/world/cat56/sub366/entry-6176.html" TargetMode="External"/><Relationship Id="rId4" Type="http://schemas.openxmlformats.org/officeDocument/2006/relationships/hyperlink" Target="https://sites.google.com/site/macedonianmilitaryreforms/home/battle-of-gaugamela" TargetMode="Externa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3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p13"/>
          <p:cNvSpPr txBox="1"/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chemeClr val="accent2"/>
                </a:solidFill>
                <a:latin typeface="Merriweather"/>
                <a:ea typeface="Merriweather"/>
                <a:cs typeface="Merriweather"/>
                <a:sym typeface="Merriweather"/>
              </a:rPr>
              <a:t>The battle of Gaugamela</a:t>
            </a:r>
            <a:endParaRPr>
              <a:solidFill>
                <a:schemeClr val="accent2"/>
              </a:solidFill>
              <a:latin typeface="Merriweather"/>
              <a:ea typeface="Merriweather"/>
              <a:cs typeface="Merriweather"/>
              <a:sym typeface="Merriweather"/>
            </a:endParaRPr>
          </a:p>
        </p:txBody>
      </p:sp>
      <p:sp>
        <p:nvSpPr>
          <p:cNvPr id="55" name="Google Shape;55;p13"/>
          <p:cNvSpPr txBox="1"/>
          <p:nvPr>
            <p:ph idx="1" type="subTitle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latin typeface="Merriweather"/>
                <a:ea typeface="Merriweather"/>
                <a:cs typeface="Merriweather"/>
                <a:sym typeface="Merriweather"/>
              </a:rPr>
              <a:t>Lost by Darius rather than won by Alexander</a:t>
            </a:r>
            <a:endParaRPr>
              <a:latin typeface="Merriweather"/>
              <a:ea typeface="Merriweather"/>
              <a:cs typeface="Merriweather"/>
              <a:sym typeface="Merriweather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9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Google Shape;60;p1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chemeClr val="accent2"/>
                </a:solidFill>
                <a:latin typeface="Merriweather"/>
                <a:ea typeface="Merriweather"/>
                <a:cs typeface="Merriweather"/>
                <a:sym typeface="Merriweather"/>
              </a:rPr>
              <a:t>The </a:t>
            </a:r>
            <a:r>
              <a:rPr lang="en-GB">
                <a:solidFill>
                  <a:schemeClr val="accent2"/>
                </a:solidFill>
                <a:latin typeface="Merriweather"/>
                <a:ea typeface="Merriweather"/>
                <a:cs typeface="Merriweather"/>
                <a:sym typeface="Merriweather"/>
              </a:rPr>
              <a:t>lead up</a:t>
            </a:r>
            <a:r>
              <a:rPr lang="en-GB">
                <a:solidFill>
                  <a:schemeClr val="accent2"/>
                </a:solidFill>
                <a:latin typeface="Merriweather"/>
                <a:ea typeface="Merriweather"/>
                <a:cs typeface="Merriweather"/>
                <a:sym typeface="Merriweather"/>
              </a:rPr>
              <a:t> to the battle</a:t>
            </a:r>
            <a:endParaRPr>
              <a:solidFill>
                <a:schemeClr val="accent2"/>
              </a:solidFill>
              <a:latin typeface="Merriweather"/>
              <a:ea typeface="Merriweather"/>
              <a:cs typeface="Merriweather"/>
              <a:sym typeface="Merriweather"/>
            </a:endParaRPr>
          </a:p>
        </p:txBody>
      </p:sp>
      <p:sp>
        <p:nvSpPr>
          <p:cNvPr id="61" name="Google Shape;61;p14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lnSpcReduction="10000"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Font typeface="Merriweather"/>
              <a:buChar char="-"/>
            </a:pPr>
            <a:r>
              <a:rPr lang="en-GB">
                <a:latin typeface="Merriweather"/>
                <a:ea typeface="Merriweather"/>
                <a:cs typeface="Merriweather"/>
                <a:sym typeface="Merriweather"/>
              </a:rPr>
              <a:t>After the Battle of Issus Alexander moved south and stayed in Egypt for a while.</a:t>
            </a:r>
            <a:endParaRPr>
              <a:latin typeface="Merriweather"/>
              <a:ea typeface="Merriweather"/>
              <a:cs typeface="Merriweather"/>
              <a:sym typeface="Merriweather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Font typeface="Merriweather"/>
              <a:buChar char="-"/>
            </a:pPr>
            <a:r>
              <a:rPr lang="en-GB">
                <a:latin typeface="Merriweather"/>
                <a:ea typeface="Merriweather"/>
                <a:cs typeface="Merriweather"/>
                <a:sym typeface="Merriweather"/>
              </a:rPr>
              <a:t>Darius </a:t>
            </a:r>
            <a:r>
              <a:rPr lang="en-GB">
                <a:latin typeface="Merriweather"/>
                <a:ea typeface="Merriweather"/>
                <a:cs typeface="Merriweather"/>
                <a:sym typeface="Merriweather"/>
              </a:rPr>
              <a:t>retreated</a:t>
            </a:r>
            <a:r>
              <a:rPr lang="en-GB">
                <a:latin typeface="Merriweather"/>
                <a:ea typeface="Merriweather"/>
                <a:cs typeface="Merriweather"/>
                <a:sym typeface="Merriweather"/>
              </a:rPr>
              <a:t> to Babylon and </a:t>
            </a:r>
            <a:r>
              <a:rPr lang="en-GB">
                <a:latin typeface="Merriweather"/>
                <a:ea typeface="Merriweather"/>
                <a:cs typeface="Merriweather"/>
                <a:sym typeface="Merriweather"/>
              </a:rPr>
              <a:t>attempted</a:t>
            </a:r>
            <a:r>
              <a:rPr lang="en-GB">
                <a:latin typeface="Merriweather"/>
                <a:ea typeface="Merriweather"/>
                <a:cs typeface="Merriweather"/>
                <a:sym typeface="Merriweather"/>
              </a:rPr>
              <a:t> to treat with Alexander.</a:t>
            </a:r>
            <a:endParaRPr>
              <a:latin typeface="Merriweather"/>
              <a:ea typeface="Merriweather"/>
              <a:cs typeface="Merriweather"/>
              <a:sym typeface="Merriweather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Font typeface="Merriweather"/>
              <a:buChar char="-"/>
            </a:pPr>
            <a:r>
              <a:rPr lang="en-GB">
                <a:latin typeface="Merriweather"/>
                <a:ea typeface="Merriweather"/>
                <a:cs typeface="Merriweather"/>
                <a:sym typeface="Merriweather"/>
              </a:rPr>
              <a:t>Alexander moved north to cross the Euphrates.</a:t>
            </a:r>
            <a:endParaRPr>
              <a:latin typeface="Merriweather"/>
              <a:ea typeface="Merriweather"/>
              <a:cs typeface="Merriweather"/>
              <a:sym typeface="Merriweather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Font typeface="Merriweather"/>
              <a:buChar char="-"/>
            </a:pPr>
            <a:r>
              <a:rPr lang="en-GB">
                <a:latin typeface="Merriweather"/>
                <a:ea typeface="Merriweather"/>
                <a:cs typeface="Merriweather"/>
                <a:sym typeface="Merriweather"/>
              </a:rPr>
              <a:t>Darius suspects that Alexander will move south towards Babylon, and so commanded for potential food in the region to be destroyed.</a:t>
            </a:r>
            <a:endParaRPr>
              <a:latin typeface="Merriweather"/>
              <a:ea typeface="Merriweather"/>
              <a:cs typeface="Merriweather"/>
              <a:sym typeface="Merriweather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Font typeface="Merriweather"/>
              <a:buChar char="-"/>
            </a:pPr>
            <a:r>
              <a:rPr lang="en-GB">
                <a:latin typeface="Merriweather"/>
                <a:ea typeface="Merriweather"/>
                <a:cs typeface="Merriweather"/>
                <a:sym typeface="Merriweather"/>
              </a:rPr>
              <a:t>Alexander </a:t>
            </a:r>
            <a:r>
              <a:rPr lang="en-GB">
                <a:latin typeface="Merriweather"/>
                <a:ea typeface="Merriweather"/>
                <a:cs typeface="Merriweather"/>
                <a:sym typeface="Merriweather"/>
              </a:rPr>
              <a:t>sought</a:t>
            </a:r>
            <a:r>
              <a:rPr lang="en-GB">
                <a:latin typeface="Merriweather"/>
                <a:ea typeface="Merriweather"/>
                <a:cs typeface="Merriweather"/>
                <a:sym typeface="Merriweather"/>
              </a:rPr>
              <a:t> easier crossing of the Tigris in the north.</a:t>
            </a:r>
            <a:endParaRPr>
              <a:latin typeface="Merriweather"/>
              <a:ea typeface="Merriweather"/>
              <a:cs typeface="Merriweather"/>
              <a:sym typeface="Merriweather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Font typeface="Merriweather"/>
              <a:buChar char="-"/>
            </a:pPr>
            <a:r>
              <a:rPr lang="en-GB">
                <a:latin typeface="Merriweather"/>
                <a:ea typeface="Merriweather"/>
                <a:cs typeface="Merriweather"/>
                <a:sym typeface="Merriweather"/>
              </a:rPr>
              <a:t>Darius sent Mazaeus to prevent Alexander from crossing the tigris (Diodorus)</a:t>
            </a:r>
            <a:endParaRPr>
              <a:latin typeface="Merriweather"/>
              <a:ea typeface="Merriweather"/>
              <a:cs typeface="Merriweather"/>
              <a:sym typeface="Merriweather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Font typeface="Merriweather"/>
              <a:buChar char="-"/>
            </a:pPr>
            <a:r>
              <a:rPr lang="en-GB">
                <a:latin typeface="Merriweather"/>
                <a:ea typeface="Merriweather"/>
                <a:cs typeface="Merriweather"/>
                <a:sym typeface="Merriweather"/>
              </a:rPr>
              <a:t>The persians under Mazaeus who were meant to prevent Alexander's crossing failed.</a:t>
            </a:r>
            <a:endParaRPr>
              <a:latin typeface="Merriweather"/>
              <a:ea typeface="Merriweather"/>
              <a:cs typeface="Merriweather"/>
              <a:sym typeface="Merriweather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5" name="Shape 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Google Shape;66;p15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latin typeface="Merriweather"/>
                <a:ea typeface="Merriweather"/>
                <a:cs typeface="Merriweather"/>
                <a:sym typeface="Merriweather"/>
              </a:rPr>
              <a:t>Terrain</a:t>
            </a:r>
            <a:endParaRPr>
              <a:latin typeface="Merriweather"/>
              <a:ea typeface="Merriweather"/>
              <a:cs typeface="Merriweather"/>
              <a:sym typeface="Merriweather"/>
            </a:endParaRPr>
          </a:p>
        </p:txBody>
      </p:sp>
      <p:sp>
        <p:nvSpPr>
          <p:cNvPr id="67" name="Google Shape;67;p15"/>
          <p:cNvSpPr txBox="1"/>
          <p:nvPr>
            <p:ph idx="1" type="body"/>
          </p:nvPr>
        </p:nvSpPr>
        <p:spPr>
          <a:xfrm>
            <a:off x="4572000" y="1152475"/>
            <a:ext cx="42603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Font typeface="Merriweather"/>
              <a:buChar char="-"/>
            </a:pPr>
            <a:r>
              <a:rPr lang="en-GB">
                <a:latin typeface="Merriweather"/>
                <a:ea typeface="Merriweather"/>
                <a:cs typeface="Merriweather"/>
                <a:sym typeface="Merriweather"/>
              </a:rPr>
              <a:t>The village of </a:t>
            </a:r>
            <a:r>
              <a:rPr lang="en-GB">
                <a:latin typeface="Merriweather"/>
                <a:ea typeface="Merriweather"/>
                <a:cs typeface="Merriweather"/>
                <a:sym typeface="Merriweather"/>
              </a:rPr>
              <a:t>Gaugamela</a:t>
            </a:r>
            <a:r>
              <a:rPr lang="en-GB">
                <a:latin typeface="Merriweather"/>
                <a:ea typeface="Merriweather"/>
                <a:cs typeface="Merriweather"/>
                <a:sym typeface="Merriweather"/>
              </a:rPr>
              <a:t> sits on plains not far from the armenian mountains.</a:t>
            </a:r>
            <a:endParaRPr>
              <a:latin typeface="Merriweather"/>
              <a:ea typeface="Merriweather"/>
              <a:cs typeface="Merriweather"/>
              <a:sym typeface="Merriweather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Font typeface="Merriweather"/>
              <a:buChar char="-"/>
            </a:pPr>
            <a:r>
              <a:rPr lang="en-GB">
                <a:latin typeface="Merriweather"/>
                <a:ea typeface="Merriweather"/>
                <a:cs typeface="Merriweather"/>
                <a:sym typeface="Merriweather"/>
              </a:rPr>
              <a:t>Then Mazaeus was </a:t>
            </a:r>
            <a:r>
              <a:rPr lang="en-GB">
                <a:latin typeface="Merriweather"/>
                <a:ea typeface="Merriweather"/>
                <a:cs typeface="Merriweather"/>
                <a:sym typeface="Merriweather"/>
              </a:rPr>
              <a:t>commanded</a:t>
            </a:r>
            <a:r>
              <a:rPr lang="en-GB">
                <a:latin typeface="Merriweather"/>
                <a:ea typeface="Merriweather"/>
                <a:cs typeface="Merriweather"/>
                <a:sym typeface="Merriweather"/>
              </a:rPr>
              <a:t> to hold a hill, a key position on the mostly flat plains.</a:t>
            </a:r>
            <a:endParaRPr>
              <a:latin typeface="Merriweather"/>
              <a:ea typeface="Merriweather"/>
              <a:cs typeface="Merriweather"/>
              <a:sym typeface="Merriweather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Font typeface="Merriweather"/>
              <a:buChar char="-"/>
            </a:pPr>
            <a:r>
              <a:rPr lang="en-GB">
                <a:latin typeface="Merriweather"/>
                <a:ea typeface="Merriweather"/>
                <a:cs typeface="Merriweather"/>
                <a:sym typeface="Merriweather"/>
              </a:rPr>
              <a:t>Darius had the land cleared of </a:t>
            </a:r>
            <a:r>
              <a:rPr lang="en-GB">
                <a:latin typeface="Merriweather"/>
                <a:ea typeface="Merriweather"/>
                <a:cs typeface="Merriweather"/>
                <a:sym typeface="Merriweather"/>
              </a:rPr>
              <a:t>obstacles</a:t>
            </a:r>
            <a:endParaRPr>
              <a:latin typeface="Merriweather"/>
              <a:ea typeface="Merriweather"/>
              <a:cs typeface="Merriweather"/>
              <a:sym typeface="Merriweather"/>
            </a:endParaRPr>
          </a:p>
        </p:txBody>
      </p:sp>
      <p:pic>
        <p:nvPicPr>
          <p:cNvPr id="68" name="Google Shape;68;p1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11688" y="1152475"/>
            <a:ext cx="4124325" cy="3067050"/>
          </a:xfrm>
          <a:prstGeom prst="rect">
            <a:avLst/>
          </a:prstGeom>
          <a:noFill/>
          <a:ln>
            <a:noFill/>
          </a:ln>
        </p:spPr>
      </p:pic>
      <p:sp>
        <p:nvSpPr>
          <p:cNvPr id="69" name="Google Shape;69;p15"/>
          <p:cNvSpPr/>
          <p:nvPr/>
        </p:nvSpPr>
        <p:spPr>
          <a:xfrm>
            <a:off x="3404325" y="4568875"/>
            <a:ext cx="177600" cy="185100"/>
          </a:xfrm>
          <a:prstGeom prst="ellipse">
            <a:avLst/>
          </a:prstGeom>
          <a:noFill/>
          <a:ln cap="flat" cmpd="sng" w="38100">
            <a:solidFill>
              <a:srgbClr val="CC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0" name="Google Shape;70;p15"/>
          <p:cNvSpPr txBox="1"/>
          <p:nvPr/>
        </p:nvSpPr>
        <p:spPr>
          <a:xfrm>
            <a:off x="3034275" y="4706850"/>
            <a:ext cx="10212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>
                <a:solidFill>
                  <a:srgbClr val="CC0000"/>
                </a:solidFill>
                <a:latin typeface="Merriweather"/>
                <a:ea typeface="Merriweather"/>
                <a:cs typeface="Merriweather"/>
                <a:sym typeface="Merriweather"/>
              </a:rPr>
              <a:t>Babylon</a:t>
            </a:r>
            <a:endParaRPr b="1">
              <a:solidFill>
                <a:srgbClr val="CC0000"/>
              </a:solidFill>
              <a:latin typeface="Merriweather"/>
              <a:ea typeface="Merriweather"/>
              <a:cs typeface="Merriweather"/>
              <a:sym typeface="Merriweather"/>
            </a:endParaRPr>
          </a:p>
        </p:txBody>
      </p:sp>
      <p:sp>
        <p:nvSpPr>
          <p:cNvPr id="71" name="Google Shape;71;p15"/>
          <p:cNvSpPr txBox="1"/>
          <p:nvPr/>
        </p:nvSpPr>
        <p:spPr>
          <a:xfrm>
            <a:off x="311700" y="4219525"/>
            <a:ext cx="1612500" cy="646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00">
                <a:solidFill>
                  <a:schemeClr val="lt2"/>
                </a:solidFill>
              </a:rPr>
              <a:t>(</a:t>
            </a:r>
            <a:r>
              <a:rPr lang="en-GB" sz="1000" u="sng">
                <a:solidFill>
                  <a:schemeClr val="hlink"/>
                </a:solidFill>
                <a:latin typeface="Merriweather"/>
                <a:ea typeface="Merriweather"/>
                <a:cs typeface="Merriweather"/>
                <a:sym typeface="Merriweather"/>
                <a:hlinkClick r:id="rId4"/>
              </a:rPr>
              <a:t>http://factsanddetails.com/world/cat56/sub366/entry-6176.html</a:t>
            </a:r>
            <a:r>
              <a:rPr lang="en-GB" sz="1000">
                <a:solidFill>
                  <a:schemeClr val="lt2"/>
                </a:solidFill>
                <a:latin typeface="Merriweather"/>
                <a:ea typeface="Merriweather"/>
                <a:cs typeface="Merriweather"/>
                <a:sym typeface="Merriweather"/>
              </a:rPr>
              <a:t>)</a:t>
            </a:r>
            <a:endParaRPr sz="1000">
              <a:solidFill>
                <a:schemeClr val="lt2"/>
              </a:solidFill>
              <a:latin typeface="Merriweather"/>
              <a:ea typeface="Merriweather"/>
              <a:cs typeface="Merriweather"/>
              <a:sym typeface="Merriweather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5" name="Shape 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Google Shape;76;p1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latin typeface="Merriweather"/>
                <a:ea typeface="Merriweather"/>
                <a:cs typeface="Merriweather"/>
                <a:sym typeface="Merriweather"/>
              </a:rPr>
              <a:t>The Numbers</a:t>
            </a:r>
            <a:r>
              <a:rPr lang="en-GB"/>
              <a:t> </a:t>
            </a:r>
            <a:endParaRPr/>
          </a:p>
        </p:txBody>
      </p:sp>
      <p:sp>
        <p:nvSpPr>
          <p:cNvPr id="77" name="Google Shape;77;p16"/>
          <p:cNvSpPr txBox="1"/>
          <p:nvPr>
            <p:ph idx="1" type="body"/>
          </p:nvPr>
        </p:nvSpPr>
        <p:spPr>
          <a:xfrm>
            <a:off x="311700" y="1152475"/>
            <a:ext cx="4260300" cy="3887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u="sng">
                <a:latin typeface="Merriweather"/>
                <a:ea typeface="Merriweather"/>
                <a:cs typeface="Merriweather"/>
                <a:sym typeface="Merriweather"/>
              </a:rPr>
              <a:t>Alexander (roughly)</a:t>
            </a:r>
            <a:endParaRPr b="1" u="sng">
              <a:latin typeface="Merriweather"/>
              <a:ea typeface="Merriweather"/>
              <a:cs typeface="Merriweather"/>
              <a:sym typeface="Merriweather"/>
            </a:endParaRPr>
          </a:p>
          <a:p>
            <a:pPr indent="-323850" lvl="0" marL="457200" rtl="0" algn="l">
              <a:spcBef>
                <a:spcPts val="1200"/>
              </a:spcBef>
              <a:spcAft>
                <a:spcPts val="0"/>
              </a:spcAft>
              <a:buSzPts val="1500"/>
              <a:buFont typeface="Merriweather"/>
              <a:buChar char="-"/>
            </a:pPr>
            <a:r>
              <a:rPr b="1" lang="en-GB" sz="1500">
                <a:latin typeface="Merriweather"/>
                <a:ea typeface="Merriweather"/>
                <a:cs typeface="Merriweather"/>
                <a:sym typeface="Merriweather"/>
              </a:rPr>
              <a:t>31,000</a:t>
            </a:r>
            <a:r>
              <a:rPr lang="en-GB" sz="1500">
                <a:latin typeface="Merriweather"/>
                <a:ea typeface="Merriweather"/>
                <a:cs typeface="Merriweather"/>
                <a:sym typeface="Merriweather"/>
              </a:rPr>
              <a:t> Heavy infantry consisting mostly of Sarissa pikemen, but also Hoplites.</a:t>
            </a:r>
            <a:endParaRPr sz="1500">
              <a:latin typeface="Merriweather"/>
              <a:ea typeface="Merriweather"/>
              <a:cs typeface="Merriweather"/>
              <a:sym typeface="Merriweather"/>
            </a:endParaRPr>
          </a:p>
          <a:p>
            <a:pPr indent="-323850" lvl="0" marL="457200" rtl="0" algn="l">
              <a:spcBef>
                <a:spcPts val="0"/>
              </a:spcBef>
              <a:spcAft>
                <a:spcPts val="0"/>
              </a:spcAft>
              <a:buSzPts val="1500"/>
              <a:buFont typeface="Merriweather"/>
              <a:buChar char="-"/>
            </a:pPr>
            <a:r>
              <a:rPr b="1" lang="en-GB" sz="1500">
                <a:latin typeface="Merriweather"/>
                <a:ea typeface="Merriweather"/>
                <a:cs typeface="Merriweather"/>
                <a:sym typeface="Merriweather"/>
              </a:rPr>
              <a:t>9,000</a:t>
            </a:r>
            <a:r>
              <a:rPr lang="en-GB" sz="1500">
                <a:latin typeface="Merriweather"/>
                <a:ea typeface="Merriweather"/>
                <a:cs typeface="Merriweather"/>
                <a:sym typeface="Merriweather"/>
              </a:rPr>
              <a:t> Light infantry.</a:t>
            </a:r>
            <a:endParaRPr sz="1500">
              <a:latin typeface="Merriweather"/>
              <a:ea typeface="Merriweather"/>
              <a:cs typeface="Merriweather"/>
              <a:sym typeface="Merriweather"/>
            </a:endParaRPr>
          </a:p>
          <a:p>
            <a:pPr indent="-323850" lvl="0" marL="457200" rtl="0" algn="l">
              <a:spcBef>
                <a:spcPts val="0"/>
              </a:spcBef>
              <a:spcAft>
                <a:spcPts val="0"/>
              </a:spcAft>
              <a:buSzPts val="1500"/>
              <a:buFont typeface="Merriweather"/>
              <a:buChar char="-"/>
            </a:pPr>
            <a:r>
              <a:rPr b="1" lang="en-GB" sz="1500">
                <a:latin typeface="Merriweather"/>
                <a:ea typeface="Merriweather"/>
                <a:cs typeface="Merriweather"/>
                <a:sym typeface="Merriweather"/>
              </a:rPr>
              <a:t>7,000</a:t>
            </a:r>
            <a:r>
              <a:rPr lang="en-GB" sz="1500">
                <a:latin typeface="Merriweather"/>
                <a:ea typeface="Merriweather"/>
                <a:cs typeface="Merriweather"/>
                <a:sym typeface="Merriweather"/>
              </a:rPr>
              <a:t> Cavalry.</a:t>
            </a:r>
            <a:endParaRPr sz="1500">
              <a:latin typeface="Merriweather"/>
              <a:ea typeface="Merriweather"/>
              <a:cs typeface="Merriweather"/>
              <a:sym typeface="Merriweather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2600">
              <a:latin typeface="Merriweather"/>
              <a:ea typeface="Merriweather"/>
              <a:cs typeface="Merriweather"/>
              <a:sym typeface="Merriweather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1500">
              <a:latin typeface="Merriweather"/>
              <a:ea typeface="Merriweather"/>
              <a:cs typeface="Merriweather"/>
              <a:sym typeface="Merriweather"/>
            </a:endParaRPr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 sz="1500">
                <a:latin typeface="Merriweather"/>
                <a:ea typeface="Merriweather"/>
                <a:cs typeface="Merriweather"/>
                <a:sym typeface="Merriweather"/>
              </a:rPr>
              <a:t>Total: </a:t>
            </a:r>
            <a:r>
              <a:rPr b="1" lang="en-GB" sz="1500">
                <a:latin typeface="Merriweather"/>
                <a:ea typeface="Merriweather"/>
                <a:cs typeface="Merriweather"/>
                <a:sym typeface="Merriweather"/>
              </a:rPr>
              <a:t>47,000</a:t>
            </a:r>
            <a:endParaRPr b="1" sz="1500">
              <a:latin typeface="Merriweather"/>
              <a:ea typeface="Merriweather"/>
              <a:cs typeface="Merriweather"/>
              <a:sym typeface="Merriweather"/>
            </a:endParaRPr>
          </a:p>
        </p:txBody>
      </p:sp>
      <p:sp>
        <p:nvSpPr>
          <p:cNvPr id="78" name="Google Shape;78;p16"/>
          <p:cNvSpPr txBox="1"/>
          <p:nvPr>
            <p:ph idx="1" type="body"/>
          </p:nvPr>
        </p:nvSpPr>
        <p:spPr>
          <a:xfrm>
            <a:off x="4572000" y="1152475"/>
            <a:ext cx="4260300" cy="3990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u="sng">
                <a:latin typeface="Merriweather"/>
                <a:ea typeface="Merriweather"/>
                <a:cs typeface="Merriweather"/>
                <a:sym typeface="Merriweather"/>
              </a:rPr>
              <a:t>Darius (roughly)</a:t>
            </a:r>
            <a:endParaRPr b="1" u="sng">
              <a:latin typeface="Merriweather"/>
              <a:ea typeface="Merriweather"/>
              <a:cs typeface="Merriweather"/>
              <a:sym typeface="Merriweather"/>
            </a:endParaRPr>
          </a:p>
          <a:p>
            <a:pPr indent="-323850" lvl="0" marL="457200" rtl="0" algn="l">
              <a:spcBef>
                <a:spcPts val="1200"/>
              </a:spcBef>
              <a:spcAft>
                <a:spcPts val="0"/>
              </a:spcAft>
              <a:buSzPts val="1500"/>
              <a:buFont typeface="Merriweather"/>
              <a:buChar char="-"/>
            </a:pPr>
            <a:r>
              <a:rPr b="1" lang="en-GB" sz="1500">
                <a:latin typeface="Merriweather"/>
                <a:ea typeface="Merriweather"/>
                <a:cs typeface="Merriweather"/>
                <a:sym typeface="Merriweather"/>
              </a:rPr>
              <a:t>40,000</a:t>
            </a:r>
            <a:r>
              <a:rPr lang="en-GB" sz="1500">
                <a:latin typeface="Merriweather"/>
                <a:ea typeface="Merriweather"/>
                <a:cs typeface="Merriweather"/>
                <a:sym typeface="Merriweather"/>
              </a:rPr>
              <a:t> Infantry, mostly medium infantry.</a:t>
            </a:r>
            <a:endParaRPr sz="1500">
              <a:latin typeface="Merriweather"/>
              <a:ea typeface="Merriweather"/>
              <a:cs typeface="Merriweather"/>
              <a:sym typeface="Merriweather"/>
            </a:endParaRPr>
          </a:p>
          <a:p>
            <a:pPr indent="-323850" lvl="0" marL="457200" rtl="0" algn="l">
              <a:spcBef>
                <a:spcPts val="0"/>
              </a:spcBef>
              <a:spcAft>
                <a:spcPts val="0"/>
              </a:spcAft>
              <a:buSzPts val="1500"/>
              <a:buFont typeface="Merriweather"/>
              <a:buChar char="-"/>
            </a:pPr>
            <a:r>
              <a:rPr b="1" lang="en-GB" sz="1500">
                <a:latin typeface="Merriweather"/>
                <a:ea typeface="Merriweather"/>
                <a:cs typeface="Merriweather"/>
                <a:sym typeface="Merriweather"/>
              </a:rPr>
              <a:t>10,000</a:t>
            </a:r>
            <a:r>
              <a:rPr lang="en-GB" sz="1500">
                <a:latin typeface="Merriweather"/>
                <a:ea typeface="Merriweather"/>
                <a:cs typeface="Merriweather"/>
                <a:sym typeface="Merriweather"/>
              </a:rPr>
              <a:t> Immortals.</a:t>
            </a:r>
            <a:endParaRPr sz="1500">
              <a:latin typeface="Merriweather"/>
              <a:ea typeface="Merriweather"/>
              <a:cs typeface="Merriweather"/>
              <a:sym typeface="Merriweather"/>
            </a:endParaRPr>
          </a:p>
          <a:p>
            <a:pPr indent="-323850" lvl="0" marL="457200" rtl="0" algn="l">
              <a:spcBef>
                <a:spcPts val="0"/>
              </a:spcBef>
              <a:spcAft>
                <a:spcPts val="0"/>
              </a:spcAft>
              <a:buSzPts val="1500"/>
              <a:buFont typeface="Merriweather"/>
              <a:buChar char="-"/>
            </a:pPr>
            <a:r>
              <a:rPr b="1" lang="en-GB" sz="1500">
                <a:latin typeface="Merriweather"/>
                <a:ea typeface="Merriweather"/>
                <a:cs typeface="Merriweather"/>
                <a:sym typeface="Merriweather"/>
              </a:rPr>
              <a:t>9,000</a:t>
            </a:r>
            <a:r>
              <a:rPr lang="en-GB" sz="1500">
                <a:latin typeface="Merriweather"/>
                <a:ea typeface="Merriweather"/>
                <a:cs typeface="Merriweather"/>
                <a:sym typeface="Merriweather"/>
              </a:rPr>
              <a:t> Greek </a:t>
            </a:r>
            <a:r>
              <a:rPr lang="en-GB" sz="1500">
                <a:latin typeface="Merriweather"/>
                <a:ea typeface="Merriweather"/>
                <a:cs typeface="Merriweather"/>
                <a:sym typeface="Merriweather"/>
              </a:rPr>
              <a:t>mercenaries, most likely Hoplites.</a:t>
            </a:r>
            <a:endParaRPr sz="1500">
              <a:latin typeface="Merriweather"/>
              <a:ea typeface="Merriweather"/>
              <a:cs typeface="Merriweather"/>
              <a:sym typeface="Merriweather"/>
            </a:endParaRPr>
          </a:p>
          <a:p>
            <a:pPr indent="-323850" lvl="0" marL="457200" rtl="0" algn="l">
              <a:spcBef>
                <a:spcPts val="0"/>
              </a:spcBef>
              <a:spcAft>
                <a:spcPts val="0"/>
              </a:spcAft>
              <a:buSzPts val="1500"/>
              <a:buFont typeface="Merriweather"/>
              <a:buChar char="-"/>
            </a:pPr>
            <a:r>
              <a:rPr b="1" lang="en-GB" sz="1500">
                <a:latin typeface="Merriweather"/>
                <a:ea typeface="Merriweather"/>
                <a:cs typeface="Merriweather"/>
                <a:sym typeface="Merriweather"/>
              </a:rPr>
              <a:t>1,500</a:t>
            </a:r>
            <a:r>
              <a:rPr lang="en-GB" sz="1500">
                <a:latin typeface="Merriweather"/>
                <a:ea typeface="Merriweather"/>
                <a:cs typeface="Merriweather"/>
                <a:sym typeface="Merriweather"/>
              </a:rPr>
              <a:t> Bactrian cavalry.</a:t>
            </a:r>
            <a:endParaRPr sz="1500">
              <a:latin typeface="Merriweather"/>
              <a:ea typeface="Merriweather"/>
              <a:cs typeface="Merriweather"/>
              <a:sym typeface="Merriweather"/>
            </a:endParaRPr>
          </a:p>
          <a:p>
            <a:pPr indent="-323850" lvl="0" marL="457200" rtl="0" algn="l">
              <a:spcBef>
                <a:spcPts val="0"/>
              </a:spcBef>
              <a:spcAft>
                <a:spcPts val="0"/>
              </a:spcAft>
              <a:buSzPts val="1500"/>
              <a:buFont typeface="Merriweather"/>
              <a:buChar char="-"/>
            </a:pPr>
            <a:r>
              <a:rPr b="1" lang="en-GB" sz="1500">
                <a:latin typeface="Merriweather"/>
                <a:ea typeface="Merriweather"/>
                <a:cs typeface="Merriweather"/>
                <a:sym typeface="Merriweather"/>
              </a:rPr>
              <a:t>1,500</a:t>
            </a:r>
            <a:r>
              <a:rPr lang="en-GB" sz="1500">
                <a:latin typeface="Merriweather"/>
                <a:ea typeface="Merriweather"/>
                <a:cs typeface="Merriweather"/>
                <a:sym typeface="Merriweather"/>
              </a:rPr>
              <a:t> Archers.</a:t>
            </a:r>
            <a:endParaRPr sz="1500">
              <a:latin typeface="Merriweather"/>
              <a:ea typeface="Merriweather"/>
              <a:cs typeface="Merriweather"/>
              <a:sym typeface="Merriweather"/>
            </a:endParaRPr>
          </a:p>
          <a:p>
            <a:pPr indent="-323850" lvl="0" marL="457200" rtl="0" algn="l">
              <a:spcBef>
                <a:spcPts val="0"/>
              </a:spcBef>
              <a:spcAft>
                <a:spcPts val="0"/>
              </a:spcAft>
              <a:buSzPts val="1500"/>
              <a:buFont typeface="Merriweather"/>
              <a:buChar char="-"/>
            </a:pPr>
            <a:r>
              <a:rPr b="1" lang="en-GB" sz="1500">
                <a:latin typeface="Merriweather"/>
                <a:ea typeface="Merriweather"/>
                <a:cs typeface="Merriweather"/>
                <a:sym typeface="Merriweather"/>
              </a:rPr>
              <a:t>200</a:t>
            </a:r>
            <a:r>
              <a:rPr lang="en-GB" sz="1500">
                <a:latin typeface="Merriweather"/>
                <a:ea typeface="Merriweather"/>
                <a:cs typeface="Merriweather"/>
                <a:sym typeface="Merriweather"/>
              </a:rPr>
              <a:t> </a:t>
            </a:r>
            <a:r>
              <a:rPr lang="en-GB" sz="1500">
                <a:latin typeface="Merriweather"/>
                <a:ea typeface="Merriweather"/>
                <a:cs typeface="Merriweather"/>
                <a:sym typeface="Merriweather"/>
              </a:rPr>
              <a:t>Scythed</a:t>
            </a:r>
            <a:r>
              <a:rPr lang="en-GB" sz="1500">
                <a:latin typeface="Merriweather"/>
                <a:ea typeface="Merriweather"/>
                <a:cs typeface="Merriweather"/>
                <a:sym typeface="Merriweather"/>
              </a:rPr>
              <a:t> chariots.</a:t>
            </a:r>
            <a:endParaRPr sz="1500">
              <a:latin typeface="Merriweather"/>
              <a:ea typeface="Merriweather"/>
              <a:cs typeface="Merriweather"/>
              <a:sym typeface="Merriweather"/>
            </a:endParaRPr>
          </a:p>
          <a:p>
            <a:pPr indent="-323850" lvl="0" marL="457200" rtl="0" algn="l">
              <a:spcBef>
                <a:spcPts val="0"/>
              </a:spcBef>
              <a:spcAft>
                <a:spcPts val="0"/>
              </a:spcAft>
              <a:buSzPts val="1500"/>
              <a:buFont typeface="Merriweather"/>
              <a:buChar char="-"/>
            </a:pPr>
            <a:r>
              <a:rPr b="1" lang="en-GB" sz="1500">
                <a:latin typeface="Merriweather"/>
                <a:ea typeface="Merriweather"/>
                <a:cs typeface="Merriweather"/>
                <a:sym typeface="Merriweather"/>
              </a:rPr>
              <a:t>15</a:t>
            </a:r>
            <a:r>
              <a:rPr lang="en-GB" sz="1500">
                <a:latin typeface="Merriweather"/>
                <a:ea typeface="Merriweather"/>
                <a:cs typeface="Merriweather"/>
                <a:sym typeface="Merriweather"/>
              </a:rPr>
              <a:t> War Elephants.</a:t>
            </a:r>
            <a:endParaRPr sz="1500">
              <a:latin typeface="Merriweather"/>
              <a:ea typeface="Merriweather"/>
              <a:cs typeface="Merriweather"/>
              <a:sym typeface="Merriweather"/>
            </a:endParaRPr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 sz="1500">
                <a:latin typeface="Merriweather"/>
                <a:ea typeface="Merriweather"/>
                <a:cs typeface="Merriweather"/>
                <a:sym typeface="Merriweather"/>
              </a:rPr>
              <a:t>Total: </a:t>
            </a:r>
            <a:r>
              <a:rPr b="1" lang="en-GB" sz="1500">
                <a:latin typeface="Merriweather"/>
                <a:ea typeface="Merriweather"/>
                <a:cs typeface="Merriweather"/>
                <a:sym typeface="Merriweather"/>
              </a:rPr>
              <a:t>62,215</a:t>
            </a:r>
            <a:endParaRPr b="1" sz="1500">
              <a:latin typeface="Merriweather"/>
              <a:ea typeface="Merriweather"/>
              <a:cs typeface="Merriweather"/>
              <a:sym typeface="Merriweather"/>
            </a:endParaRPr>
          </a:p>
        </p:txBody>
      </p:sp>
      <p:sp>
        <p:nvSpPr>
          <p:cNvPr id="79" name="Google Shape;79;p16"/>
          <p:cNvSpPr txBox="1"/>
          <p:nvPr/>
        </p:nvSpPr>
        <p:spPr>
          <a:xfrm>
            <a:off x="75" y="4492225"/>
            <a:ext cx="9144000" cy="615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rgbClr val="666666"/>
                </a:solidFill>
                <a:latin typeface="Merriweather"/>
                <a:ea typeface="Merriweather"/>
                <a:cs typeface="Merriweather"/>
                <a:sym typeface="Merriweather"/>
              </a:rPr>
              <a:t>(</a:t>
            </a:r>
            <a:r>
              <a:rPr lang="en-GB">
                <a:solidFill>
                  <a:srgbClr val="666666"/>
                </a:solidFill>
                <a:latin typeface="Merriweather"/>
                <a:ea typeface="Merriweather"/>
                <a:cs typeface="Merriweather"/>
                <a:sym typeface="Merriweather"/>
              </a:rPr>
              <a:t>These</a:t>
            </a:r>
            <a:r>
              <a:rPr lang="en-GB">
                <a:solidFill>
                  <a:srgbClr val="666666"/>
                </a:solidFill>
                <a:latin typeface="Merriweather"/>
                <a:ea typeface="Merriweather"/>
                <a:cs typeface="Merriweather"/>
                <a:sym typeface="Merriweather"/>
              </a:rPr>
              <a:t> are my own </a:t>
            </a:r>
            <a:r>
              <a:rPr lang="en-GB">
                <a:solidFill>
                  <a:srgbClr val="666666"/>
                </a:solidFill>
                <a:latin typeface="Merriweather"/>
                <a:ea typeface="Merriweather"/>
                <a:cs typeface="Merriweather"/>
                <a:sym typeface="Merriweather"/>
              </a:rPr>
              <a:t>estimates</a:t>
            </a:r>
            <a:r>
              <a:rPr lang="en-GB">
                <a:solidFill>
                  <a:srgbClr val="666666"/>
                </a:solidFill>
                <a:latin typeface="Merriweather"/>
                <a:ea typeface="Merriweather"/>
                <a:cs typeface="Merriweather"/>
                <a:sym typeface="Merriweather"/>
              </a:rPr>
              <a:t> made as a </a:t>
            </a:r>
            <a:r>
              <a:rPr lang="en-GB">
                <a:solidFill>
                  <a:srgbClr val="666666"/>
                </a:solidFill>
                <a:latin typeface="Merriweather"/>
                <a:ea typeface="Merriweather"/>
                <a:cs typeface="Merriweather"/>
                <a:sym typeface="Merriweather"/>
              </a:rPr>
              <a:t>middle ground, for the persian’s some estimate put their numbers as high as 120,000 and others as low as 50,000)</a:t>
            </a:r>
            <a:endParaRPr>
              <a:solidFill>
                <a:srgbClr val="666666"/>
              </a:solidFill>
              <a:latin typeface="Merriweather"/>
              <a:ea typeface="Merriweather"/>
              <a:cs typeface="Merriweather"/>
              <a:sym typeface="Merriweather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3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Google Shape;84;p17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latin typeface="Merriweather"/>
                <a:ea typeface="Merriweather"/>
                <a:cs typeface="Merriweather"/>
                <a:sym typeface="Merriweather"/>
              </a:rPr>
              <a:t>The battle</a:t>
            </a:r>
            <a:endParaRPr>
              <a:latin typeface="Merriweather"/>
              <a:ea typeface="Merriweather"/>
              <a:cs typeface="Merriweather"/>
              <a:sym typeface="Merriweather"/>
            </a:endParaRPr>
          </a:p>
        </p:txBody>
      </p:sp>
      <p:sp>
        <p:nvSpPr>
          <p:cNvPr id="85" name="Google Shape;85;p17"/>
          <p:cNvSpPr txBox="1"/>
          <p:nvPr>
            <p:ph idx="1" type="body"/>
          </p:nvPr>
        </p:nvSpPr>
        <p:spPr>
          <a:xfrm>
            <a:off x="3426525" y="1152475"/>
            <a:ext cx="5405700" cy="3835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2500"/>
          </a:bodyPr>
          <a:lstStyle/>
          <a:p>
            <a:pPr indent="-334327" lvl="0" marL="457200" rtl="0" algn="l">
              <a:spcBef>
                <a:spcPts val="0"/>
              </a:spcBef>
              <a:spcAft>
                <a:spcPts val="0"/>
              </a:spcAft>
              <a:buSzPct val="100000"/>
              <a:buFont typeface="Merriweather"/>
              <a:buChar char="-"/>
            </a:pPr>
            <a:r>
              <a:rPr lang="en-GB">
                <a:latin typeface="Merriweather"/>
                <a:ea typeface="Merriweather"/>
                <a:cs typeface="Merriweather"/>
                <a:sym typeface="Merriweather"/>
              </a:rPr>
              <a:t>Before the battle commenced, Mazaeus </a:t>
            </a:r>
            <a:r>
              <a:rPr lang="en-GB">
                <a:latin typeface="Merriweather"/>
                <a:ea typeface="Merriweather"/>
                <a:cs typeface="Merriweather"/>
                <a:sym typeface="Merriweather"/>
              </a:rPr>
              <a:t>surrendered</a:t>
            </a:r>
            <a:r>
              <a:rPr lang="en-GB">
                <a:latin typeface="Merriweather"/>
                <a:ea typeface="Merriweather"/>
                <a:cs typeface="Merriweather"/>
                <a:sym typeface="Merriweather"/>
              </a:rPr>
              <a:t> the hill that </a:t>
            </a:r>
            <a:r>
              <a:rPr lang="en-GB">
                <a:latin typeface="Merriweather"/>
                <a:ea typeface="Merriweather"/>
                <a:cs typeface="Merriweather"/>
                <a:sym typeface="Merriweather"/>
              </a:rPr>
              <a:t>commanded</a:t>
            </a:r>
            <a:r>
              <a:rPr lang="en-GB">
                <a:latin typeface="Merriweather"/>
                <a:ea typeface="Merriweather"/>
                <a:cs typeface="Merriweather"/>
                <a:sym typeface="Merriweather"/>
              </a:rPr>
              <a:t> the plains.</a:t>
            </a:r>
            <a:endParaRPr>
              <a:latin typeface="Merriweather"/>
              <a:ea typeface="Merriweather"/>
              <a:cs typeface="Merriweather"/>
              <a:sym typeface="Merriweather"/>
            </a:endParaRPr>
          </a:p>
          <a:p>
            <a:pPr indent="-334327" lvl="0" marL="457200" rtl="0" algn="l">
              <a:spcBef>
                <a:spcPts val="0"/>
              </a:spcBef>
              <a:spcAft>
                <a:spcPts val="0"/>
              </a:spcAft>
              <a:buSzPct val="100000"/>
              <a:buFont typeface="Merriweather"/>
              <a:buChar char="-"/>
            </a:pPr>
            <a:r>
              <a:rPr lang="en-GB">
                <a:latin typeface="Merriweather"/>
                <a:ea typeface="Merriweather"/>
                <a:cs typeface="Merriweather"/>
                <a:sym typeface="Merriweather"/>
              </a:rPr>
              <a:t>Alexander took the hill and stationed a temporary camp there, as a launching point.</a:t>
            </a:r>
            <a:endParaRPr>
              <a:latin typeface="Merriweather"/>
              <a:ea typeface="Merriweather"/>
              <a:cs typeface="Merriweather"/>
              <a:sym typeface="Merriweather"/>
            </a:endParaRPr>
          </a:p>
          <a:p>
            <a:pPr indent="-334327" lvl="0" marL="457200" rtl="0" algn="l">
              <a:spcBef>
                <a:spcPts val="0"/>
              </a:spcBef>
              <a:spcAft>
                <a:spcPts val="0"/>
              </a:spcAft>
              <a:buSzPct val="100000"/>
              <a:buFont typeface="Merriweather"/>
              <a:buChar char="-"/>
            </a:pPr>
            <a:r>
              <a:rPr lang="en-GB">
                <a:latin typeface="Merriweather"/>
                <a:ea typeface="Merriweather"/>
                <a:cs typeface="Merriweather"/>
                <a:sym typeface="Merriweather"/>
              </a:rPr>
              <a:t>After a few days rest, Alexander deployed his men, </a:t>
            </a:r>
            <a:r>
              <a:rPr lang="en-GB">
                <a:latin typeface="Merriweather"/>
                <a:ea typeface="Merriweather"/>
                <a:cs typeface="Merriweather"/>
                <a:sym typeface="Merriweather"/>
              </a:rPr>
              <a:t>splitting</a:t>
            </a:r>
            <a:r>
              <a:rPr lang="en-GB">
                <a:latin typeface="Merriweather"/>
                <a:ea typeface="Merriweather"/>
                <a:cs typeface="Merriweather"/>
                <a:sym typeface="Merriweather"/>
              </a:rPr>
              <a:t> command between himself (on the right) and Parmenion (on the left).</a:t>
            </a:r>
            <a:endParaRPr>
              <a:latin typeface="Merriweather"/>
              <a:ea typeface="Merriweather"/>
              <a:cs typeface="Merriweather"/>
              <a:sym typeface="Merriweather"/>
            </a:endParaRPr>
          </a:p>
          <a:p>
            <a:pPr indent="-334327" lvl="0" marL="457200" rtl="0" algn="l">
              <a:spcBef>
                <a:spcPts val="0"/>
              </a:spcBef>
              <a:spcAft>
                <a:spcPts val="0"/>
              </a:spcAft>
              <a:buSzPct val="100000"/>
              <a:buFont typeface="Merriweather"/>
              <a:buChar char="-"/>
            </a:pPr>
            <a:r>
              <a:rPr lang="en-GB">
                <a:latin typeface="Merriweather"/>
                <a:ea typeface="Merriweather"/>
                <a:cs typeface="Merriweather"/>
                <a:sym typeface="Merriweather"/>
              </a:rPr>
              <a:t>Darius had feared a night attack and so his men were not well rested</a:t>
            </a:r>
            <a:endParaRPr>
              <a:latin typeface="Merriweather"/>
              <a:ea typeface="Merriweather"/>
              <a:cs typeface="Merriweather"/>
              <a:sym typeface="Merriweather"/>
            </a:endParaRPr>
          </a:p>
          <a:p>
            <a:pPr indent="-334327" lvl="0" marL="457200" rtl="0" algn="l">
              <a:spcBef>
                <a:spcPts val="0"/>
              </a:spcBef>
              <a:spcAft>
                <a:spcPts val="0"/>
              </a:spcAft>
              <a:buSzPct val="100000"/>
              <a:buFont typeface="Merriweather"/>
              <a:buChar char="-"/>
            </a:pPr>
            <a:r>
              <a:rPr lang="en-GB">
                <a:latin typeface="Merriweather"/>
                <a:ea typeface="Merriweather"/>
                <a:cs typeface="Merriweather"/>
                <a:sym typeface="Merriweather"/>
              </a:rPr>
              <a:t>He split his </a:t>
            </a:r>
            <a:r>
              <a:rPr lang="en-GB">
                <a:latin typeface="Merriweather"/>
                <a:ea typeface="Merriweather"/>
                <a:cs typeface="Merriweather"/>
                <a:sym typeface="Merriweather"/>
              </a:rPr>
              <a:t>command</a:t>
            </a:r>
            <a:r>
              <a:rPr lang="en-GB">
                <a:latin typeface="Merriweather"/>
                <a:ea typeface="Merriweather"/>
                <a:cs typeface="Merriweather"/>
                <a:sym typeface="Merriweather"/>
              </a:rPr>
              <a:t> between himself (center), </a:t>
            </a:r>
            <a:r>
              <a:rPr lang="en-GB">
                <a:latin typeface="Merriweather"/>
                <a:ea typeface="Merriweather"/>
                <a:cs typeface="Merriweather"/>
                <a:sym typeface="Merriweather"/>
              </a:rPr>
              <a:t>Mazaeus</a:t>
            </a:r>
            <a:r>
              <a:rPr lang="en-GB">
                <a:latin typeface="Merriweather"/>
                <a:ea typeface="Merriweather"/>
                <a:cs typeface="Merriweather"/>
                <a:sym typeface="Merriweather"/>
              </a:rPr>
              <a:t> (right) and Bessus (left)</a:t>
            </a:r>
            <a:endParaRPr>
              <a:latin typeface="Merriweather"/>
              <a:ea typeface="Merriweather"/>
              <a:cs typeface="Merriweather"/>
              <a:sym typeface="Merriweather"/>
            </a:endParaRPr>
          </a:p>
        </p:txBody>
      </p:sp>
      <p:sp>
        <p:nvSpPr>
          <p:cNvPr id="86" name="Google Shape;86;p17"/>
          <p:cNvSpPr txBox="1"/>
          <p:nvPr/>
        </p:nvSpPr>
        <p:spPr>
          <a:xfrm>
            <a:off x="281225" y="3293325"/>
            <a:ext cx="2738400" cy="1046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chemeClr val="lt2"/>
                </a:solidFill>
                <a:latin typeface="Merriweather"/>
                <a:ea typeface="Merriweather"/>
                <a:cs typeface="Merriweather"/>
                <a:sym typeface="Merriweather"/>
              </a:rPr>
              <a:t>(</a:t>
            </a:r>
            <a:r>
              <a:rPr lang="en-GB" u="sng">
                <a:solidFill>
                  <a:schemeClr val="hlink"/>
                </a:solidFill>
                <a:latin typeface="Merriweather"/>
                <a:ea typeface="Merriweather"/>
                <a:cs typeface="Merriweather"/>
                <a:sym typeface="Merriweather"/>
                <a:hlinkClick r:id="rId3"/>
              </a:rPr>
              <a:t>https://sites.google.com/site/macedonianmilitaryreforms/home/battle-of-gaugamela</a:t>
            </a:r>
            <a:r>
              <a:rPr lang="en-GB">
                <a:solidFill>
                  <a:schemeClr val="lt2"/>
                </a:solidFill>
                <a:latin typeface="Merriweather"/>
                <a:ea typeface="Merriweather"/>
                <a:cs typeface="Merriweather"/>
                <a:sym typeface="Merriweather"/>
              </a:rPr>
              <a:t>)</a:t>
            </a:r>
            <a:endParaRPr>
              <a:solidFill>
                <a:schemeClr val="lt2"/>
              </a:solidFill>
              <a:latin typeface="Merriweather"/>
              <a:ea typeface="Merriweather"/>
              <a:cs typeface="Merriweather"/>
              <a:sym typeface="Merriweather"/>
            </a:endParaRPr>
          </a:p>
        </p:txBody>
      </p:sp>
      <p:pic>
        <p:nvPicPr>
          <p:cNvPr id="87" name="Google Shape;87;p17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0" y="1152475"/>
            <a:ext cx="3548724" cy="20979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Google Shape;92;p18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latin typeface="Merriweather"/>
                <a:ea typeface="Merriweather"/>
                <a:cs typeface="Merriweather"/>
                <a:sym typeface="Merriweather"/>
              </a:rPr>
              <a:t>The battle</a:t>
            </a:r>
            <a:endParaRPr>
              <a:latin typeface="Merriweather"/>
              <a:ea typeface="Merriweather"/>
              <a:cs typeface="Merriweather"/>
              <a:sym typeface="Merriweather"/>
            </a:endParaRPr>
          </a:p>
        </p:txBody>
      </p:sp>
      <p:sp>
        <p:nvSpPr>
          <p:cNvPr id="93" name="Google Shape;93;p18"/>
          <p:cNvSpPr txBox="1"/>
          <p:nvPr>
            <p:ph idx="1" type="body"/>
          </p:nvPr>
        </p:nvSpPr>
        <p:spPr>
          <a:xfrm>
            <a:off x="3789175" y="1152475"/>
            <a:ext cx="50430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Font typeface="Merriweather"/>
              <a:buChar char="-"/>
            </a:pPr>
            <a:r>
              <a:rPr lang="en-GB">
                <a:latin typeface="Merriweather"/>
                <a:ea typeface="Merriweather"/>
                <a:cs typeface="Merriweather"/>
                <a:sym typeface="Merriweather"/>
              </a:rPr>
              <a:t>Alexander deployed at an angle to the Persians, likely to encourage attack in certain places.</a:t>
            </a:r>
            <a:endParaRPr>
              <a:latin typeface="Merriweather"/>
              <a:ea typeface="Merriweather"/>
              <a:cs typeface="Merriweather"/>
              <a:sym typeface="Merriweather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Font typeface="Merriweather"/>
              <a:buChar char="-"/>
            </a:pPr>
            <a:r>
              <a:rPr lang="en-GB">
                <a:latin typeface="Merriweather"/>
                <a:ea typeface="Merriweather"/>
                <a:cs typeface="Merriweather"/>
                <a:sym typeface="Merriweather"/>
              </a:rPr>
              <a:t>Alexander </a:t>
            </a:r>
            <a:r>
              <a:rPr lang="en-GB">
                <a:latin typeface="Merriweather"/>
                <a:ea typeface="Merriweather"/>
                <a:cs typeface="Merriweather"/>
                <a:sym typeface="Merriweather"/>
              </a:rPr>
              <a:t>stretched</a:t>
            </a:r>
            <a:r>
              <a:rPr lang="en-GB">
                <a:latin typeface="Merriweather"/>
                <a:ea typeface="Merriweather"/>
                <a:cs typeface="Merriweather"/>
                <a:sym typeface="Merriweather"/>
              </a:rPr>
              <a:t> his right flank, Darius matched him.</a:t>
            </a:r>
            <a:endParaRPr>
              <a:latin typeface="Merriweather"/>
              <a:ea typeface="Merriweather"/>
              <a:cs typeface="Merriweather"/>
              <a:sym typeface="Merriweather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Font typeface="Merriweather"/>
              <a:buChar char="-"/>
            </a:pPr>
            <a:r>
              <a:rPr lang="en-GB">
                <a:latin typeface="Merriweather"/>
                <a:ea typeface="Merriweather"/>
                <a:cs typeface="Merriweather"/>
                <a:sym typeface="Merriweather"/>
              </a:rPr>
              <a:t>Darius feared the Macedonians moving south, so he sent his left flank to engage the Macedonian cavalry.</a:t>
            </a:r>
            <a:endParaRPr>
              <a:latin typeface="Merriweather"/>
              <a:ea typeface="Merriweather"/>
              <a:cs typeface="Merriweather"/>
              <a:sym typeface="Merriweather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Font typeface="Merriweather"/>
              <a:buChar char="-"/>
            </a:pPr>
            <a:r>
              <a:rPr lang="en-GB">
                <a:latin typeface="Merriweather"/>
                <a:ea typeface="Merriweather"/>
                <a:cs typeface="Merriweather"/>
                <a:sym typeface="Merriweather"/>
              </a:rPr>
              <a:t>The Macedonian cavalry gained the upper hand.</a:t>
            </a:r>
            <a:endParaRPr>
              <a:latin typeface="Merriweather"/>
              <a:ea typeface="Merriweather"/>
              <a:cs typeface="Merriweather"/>
              <a:sym typeface="Merriweather"/>
            </a:endParaRPr>
          </a:p>
        </p:txBody>
      </p:sp>
      <p:pic>
        <p:nvPicPr>
          <p:cNvPr id="94" name="Google Shape;94;p1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 rot="5400000">
            <a:off x="0" y="1152475"/>
            <a:ext cx="3789176" cy="2240047"/>
          </a:xfrm>
          <a:prstGeom prst="rect">
            <a:avLst/>
          </a:prstGeom>
          <a:noFill/>
          <a:ln>
            <a:noFill/>
          </a:ln>
        </p:spPr>
      </p:pic>
      <p:sp>
        <p:nvSpPr>
          <p:cNvPr id="95" name="Google Shape;95;p18"/>
          <p:cNvSpPr txBox="1"/>
          <p:nvPr/>
        </p:nvSpPr>
        <p:spPr>
          <a:xfrm>
            <a:off x="222025" y="4312200"/>
            <a:ext cx="3000000" cy="831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chemeClr val="lt2"/>
                </a:solidFill>
                <a:latin typeface="Merriweather"/>
                <a:ea typeface="Merriweather"/>
                <a:cs typeface="Merriweather"/>
                <a:sym typeface="Merriweather"/>
              </a:rPr>
              <a:t>(</a:t>
            </a:r>
            <a:r>
              <a:rPr lang="en-GB" u="sng">
                <a:solidFill>
                  <a:schemeClr val="accent5"/>
                </a:solidFill>
                <a:latin typeface="Merriweather"/>
                <a:ea typeface="Merriweather"/>
                <a:cs typeface="Merriweather"/>
                <a:sym typeface="Merriweather"/>
                <a:hlinkClick r:id="rId4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https://sites.google.com/site/macedonianmilitaryreforms/home/battle-of-gaugamela</a:t>
            </a:r>
            <a:r>
              <a:rPr lang="en-GB">
                <a:solidFill>
                  <a:schemeClr val="lt2"/>
                </a:solidFill>
                <a:latin typeface="Merriweather"/>
                <a:ea typeface="Merriweather"/>
                <a:cs typeface="Merriweather"/>
                <a:sym typeface="Merriweather"/>
              </a:rPr>
              <a:t>)</a:t>
            </a:r>
            <a:endParaRPr/>
          </a:p>
        </p:txBody>
      </p:sp>
      <p:sp>
        <p:nvSpPr>
          <p:cNvPr id="96" name="Google Shape;96;p18"/>
          <p:cNvSpPr/>
          <p:nvPr/>
        </p:nvSpPr>
        <p:spPr>
          <a:xfrm>
            <a:off x="2015500" y="488450"/>
            <a:ext cx="574800" cy="941100"/>
          </a:xfrm>
          <a:prstGeom prst="upArrow">
            <a:avLst>
              <a:gd fmla="val 50000" name="adj1"/>
              <a:gd fmla="val 50000" name="adj2"/>
            </a:avLst>
          </a:prstGeom>
          <a:solidFill>
            <a:schemeClr val="lt2"/>
          </a:solidFill>
          <a:ln cap="flat" cmpd="sng" w="38100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000">
                <a:latin typeface="Merriweather"/>
                <a:ea typeface="Merriweather"/>
                <a:cs typeface="Merriweather"/>
                <a:sym typeface="Merriweather"/>
              </a:rPr>
              <a:t>NORTH</a:t>
            </a:r>
            <a:endParaRPr b="1" sz="1000">
              <a:latin typeface="Merriweather"/>
              <a:ea typeface="Merriweather"/>
              <a:cs typeface="Merriweather"/>
              <a:sym typeface="Merriweather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0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Google Shape;101;p19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latin typeface="Merriweather"/>
                <a:ea typeface="Merriweather"/>
                <a:cs typeface="Merriweather"/>
                <a:sym typeface="Merriweather"/>
              </a:rPr>
              <a:t>The battle</a:t>
            </a:r>
            <a:endParaRPr>
              <a:latin typeface="Merriweather"/>
              <a:ea typeface="Merriweather"/>
              <a:cs typeface="Merriweather"/>
              <a:sym typeface="Merriweather"/>
            </a:endParaRPr>
          </a:p>
        </p:txBody>
      </p:sp>
      <p:sp>
        <p:nvSpPr>
          <p:cNvPr id="102" name="Google Shape;102;p19"/>
          <p:cNvSpPr txBox="1"/>
          <p:nvPr>
            <p:ph idx="1" type="body"/>
          </p:nvPr>
        </p:nvSpPr>
        <p:spPr>
          <a:xfrm>
            <a:off x="3789175" y="1152475"/>
            <a:ext cx="5043000" cy="3990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Font typeface="Merriweather"/>
              <a:buChar char="-"/>
            </a:pPr>
            <a:r>
              <a:rPr lang="en-GB">
                <a:latin typeface="Merriweather"/>
                <a:ea typeface="Merriweather"/>
                <a:cs typeface="Merriweather"/>
                <a:sym typeface="Merriweather"/>
              </a:rPr>
              <a:t>Darius sent his </a:t>
            </a:r>
            <a:r>
              <a:rPr lang="en-GB">
                <a:latin typeface="Merriweather"/>
                <a:ea typeface="Merriweather"/>
                <a:cs typeface="Merriweather"/>
                <a:sym typeface="Merriweather"/>
              </a:rPr>
              <a:t>chariots</a:t>
            </a:r>
            <a:r>
              <a:rPr lang="en-GB">
                <a:latin typeface="Merriweather"/>
                <a:ea typeface="Merriweather"/>
                <a:cs typeface="Merriweather"/>
                <a:sym typeface="Merriweather"/>
              </a:rPr>
              <a:t> </a:t>
            </a:r>
            <a:r>
              <a:rPr lang="en-GB">
                <a:latin typeface="Merriweather"/>
                <a:ea typeface="Merriweather"/>
                <a:cs typeface="Merriweather"/>
                <a:sym typeface="Merriweather"/>
              </a:rPr>
              <a:t>forward</a:t>
            </a:r>
            <a:r>
              <a:rPr lang="en-GB">
                <a:latin typeface="Merriweather"/>
                <a:ea typeface="Merriweather"/>
                <a:cs typeface="Merriweather"/>
                <a:sym typeface="Merriweather"/>
              </a:rPr>
              <a:t> only for them to be wiped out by </a:t>
            </a:r>
            <a:r>
              <a:rPr lang="en-GB">
                <a:latin typeface="Merriweather"/>
                <a:ea typeface="Merriweather"/>
                <a:cs typeface="Merriweather"/>
                <a:sym typeface="Merriweather"/>
              </a:rPr>
              <a:t>javelins</a:t>
            </a:r>
            <a:r>
              <a:rPr lang="en-GB">
                <a:latin typeface="Merriweather"/>
                <a:ea typeface="Merriweather"/>
                <a:cs typeface="Merriweather"/>
                <a:sym typeface="Merriweather"/>
              </a:rPr>
              <a:t>.</a:t>
            </a:r>
            <a:endParaRPr>
              <a:latin typeface="Merriweather"/>
              <a:ea typeface="Merriweather"/>
              <a:cs typeface="Merriweather"/>
              <a:sym typeface="Merriweather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Font typeface="Merriweather"/>
              <a:buChar char="-"/>
            </a:pPr>
            <a:r>
              <a:rPr lang="en-GB">
                <a:latin typeface="Merriweather"/>
                <a:ea typeface="Merriweather"/>
                <a:cs typeface="Merriweather"/>
                <a:sym typeface="Merriweather"/>
              </a:rPr>
              <a:t>Mazaeus the charged his cavalry forward on the Persian right flank.</a:t>
            </a:r>
            <a:endParaRPr>
              <a:latin typeface="Merriweather"/>
              <a:ea typeface="Merriweather"/>
              <a:cs typeface="Merriweather"/>
              <a:sym typeface="Merriweather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Font typeface="Merriweather"/>
              <a:buChar char="-"/>
            </a:pPr>
            <a:r>
              <a:rPr lang="en-GB">
                <a:latin typeface="Merriweather"/>
                <a:ea typeface="Merriweather"/>
                <a:cs typeface="Merriweather"/>
                <a:sym typeface="Merriweather"/>
              </a:rPr>
              <a:t>The initial charge was </a:t>
            </a:r>
            <a:r>
              <a:rPr lang="en-GB">
                <a:latin typeface="Merriweather"/>
                <a:ea typeface="Merriweather"/>
                <a:cs typeface="Merriweather"/>
                <a:sym typeface="Merriweather"/>
              </a:rPr>
              <a:t>successful, yet the macedonians did not flee.</a:t>
            </a:r>
            <a:endParaRPr>
              <a:latin typeface="Merriweather"/>
              <a:ea typeface="Merriweather"/>
              <a:cs typeface="Merriweather"/>
              <a:sym typeface="Merriweather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Font typeface="Merriweather"/>
              <a:buChar char="-"/>
            </a:pPr>
            <a:r>
              <a:rPr lang="en-GB">
                <a:latin typeface="Merriweather"/>
                <a:ea typeface="Merriweather"/>
                <a:cs typeface="Merriweather"/>
                <a:sym typeface="Merriweather"/>
              </a:rPr>
              <a:t>With Parmenion engaged in combat the main force had continued to move right as Alexander had commanded.</a:t>
            </a:r>
            <a:endParaRPr>
              <a:latin typeface="Merriweather"/>
              <a:ea typeface="Merriweather"/>
              <a:cs typeface="Merriweather"/>
              <a:sym typeface="Merriweather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Font typeface="Merriweather"/>
              <a:buChar char="-"/>
            </a:pPr>
            <a:r>
              <a:rPr lang="en-GB">
                <a:latin typeface="Merriweather"/>
                <a:ea typeface="Merriweather"/>
                <a:cs typeface="Merriweather"/>
                <a:sym typeface="Merriweather"/>
              </a:rPr>
              <a:t>Darius quickly sent his immortal’s to exploit this opening in the macedonian line.</a:t>
            </a:r>
            <a:endParaRPr>
              <a:latin typeface="Merriweather"/>
              <a:ea typeface="Merriweather"/>
              <a:cs typeface="Merriweather"/>
              <a:sym typeface="Merriweather"/>
            </a:endParaRPr>
          </a:p>
        </p:txBody>
      </p:sp>
      <p:pic>
        <p:nvPicPr>
          <p:cNvPr id="103" name="Google Shape;103;p1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 rot="5400000">
            <a:off x="0" y="1152475"/>
            <a:ext cx="3789176" cy="2240047"/>
          </a:xfrm>
          <a:prstGeom prst="rect">
            <a:avLst/>
          </a:prstGeom>
          <a:noFill/>
          <a:ln>
            <a:noFill/>
          </a:ln>
        </p:spPr>
      </p:pic>
      <p:sp>
        <p:nvSpPr>
          <p:cNvPr id="104" name="Google Shape;104;p19"/>
          <p:cNvSpPr txBox="1"/>
          <p:nvPr/>
        </p:nvSpPr>
        <p:spPr>
          <a:xfrm>
            <a:off x="222025" y="4312200"/>
            <a:ext cx="3000000" cy="831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chemeClr val="lt2"/>
                </a:solidFill>
                <a:latin typeface="Merriweather"/>
                <a:ea typeface="Merriweather"/>
                <a:cs typeface="Merriweather"/>
                <a:sym typeface="Merriweather"/>
              </a:rPr>
              <a:t>(</a:t>
            </a:r>
            <a:r>
              <a:rPr lang="en-GB" u="sng">
                <a:solidFill>
                  <a:schemeClr val="accent5"/>
                </a:solidFill>
                <a:latin typeface="Merriweather"/>
                <a:ea typeface="Merriweather"/>
                <a:cs typeface="Merriweather"/>
                <a:sym typeface="Merriweather"/>
                <a:hlinkClick r:id="rId4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https://sites.google.com/site/macedonianmilitaryreforms/home/battle-of-gaugamela</a:t>
            </a:r>
            <a:r>
              <a:rPr lang="en-GB">
                <a:solidFill>
                  <a:schemeClr val="lt2"/>
                </a:solidFill>
                <a:latin typeface="Merriweather"/>
                <a:ea typeface="Merriweather"/>
                <a:cs typeface="Merriweather"/>
                <a:sym typeface="Merriweather"/>
              </a:rPr>
              <a:t>)</a:t>
            </a:r>
            <a:endParaRPr/>
          </a:p>
        </p:txBody>
      </p:sp>
      <p:sp>
        <p:nvSpPr>
          <p:cNvPr id="105" name="Google Shape;105;p19"/>
          <p:cNvSpPr/>
          <p:nvPr/>
        </p:nvSpPr>
        <p:spPr>
          <a:xfrm>
            <a:off x="2015500" y="488450"/>
            <a:ext cx="574800" cy="941100"/>
          </a:xfrm>
          <a:prstGeom prst="upArrow">
            <a:avLst>
              <a:gd fmla="val 50000" name="adj1"/>
              <a:gd fmla="val 50000" name="adj2"/>
            </a:avLst>
          </a:prstGeom>
          <a:solidFill>
            <a:schemeClr val="lt2"/>
          </a:solidFill>
          <a:ln cap="flat" cmpd="sng" w="38100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000">
                <a:latin typeface="Merriweather"/>
                <a:ea typeface="Merriweather"/>
                <a:cs typeface="Merriweather"/>
                <a:sym typeface="Merriweather"/>
              </a:rPr>
              <a:t>NORTH</a:t>
            </a:r>
            <a:endParaRPr b="1" sz="1000">
              <a:latin typeface="Merriweather"/>
              <a:ea typeface="Merriweather"/>
              <a:cs typeface="Merriweather"/>
              <a:sym typeface="Merriweather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9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Google Shape;110;p20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latin typeface="Merriweather"/>
                <a:ea typeface="Merriweather"/>
                <a:cs typeface="Merriweather"/>
                <a:sym typeface="Merriweather"/>
              </a:rPr>
              <a:t>The battle</a:t>
            </a:r>
            <a:endParaRPr>
              <a:latin typeface="Merriweather"/>
              <a:ea typeface="Merriweather"/>
              <a:cs typeface="Merriweather"/>
              <a:sym typeface="Merriweather"/>
            </a:endParaRPr>
          </a:p>
        </p:txBody>
      </p:sp>
      <p:sp>
        <p:nvSpPr>
          <p:cNvPr id="111" name="Google Shape;111;p20"/>
          <p:cNvSpPr txBox="1"/>
          <p:nvPr>
            <p:ph idx="1" type="body"/>
          </p:nvPr>
        </p:nvSpPr>
        <p:spPr>
          <a:xfrm>
            <a:off x="3789175" y="1152475"/>
            <a:ext cx="5043000" cy="3990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Font typeface="Merriweather"/>
              <a:buChar char="-"/>
            </a:pPr>
            <a:r>
              <a:rPr lang="en-GB">
                <a:latin typeface="Merriweather"/>
                <a:ea typeface="Merriweather"/>
                <a:cs typeface="Merriweather"/>
                <a:sym typeface="Merriweather"/>
              </a:rPr>
              <a:t>This however exposed the Persian center, and even worse it had exposed Darius.</a:t>
            </a:r>
            <a:endParaRPr>
              <a:latin typeface="Merriweather"/>
              <a:ea typeface="Merriweather"/>
              <a:cs typeface="Merriweather"/>
              <a:sym typeface="Merriweather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Font typeface="Merriweather"/>
              <a:buChar char="-"/>
            </a:pPr>
            <a:r>
              <a:rPr lang="en-GB">
                <a:latin typeface="Merriweather"/>
                <a:ea typeface="Merriweather"/>
                <a:cs typeface="Merriweather"/>
                <a:sym typeface="Merriweather"/>
              </a:rPr>
              <a:t>Alexander took all available cavalry on his right flank and infantry, and charged directly at Darius.</a:t>
            </a:r>
            <a:endParaRPr>
              <a:latin typeface="Merriweather"/>
              <a:ea typeface="Merriweather"/>
              <a:cs typeface="Merriweather"/>
              <a:sym typeface="Merriweather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Font typeface="Merriweather"/>
              <a:buChar char="-"/>
            </a:pPr>
            <a:r>
              <a:rPr lang="en-GB">
                <a:latin typeface="Merriweather"/>
                <a:ea typeface="Merriweather"/>
                <a:cs typeface="Merriweather"/>
                <a:sym typeface="Merriweather"/>
              </a:rPr>
              <a:t>The only infantry with darius was made up of tribal warriors from across his empire, and his royal guard (cavalry) was limited in number.</a:t>
            </a:r>
            <a:endParaRPr>
              <a:latin typeface="Merriweather"/>
              <a:ea typeface="Merriweather"/>
              <a:cs typeface="Merriweather"/>
              <a:sym typeface="Merriweather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Font typeface="Merriweather"/>
              <a:buChar char="-"/>
            </a:pPr>
            <a:r>
              <a:rPr lang="en-GB">
                <a:latin typeface="Merriweather"/>
                <a:ea typeface="Merriweather"/>
                <a:cs typeface="Merriweather"/>
                <a:sym typeface="Merriweather"/>
              </a:rPr>
              <a:t>Darius fled.</a:t>
            </a:r>
            <a:endParaRPr>
              <a:latin typeface="Merriweather"/>
              <a:ea typeface="Merriweather"/>
              <a:cs typeface="Merriweather"/>
              <a:sym typeface="Merriweather"/>
            </a:endParaRPr>
          </a:p>
        </p:txBody>
      </p:sp>
      <p:pic>
        <p:nvPicPr>
          <p:cNvPr id="112" name="Google Shape;112;p2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 rot="5400000">
            <a:off x="0" y="1152475"/>
            <a:ext cx="3789176" cy="2240047"/>
          </a:xfrm>
          <a:prstGeom prst="rect">
            <a:avLst/>
          </a:prstGeom>
          <a:noFill/>
          <a:ln>
            <a:noFill/>
          </a:ln>
        </p:spPr>
      </p:pic>
      <p:sp>
        <p:nvSpPr>
          <p:cNvPr id="113" name="Google Shape;113;p20"/>
          <p:cNvSpPr txBox="1"/>
          <p:nvPr/>
        </p:nvSpPr>
        <p:spPr>
          <a:xfrm>
            <a:off x="222025" y="4312200"/>
            <a:ext cx="3000000" cy="831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chemeClr val="lt2"/>
                </a:solidFill>
                <a:latin typeface="Merriweather"/>
                <a:ea typeface="Merriweather"/>
                <a:cs typeface="Merriweather"/>
                <a:sym typeface="Merriweather"/>
              </a:rPr>
              <a:t>(</a:t>
            </a:r>
            <a:r>
              <a:rPr lang="en-GB" u="sng">
                <a:solidFill>
                  <a:schemeClr val="accent5"/>
                </a:solidFill>
                <a:latin typeface="Merriweather"/>
                <a:ea typeface="Merriweather"/>
                <a:cs typeface="Merriweather"/>
                <a:sym typeface="Merriweather"/>
                <a:hlinkClick r:id="rId4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https://sites.google.com/site/macedonianmilitaryreforms/home/battle-of-gaugamela</a:t>
            </a:r>
            <a:r>
              <a:rPr lang="en-GB">
                <a:solidFill>
                  <a:schemeClr val="lt2"/>
                </a:solidFill>
                <a:latin typeface="Merriweather"/>
                <a:ea typeface="Merriweather"/>
                <a:cs typeface="Merriweather"/>
                <a:sym typeface="Merriweather"/>
              </a:rPr>
              <a:t>)</a:t>
            </a:r>
            <a:endParaRPr/>
          </a:p>
        </p:txBody>
      </p:sp>
      <p:sp>
        <p:nvSpPr>
          <p:cNvPr id="114" name="Google Shape;114;p20"/>
          <p:cNvSpPr/>
          <p:nvPr/>
        </p:nvSpPr>
        <p:spPr>
          <a:xfrm>
            <a:off x="2015500" y="488450"/>
            <a:ext cx="574800" cy="941100"/>
          </a:xfrm>
          <a:prstGeom prst="upArrow">
            <a:avLst>
              <a:gd fmla="val 50000" name="adj1"/>
              <a:gd fmla="val 50000" name="adj2"/>
            </a:avLst>
          </a:prstGeom>
          <a:solidFill>
            <a:schemeClr val="lt2"/>
          </a:solidFill>
          <a:ln cap="flat" cmpd="sng" w="38100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000">
                <a:latin typeface="Merriweather"/>
                <a:ea typeface="Merriweather"/>
                <a:cs typeface="Merriweather"/>
                <a:sym typeface="Merriweather"/>
              </a:rPr>
              <a:t>NORTH</a:t>
            </a:r>
            <a:endParaRPr b="1" sz="1000">
              <a:latin typeface="Merriweather"/>
              <a:ea typeface="Merriweather"/>
              <a:cs typeface="Merriweather"/>
              <a:sym typeface="Merriweather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8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Google Shape;119;p2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latin typeface="Merriweather"/>
                <a:ea typeface="Merriweather"/>
                <a:cs typeface="Merriweather"/>
                <a:sym typeface="Merriweather"/>
              </a:rPr>
              <a:t>The battle</a:t>
            </a:r>
            <a:endParaRPr>
              <a:latin typeface="Merriweather"/>
              <a:ea typeface="Merriweather"/>
              <a:cs typeface="Merriweather"/>
              <a:sym typeface="Merriweather"/>
            </a:endParaRPr>
          </a:p>
        </p:txBody>
      </p:sp>
      <p:sp>
        <p:nvSpPr>
          <p:cNvPr id="120" name="Google Shape;120;p21"/>
          <p:cNvSpPr txBox="1"/>
          <p:nvPr>
            <p:ph idx="1" type="body"/>
          </p:nvPr>
        </p:nvSpPr>
        <p:spPr>
          <a:xfrm>
            <a:off x="3789175" y="1152475"/>
            <a:ext cx="5043000" cy="1578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Font typeface="Merriweather"/>
              <a:buChar char="-"/>
            </a:pPr>
            <a:r>
              <a:rPr lang="en-GB">
                <a:latin typeface="Merriweather"/>
                <a:ea typeface="Merriweather"/>
                <a:cs typeface="Merriweather"/>
                <a:sym typeface="Merriweather"/>
              </a:rPr>
              <a:t>Alexander </a:t>
            </a:r>
            <a:r>
              <a:rPr lang="en-GB">
                <a:latin typeface="Merriweather"/>
                <a:ea typeface="Merriweather"/>
                <a:cs typeface="Merriweather"/>
                <a:sym typeface="Merriweather"/>
              </a:rPr>
              <a:t>pursued</a:t>
            </a:r>
            <a:r>
              <a:rPr lang="en-GB">
                <a:latin typeface="Merriweather"/>
                <a:ea typeface="Merriweather"/>
                <a:cs typeface="Merriweather"/>
                <a:sym typeface="Merriweather"/>
              </a:rPr>
              <a:t> him.</a:t>
            </a:r>
            <a:endParaRPr>
              <a:latin typeface="Merriweather"/>
              <a:ea typeface="Merriweather"/>
              <a:cs typeface="Merriweather"/>
              <a:sym typeface="Merriweather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Font typeface="Merriweather"/>
              <a:buChar char="-"/>
            </a:pPr>
            <a:r>
              <a:rPr lang="en-GB">
                <a:latin typeface="Merriweather"/>
                <a:ea typeface="Merriweather"/>
                <a:cs typeface="Merriweather"/>
                <a:sym typeface="Merriweather"/>
              </a:rPr>
              <a:t>However he saw the </a:t>
            </a:r>
            <a:r>
              <a:rPr lang="en-GB">
                <a:latin typeface="Merriweather"/>
                <a:ea typeface="Merriweather"/>
                <a:cs typeface="Merriweather"/>
                <a:sym typeface="Merriweather"/>
              </a:rPr>
              <a:t>fierce</a:t>
            </a:r>
            <a:r>
              <a:rPr lang="en-GB">
                <a:latin typeface="Merriweather"/>
                <a:ea typeface="Merriweather"/>
                <a:cs typeface="Merriweather"/>
                <a:sym typeface="Merriweather"/>
              </a:rPr>
              <a:t> combat that Parmenion was still embroiled in, and relieved him.</a:t>
            </a:r>
            <a:endParaRPr>
              <a:latin typeface="Merriweather"/>
              <a:ea typeface="Merriweather"/>
              <a:cs typeface="Merriweather"/>
              <a:sym typeface="Merriweather"/>
            </a:endParaRPr>
          </a:p>
        </p:txBody>
      </p:sp>
      <p:pic>
        <p:nvPicPr>
          <p:cNvPr id="121" name="Google Shape;121;p2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 rot="5400000">
            <a:off x="0" y="1152475"/>
            <a:ext cx="3789176" cy="2240047"/>
          </a:xfrm>
          <a:prstGeom prst="rect">
            <a:avLst/>
          </a:prstGeom>
          <a:noFill/>
          <a:ln>
            <a:noFill/>
          </a:ln>
        </p:spPr>
      </p:pic>
      <p:sp>
        <p:nvSpPr>
          <p:cNvPr id="122" name="Google Shape;122;p21"/>
          <p:cNvSpPr txBox="1"/>
          <p:nvPr/>
        </p:nvSpPr>
        <p:spPr>
          <a:xfrm>
            <a:off x="222025" y="4312200"/>
            <a:ext cx="3000000" cy="831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chemeClr val="lt2"/>
                </a:solidFill>
                <a:latin typeface="Merriweather"/>
                <a:ea typeface="Merriweather"/>
                <a:cs typeface="Merriweather"/>
                <a:sym typeface="Merriweather"/>
              </a:rPr>
              <a:t>(</a:t>
            </a:r>
            <a:r>
              <a:rPr lang="en-GB" u="sng">
                <a:solidFill>
                  <a:schemeClr val="accent5"/>
                </a:solidFill>
                <a:latin typeface="Merriweather"/>
                <a:ea typeface="Merriweather"/>
                <a:cs typeface="Merriweather"/>
                <a:sym typeface="Merriweather"/>
                <a:hlinkClick r:id="rId4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https://sites.google.com/site/macedonianmilitaryreforms/home/battle-of-gaugamela</a:t>
            </a:r>
            <a:r>
              <a:rPr lang="en-GB">
                <a:solidFill>
                  <a:schemeClr val="lt2"/>
                </a:solidFill>
                <a:latin typeface="Merriweather"/>
                <a:ea typeface="Merriweather"/>
                <a:cs typeface="Merriweather"/>
                <a:sym typeface="Merriweather"/>
              </a:rPr>
              <a:t>)</a:t>
            </a:r>
            <a:endParaRPr/>
          </a:p>
        </p:txBody>
      </p:sp>
      <p:sp>
        <p:nvSpPr>
          <p:cNvPr id="123" name="Google Shape;123;p21"/>
          <p:cNvSpPr txBox="1"/>
          <p:nvPr/>
        </p:nvSpPr>
        <p:spPr>
          <a:xfrm>
            <a:off x="4070400" y="2901075"/>
            <a:ext cx="2168400" cy="2139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500">
                <a:solidFill>
                  <a:schemeClr val="lt2"/>
                </a:solidFill>
                <a:latin typeface="Merriweather"/>
                <a:ea typeface="Merriweather"/>
                <a:cs typeface="Merriweather"/>
                <a:sym typeface="Merriweather"/>
              </a:rPr>
              <a:t>Macedonian losses:</a:t>
            </a:r>
            <a:endParaRPr b="1" sz="1500">
              <a:solidFill>
                <a:schemeClr val="lt2"/>
              </a:solidFill>
              <a:latin typeface="Merriweather"/>
              <a:ea typeface="Merriweather"/>
              <a:cs typeface="Merriweather"/>
              <a:sym typeface="Merriweather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lt2"/>
              </a:solidFill>
              <a:latin typeface="Merriweather"/>
              <a:ea typeface="Merriweather"/>
              <a:cs typeface="Merriweather"/>
              <a:sym typeface="Merriweather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chemeClr val="lt2"/>
                </a:solidFill>
                <a:latin typeface="Merriweather"/>
                <a:ea typeface="Merriweather"/>
                <a:cs typeface="Merriweather"/>
                <a:sym typeface="Merriweather"/>
              </a:rPr>
              <a:t>500 infantry</a:t>
            </a:r>
            <a:endParaRPr>
              <a:solidFill>
                <a:schemeClr val="lt2"/>
              </a:solidFill>
              <a:latin typeface="Merriweather"/>
              <a:ea typeface="Merriweather"/>
              <a:cs typeface="Merriweather"/>
              <a:sym typeface="Merriweather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chemeClr val="lt2"/>
                </a:solidFill>
                <a:latin typeface="Merriweather"/>
                <a:ea typeface="Merriweather"/>
                <a:cs typeface="Merriweather"/>
                <a:sym typeface="Merriweather"/>
              </a:rPr>
              <a:t>(according to Diodorus)</a:t>
            </a:r>
            <a:endParaRPr>
              <a:solidFill>
                <a:schemeClr val="lt2"/>
              </a:solidFill>
              <a:latin typeface="Merriweather"/>
              <a:ea typeface="Merriweather"/>
              <a:cs typeface="Merriweather"/>
              <a:sym typeface="Merriweather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lt2"/>
              </a:solidFill>
              <a:latin typeface="Merriweather"/>
              <a:ea typeface="Merriweather"/>
              <a:cs typeface="Merriweather"/>
              <a:sym typeface="Merriweather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chemeClr val="lt2"/>
                </a:solidFill>
                <a:latin typeface="Merriweather"/>
                <a:ea typeface="Merriweather"/>
                <a:cs typeface="Merriweather"/>
                <a:sym typeface="Merriweather"/>
              </a:rPr>
              <a:t>100 infantry and 1,000 cavalry</a:t>
            </a:r>
            <a:endParaRPr>
              <a:solidFill>
                <a:schemeClr val="lt2"/>
              </a:solidFill>
              <a:latin typeface="Merriweather"/>
              <a:ea typeface="Merriweather"/>
              <a:cs typeface="Merriweather"/>
              <a:sym typeface="Merriweather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chemeClr val="lt2"/>
                </a:solidFill>
                <a:latin typeface="Merriweather"/>
                <a:ea typeface="Merriweather"/>
                <a:cs typeface="Merriweather"/>
                <a:sym typeface="Merriweather"/>
              </a:rPr>
              <a:t>(according to Arrian)</a:t>
            </a:r>
            <a:endParaRPr>
              <a:solidFill>
                <a:schemeClr val="lt2"/>
              </a:solidFill>
              <a:latin typeface="Merriweather"/>
              <a:ea typeface="Merriweather"/>
              <a:cs typeface="Merriweather"/>
              <a:sym typeface="Merriweather"/>
            </a:endParaRPr>
          </a:p>
        </p:txBody>
      </p:sp>
      <p:sp>
        <p:nvSpPr>
          <p:cNvPr id="124" name="Google Shape;124;p21"/>
          <p:cNvSpPr txBox="1"/>
          <p:nvPr/>
        </p:nvSpPr>
        <p:spPr>
          <a:xfrm>
            <a:off x="6383800" y="2901075"/>
            <a:ext cx="2168400" cy="2124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chemeClr val="lt2"/>
                </a:solidFill>
                <a:latin typeface="Merriweather"/>
                <a:ea typeface="Merriweather"/>
                <a:cs typeface="Merriweather"/>
                <a:sym typeface="Merriweather"/>
              </a:rPr>
              <a:t>Persian</a:t>
            </a:r>
            <a:r>
              <a:rPr lang="en-GB">
                <a:solidFill>
                  <a:schemeClr val="lt2"/>
                </a:solidFill>
                <a:latin typeface="Merriweather"/>
                <a:ea typeface="Merriweather"/>
                <a:cs typeface="Merriweather"/>
                <a:sym typeface="Merriweather"/>
              </a:rPr>
              <a:t> losses:</a:t>
            </a:r>
            <a:endParaRPr>
              <a:solidFill>
                <a:schemeClr val="lt2"/>
              </a:solidFill>
              <a:latin typeface="Merriweather"/>
              <a:ea typeface="Merriweather"/>
              <a:cs typeface="Merriweather"/>
              <a:sym typeface="Merriweather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lt2"/>
              </a:solidFill>
              <a:latin typeface="Merriweather"/>
              <a:ea typeface="Merriweather"/>
              <a:cs typeface="Merriweather"/>
              <a:sym typeface="Merriweather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chemeClr val="lt2"/>
                </a:solidFill>
                <a:latin typeface="Merriweather"/>
                <a:ea typeface="Merriweather"/>
                <a:cs typeface="Merriweather"/>
                <a:sym typeface="Merriweather"/>
              </a:rPr>
              <a:t>90,000</a:t>
            </a:r>
            <a:endParaRPr>
              <a:solidFill>
                <a:schemeClr val="lt2"/>
              </a:solidFill>
              <a:latin typeface="Merriweather"/>
              <a:ea typeface="Merriweather"/>
              <a:cs typeface="Merriweather"/>
              <a:sym typeface="Merriweather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chemeClr val="lt2"/>
                </a:solidFill>
                <a:latin typeface="Merriweather"/>
                <a:ea typeface="Merriweather"/>
                <a:cs typeface="Merriweather"/>
                <a:sym typeface="Merriweather"/>
              </a:rPr>
              <a:t>(according to Diodorus)</a:t>
            </a:r>
            <a:endParaRPr>
              <a:solidFill>
                <a:schemeClr val="lt2"/>
              </a:solidFill>
              <a:latin typeface="Merriweather"/>
              <a:ea typeface="Merriweather"/>
              <a:cs typeface="Merriweather"/>
              <a:sym typeface="Merriweather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lt2"/>
              </a:solidFill>
              <a:latin typeface="Merriweather"/>
              <a:ea typeface="Merriweather"/>
              <a:cs typeface="Merriweather"/>
              <a:sym typeface="Merriweather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chemeClr val="lt2"/>
                </a:solidFill>
                <a:latin typeface="Merriweather"/>
                <a:ea typeface="Merriweather"/>
                <a:cs typeface="Merriweather"/>
                <a:sym typeface="Merriweather"/>
              </a:rPr>
              <a:t>300,000+ captured</a:t>
            </a:r>
            <a:endParaRPr>
              <a:solidFill>
                <a:schemeClr val="lt2"/>
              </a:solidFill>
              <a:latin typeface="Merriweather"/>
              <a:ea typeface="Merriweather"/>
              <a:cs typeface="Merriweather"/>
              <a:sym typeface="Merriweather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chemeClr val="lt2"/>
                </a:solidFill>
                <a:latin typeface="Merriweather"/>
                <a:ea typeface="Merriweather"/>
                <a:cs typeface="Merriweather"/>
                <a:sym typeface="Merriweather"/>
              </a:rPr>
              <a:t>(according to Arrian)</a:t>
            </a:r>
            <a:endParaRPr>
              <a:solidFill>
                <a:schemeClr val="lt2"/>
              </a:solidFill>
              <a:latin typeface="Merriweather"/>
              <a:ea typeface="Merriweather"/>
              <a:cs typeface="Merriweather"/>
              <a:sym typeface="Merriweather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lt2"/>
              </a:solidFill>
              <a:latin typeface="Merriweather"/>
              <a:ea typeface="Merriweather"/>
              <a:cs typeface="Merriweather"/>
              <a:sym typeface="Merriweather"/>
            </a:endParaRPr>
          </a:p>
        </p:txBody>
      </p:sp>
      <p:sp>
        <p:nvSpPr>
          <p:cNvPr id="125" name="Google Shape;125;p21"/>
          <p:cNvSpPr/>
          <p:nvPr/>
        </p:nvSpPr>
        <p:spPr>
          <a:xfrm>
            <a:off x="2015500" y="488450"/>
            <a:ext cx="574800" cy="941100"/>
          </a:xfrm>
          <a:prstGeom prst="upArrow">
            <a:avLst>
              <a:gd fmla="val 50000" name="adj1"/>
              <a:gd fmla="val 50000" name="adj2"/>
            </a:avLst>
          </a:prstGeom>
          <a:solidFill>
            <a:schemeClr val="lt2"/>
          </a:solidFill>
          <a:ln cap="flat" cmpd="sng" w="38100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000">
                <a:latin typeface="Merriweather"/>
                <a:ea typeface="Merriweather"/>
                <a:cs typeface="Merriweather"/>
                <a:sym typeface="Merriweather"/>
              </a:rPr>
              <a:t>NORTH</a:t>
            </a:r>
            <a:endParaRPr b="1" sz="1000">
              <a:latin typeface="Merriweather"/>
              <a:ea typeface="Merriweather"/>
              <a:cs typeface="Merriweather"/>
              <a:sym typeface="Merriweather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9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Google Shape;130;p22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latin typeface="Merriweather"/>
                <a:ea typeface="Merriweather"/>
                <a:cs typeface="Merriweather"/>
                <a:sym typeface="Merriweather"/>
              </a:rPr>
              <a:t>Alexander’s success</a:t>
            </a:r>
            <a:endParaRPr>
              <a:latin typeface="Merriweather"/>
              <a:ea typeface="Merriweather"/>
              <a:cs typeface="Merriweather"/>
              <a:sym typeface="Merriweather"/>
            </a:endParaRPr>
          </a:p>
        </p:txBody>
      </p:sp>
      <p:sp>
        <p:nvSpPr>
          <p:cNvPr id="131" name="Google Shape;131;p22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Font typeface="Merriweather"/>
              <a:buChar char="-"/>
            </a:pPr>
            <a:r>
              <a:rPr lang="en-GB">
                <a:latin typeface="Merriweather"/>
                <a:ea typeface="Merriweather"/>
                <a:cs typeface="Merriweather"/>
                <a:sym typeface="Merriweather"/>
              </a:rPr>
              <a:t>Ignoring Darius attempt to delay with diplomacy.</a:t>
            </a:r>
            <a:endParaRPr>
              <a:latin typeface="Merriweather"/>
              <a:ea typeface="Merriweather"/>
              <a:cs typeface="Merriweather"/>
              <a:sym typeface="Merriweather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Font typeface="Merriweather"/>
              <a:buChar char="-"/>
            </a:pPr>
            <a:r>
              <a:rPr lang="en-GB">
                <a:latin typeface="Merriweather"/>
                <a:ea typeface="Merriweather"/>
                <a:cs typeface="Merriweather"/>
                <a:sym typeface="Merriweather"/>
              </a:rPr>
              <a:t>Taking the northern route due to it avoiding large fortified cities (making foraging easier).</a:t>
            </a:r>
            <a:endParaRPr>
              <a:latin typeface="Merriweather"/>
              <a:ea typeface="Merriweather"/>
              <a:cs typeface="Merriweather"/>
              <a:sym typeface="Merriweather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Font typeface="Merriweather"/>
              <a:buChar char="-"/>
            </a:pPr>
            <a:r>
              <a:rPr lang="en-GB">
                <a:latin typeface="Merriweather"/>
                <a:ea typeface="Merriweather"/>
                <a:cs typeface="Merriweather"/>
                <a:sym typeface="Merriweather"/>
              </a:rPr>
              <a:t>Taking advantage of the mistakes made by the persians.</a:t>
            </a:r>
            <a:endParaRPr>
              <a:latin typeface="Merriweather"/>
              <a:ea typeface="Merriweather"/>
              <a:cs typeface="Merriweather"/>
              <a:sym typeface="Merriweather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Font typeface="Merriweather"/>
              <a:buChar char="-"/>
            </a:pPr>
            <a:r>
              <a:rPr lang="en-GB">
                <a:latin typeface="Merriweather"/>
                <a:ea typeface="Merriweather"/>
                <a:cs typeface="Merriweather"/>
                <a:sym typeface="Merriweather"/>
              </a:rPr>
              <a:t>Using the chaos of battle to goad Darius.</a:t>
            </a:r>
            <a:endParaRPr>
              <a:latin typeface="Merriweather"/>
              <a:ea typeface="Merriweather"/>
              <a:cs typeface="Merriweather"/>
              <a:sym typeface="Merriweather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Font typeface="Merriweather"/>
              <a:buChar char="-"/>
            </a:pPr>
            <a:r>
              <a:rPr lang="en-GB">
                <a:latin typeface="Merriweather"/>
                <a:ea typeface="Merriweather"/>
                <a:cs typeface="Merriweather"/>
                <a:sym typeface="Merriweather"/>
              </a:rPr>
              <a:t>Preparation and supply management.</a:t>
            </a:r>
            <a:endParaRPr>
              <a:latin typeface="Merriweather"/>
              <a:ea typeface="Merriweather"/>
              <a:cs typeface="Merriweather"/>
              <a:sym typeface="Merriweather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Font typeface="Merriweather"/>
              <a:buChar char="-"/>
            </a:pPr>
            <a:r>
              <a:rPr lang="en-GB">
                <a:latin typeface="Merriweather"/>
                <a:ea typeface="Merriweather"/>
                <a:cs typeface="Merriweather"/>
                <a:sym typeface="Merriweather"/>
              </a:rPr>
              <a:t>Effective division of power.</a:t>
            </a:r>
            <a:endParaRPr>
              <a:latin typeface="Merriweather"/>
              <a:ea typeface="Merriweather"/>
              <a:cs typeface="Merriweather"/>
              <a:sym typeface="Merriweather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Font typeface="Merriweather"/>
              <a:buChar char="-"/>
            </a:pPr>
            <a:r>
              <a:rPr lang="en-GB">
                <a:latin typeface="Merriweather"/>
                <a:ea typeface="Merriweather"/>
                <a:cs typeface="Merriweather"/>
                <a:sym typeface="Merriweather"/>
              </a:rPr>
              <a:t>In battle taking the initiative.</a:t>
            </a:r>
            <a:endParaRPr>
              <a:latin typeface="Merriweather"/>
              <a:ea typeface="Merriweather"/>
              <a:cs typeface="Merriweather"/>
              <a:sym typeface="Merriweather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35" name="Shape 1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Google Shape;136;p23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latin typeface="Merriweather"/>
                <a:ea typeface="Merriweather"/>
                <a:cs typeface="Merriweather"/>
                <a:sym typeface="Merriweather"/>
              </a:rPr>
              <a:t>The Failures of Darius</a:t>
            </a:r>
            <a:endParaRPr>
              <a:latin typeface="Merriweather"/>
              <a:ea typeface="Merriweather"/>
              <a:cs typeface="Merriweather"/>
              <a:sym typeface="Merriweather"/>
            </a:endParaRPr>
          </a:p>
        </p:txBody>
      </p:sp>
      <p:sp>
        <p:nvSpPr>
          <p:cNvPr id="137" name="Google Shape;137;p23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Font typeface="Merriweather"/>
              <a:buChar char="-"/>
            </a:pPr>
            <a:r>
              <a:rPr lang="en-GB">
                <a:latin typeface="Merriweather"/>
                <a:ea typeface="Merriweather"/>
                <a:cs typeface="Merriweather"/>
                <a:sym typeface="Merriweather"/>
              </a:rPr>
              <a:t>Keeping faith in Mazaeus when he </a:t>
            </a:r>
            <a:r>
              <a:rPr lang="en-GB">
                <a:latin typeface="Merriweather"/>
                <a:ea typeface="Merriweather"/>
                <a:cs typeface="Merriweather"/>
                <a:sym typeface="Merriweather"/>
              </a:rPr>
              <a:t>continually</a:t>
            </a:r>
            <a:r>
              <a:rPr lang="en-GB">
                <a:latin typeface="Merriweather"/>
                <a:ea typeface="Merriweather"/>
                <a:cs typeface="Merriweather"/>
                <a:sym typeface="Merriweather"/>
              </a:rPr>
              <a:t> failed.</a:t>
            </a:r>
            <a:endParaRPr>
              <a:latin typeface="Merriweather"/>
              <a:ea typeface="Merriweather"/>
              <a:cs typeface="Merriweather"/>
              <a:sym typeface="Merriweather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Font typeface="Merriweather"/>
              <a:buChar char="-"/>
            </a:pPr>
            <a:r>
              <a:rPr lang="en-GB">
                <a:latin typeface="Merriweather"/>
                <a:ea typeface="Merriweather"/>
                <a:cs typeface="Merriweather"/>
                <a:sym typeface="Merriweather"/>
              </a:rPr>
              <a:t>Not considering that Alexander may take a northern route.</a:t>
            </a:r>
            <a:endParaRPr>
              <a:latin typeface="Merriweather"/>
              <a:ea typeface="Merriweather"/>
              <a:cs typeface="Merriweather"/>
              <a:sym typeface="Merriweather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Font typeface="Merriweather"/>
              <a:buChar char="-"/>
            </a:pPr>
            <a:r>
              <a:rPr lang="en-GB">
                <a:latin typeface="Merriweather"/>
                <a:ea typeface="Merriweather"/>
                <a:cs typeface="Merriweather"/>
                <a:sym typeface="Merriweather"/>
              </a:rPr>
              <a:t>Having the earth </a:t>
            </a:r>
            <a:r>
              <a:rPr lang="en-GB">
                <a:latin typeface="Merriweather"/>
                <a:ea typeface="Merriweather"/>
                <a:cs typeface="Merriweather"/>
                <a:sym typeface="Merriweather"/>
              </a:rPr>
              <a:t>scorched</a:t>
            </a:r>
            <a:r>
              <a:rPr lang="en-GB">
                <a:latin typeface="Merriweather"/>
                <a:ea typeface="Merriweather"/>
                <a:cs typeface="Merriweather"/>
                <a:sym typeface="Merriweather"/>
              </a:rPr>
              <a:t> before having to cross it himself (when heading north on the east bank of the Tigris).</a:t>
            </a:r>
            <a:endParaRPr>
              <a:latin typeface="Merriweather"/>
              <a:ea typeface="Merriweather"/>
              <a:cs typeface="Merriweather"/>
              <a:sym typeface="Merriweather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Font typeface="Merriweather"/>
              <a:buChar char="-"/>
            </a:pPr>
            <a:r>
              <a:rPr lang="en-GB">
                <a:latin typeface="Merriweather"/>
                <a:ea typeface="Merriweather"/>
                <a:cs typeface="Merriweather"/>
                <a:sym typeface="Merriweather"/>
              </a:rPr>
              <a:t>Not deploying the 15 Elephants, even if they only acted as weapons of fear.</a:t>
            </a:r>
            <a:endParaRPr>
              <a:latin typeface="Merriweather"/>
              <a:ea typeface="Merriweather"/>
              <a:cs typeface="Merriweather"/>
              <a:sym typeface="Merriweather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Font typeface="Merriweather"/>
              <a:buChar char="-"/>
            </a:pPr>
            <a:r>
              <a:rPr lang="en-GB">
                <a:latin typeface="Merriweather"/>
                <a:ea typeface="Merriweather"/>
                <a:cs typeface="Merriweather"/>
                <a:sym typeface="Merriweather"/>
              </a:rPr>
              <a:t>Once in the battle he was too eager to deploy his immortal’s full strength, which is what </a:t>
            </a:r>
            <a:r>
              <a:rPr lang="en-GB">
                <a:latin typeface="Merriweather"/>
                <a:ea typeface="Merriweather"/>
                <a:cs typeface="Merriweather"/>
                <a:sym typeface="Merriweather"/>
              </a:rPr>
              <a:t>ultimately</a:t>
            </a:r>
            <a:r>
              <a:rPr lang="en-GB">
                <a:latin typeface="Merriweather"/>
                <a:ea typeface="Merriweather"/>
                <a:cs typeface="Merriweather"/>
                <a:sym typeface="Merriweather"/>
              </a:rPr>
              <a:t> left him exposed.</a:t>
            </a:r>
            <a:endParaRPr>
              <a:latin typeface="Merriweather"/>
              <a:ea typeface="Merriweather"/>
              <a:cs typeface="Merriweather"/>
              <a:sym typeface="Merriweather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Font typeface="Merriweather"/>
              <a:buChar char="-"/>
            </a:pPr>
            <a:r>
              <a:rPr lang="en-GB">
                <a:latin typeface="Merriweather"/>
                <a:ea typeface="Merriweather"/>
                <a:cs typeface="Merriweather"/>
                <a:sym typeface="Merriweather"/>
              </a:rPr>
              <a:t>Not making full use of his archers.</a:t>
            </a:r>
            <a:endParaRPr>
              <a:latin typeface="Merriweather"/>
              <a:ea typeface="Merriweather"/>
              <a:cs typeface="Merriweather"/>
              <a:sym typeface="Merriweather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Font typeface="Merriweather"/>
              <a:buChar char="-"/>
            </a:pPr>
            <a:r>
              <a:rPr lang="en-GB">
                <a:latin typeface="Merriweather"/>
                <a:ea typeface="Merriweather"/>
                <a:cs typeface="Merriweather"/>
                <a:sym typeface="Merriweather"/>
              </a:rPr>
              <a:t>Fleeing </a:t>
            </a:r>
            <a:r>
              <a:rPr lang="en-GB">
                <a:latin typeface="Merriweather"/>
                <a:ea typeface="Merriweather"/>
                <a:cs typeface="Merriweather"/>
                <a:sym typeface="Merriweather"/>
              </a:rPr>
              <a:t>ultimately</a:t>
            </a:r>
            <a:r>
              <a:rPr lang="en-GB">
                <a:latin typeface="Merriweather"/>
                <a:ea typeface="Merriweather"/>
                <a:cs typeface="Merriweather"/>
                <a:sym typeface="Merriweather"/>
              </a:rPr>
              <a:t> lead to the rest of his army routing.</a:t>
            </a:r>
            <a:endParaRPr>
              <a:latin typeface="Merriweather"/>
              <a:ea typeface="Merriweather"/>
              <a:cs typeface="Merriweather"/>
              <a:sym typeface="Merriweather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1" name="Shape 1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Google Shape;142;p2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latin typeface="Merriweather"/>
                <a:ea typeface="Merriweather"/>
                <a:cs typeface="Merriweather"/>
                <a:sym typeface="Merriweather"/>
              </a:rPr>
              <a:t>Bibliography</a:t>
            </a:r>
            <a:endParaRPr>
              <a:latin typeface="Merriweather"/>
              <a:ea typeface="Merriweather"/>
              <a:cs typeface="Merriweather"/>
              <a:sym typeface="Merriweather"/>
            </a:endParaRPr>
          </a:p>
        </p:txBody>
      </p:sp>
      <p:sp>
        <p:nvSpPr>
          <p:cNvPr id="143" name="Google Shape;143;p24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latin typeface="Merriweather"/>
                <a:ea typeface="Merriweather"/>
                <a:cs typeface="Merriweather"/>
                <a:sym typeface="Merriweather"/>
              </a:rPr>
              <a:t>Diodorus Siculus (Book XVII)</a:t>
            </a:r>
            <a:endParaRPr>
              <a:latin typeface="Merriweather"/>
              <a:ea typeface="Merriweather"/>
              <a:cs typeface="Merriweather"/>
              <a:sym typeface="Merriweather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>
                <a:latin typeface="Merriweather"/>
                <a:ea typeface="Merriweather"/>
                <a:cs typeface="Merriweather"/>
                <a:sym typeface="Merriweather"/>
              </a:rPr>
              <a:t>Arrian of Nicomedia (Anabasis of Alexander)</a:t>
            </a:r>
            <a:endParaRPr>
              <a:latin typeface="Merriweather"/>
              <a:ea typeface="Merriweather"/>
              <a:cs typeface="Merriweather"/>
              <a:sym typeface="Merriweather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 u="sng">
                <a:solidFill>
                  <a:schemeClr val="hlink"/>
                </a:solidFill>
                <a:latin typeface="Merriweather"/>
                <a:ea typeface="Merriweather"/>
                <a:cs typeface="Merriweather"/>
                <a:sym typeface="Merriweather"/>
                <a:hlinkClick r:id="rId3"/>
              </a:rPr>
              <a:t>http://factsanddetails.com/world/cat56/sub366/entry-6176.html</a:t>
            </a:r>
            <a:r>
              <a:rPr lang="en-GB">
                <a:latin typeface="Merriweather"/>
                <a:ea typeface="Merriweather"/>
                <a:cs typeface="Merriweather"/>
                <a:sym typeface="Merriweather"/>
              </a:rPr>
              <a:t> (</a:t>
            </a:r>
            <a:r>
              <a:rPr lang="en-GB">
                <a:latin typeface="Merriweather"/>
                <a:ea typeface="Merriweather"/>
                <a:cs typeface="Merriweather"/>
                <a:sym typeface="Merriweather"/>
              </a:rPr>
              <a:t>accessed</a:t>
            </a:r>
            <a:r>
              <a:rPr lang="en-GB">
                <a:latin typeface="Merriweather"/>
                <a:ea typeface="Merriweather"/>
                <a:cs typeface="Merriweather"/>
                <a:sym typeface="Merriweather"/>
              </a:rPr>
              <a:t> 27,5,2021)</a:t>
            </a:r>
            <a:endParaRPr>
              <a:latin typeface="Merriweather"/>
              <a:ea typeface="Merriweather"/>
              <a:cs typeface="Merriweather"/>
              <a:sym typeface="Merriweather"/>
            </a:endParaRPr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 u="sng">
                <a:solidFill>
                  <a:schemeClr val="hlink"/>
                </a:solidFill>
                <a:latin typeface="Merriweather"/>
                <a:ea typeface="Merriweather"/>
                <a:cs typeface="Merriweather"/>
                <a:sym typeface="Merriweather"/>
                <a:hlinkClick r:id="rId4"/>
              </a:rPr>
              <a:t>https://sites.google.com/site/macedonianmilitaryreforms/home/battle-of-gaugamela</a:t>
            </a:r>
            <a:r>
              <a:rPr lang="en-GB">
                <a:latin typeface="Merriweather"/>
                <a:ea typeface="Merriweather"/>
                <a:cs typeface="Merriweather"/>
                <a:sym typeface="Merriweather"/>
              </a:rPr>
              <a:t> (accessed 28,5,2021)</a:t>
            </a:r>
            <a:endParaRPr>
              <a:latin typeface="Merriweather"/>
              <a:ea typeface="Merriweather"/>
              <a:cs typeface="Merriweather"/>
              <a:sym typeface="Merriweather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Simple Dark">
  <a:themeElements>
    <a:clrScheme name="Simple Dark">
      <a:dk1>
        <a:srgbClr val="FFFFFF"/>
      </a:dk1>
      <a:lt1>
        <a:srgbClr val="212121"/>
      </a:lt1>
      <a:dk2>
        <a:srgbClr val="303030"/>
      </a:dk2>
      <a:lt2>
        <a:srgbClr val="ADADAD"/>
      </a:lt2>
      <a:accent1>
        <a:srgbClr val="009688"/>
      </a:accent1>
      <a:accent2>
        <a:srgbClr val="EEEEEE"/>
      </a:accent2>
      <a:accent3>
        <a:srgbClr val="78909C"/>
      </a:accent3>
      <a:accent4>
        <a:srgbClr val="FFAB40"/>
      </a:accent4>
      <a:accent5>
        <a:srgbClr val="4DD0E1"/>
      </a:accent5>
      <a:accent6>
        <a:srgbClr val="EEFF41"/>
      </a:accent6>
      <a:hlink>
        <a:srgbClr val="4DD0E1"/>
      </a:hlink>
      <a:folHlink>
        <a:srgbClr val="4DD0E1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